
<file path=[Content_Types].xml><?xml version="1.0" encoding="utf-8"?>
<Types xmlns="http://schemas.openxmlformats.org/package/2006/content-types">
  <Default Extension="jpeg" ContentType="image/jpeg"/>
  <Default Extension="wav" ContentType="audio/x-wav"/>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24"/>
  </p:handoutMasterIdLst>
  <p:sldIdLst>
    <p:sldId id="297" r:id="rId3"/>
    <p:sldId id="295" r:id="rId4"/>
    <p:sldId id="296" r:id="rId5"/>
    <p:sldId id="298" r:id="rId6"/>
    <p:sldId id="276" r:id="rId7"/>
    <p:sldId id="294" r:id="rId8"/>
    <p:sldId id="292" r:id="rId9"/>
    <p:sldId id="289" r:id="rId10"/>
    <p:sldId id="281" r:id="rId11"/>
    <p:sldId id="286" r:id="rId12"/>
    <p:sldId id="282" r:id="rId13"/>
    <p:sldId id="283" r:id="rId14"/>
    <p:sldId id="300" r:id="rId15"/>
    <p:sldId id="285" r:id="rId17"/>
    <p:sldId id="270" r:id="rId18"/>
    <p:sldId id="301" r:id="rId19"/>
    <p:sldId id="302" r:id="rId20"/>
    <p:sldId id="280" r:id="rId21"/>
    <p:sldId id="303" r:id="rId22"/>
    <p:sldId id="265" r:id="rId23"/>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F"/>
    <a:srgbClr val="FFFFFF"/>
    <a:srgbClr val="CCFFCC"/>
    <a:srgbClr val="CC6600"/>
    <a:srgbClr val="990000"/>
    <a:srgbClr val="FFFFBD"/>
    <a:srgbClr val="FF0000"/>
    <a:srgbClr val="4BC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1"/>
    <p:restoredTop sz="94660"/>
  </p:normalViewPr>
  <p:slideViewPr>
    <p:cSldViewPr showGuides="1">
      <p:cViewPr varScale="1">
        <p:scale>
          <a:sx n="91" d="100"/>
          <a:sy n="91" d="100"/>
        </p:scale>
        <p:origin x="-9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0418" name="页眉占位符 60417"/>
          <p:cNvSpPr>
            <a:spLocks noGrp="1"/>
          </p:cNvSpPr>
          <p:nvPr>
            <p:ph type="hdr" sz="quarter"/>
          </p:nvPr>
        </p:nvSpPr>
        <p:spPr>
          <a:xfrm>
            <a:off x="0" y="0"/>
            <a:ext cx="2971800" cy="457200"/>
          </a:xfrm>
          <a:prstGeom prst="rect">
            <a:avLst/>
          </a:prstGeom>
          <a:noFill/>
          <a:ln w="9525">
            <a:noFill/>
          </a:ln>
        </p:spPr>
        <p:txBody>
          <a:bodyPr/>
          <a:p>
            <a:pPr lvl="0"/>
            <a:endParaRPr lang="zh-CN" sz="1200" dirty="0"/>
          </a:p>
        </p:txBody>
      </p:sp>
      <p:sp>
        <p:nvSpPr>
          <p:cNvPr id="60419" name="日期占位符 60418"/>
          <p:cNvSpPr>
            <a:spLocks noGrp="1"/>
          </p:cNvSpPr>
          <p:nvPr>
            <p:ph type="dt" sz="quarter" idx="1"/>
          </p:nvPr>
        </p:nvSpPr>
        <p:spPr>
          <a:xfrm>
            <a:off x="3884613" y="0"/>
            <a:ext cx="2971800" cy="457200"/>
          </a:xfrm>
          <a:prstGeom prst="rect">
            <a:avLst/>
          </a:prstGeom>
          <a:noFill/>
          <a:ln w="9525">
            <a:noFill/>
          </a:ln>
        </p:spPr>
        <p:txBody>
          <a:bodyPr/>
          <a:p>
            <a:pPr lvl="0" algn="r"/>
            <a:endParaRPr lang="zh-CN" altLang="en-US" sz="1200" dirty="0"/>
          </a:p>
        </p:txBody>
      </p:sp>
      <p:sp>
        <p:nvSpPr>
          <p:cNvPr id="60420" name="页脚占位符 60419"/>
          <p:cNvSpPr>
            <a:spLocks noGrp="1"/>
          </p:cNvSpPr>
          <p:nvPr>
            <p:ph type="ftr" sz="quarter" idx="2"/>
          </p:nvPr>
        </p:nvSpPr>
        <p:spPr>
          <a:xfrm>
            <a:off x="0" y="8685213"/>
            <a:ext cx="2971800" cy="457200"/>
          </a:xfrm>
          <a:prstGeom prst="rect">
            <a:avLst/>
          </a:prstGeom>
          <a:noFill/>
          <a:ln w="9525">
            <a:noFill/>
          </a:ln>
        </p:spPr>
        <p:txBody>
          <a:bodyPr anchor="b"/>
          <a:p>
            <a:pPr lvl="0"/>
            <a:endParaRPr lang="zh-CN" sz="1200" dirty="0"/>
          </a:p>
        </p:txBody>
      </p:sp>
      <p:sp>
        <p:nvSpPr>
          <p:cNvPr id="60421" name="灯片编号占位符 60420"/>
          <p:cNvSpPr>
            <a:spLocks noGrp="1"/>
          </p:cNvSpPr>
          <p:nvPr>
            <p:ph type="sldNum" sz="quarter" idx="3"/>
          </p:nvPr>
        </p:nvSpPr>
        <p:spPr>
          <a:xfrm>
            <a:off x="3884613" y="8685213"/>
            <a:ext cx="2971800" cy="457200"/>
          </a:xfrm>
          <a:prstGeom prst="rect">
            <a:avLst/>
          </a:prstGeom>
          <a:noFill/>
          <a:ln w="9525">
            <a:noFill/>
          </a:ln>
        </p:spPr>
        <p:txBody>
          <a:bodyPr anchor="b"/>
          <a:p>
            <a:pPr lvl="0" algn="r"/>
            <a:fld id="{9A0DB2DC-4C9A-4742-B13C-FB6460FD3503}" type="slidenum">
              <a:rPr lang="zh-CN" sz="1200" dirty="0"/>
            </a:fld>
            <a:endParaRPr lang="zh-CN"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3250" name="页眉占位符 53249"/>
          <p:cNvSpPr>
            <a:spLocks noGrp="1"/>
          </p:cNvSpPr>
          <p:nvPr>
            <p:ph type="hdr" sz="quarter"/>
          </p:nvPr>
        </p:nvSpPr>
        <p:spPr>
          <a:xfrm>
            <a:off x="0" y="0"/>
            <a:ext cx="2971800" cy="457200"/>
          </a:xfrm>
          <a:prstGeom prst="rect">
            <a:avLst/>
          </a:prstGeom>
          <a:noFill/>
          <a:ln w="9525">
            <a:noFill/>
          </a:ln>
        </p:spPr>
        <p:txBody>
          <a:bodyPr/>
          <a:p>
            <a:pPr lvl="0"/>
            <a:endParaRPr lang="zh-CN" sz="1200" dirty="0"/>
          </a:p>
        </p:txBody>
      </p:sp>
      <p:sp>
        <p:nvSpPr>
          <p:cNvPr id="53251" name="日期占位符 53250"/>
          <p:cNvSpPr>
            <a:spLocks noGrp="1"/>
          </p:cNvSpPr>
          <p:nvPr>
            <p:ph type="dt" idx="1"/>
          </p:nvPr>
        </p:nvSpPr>
        <p:spPr>
          <a:xfrm>
            <a:off x="3884613" y="0"/>
            <a:ext cx="2971800" cy="457200"/>
          </a:xfrm>
          <a:prstGeom prst="rect">
            <a:avLst/>
          </a:prstGeom>
          <a:noFill/>
          <a:ln w="9525">
            <a:noFill/>
          </a:ln>
        </p:spPr>
        <p:txBody>
          <a:bodyPr/>
          <a:p>
            <a:pPr lvl="0" algn="r"/>
            <a:endParaRPr lang="zh-CN" altLang="en-US" sz="1200" dirty="0"/>
          </a:p>
        </p:txBody>
      </p:sp>
      <p:sp>
        <p:nvSpPr>
          <p:cNvPr id="53252" name="幻灯片图像占位符 53251"/>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53253" name="文本占位符 53252"/>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3254" name="页脚占位符 53253"/>
          <p:cNvSpPr>
            <a:spLocks noGrp="1"/>
          </p:cNvSpPr>
          <p:nvPr>
            <p:ph type="ftr" sz="quarter" idx="4"/>
          </p:nvPr>
        </p:nvSpPr>
        <p:spPr>
          <a:xfrm>
            <a:off x="0" y="8685213"/>
            <a:ext cx="2971800" cy="457200"/>
          </a:xfrm>
          <a:prstGeom prst="rect">
            <a:avLst/>
          </a:prstGeom>
          <a:noFill/>
          <a:ln w="9525">
            <a:noFill/>
          </a:ln>
        </p:spPr>
        <p:txBody>
          <a:bodyPr anchor="b"/>
          <a:p>
            <a:pPr lvl="0"/>
            <a:endParaRPr lang="zh-CN" sz="1200" dirty="0"/>
          </a:p>
        </p:txBody>
      </p:sp>
      <p:sp>
        <p:nvSpPr>
          <p:cNvPr id="53255" name="灯片编号占位符 53254"/>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sz="1200" dirty="0"/>
            </a:fld>
            <a:endParaRPr lang="zh-CN" sz="1200" dirty="0"/>
          </a:p>
        </p:txBody>
      </p:sp>
    </p:spTree>
  </p:cSld>
  <p:clrMap bg1="lt1" tx1="dk1" bg2="lt2" tx2="dk2" accent1="accent1" accent2="accent2" accent3="accent3" accent4="accent4" accent5="accent5" accent6="accent6" hlink="hlink" folHlink="folHlink"/>
  <p:hf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幻灯片图像占位符 54273"/>
          <p:cNvSpPr>
            <a:spLocks noRot="1" noTextEdit="1"/>
          </p:cNvSpPr>
          <p:nvPr>
            <p:ph type="sldImg"/>
          </p:nvPr>
        </p:nvSpPr>
        <p:spPr>
          <a:ln/>
        </p:spPr>
      </p:sp>
      <p:sp>
        <p:nvSpPr>
          <p:cNvPr id="54275" name="文本占位符 54274"/>
          <p:cNvSpPr>
            <a:spLocks noGrp="1"/>
          </p:cNvSpPr>
          <p:nvPr>
            <p:ph type="body" idx="1"/>
          </p:nvPr>
        </p:nvSpPr>
        <p:spPr>
          <a:ln/>
        </p:spPr>
        <p:txBody>
          <a:bodyPr/>
          <a:p>
            <a:pPr lvl="0"/>
            <a:endParaRPr dirty="0"/>
          </a:p>
        </p:txBody>
      </p:sp>
      <p:sp>
        <p:nvSpPr>
          <p:cNvPr id="2" name="灯片编号占位符 1"/>
          <p:cNvSpPr/>
          <p:nvPr>
            <p:ph type="sldNum" sz="quarter" idx="2"/>
          </p:nvPr>
        </p:nvSpPr>
        <p:spPr/>
        <p:txBody>
          <a:bodyPr/>
          <a:p>
            <a:pPr lvl="0" algn="r"/>
            <a:fld id="{9A0DB2DC-4C9A-4742-B13C-FB6460FD3503}" type="slidenum">
              <a:rPr lang="zh-CN" sz="1200" dirty="0"/>
            </a:fld>
            <a:endParaRPr lang="zh-CN"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dirty="0"/>
          </a:p>
        </p:txBody>
      </p:sp>
      <p:sp>
        <p:nvSpPr>
          <p:cNvPr id="9" name="灯片编号占位符 8"/>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dirty="0"/>
          </a:p>
        </p:txBody>
      </p:sp>
      <p:sp>
        <p:nvSpPr>
          <p:cNvPr id="5" name="灯片编号占位符 4"/>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dirty="0"/>
          </a:p>
        </p:txBody>
      </p:sp>
      <p:sp>
        <p:nvSpPr>
          <p:cNvPr id="4" name="灯片编号占位符 3"/>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dirty="0"/>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dirty="0"/>
            </a:fld>
            <a:endParaRPr 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2.GIF"/><Relationship Id="rId1" Type="http://schemas.openxmlformats.org/officeDocument/2006/relationships/slide" Target="slide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4.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audio1.wav"/><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GI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标题 49153"/>
          <p:cNvSpPr>
            <a:spLocks noGrp="1"/>
          </p:cNvSpPr>
          <p:nvPr>
            <p:ph type="title"/>
          </p:nvPr>
        </p:nvSpPr>
        <p:spPr>
          <a:ln/>
        </p:spPr>
        <p:txBody>
          <a:bodyPr anchor="ctr"/>
          <a:p>
            <a:r>
              <a:rPr lang="zh-CN" altLang="en-US" sz="4800" b="1" i="1" dirty="0">
                <a:solidFill>
                  <a:srgbClr val="FF6600"/>
                </a:solidFill>
              </a:rPr>
              <a:t>第三课我国政府是人民的政府</a:t>
            </a:r>
            <a:endParaRPr lang="zh-CN" altLang="en-US" sz="4800" b="1" i="1">
              <a:solidFill>
                <a:srgbClr val="FF6600"/>
              </a:solidFill>
            </a:endParaRPr>
          </a:p>
        </p:txBody>
      </p:sp>
      <p:sp>
        <p:nvSpPr>
          <p:cNvPr id="49155" name="矩形 49154"/>
          <p:cNvSpPr/>
          <p:nvPr/>
        </p:nvSpPr>
        <p:spPr>
          <a:xfrm>
            <a:off x="1143000" y="2362200"/>
            <a:ext cx="6705600" cy="2286000"/>
          </a:xfrm>
          <a:prstGeom prst="rect">
            <a:avLst/>
          </a:prstGeom>
        </p:spPr>
        <p:txBody>
          <a:bodyPr wrap="none" fromWordArt="1">
            <a:prstTxWarp prst="textPlain">
              <a:avLst>
                <a:gd name="adj" fmla="val 50000"/>
              </a:avLst>
            </a:prstTxWarp>
            <a:normAutofit/>
          </a:bodyPr>
          <a:p>
            <a:pPr algn="ctr"/>
            <a:r>
              <a:rPr lang="zh-CN" altLang="en-US" sz="3600" b="1" i="1">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华文新魏" panose="02010800040101010101" charset="-122"/>
                <a:ea typeface="华文新魏" panose="02010800040101010101" charset="-122"/>
              </a:rPr>
              <a:t>政府的责任：对人民负责</a:t>
            </a:r>
            <a:endParaRPr lang="zh-CN" altLang="en-US" sz="3600" b="1" i="1">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华文新魏" panose="02010800040101010101" charset="-122"/>
              <a:ea typeface="华文新魏" panose="02010800040101010101" charset="-122"/>
            </a:endParaRPr>
          </a:p>
        </p:txBody>
      </p:sp>
      <p:pic>
        <p:nvPicPr>
          <p:cNvPr id="49156" name="图片 49155" descr="101306_050228006b"/>
          <p:cNvPicPr>
            <a:picLocks noChangeAspect="1"/>
          </p:cNvPicPr>
          <p:nvPr/>
        </p:nvPicPr>
        <p:blipFill>
          <a:blip r:embed="rId1"/>
          <a:stretch>
            <a:fillRect/>
          </a:stretch>
        </p:blipFill>
        <p:spPr>
          <a:xfrm>
            <a:off x="7010400" y="5029200"/>
            <a:ext cx="2133600" cy="1828800"/>
          </a:xfrm>
          <a:prstGeom prst="rect">
            <a:avLst/>
          </a:prstGeom>
          <a:noFill/>
          <a:ln w="9525">
            <a:noFill/>
          </a:ln>
        </p:spPr>
      </p:pic>
      <p:sp>
        <p:nvSpPr>
          <p:cNvPr id="49157" name="文本框 49156"/>
          <p:cNvSpPr txBox="1"/>
          <p:nvPr/>
        </p:nvSpPr>
        <p:spPr>
          <a:xfrm>
            <a:off x="972185" y="5639435"/>
            <a:ext cx="5105400" cy="777240"/>
          </a:xfrm>
          <a:prstGeom prst="rect">
            <a:avLst/>
          </a:prstGeom>
          <a:noFill/>
          <a:ln w="9525">
            <a:noFill/>
          </a:ln>
        </p:spPr>
        <p:txBody>
          <a:bodyPr>
            <a:spAutoFit/>
          </a:bodyPr>
          <a:p>
            <a:pPr lvl="0">
              <a:spcBef>
                <a:spcPct val="50000"/>
              </a:spcBef>
            </a:pPr>
            <a:r>
              <a:rPr lang="en-US" altLang="zh-CN" dirty="0">
                <a:latin typeface="Arial" panose="020B0604020202020204" pitchFamily="34" charset="0"/>
                <a:ea typeface="宋体" panose="02010600030101010101" pitchFamily="2" charset="-122"/>
              </a:rPr>
              <a:t>          </a:t>
            </a:r>
            <a:r>
              <a:rPr lang="zh-CN" altLang="en-US" dirty="0">
                <a:latin typeface="Arial" panose="020B0604020202020204" pitchFamily="34" charset="0"/>
                <a:ea typeface="宋体" panose="02010600030101010101" pitchFamily="2" charset="-122"/>
              </a:rPr>
              <a:t>安庆九中                 董小安</a:t>
            </a:r>
            <a:endParaRPr lang="zh-CN" altLang="en-US" dirty="0">
              <a:latin typeface="Arial" panose="020B0604020202020204" pitchFamily="34" charset="0"/>
              <a:ea typeface="宋体" panose="02010600030101010101" pitchFamily="2" charset="-122"/>
            </a:endParaRPr>
          </a:p>
          <a:p>
            <a:pPr lvl="0">
              <a:spcBef>
                <a:spcPct val="50000"/>
              </a:spcBef>
            </a:pPr>
            <a:r>
              <a:rPr lang="zh-CN" altLang="en-US" dirty="0">
                <a:latin typeface="Arial" panose="020B0604020202020204" pitchFamily="34" charset="0"/>
                <a:ea typeface="宋体" panose="02010600030101010101" pitchFamily="2" charset="-122"/>
              </a:rPr>
              <a:t>                                         </a:t>
            </a:r>
            <a:r>
              <a:rPr lang="en-US" altLang="zh-CN" dirty="0">
                <a:latin typeface="Arial" panose="020B0604020202020204" pitchFamily="34" charset="0"/>
                <a:ea typeface="宋体" panose="02010600030101010101" pitchFamily="2" charset="-122"/>
              </a:rPr>
              <a:t>2016.12</a:t>
            </a:r>
            <a:endParaRPr lang="en-US" altLang="zh-CN" dirty="0">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标题 35841"/>
          <p:cNvSpPr>
            <a:spLocks noGrp="1"/>
          </p:cNvSpPr>
          <p:nvPr>
            <p:ph type="title"/>
          </p:nvPr>
        </p:nvSpPr>
        <p:spPr>
          <a:ln/>
        </p:spPr>
        <p:txBody>
          <a:bodyPr anchor="ctr"/>
          <a:p>
            <a:endParaRPr dirty="0"/>
          </a:p>
        </p:txBody>
      </p:sp>
      <p:sp>
        <p:nvSpPr>
          <p:cNvPr id="35843" name="文本占位符 35842"/>
          <p:cNvSpPr>
            <a:spLocks noGrp="1"/>
          </p:cNvSpPr>
          <p:nvPr>
            <p:ph type="body" idx="1"/>
          </p:nvPr>
        </p:nvSpPr>
        <p:spPr>
          <a:xfrm>
            <a:off x="381000" y="0"/>
            <a:ext cx="8610600" cy="6858000"/>
          </a:xfrm>
          <a:solidFill>
            <a:srgbClr val="FFFFBD"/>
          </a:solidFill>
          <a:ln w="19050">
            <a:solidFill>
              <a:schemeClr val="hlink"/>
            </a:solidFill>
            <a:miter/>
          </a:ln>
        </p:spPr>
        <p:txBody>
          <a:bodyPr/>
          <a:p>
            <a:pPr>
              <a:lnSpc>
                <a:spcPct val="90000"/>
              </a:lnSpc>
              <a:spcBef>
                <a:spcPct val="50000"/>
              </a:spcBef>
              <a:buClr>
                <a:srgbClr val="000000"/>
              </a:buClr>
              <a:buNone/>
            </a:pPr>
            <a:r>
              <a:rPr lang="zh-CN" altLang="en-US" sz="2800" b="1" dirty="0">
                <a:solidFill>
                  <a:srgbClr val="0000FF"/>
                </a:solidFill>
                <a:latin typeface="Times New Roman" panose="02020603050405020304" pitchFamily="18" charset="0"/>
              </a:rPr>
              <a:t>工程</a:t>
            </a:r>
            <a:r>
              <a:rPr lang="en-US" altLang="zh-CN" sz="2800" b="1">
                <a:solidFill>
                  <a:srgbClr val="0000FF"/>
                </a:solidFill>
                <a:latin typeface="Times New Roman" panose="02020603050405020304" pitchFamily="18" charset="0"/>
              </a:rPr>
              <a:t>2</a:t>
            </a:r>
            <a:r>
              <a:rPr lang="zh-CN" altLang="en-US" sz="2800" b="1" dirty="0">
                <a:latin typeface="Times New Roman" panose="02020603050405020304" pitchFamily="18" charset="0"/>
                <a:ea typeface="_x000B__x000C_"/>
              </a:rPr>
              <a:t>在杜的安排下，县直各单位在从灵宝进入卢氏县的</a:t>
            </a:r>
            <a:r>
              <a:rPr lang="en-US" altLang="zh-CN" sz="2800" b="1" dirty="0">
                <a:latin typeface="Times New Roman" panose="02020603050405020304" pitchFamily="18" charset="0"/>
                <a:ea typeface="_x000B__x000C_"/>
              </a:rPr>
              <a:t>209</a:t>
            </a:r>
            <a:r>
              <a:rPr lang="zh-CN" altLang="en-US" sz="2800" b="1" dirty="0">
                <a:latin typeface="Times New Roman" panose="02020603050405020304" pitchFamily="18" charset="0"/>
                <a:ea typeface="_x000B__x000C_"/>
              </a:rPr>
              <a:t>国道上树起了近百个“龙门架”，上面书写着一些标语口号，如“中国某某先进县，中国某某第一县”之类。每个龙门架耗资</a:t>
            </a:r>
            <a:r>
              <a:rPr lang="zh-CN" altLang="en-US" sz="2800" b="1" dirty="0">
                <a:latin typeface="Times New Roman" panose="02020603050405020304" pitchFamily="18" charset="0"/>
              </a:rPr>
              <a:t>不下十</a:t>
            </a:r>
            <a:r>
              <a:rPr lang="zh-CN" altLang="en-US" sz="2800" b="1" dirty="0">
                <a:latin typeface="Times New Roman" panose="02020603050405020304" pitchFamily="18" charset="0"/>
                <a:ea typeface="_x000B__x000C_"/>
              </a:rPr>
              <a:t>几万元，类似的牌子在全县不下</a:t>
            </a:r>
            <a:r>
              <a:rPr lang="en-US" altLang="zh-CN" sz="2800" b="1" dirty="0">
                <a:latin typeface="Times New Roman" panose="02020603050405020304" pitchFamily="18" charset="0"/>
                <a:ea typeface="_x000B__x000C_"/>
              </a:rPr>
              <a:t>200</a:t>
            </a:r>
            <a:r>
              <a:rPr lang="zh-CN" altLang="en-US" sz="2800" b="1" dirty="0">
                <a:latin typeface="Times New Roman" panose="02020603050405020304" pitchFamily="18" charset="0"/>
                <a:ea typeface="_x000B__x000C_"/>
              </a:rPr>
              <a:t>个</a:t>
            </a:r>
            <a:r>
              <a:rPr lang="zh-CN" altLang="en-US" sz="2800" b="1" dirty="0">
                <a:latin typeface="Times New Roman" panose="02020603050405020304" pitchFamily="18" charset="0"/>
              </a:rPr>
              <a:t>。</a:t>
            </a:r>
            <a:endParaRPr lang="zh-CN" altLang="en-US" sz="2800" b="1" dirty="0">
              <a:latin typeface="Times New Roman" panose="02020603050405020304" pitchFamily="18" charset="0"/>
            </a:endParaRPr>
          </a:p>
          <a:p>
            <a:pPr>
              <a:lnSpc>
                <a:spcPct val="90000"/>
              </a:lnSpc>
              <a:spcBef>
                <a:spcPct val="50000"/>
              </a:spcBef>
              <a:buClr>
                <a:srgbClr val="000000"/>
              </a:buClr>
              <a:buNone/>
            </a:pPr>
            <a:r>
              <a:rPr lang="zh-CN" altLang="en-US" sz="2800" b="1" dirty="0">
                <a:solidFill>
                  <a:srgbClr val="0000FF"/>
                </a:solidFill>
                <a:latin typeface="Times New Roman" panose="02020603050405020304" pitchFamily="18" charset="0"/>
              </a:rPr>
              <a:t>工程</a:t>
            </a:r>
            <a:r>
              <a:rPr lang="en-US" altLang="zh-CN" sz="2800" b="1">
                <a:solidFill>
                  <a:srgbClr val="0000FF"/>
                </a:solidFill>
                <a:latin typeface="Times New Roman" panose="02020603050405020304" pitchFamily="18" charset="0"/>
              </a:rPr>
              <a:t>3</a:t>
            </a:r>
            <a:r>
              <a:rPr lang="zh-CN" altLang="en-US" sz="2800" b="1" dirty="0">
                <a:solidFill>
                  <a:srgbClr val="CC3300"/>
                </a:solidFill>
                <a:latin typeface="Times New Roman" panose="02020603050405020304" pitchFamily="18" charset="0"/>
              </a:rPr>
              <a:t>：</a:t>
            </a:r>
            <a:r>
              <a:rPr lang="zh-CN" altLang="en-US" sz="2800" b="1" dirty="0">
                <a:solidFill>
                  <a:srgbClr val="FF0000"/>
                </a:solidFill>
                <a:latin typeface="Times New Roman" panose="02020603050405020304" pitchFamily="18" charset="0"/>
                <a:ea typeface="_x000B__x000C_"/>
              </a:rPr>
              <a:t>杜保乾在卢氏搞过几个项目，一个是杜关的石峪牧场、东湾的蔬菜大棚和洛河滩的中药材种植园。不管这些项目的效益如何，杜必责令下属把门楼修得气势雄伟。据说这三处门楼每个造价不下</a:t>
            </a:r>
            <a:r>
              <a:rPr lang="en-US" altLang="zh-CN" sz="2800" b="1" dirty="0">
                <a:solidFill>
                  <a:srgbClr val="FF0000"/>
                </a:solidFill>
                <a:latin typeface="Times New Roman" panose="02020603050405020304" pitchFamily="18" charset="0"/>
                <a:ea typeface="_x000B__x000C_"/>
              </a:rPr>
              <a:t>20</a:t>
            </a:r>
            <a:r>
              <a:rPr lang="zh-CN" altLang="en-US" sz="2800" b="1" dirty="0">
                <a:solidFill>
                  <a:srgbClr val="FF0000"/>
                </a:solidFill>
                <a:latin typeface="Times New Roman" panose="02020603050405020304" pitchFamily="18" charset="0"/>
                <a:ea typeface="_x000B__x000C_"/>
              </a:rPr>
              <a:t>万元。石峪万头牧场投资数百万元，又是修公路，又是修建蒙古式牧舍，又是架电提水，真正用于购买牛羊的投资寥寥无几，于是乎，每逢上级领导参观，便有乡村领导出资让当地百姓去邻近的灵宝市苏村乡亲友处借牛羊滥竽充数，并涂上颜色以示区别。上级检查应付之后，乡里将所借牛羊送还，由于数量庞大，因此，在送还时，时有认错送错的，出了不少</a:t>
            </a:r>
            <a:r>
              <a:rPr lang="zh-CN" altLang="en-US" sz="2800" b="1" dirty="0">
                <a:latin typeface="Times New Roman" panose="02020603050405020304" pitchFamily="18" charset="0"/>
                <a:ea typeface="_x000B__x000C_"/>
              </a:rPr>
              <a:t>“羊相”</a:t>
            </a:r>
            <a:r>
              <a:rPr lang="zh-CN" altLang="en-US" sz="2800" b="1" dirty="0">
                <a:solidFill>
                  <a:srgbClr val="FF0000"/>
                </a:solidFill>
                <a:latin typeface="Times New Roman" panose="02020603050405020304" pitchFamily="18" charset="0"/>
                <a:ea typeface="_x000B__x000C_"/>
              </a:rPr>
              <a:t>。</a:t>
            </a:r>
            <a:endParaRPr lang="zh-CN" altLang="en-US" sz="2800" b="1" dirty="0">
              <a:solidFill>
                <a:srgbClr val="FF0000"/>
              </a:solidFill>
              <a:latin typeface="Times New Roman" panose="02020603050405020304" pitchFamily="18" charset="0"/>
            </a:endParaRPr>
          </a:p>
          <a:p>
            <a:pPr>
              <a:lnSpc>
                <a:spcPct val="90000"/>
              </a:lnSpc>
            </a:pPr>
            <a:endParaRPr lang="zh-CN" altLang="en-US" sz="2800" b="1">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31746" name="文本框 31745"/>
          <p:cNvSpPr txBox="1"/>
          <p:nvPr/>
        </p:nvSpPr>
        <p:spPr>
          <a:xfrm>
            <a:off x="838200" y="2895600"/>
            <a:ext cx="7620000" cy="1917700"/>
          </a:xfrm>
          <a:prstGeom prst="rect">
            <a:avLst/>
          </a:prstGeom>
          <a:solidFill>
            <a:srgbClr val="FFFF99"/>
          </a:solidFill>
          <a:ln w="9525">
            <a:noFill/>
          </a:ln>
        </p:spPr>
        <p:txBody>
          <a:bodyPr>
            <a:spAutoFit/>
          </a:bodyPr>
          <a:p>
            <a:pPr lvl="0">
              <a:spcBef>
                <a:spcPct val="50000"/>
              </a:spcBef>
              <a:buClr>
                <a:srgbClr val="000000"/>
              </a:buClr>
            </a:pPr>
            <a:r>
              <a:rPr lang="en-US" altLang="zh-CN" sz="2400" b="1" dirty="0">
                <a:solidFill>
                  <a:srgbClr val="0000FF"/>
                </a:solidFill>
                <a:latin typeface="Times New Roman" panose="02020603050405020304" pitchFamily="18" charset="0"/>
                <a:ea typeface="宋体" panose="02010600030101010101" pitchFamily="2" charset="-122"/>
              </a:rPr>
              <a:t>1</a:t>
            </a:r>
            <a:r>
              <a:rPr lang="zh-CN" altLang="en-US" sz="2400" b="1" dirty="0">
                <a:solidFill>
                  <a:srgbClr val="0000FF"/>
                </a:solidFill>
                <a:latin typeface="Times New Roman" panose="02020603050405020304" pitchFamily="18" charset="0"/>
                <a:ea typeface="宋体" panose="02010600030101010101" pitchFamily="2" charset="-122"/>
              </a:rPr>
              <a:t>、答</a:t>
            </a:r>
            <a:r>
              <a:rPr lang="zh-CN" altLang="en-US"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“形象工程”</a:t>
            </a:r>
            <a:r>
              <a:rPr lang="zh-CN" altLang="en-US" sz="2400" b="1" dirty="0">
                <a:solidFill>
                  <a:srgbClr val="0000FF"/>
                </a:solidFill>
                <a:latin typeface="Times New Roman" panose="02020603050405020304" pitchFamily="18" charset="0"/>
                <a:ea typeface="宋体" panose="02010600030101010101" pitchFamily="2" charset="-122"/>
              </a:rPr>
              <a:t> </a:t>
            </a:r>
            <a:r>
              <a:rPr lang="zh-CN" altLang="en-US"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a:t>
            </a:r>
            <a:r>
              <a:rPr lang="en-US" altLang="zh-CN"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1</a:t>
            </a:r>
            <a:r>
              <a:rPr lang="zh-CN" altLang="en-US"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）增加了政府的财政的开支，劳民伤财；（</a:t>
            </a:r>
            <a:r>
              <a:rPr lang="en-US" altLang="zh-CN"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2</a:t>
            </a:r>
            <a:r>
              <a:rPr lang="zh-CN" altLang="en-US"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）影响了政府在人民群众的形象，损害了政府与人民群众的鱼水情意；（</a:t>
            </a:r>
            <a:r>
              <a:rPr lang="en-US" altLang="zh-CN"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3</a:t>
            </a:r>
            <a:r>
              <a:rPr lang="zh-CN" altLang="en-US"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）会助长某些公职人员弄虚作假的不良作风，滋长了腐败。（</a:t>
            </a:r>
            <a:r>
              <a:rPr lang="en-US" altLang="zh-CN"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4</a:t>
            </a:r>
            <a:r>
              <a:rPr lang="zh-CN" altLang="en-US" sz="2400" b="1" dirty="0">
                <a:solidFill>
                  <a:srgbClr val="0000FF"/>
                </a:solidFill>
                <a:latin typeface="Times New Roman" panose="02020603050405020304" pitchFamily="18" charset="0"/>
                <a:ea typeface="宋体" panose="02010600030101010101" pitchFamily="2" charset="-122"/>
                <a:sym typeface="Wingdings" panose="05000000000000000000" pitchFamily="2" charset="2"/>
              </a:rPr>
              <a:t>）不利于社会主义和谐社会的建设等等</a:t>
            </a:r>
            <a:endParaRPr lang="zh-CN" altLang="en-US" sz="2400" b="1">
              <a:solidFill>
                <a:srgbClr val="0000FF"/>
              </a:solidFill>
              <a:latin typeface="Times New Roman" panose="02020603050405020304" pitchFamily="18" charset="0"/>
              <a:ea typeface="宋体" panose="02010600030101010101" pitchFamily="2" charset="-122"/>
              <a:sym typeface="Wingdings" panose="05000000000000000000" pitchFamily="2" charset="2"/>
            </a:endParaRPr>
          </a:p>
        </p:txBody>
      </p:sp>
      <p:sp>
        <p:nvSpPr>
          <p:cNvPr id="31748" name="文本框 31747"/>
          <p:cNvSpPr txBox="1"/>
          <p:nvPr/>
        </p:nvSpPr>
        <p:spPr>
          <a:xfrm>
            <a:off x="2057400" y="533400"/>
            <a:ext cx="6629400" cy="1370013"/>
          </a:xfrm>
          <a:prstGeom prst="rect">
            <a:avLst/>
          </a:prstGeom>
          <a:solidFill>
            <a:schemeClr val="bg1"/>
          </a:solidFill>
          <a:ln w="9525">
            <a:noFill/>
          </a:ln>
        </p:spPr>
        <p:txBody>
          <a:bodyPr>
            <a:spAutoFit/>
          </a:bodyPr>
          <a:p>
            <a:pPr lvl="0">
              <a:spcBef>
                <a:spcPct val="50000"/>
              </a:spcBef>
              <a:buClr>
                <a:srgbClr val="000000"/>
              </a:buClr>
            </a:pPr>
            <a:r>
              <a:rPr lang="en-US" altLang="zh-CN" sz="2400" b="1" dirty="0">
                <a:solidFill>
                  <a:srgbClr val="FF0066"/>
                </a:solidFill>
                <a:latin typeface="Times New Roman" panose="02020603050405020304" pitchFamily="18" charset="0"/>
                <a:ea typeface="宋体" panose="02010600030101010101" pitchFamily="2" charset="-122"/>
              </a:rPr>
              <a:t>1</a:t>
            </a:r>
            <a:r>
              <a:rPr lang="zh-CN" altLang="en-US" sz="2400" b="1" dirty="0">
                <a:solidFill>
                  <a:srgbClr val="FF0066"/>
                </a:solidFill>
                <a:latin typeface="Times New Roman" panose="02020603050405020304" pitchFamily="18" charset="0"/>
                <a:ea typeface="宋体" panose="02010600030101010101" pitchFamily="2" charset="-122"/>
              </a:rPr>
              <a:t>、结合材料，请你谈谈对“形象工程”的看法？</a:t>
            </a:r>
            <a:endParaRPr lang="zh-CN" altLang="en-US" sz="2400" b="1" dirty="0">
              <a:solidFill>
                <a:srgbClr val="FF0066"/>
              </a:solidFill>
              <a:latin typeface="Times New Roman" panose="02020603050405020304" pitchFamily="18" charset="0"/>
              <a:ea typeface="宋体" panose="02010600030101010101" pitchFamily="2" charset="-122"/>
            </a:endParaRPr>
          </a:p>
          <a:p>
            <a:pPr lvl="0">
              <a:spcBef>
                <a:spcPct val="50000"/>
              </a:spcBef>
              <a:buClr>
                <a:srgbClr val="000000"/>
              </a:buClr>
            </a:pPr>
            <a:r>
              <a:rPr lang="en-US" altLang="zh-CN" sz="2400" b="1" dirty="0">
                <a:solidFill>
                  <a:srgbClr val="FF0066"/>
                </a:solidFill>
                <a:latin typeface="Times New Roman" panose="02020603050405020304" pitchFamily="18" charset="0"/>
                <a:ea typeface="宋体" panose="02010600030101010101" pitchFamily="2" charset="-122"/>
              </a:rPr>
              <a:t>2</a:t>
            </a:r>
            <a:r>
              <a:rPr lang="zh-CN" altLang="en-US" sz="2400" b="1" dirty="0">
                <a:solidFill>
                  <a:srgbClr val="FF0066"/>
                </a:solidFill>
                <a:latin typeface="Times New Roman" panose="02020603050405020304" pitchFamily="18" charset="0"/>
                <a:ea typeface="宋体" panose="02010600030101010101" pitchFamily="2" charset="-122"/>
              </a:rPr>
              <a:t>、请你说说政府该如何真心实意为老百姓办实事？</a:t>
            </a:r>
            <a:endParaRPr lang="zh-CN" altLang="en-US" sz="2400" b="1">
              <a:solidFill>
                <a:srgbClr val="FF0066"/>
              </a:solidFill>
              <a:latin typeface="Times New Roman" panose="02020603050405020304" pitchFamily="18" charset="0"/>
              <a:ea typeface="宋体" panose="02010600030101010101" pitchFamily="2" charset="-122"/>
            </a:endParaRPr>
          </a:p>
        </p:txBody>
      </p:sp>
      <p:sp>
        <p:nvSpPr>
          <p:cNvPr id="31749" name="矩形 31748"/>
          <p:cNvSpPr/>
          <p:nvPr/>
        </p:nvSpPr>
        <p:spPr>
          <a:xfrm>
            <a:off x="228600" y="685800"/>
            <a:ext cx="1524000" cy="609600"/>
          </a:xfrm>
          <a:prstGeom prst="rect">
            <a:avLst/>
          </a:prstGeom>
        </p:spPr>
        <p:txBody>
          <a:bodyPr wrap="none" fromWordArt="1">
            <a:prstTxWarp prst="textFadeUp">
              <a:avLst>
                <a:gd name="adj" fmla="val 9991"/>
              </a:avLst>
            </a:prstTxWarp>
            <a:normAutofit/>
          </a:bodyPr>
          <a:p>
            <a:pPr algn="ctr"/>
            <a:r>
              <a:rPr lang="zh-CN" altLang="en-US" sz="3200" b="1">
                <a:ln w="12700" cap="flat" cmpd="sng">
                  <a:solidFill>
                    <a:srgbClr val="B2B2B2"/>
                  </a:solidFill>
                  <a:prstDash val="solid"/>
                  <a:headEnd type="none" w="med" len="med"/>
                  <a:tailEnd type="none" w="med" len="med"/>
                </a:ln>
                <a:gradFill rotWithShape="0">
                  <a:gsLst>
                    <a:gs pos="0">
                      <a:srgbClr val="520402"/>
                    </a:gs>
                    <a:gs pos="100000">
                      <a:srgbClr val="FFCC00"/>
                    </a:gs>
                  </a:gsLst>
                  <a:lin ang="5400000" scaled="1"/>
                  <a:tileRect/>
                </a:gradFill>
                <a:effectLst>
                  <a:outerShdw dist="35921" dir="2699999" sy="50000" rotWithShape="0">
                    <a:srgbClr val="875B0D"/>
                  </a:outerShdw>
                </a:effectLst>
                <a:latin typeface="华文中宋" panose="02010600040101010101" charset="-122"/>
                <a:ea typeface="华文中宋" panose="02010600040101010101" charset="-122"/>
              </a:rPr>
              <a:t>探究与共享</a:t>
            </a:r>
            <a:endParaRPr lang="zh-CN" altLang="en-US" sz="3200" b="1">
              <a:ln w="12700" cap="flat" cmpd="sng">
                <a:solidFill>
                  <a:srgbClr val="B2B2B2"/>
                </a:solidFill>
                <a:prstDash val="solid"/>
                <a:headEnd type="none" w="med" len="med"/>
                <a:tailEnd type="none" w="med" len="med"/>
              </a:ln>
              <a:gradFill rotWithShape="0">
                <a:gsLst>
                  <a:gs pos="0">
                    <a:srgbClr val="520402"/>
                  </a:gs>
                  <a:gs pos="100000">
                    <a:srgbClr val="FFCC00"/>
                  </a:gs>
                </a:gsLst>
                <a:lin ang="5400000" scaled="1"/>
                <a:tileRect/>
              </a:gradFill>
              <a:effectLst>
                <a:outerShdw dist="35921" dir="2699999" sy="50000" rotWithShape="0">
                  <a:srgbClr val="875B0D"/>
                </a:outerShdw>
              </a:effectLst>
              <a:latin typeface="华文中宋" panose="02010600040101010101" charset="-122"/>
              <a:ea typeface="华文中宋" panose="02010600040101010101" charset="-122"/>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blinds(horizontal)">
                                      <p:cBhvr>
                                        <p:cTn id="7" dur="500"/>
                                        <p:tgtEl>
                                          <p:spTgt spid="3174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dissolve">
                                      <p:cBhvr>
                                        <p:cTn id="12"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1" name="文本占位符 32770"/>
          <p:cNvSpPr>
            <a:spLocks noGrp="1"/>
          </p:cNvSpPr>
          <p:nvPr>
            <p:ph type="body" idx="1"/>
          </p:nvPr>
        </p:nvSpPr>
        <p:spPr>
          <a:xfrm>
            <a:off x="914400" y="304800"/>
            <a:ext cx="8229600" cy="868363"/>
          </a:xfrm>
          <a:ln/>
        </p:spPr>
        <p:txBody>
          <a:bodyPr/>
          <a:p>
            <a:pPr>
              <a:lnSpc>
                <a:spcPct val="90000"/>
              </a:lnSpc>
              <a:buNone/>
            </a:pPr>
            <a:r>
              <a:rPr lang="en-US" altLang="zh-CN" sz="2800" b="1" dirty="0">
                <a:latin typeface="幼圆" panose="02010509060101010101" pitchFamily="49" charset="-122"/>
                <a:ea typeface="幼圆" panose="02010509060101010101" pitchFamily="49" charset="-122"/>
              </a:rPr>
              <a:t>2</a:t>
            </a:r>
            <a:r>
              <a:rPr lang="zh-CN" altLang="en-US" sz="2800" b="1" dirty="0">
                <a:latin typeface="幼圆" panose="02010509060101010101" pitchFamily="49" charset="-122"/>
                <a:ea typeface="幼圆" panose="02010509060101010101" pitchFamily="49" charset="-122"/>
              </a:rPr>
              <a:t>、树立求真务实的工作作风</a:t>
            </a:r>
            <a:br>
              <a:rPr lang="zh-CN" altLang="en-US" sz="2800" b="1" dirty="0">
                <a:latin typeface="幼圆" panose="02010509060101010101" pitchFamily="49" charset="-122"/>
                <a:ea typeface="幼圆" panose="02010509060101010101" pitchFamily="49" charset="-122"/>
              </a:rPr>
            </a:br>
            <a:br>
              <a:rPr lang="zh-CN" altLang="en-US" sz="2400" b="1" dirty="0">
                <a:latin typeface="幼圆" panose="02010509060101010101" pitchFamily="49" charset="-122"/>
                <a:ea typeface="幼圆" panose="02010509060101010101" pitchFamily="49" charset="-122"/>
              </a:rPr>
            </a:br>
            <a:endParaRPr lang="zh-CN" altLang="en-US" sz="2400"/>
          </a:p>
        </p:txBody>
      </p:sp>
      <p:sp>
        <p:nvSpPr>
          <p:cNvPr id="32774" name="文本框 32773"/>
          <p:cNvSpPr txBox="1"/>
          <p:nvPr/>
        </p:nvSpPr>
        <p:spPr>
          <a:xfrm>
            <a:off x="838200" y="1752600"/>
            <a:ext cx="7239000" cy="2868613"/>
          </a:xfrm>
          <a:prstGeom prst="rect">
            <a:avLst/>
          </a:prstGeom>
          <a:solidFill>
            <a:srgbClr val="FFFFBD"/>
          </a:solidFill>
          <a:ln w="9525">
            <a:noFill/>
          </a:ln>
        </p:spPr>
        <p:txBody>
          <a:bodyPr>
            <a:spAutoFit/>
          </a:bodyPr>
          <a:p>
            <a:pPr lvl="0">
              <a:spcBef>
                <a:spcPct val="50000"/>
              </a:spcBef>
            </a:pPr>
            <a:r>
              <a:rPr lang="zh-CN" altLang="en-US" sz="2800" b="1" dirty="0">
                <a:latin typeface="Arial" panose="020B0604020202020204" pitchFamily="34" charset="0"/>
                <a:ea typeface="宋体" panose="02010600030101010101" pitchFamily="2" charset="-122"/>
              </a:rPr>
              <a:t>要求：为人民服务不能仅仅停留在口头上，而要落实到行动中。</a:t>
            </a:r>
            <a:endParaRPr lang="zh-CN" altLang="en-US" sz="2800" b="1" dirty="0">
              <a:latin typeface="Arial" panose="020B0604020202020204" pitchFamily="34" charset="0"/>
              <a:ea typeface="宋体" panose="02010600030101010101" pitchFamily="2" charset="-122"/>
            </a:endParaRPr>
          </a:p>
          <a:p>
            <a:pPr lvl="0">
              <a:spcBef>
                <a:spcPct val="50000"/>
              </a:spcBef>
            </a:pPr>
            <a:r>
              <a:rPr lang="zh-CN" altLang="en-US" sz="2800" b="1" dirty="0">
                <a:latin typeface="Arial" panose="020B0604020202020204" pitchFamily="34" charset="0"/>
                <a:ea typeface="宋体" panose="02010600030101010101" pitchFamily="2" charset="-122"/>
              </a:rPr>
              <a:t>要把工作的</a:t>
            </a:r>
            <a:r>
              <a:rPr lang="zh-CN" altLang="en-US" sz="2800" b="1" dirty="0">
                <a:solidFill>
                  <a:srgbClr val="FF0000"/>
                </a:solidFill>
                <a:latin typeface="Arial" panose="020B0604020202020204" pitchFamily="34" charset="0"/>
                <a:ea typeface="宋体" panose="02010600030101010101" pitchFamily="2" charset="-122"/>
              </a:rPr>
              <a:t>着力点</a:t>
            </a:r>
            <a:r>
              <a:rPr lang="zh-CN" altLang="en-US" sz="2800" b="1" dirty="0">
                <a:latin typeface="Arial" panose="020B0604020202020204" pitchFamily="34" charset="0"/>
                <a:ea typeface="宋体" panose="02010600030101010101" pitchFamily="2" charset="-122"/>
              </a:rPr>
              <a:t>真正放在研究、解决人民群众生产、生活中的紧迫问题上，努力使政府的各项工作经得起实践、群众和历史的检验。</a:t>
            </a:r>
            <a:endParaRPr lang="zh-CN" altLang="en-US" sz="2800" b="1">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anim calcmode="lin" valueType="num">
                                      <p:cBhvr additive="base">
                                        <p:cTn id="7" dur="500" fill="hold"/>
                                        <p:tgtEl>
                                          <p:spTgt spid="32774"/>
                                        </p:tgtEl>
                                        <p:attrNameLst>
                                          <p:attrName>ppt_x</p:attrName>
                                        </p:attrNameLst>
                                      </p:cBhvr>
                                      <p:tavLst>
                                        <p:tav tm="0">
                                          <p:val>
                                            <p:strVal val="0-#ppt_w/2"/>
                                          </p:val>
                                        </p:tav>
                                        <p:tav tm="100000">
                                          <p:val>
                                            <p:strVal val="#ppt_x"/>
                                          </p:val>
                                        </p:tav>
                                      </p:tavLst>
                                    </p:anim>
                                    <p:anim calcmode="lin" valueType="num">
                                      <p:cBhvr additive="base">
                                        <p:cTn id="8" dur="500" fill="hold"/>
                                        <p:tgtEl>
                                          <p:spTgt spid="327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文本占位符 52225"/>
          <p:cNvSpPr>
            <a:spLocks noGrp="1"/>
          </p:cNvSpPr>
          <p:nvPr>
            <p:ph type="body" idx="1"/>
          </p:nvPr>
        </p:nvSpPr>
        <p:spPr>
          <a:xfrm>
            <a:off x="457200" y="1219200"/>
            <a:ext cx="8229600" cy="4525963"/>
          </a:xfrm>
          <a:ln/>
        </p:spPr>
        <p:txBody>
          <a:bodyPr/>
          <a:p>
            <a:r>
              <a:rPr lang="zh-CN" altLang="en-US" sz="2800" b="1" dirty="0"/>
              <a:t>从总理答记者问的开场白中，人们感受到</a:t>
            </a:r>
            <a:r>
              <a:rPr lang="zh-CN" altLang="en-US" sz="2800" b="1" u="sng" dirty="0">
                <a:solidFill>
                  <a:srgbClr val="4BCE1C"/>
                </a:solidFill>
              </a:rPr>
              <a:t>中央领导对民意的尊重</a:t>
            </a:r>
            <a:r>
              <a:rPr lang="zh-CN" altLang="en-US" sz="2800" b="1" dirty="0"/>
              <a:t>。温总理说，广大关注“两会”的群众通过代表、委员、新闻媒体和信息网络给政府工作提出了许多意见和建议。根据人民网、新华网、搜狐网、新浪网和央视国际网等网络媒体的不完全统计，对政府提出的意见和给总理本人提出的问题多达几十万条。无论面对面倾听代表委员的诤言，还是通过互联网了解民情；都充分地反映出，中央领导集体善于利用各种渠道了解民情，体现了对民意的充分理解和尊重。</a:t>
            </a:r>
            <a:br>
              <a:rPr lang="zh-CN" altLang="en-US" sz="2800" b="1" dirty="0"/>
            </a:br>
            <a:endParaRPr lang="zh-CN" altLang="en-US"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9" name="文本占位符 34818"/>
          <p:cNvSpPr>
            <a:spLocks noGrp="1"/>
          </p:cNvSpPr>
          <p:nvPr>
            <p:ph type="body" idx="1"/>
          </p:nvPr>
        </p:nvSpPr>
        <p:spPr>
          <a:xfrm>
            <a:off x="0" y="2362200"/>
            <a:ext cx="8229600" cy="914400"/>
          </a:xfrm>
          <a:ln/>
        </p:spPr>
        <p:txBody>
          <a:bodyPr/>
          <a:p>
            <a:pPr>
              <a:lnSpc>
                <a:spcPct val="90000"/>
              </a:lnSpc>
              <a:buNone/>
            </a:pPr>
            <a:r>
              <a:rPr lang="en-US" altLang="zh-CN" sz="2800" b="1" dirty="0">
                <a:latin typeface="幼圆" panose="02010509060101010101" pitchFamily="49" charset="-122"/>
                <a:ea typeface="幼圆" panose="02010509060101010101" pitchFamily="49" charset="-122"/>
              </a:rPr>
              <a:t>3</a:t>
            </a:r>
            <a:r>
              <a:rPr lang="zh-CN" altLang="en-US" sz="2800" b="1" dirty="0">
                <a:latin typeface="幼圆" panose="02010509060101010101" pitchFamily="49" charset="-122"/>
                <a:ea typeface="幼圆" panose="02010509060101010101" pitchFamily="49" charset="-122"/>
              </a:rPr>
              <a:t>、坚持从群众中来到群众中去的工作方法</a:t>
            </a:r>
            <a:br>
              <a:rPr lang="zh-CN" altLang="en-US" sz="2800" b="1" dirty="0">
                <a:latin typeface="幼圆" panose="02010509060101010101" pitchFamily="49" charset="-122"/>
                <a:ea typeface="幼圆" panose="02010509060101010101" pitchFamily="49" charset="-122"/>
              </a:rPr>
            </a:br>
            <a:br>
              <a:rPr lang="zh-CN" altLang="en-US" sz="2800" dirty="0"/>
            </a:br>
            <a:endParaRPr lang="zh-CN" altLang="en-US" sz="2800"/>
          </a:p>
        </p:txBody>
      </p:sp>
      <p:pic>
        <p:nvPicPr>
          <p:cNvPr id="34820" name="图片 34819" descr="20041219444536"/>
          <p:cNvPicPr>
            <a:picLocks noChangeAspect="1"/>
          </p:cNvPicPr>
          <p:nvPr/>
        </p:nvPicPr>
        <p:blipFill>
          <a:blip r:embed="rId1">
            <a:lum bright="53998" contrast="78000"/>
          </a:blip>
          <a:srcRect t="61458"/>
          <a:stretch>
            <a:fillRect/>
          </a:stretch>
        </p:blipFill>
        <p:spPr>
          <a:xfrm>
            <a:off x="0" y="0"/>
            <a:ext cx="9144000" cy="2133600"/>
          </a:xfrm>
          <a:prstGeom prst="rect">
            <a:avLst/>
          </a:prstGeom>
          <a:noFill/>
          <a:ln w="9525">
            <a:noFill/>
          </a:ln>
        </p:spPr>
      </p:pic>
      <p:sp>
        <p:nvSpPr>
          <p:cNvPr id="34821" name="文本框 34820"/>
          <p:cNvSpPr txBox="1"/>
          <p:nvPr/>
        </p:nvSpPr>
        <p:spPr>
          <a:xfrm>
            <a:off x="228600" y="3276600"/>
            <a:ext cx="7696200" cy="2441575"/>
          </a:xfrm>
          <a:prstGeom prst="rect">
            <a:avLst/>
          </a:prstGeom>
          <a:solidFill>
            <a:srgbClr val="FFFFBD"/>
          </a:solidFill>
          <a:ln w="9525">
            <a:noFill/>
          </a:ln>
        </p:spPr>
        <p:txBody>
          <a:bodyPr>
            <a:spAutoFit/>
          </a:bodyPr>
          <a:p>
            <a:pPr lvl="0">
              <a:spcBef>
                <a:spcPct val="50000"/>
              </a:spcBef>
            </a:pPr>
            <a:r>
              <a:rPr lang="zh-CN" altLang="en-US" sz="2800" b="1" dirty="0">
                <a:latin typeface="Arial" panose="020B0604020202020204" pitchFamily="34" charset="0"/>
                <a:ea typeface="宋体" panose="02010600030101010101" pitchFamily="2" charset="-122"/>
              </a:rPr>
              <a:t>要求：政府要通过各种途径，利用各种群众组织、社会团体广泛收集群众的意见和建议，认真对待群众的来信来访。</a:t>
            </a:r>
            <a:endParaRPr lang="zh-CN" altLang="en-US" sz="2800" b="1" dirty="0">
              <a:latin typeface="Arial" panose="020B0604020202020204" pitchFamily="34" charset="0"/>
              <a:ea typeface="宋体" panose="02010600030101010101" pitchFamily="2" charset="-122"/>
            </a:endParaRPr>
          </a:p>
          <a:p>
            <a:pPr lvl="0">
              <a:spcBef>
                <a:spcPct val="50000"/>
              </a:spcBef>
            </a:pPr>
            <a:r>
              <a:rPr lang="zh-CN" altLang="en-US" sz="2800" b="1" dirty="0">
                <a:latin typeface="Arial" panose="020B0604020202020204" pitchFamily="34" charset="0"/>
                <a:ea typeface="宋体" panose="02010600030101010101" pitchFamily="2" charset="-122"/>
              </a:rPr>
              <a:t>还要为群众诚心诚意办实事，尽心竭力解难事，坚持不懈</a:t>
            </a:r>
            <a:endParaRPr lang="zh-CN" altLang="en-US" sz="2800" b="1">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additive="base">
                                        <p:cTn id="7" dur="500" fill="hold"/>
                                        <p:tgtEl>
                                          <p:spTgt spid="34821"/>
                                        </p:tgtEl>
                                        <p:attrNameLst>
                                          <p:attrName>ppt_x</p:attrName>
                                        </p:attrNameLst>
                                      </p:cBhvr>
                                      <p:tavLst>
                                        <p:tav tm="0">
                                          <p:val>
                                            <p:strVal val="0-#ppt_w/2"/>
                                          </p:val>
                                        </p:tav>
                                        <p:tav tm="100000">
                                          <p:val>
                                            <p:strVal val="#ppt_x"/>
                                          </p:val>
                                        </p:tav>
                                      </p:tavLst>
                                    </p:anim>
                                    <p:anim calcmode="lin" valueType="num">
                                      <p:cBhvr additive="base">
                                        <p:cTn id="8" dur="500" fill="hold"/>
                                        <p:tgtEl>
                                          <p:spTgt spid="348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6" name="矩形 18435"/>
          <p:cNvSpPr/>
          <p:nvPr/>
        </p:nvSpPr>
        <p:spPr>
          <a:xfrm>
            <a:off x="533400" y="762000"/>
            <a:ext cx="6069013" cy="762000"/>
          </a:xfrm>
          <a:prstGeom prst="rect">
            <a:avLst/>
          </a:prstGeom>
          <a:noFill/>
          <a:ln w="9525">
            <a:noFill/>
          </a:ln>
        </p:spPr>
        <p:txBody>
          <a:bodyPr wrap="none" anchor="t">
            <a:spAutoFit/>
          </a:bodyPr>
          <a:p>
            <a:pPr lvl="0"/>
            <a:r>
              <a:rPr lang="zh-CN" altLang="en-US" sz="4400" b="1" dirty="0">
                <a:solidFill>
                  <a:schemeClr val="accent2"/>
                </a:solidFill>
                <a:latin typeface="幼圆" panose="02010509060101010101" pitchFamily="49" charset="-122"/>
                <a:ea typeface="幼圆" panose="02010509060101010101" pitchFamily="49" charset="-122"/>
              </a:rPr>
              <a:t>二、求助有门 投诉有道</a:t>
            </a:r>
            <a:endParaRPr lang="zh-CN" altLang="en-US" sz="4400" b="1" dirty="0">
              <a:solidFill>
                <a:schemeClr val="accent2"/>
              </a:solidFill>
              <a:latin typeface="幼圆" panose="02010509060101010101" pitchFamily="49" charset="-122"/>
              <a:ea typeface="幼圆" panose="02010509060101010101" pitchFamily="49" charset="-122"/>
            </a:endParaRPr>
          </a:p>
        </p:txBody>
      </p:sp>
      <p:sp>
        <p:nvSpPr>
          <p:cNvPr id="18437" name="文本框 18436"/>
          <p:cNvSpPr txBox="1"/>
          <p:nvPr/>
        </p:nvSpPr>
        <p:spPr>
          <a:xfrm>
            <a:off x="1219200" y="2209800"/>
            <a:ext cx="6934200" cy="641350"/>
          </a:xfrm>
          <a:prstGeom prst="rect">
            <a:avLst/>
          </a:prstGeom>
          <a:noFill/>
          <a:ln w="9525">
            <a:noFill/>
          </a:ln>
        </p:spPr>
        <p:txBody>
          <a:bodyPr>
            <a:spAutoFit/>
          </a:bodyPr>
          <a:p>
            <a:pPr lvl="0">
              <a:spcBef>
                <a:spcPct val="50000"/>
              </a:spcBef>
            </a:pPr>
            <a:r>
              <a:rPr lang="zh-CN" altLang="en-US" sz="3600" b="1" dirty="0">
                <a:latin typeface="Arial" panose="020B0604020202020204" pitchFamily="34" charset="0"/>
                <a:ea typeface="宋体" panose="02010600030101010101" pitchFamily="2" charset="-122"/>
              </a:rPr>
              <a:t>公民求助的途径</a:t>
            </a:r>
            <a:endParaRPr lang="zh-CN" altLang="en-US" sz="3600" b="1" dirty="0">
              <a:latin typeface="Arial" panose="020B0604020202020204" pitchFamily="34" charset="0"/>
              <a:ea typeface="宋体" panose="02010600030101010101" pitchFamily="2" charset="-122"/>
            </a:endParaRPr>
          </a:p>
        </p:txBody>
      </p:sp>
      <p:pic>
        <p:nvPicPr>
          <p:cNvPr id="18438" name="图片 18437" descr="5e0487e2">
            <a:hlinkClick r:id="rId1" action="ppaction://hlinksldjump"/>
          </p:cNvPr>
          <p:cNvPicPr>
            <a:picLocks noChangeAspect="1"/>
          </p:cNvPicPr>
          <p:nvPr/>
        </p:nvPicPr>
        <p:blipFill>
          <a:blip r:embed="rId2"/>
          <a:stretch>
            <a:fillRect/>
          </a:stretch>
        </p:blipFill>
        <p:spPr>
          <a:xfrm>
            <a:off x="0" y="4648200"/>
            <a:ext cx="2209800" cy="2209800"/>
          </a:xfrm>
          <a:prstGeom prst="rect">
            <a:avLst/>
          </a:prstGeom>
          <a:noFill/>
          <a:ln w="9525">
            <a:noFill/>
          </a:ln>
        </p:spPr>
      </p:pic>
      <p:sp>
        <p:nvSpPr>
          <p:cNvPr id="18441" name="文本框 18440"/>
          <p:cNvSpPr txBox="1"/>
          <p:nvPr/>
        </p:nvSpPr>
        <p:spPr>
          <a:xfrm>
            <a:off x="1828800" y="3276600"/>
            <a:ext cx="6553200" cy="519113"/>
          </a:xfrm>
          <a:prstGeom prst="rect">
            <a:avLst/>
          </a:prstGeom>
          <a:noFill/>
          <a:ln w="9525">
            <a:noFill/>
          </a:ln>
        </p:spPr>
        <p:txBody>
          <a:bodyPr>
            <a:spAutoFit/>
          </a:bodyPr>
          <a:p>
            <a:pPr lvl="0">
              <a:spcBef>
                <a:spcPct val="50000"/>
              </a:spcBef>
            </a:pPr>
            <a:r>
              <a:rPr lang="en-US" altLang="zh-CN" sz="2800" b="1" dirty="0">
                <a:latin typeface="Arial" panose="020B0604020202020204" pitchFamily="34" charset="0"/>
                <a:ea typeface="宋体" panose="02010600030101010101" pitchFamily="2" charset="-122"/>
              </a:rPr>
              <a:t>1</a:t>
            </a:r>
            <a:r>
              <a:rPr lang="zh-CN" altLang="en-US" sz="2800" b="1" dirty="0">
                <a:latin typeface="Arial" panose="020B0604020202020204" pitchFamily="34" charset="0"/>
                <a:ea typeface="宋体" panose="02010600030101010101" pitchFamily="2" charset="-122"/>
              </a:rPr>
              <a:t>、从单位、社会团体等方面得到帮助</a:t>
            </a:r>
            <a:endParaRPr lang="zh-CN" altLang="en-US" sz="2800" b="1">
              <a:latin typeface="Arial" panose="020B0604020202020204" pitchFamily="34" charset="0"/>
              <a:ea typeface="宋体" panose="02010600030101010101" pitchFamily="2" charset="-122"/>
            </a:endParaRPr>
          </a:p>
        </p:txBody>
      </p:sp>
      <p:sp>
        <p:nvSpPr>
          <p:cNvPr id="18442" name="文本框 18441"/>
          <p:cNvSpPr txBox="1"/>
          <p:nvPr/>
        </p:nvSpPr>
        <p:spPr>
          <a:xfrm>
            <a:off x="1828800" y="4191000"/>
            <a:ext cx="6477000" cy="519113"/>
          </a:xfrm>
          <a:prstGeom prst="rect">
            <a:avLst/>
          </a:prstGeom>
          <a:noFill/>
          <a:ln w="9525">
            <a:noFill/>
          </a:ln>
        </p:spPr>
        <p:txBody>
          <a:bodyPr>
            <a:spAutoFit/>
          </a:bodyPr>
          <a:p>
            <a:pPr lvl="0">
              <a:spcBef>
                <a:spcPct val="50000"/>
              </a:spcBef>
            </a:pPr>
            <a:r>
              <a:rPr lang="en-US" altLang="zh-CN" sz="2800" b="1" dirty="0">
                <a:latin typeface="Arial" panose="020B0604020202020204" pitchFamily="34" charset="0"/>
                <a:ea typeface="宋体" panose="02010600030101010101" pitchFamily="2" charset="-122"/>
              </a:rPr>
              <a:t>2</a:t>
            </a:r>
            <a:r>
              <a:rPr lang="zh-CN" altLang="en-US" sz="2800" b="1" dirty="0">
                <a:latin typeface="Arial" panose="020B0604020202020204" pitchFamily="34" charset="0"/>
                <a:ea typeface="宋体" panose="02010600030101010101" pitchFamily="2" charset="-122"/>
              </a:rPr>
              <a:t>、政府提供求助的途径</a:t>
            </a:r>
            <a:endParaRPr lang="zh-CN" altLang="en-US" sz="2800" b="1">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8441"/>
                                        </p:tgtEl>
                                        <p:attrNameLst>
                                          <p:attrName>style.visibility</p:attrName>
                                        </p:attrNameLst>
                                      </p:cBhvr>
                                      <p:to>
                                        <p:strVal val="visible"/>
                                      </p:to>
                                    </p:set>
                                    <p:anim calcmode="lin" valueType="num">
                                      <p:cBhvr additive="base">
                                        <p:cTn id="11" dur="500" fill="hold"/>
                                        <p:tgtEl>
                                          <p:spTgt spid="18441"/>
                                        </p:tgtEl>
                                        <p:attrNameLst>
                                          <p:attrName>ppt_x</p:attrName>
                                        </p:attrNameLst>
                                      </p:cBhvr>
                                      <p:tavLst>
                                        <p:tav tm="0">
                                          <p:val>
                                            <p:strVal val="0-#ppt_w/2"/>
                                          </p:val>
                                        </p:tav>
                                        <p:tav tm="100000">
                                          <p:val>
                                            <p:strVal val="#ppt_x"/>
                                          </p:val>
                                        </p:tav>
                                      </p:tavLst>
                                    </p:anim>
                                    <p:anim calcmode="lin" valueType="num">
                                      <p:cBhvr additive="base">
                                        <p:cTn id="12" dur="500" fill="hold"/>
                                        <p:tgtEl>
                                          <p:spTgt spid="1844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8442"/>
                                        </p:tgtEl>
                                        <p:attrNameLst>
                                          <p:attrName>style.visibility</p:attrName>
                                        </p:attrNameLst>
                                      </p:cBhvr>
                                      <p:to>
                                        <p:strVal val="visible"/>
                                      </p:to>
                                    </p:set>
                                    <p:anim calcmode="lin" valueType="num">
                                      <p:cBhvr additive="base">
                                        <p:cTn id="17" dur="500" fill="hold"/>
                                        <p:tgtEl>
                                          <p:spTgt spid="18442"/>
                                        </p:tgtEl>
                                        <p:attrNameLst>
                                          <p:attrName>ppt_x</p:attrName>
                                        </p:attrNameLst>
                                      </p:cBhvr>
                                      <p:tavLst>
                                        <p:tav tm="0">
                                          <p:val>
                                            <p:strVal val="0-#ppt_w/2"/>
                                          </p:val>
                                        </p:tav>
                                        <p:tav tm="100000">
                                          <p:val>
                                            <p:strVal val="#ppt_x"/>
                                          </p:val>
                                        </p:tav>
                                      </p:tavLst>
                                    </p:anim>
                                    <p:anim calcmode="lin" valueType="num">
                                      <p:cBhvr additive="base">
                                        <p:cTn id="18" dur="500" fill="hold"/>
                                        <p:tgtEl>
                                          <p:spTgt spid="184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41" grpId="0"/>
      <p:bldP spid="184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文本框 55297"/>
          <p:cNvSpPr txBox="1"/>
          <p:nvPr/>
        </p:nvSpPr>
        <p:spPr>
          <a:xfrm>
            <a:off x="914400" y="990600"/>
            <a:ext cx="7467600" cy="457200"/>
          </a:xfrm>
          <a:prstGeom prst="rect">
            <a:avLst/>
          </a:prstGeom>
          <a:noFill/>
          <a:ln w="9525">
            <a:noFill/>
          </a:ln>
        </p:spPr>
        <p:txBody>
          <a:bodyPr>
            <a:spAutoFit/>
          </a:bodyPr>
          <a:p>
            <a:pPr lvl="0">
              <a:spcBef>
                <a:spcPct val="50000"/>
              </a:spcBef>
              <a:buClr>
                <a:srgbClr val="000000"/>
              </a:buClr>
            </a:pPr>
            <a:endParaRPr sz="2400" dirty="0">
              <a:latin typeface="Times New Roman" panose="02020603050405020304" pitchFamily="18" charset="0"/>
              <a:ea typeface="宋体" panose="02010600030101010101" pitchFamily="2" charset="-122"/>
            </a:endParaRPr>
          </a:p>
        </p:txBody>
      </p:sp>
      <p:graphicFrame>
        <p:nvGraphicFramePr>
          <p:cNvPr id="55299" name="表格 55298"/>
          <p:cNvGraphicFramePr/>
          <p:nvPr/>
        </p:nvGraphicFramePr>
        <p:xfrm>
          <a:off x="533400" y="762000"/>
          <a:ext cx="8077200" cy="3714750"/>
        </p:xfrm>
        <a:graphic>
          <a:graphicData uri="http://schemas.openxmlformats.org/drawingml/2006/table">
            <a:tbl>
              <a:tblPr/>
              <a:tblGrid>
                <a:gridCol w="1371600"/>
                <a:gridCol w="2667000"/>
                <a:gridCol w="1371600"/>
                <a:gridCol w="2667000"/>
              </a:tblGrid>
              <a:tr h="533400">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110</a:t>
                      </a:r>
                      <a:endParaRPr lang="zh-CN" altLang="en-US" sz="2400" b="1">
                        <a:solidFill>
                          <a:srgbClr val="FF0000"/>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报警电话</a:t>
                      </a:r>
                      <a:endParaRPr lang="zh-CN" altLang="en-US" sz="2400" b="1"/>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12358</a:t>
                      </a:r>
                      <a:endParaRPr lang="zh-CN" altLang="en-US" sz="2400" b="1">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价格投诉电话</a:t>
                      </a:r>
                      <a:endParaRPr lang="zh-CN" altLang="en-US" sz="2400" b="1"/>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33400">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119</a:t>
                      </a:r>
                      <a:endParaRPr lang="zh-CN" altLang="en-US" sz="2400" b="1">
                        <a:solidFill>
                          <a:srgbClr val="FF0000"/>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火警电话</a:t>
                      </a:r>
                      <a:endParaRPr lang="zh-CN" altLang="en-US" sz="2400" b="1"/>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12365</a:t>
                      </a:r>
                      <a:endParaRPr lang="zh-CN" altLang="en-US" sz="2400" b="1">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质量监督电话</a:t>
                      </a:r>
                      <a:endParaRPr lang="zh-CN" altLang="en-US" sz="2400" b="1"/>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92138">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95119</a:t>
                      </a:r>
                      <a:endParaRPr lang="zh-CN" altLang="en-US" sz="2400" b="1">
                        <a:solidFill>
                          <a:srgbClr val="FF0000"/>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森林火警电话</a:t>
                      </a:r>
                      <a:endParaRPr lang="zh-CN" altLang="en-US" sz="2400" b="1"/>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12366</a:t>
                      </a:r>
                      <a:endParaRPr lang="zh-CN" altLang="en-US" sz="2400" b="1">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纳税服务电话</a:t>
                      </a:r>
                      <a:endParaRPr lang="zh-CN" altLang="en-US" sz="2400" b="1"/>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09600">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122</a:t>
                      </a:r>
                      <a:endParaRPr lang="zh-CN" altLang="en-US" sz="2400" b="1">
                        <a:solidFill>
                          <a:srgbClr val="FF0000"/>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交通事故电话</a:t>
                      </a:r>
                      <a:endParaRPr lang="zh-CN" altLang="en-US" sz="2400" b="1"/>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12369</a:t>
                      </a:r>
                      <a:endParaRPr lang="zh-CN" altLang="en-US" sz="2400" b="1">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环保举报电话</a:t>
                      </a:r>
                      <a:endParaRPr lang="zh-CN" altLang="en-US" sz="2400" b="1"/>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33400">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148</a:t>
                      </a:r>
                      <a:endParaRPr lang="zh-CN" altLang="en-US" sz="2400" b="1">
                        <a:solidFill>
                          <a:srgbClr val="FF0000"/>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法律服务专用电话</a:t>
                      </a:r>
                      <a:endParaRPr lang="zh-CN" altLang="en-US" sz="2400" b="1"/>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12395</a:t>
                      </a:r>
                      <a:endParaRPr lang="zh-CN" altLang="en-US" sz="2400" b="1">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水上搜救电话</a:t>
                      </a:r>
                      <a:endParaRPr lang="zh-CN" altLang="en-US" sz="2400" b="1"/>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7200">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12345</a:t>
                      </a:r>
                      <a:endParaRPr lang="zh-CN" altLang="en-US" sz="2400" b="1">
                        <a:solidFill>
                          <a:srgbClr val="FF0000"/>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政府热线电话</a:t>
                      </a:r>
                      <a:endParaRPr lang="zh-CN" altLang="en-US" sz="2400" b="1"/>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12315</a:t>
                      </a:r>
                      <a:endParaRPr lang="zh-CN" altLang="en-US" sz="2400" b="1">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消费者投诉电话</a:t>
                      </a:r>
                      <a:endParaRPr lang="zh-CN" altLang="en-US" sz="2400" b="1"/>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5612">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sz="2400" b="1">
                          <a:solidFill>
                            <a:srgbClr val="FF0000"/>
                          </a:solidFill>
                        </a:rPr>
                        <a:t>12355</a:t>
                      </a:r>
                      <a:endParaRPr lang="zh-CN" altLang="en-US" sz="2400" b="1">
                        <a:solidFill>
                          <a:srgbClr val="FF0000"/>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sz="2400" b="1" dirty="0"/>
                        <a:t>青少年维权热线</a:t>
                      </a:r>
                      <a:endParaRPr lang="zh-CN" altLang="en-US" sz="2400" b="1"/>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sz="2400" b="1" dirty="0">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sz="2400" b="1"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6325" name="图片 56324" descr="xin_43090326104056278399"/>
          <p:cNvPicPr>
            <a:picLocks noChangeAspect="1"/>
          </p:cNvPicPr>
          <p:nvPr/>
        </p:nvPicPr>
        <p:blipFill>
          <a:blip r:embed="rId1"/>
          <a:stretch>
            <a:fillRect/>
          </a:stretch>
        </p:blipFill>
        <p:spPr>
          <a:xfrm>
            <a:off x="0" y="0"/>
            <a:ext cx="9144000" cy="6858000"/>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9698" name="图片 29697" descr="课件背景"/>
          <p:cNvPicPr>
            <a:picLocks noChangeAspect="1"/>
          </p:cNvPicPr>
          <p:nvPr/>
        </p:nvPicPr>
        <p:blipFill>
          <a:blip r:embed="rId1">
            <a:lum bright="1999"/>
          </a:blip>
          <a:stretch>
            <a:fillRect/>
          </a:stretch>
        </p:blipFill>
        <p:spPr>
          <a:xfrm>
            <a:off x="-36512" y="0"/>
            <a:ext cx="9180512" cy="6884988"/>
          </a:xfrm>
          <a:prstGeom prst="rect">
            <a:avLst/>
          </a:prstGeom>
          <a:noFill/>
          <a:ln w="9525">
            <a:noFill/>
          </a:ln>
        </p:spPr>
      </p:pic>
      <p:sp>
        <p:nvSpPr>
          <p:cNvPr id="29700" name="文本框 29699"/>
          <p:cNvSpPr txBox="1"/>
          <p:nvPr/>
        </p:nvSpPr>
        <p:spPr>
          <a:xfrm>
            <a:off x="3132138" y="50800"/>
            <a:ext cx="2592387" cy="641350"/>
          </a:xfrm>
          <a:prstGeom prst="rect">
            <a:avLst/>
          </a:prstGeom>
          <a:noFill/>
          <a:ln w="12700">
            <a:noFill/>
          </a:ln>
        </p:spPr>
        <p:txBody>
          <a:bodyPr lIns="90000" tIns="46800" rIns="90000" bIns="46800">
            <a:spAutoFit/>
          </a:bodyPr>
          <a:p>
            <a:pPr lvl="0">
              <a:spcBef>
                <a:spcPct val="50000"/>
              </a:spcBef>
            </a:pPr>
            <a:endParaRPr sz="3600" b="1" dirty="0">
              <a:solidFill>
                <a:schemeClr val="bg1"/>
              </a:solidFill>
              <a:latin typeface="Arial" panose="020B0604020202020204" pitchFamily="34" charset="0"/>
              <a:ea typeface="宋体" panose="02010600030101010101" pitchFamily="2" charset="-122"/>
            </a:endParaRPr>
          </a:p>
        </p:txBody>
      </p:sp>
      <p:sp>
        <p:nvSpPr>
          <p:cNvPr id="29702" name="文本框 29701"/>
          <p:cNvSpPr txBox="1"/>
          <p:nvPr/>
        </p:nvSpPr>
        <p:spPr>
          <a:xfrm>
            <a:off x="179388" y="2636838"/>
            <a:ext cx="2030412" cy="519112"/>
          </a:xfrm>
          <a:prstGeom prst="rect">
            <a:avLst/>
          </a:prstGeom>
          <a:noFill/>
          <a:ln w="12700">
            <a:noFill/>
          </a:ln>
        </p:spPr>
        <p:txBody>
          <a:bodyPr lIns="90000" tIns="46800" rIns="90000" bIns="46800">
            <a:spAutoFit/>
          </a:bodyPr>
          <a:p>
            <a:pPr lvl="0">
              <a:spcBef>
                <a:spcPct val="50000"/>
              </a:spcBef>
            </a:pPr>
            <a:r>
              <a:rPr lang="zh-CN" altLang="en-US" sz="2800" b="1" dirty="0">
                <a:solidFill>
                  <a:schemeClr val="bg1"/>
                </a:solidFill>
                <a:latin typeface="Arial" panose="020B0604020202020204" pitchFamily="34" charset="0"/>
                <a:ea typeface="宋体" panose="02010600030101010101" pitchFamily="2" charset="-122"/>
              </a:rPr>
              <a:t>热线电话</a:t>
            </a:r>
            <a:endParaRPr lang="zh-CN" altLang="en-US" sz="2800" b="1" dirty="0">
              <a:solidFill>
                <a:schemeClr val="bg1"/>
              </a:solidFill>
              <a:latin typeface="Arial" panose="020B0604020202020204" pitchFamily="34" charset="0"/>
              <a:ea typeface="宋体" panose="02010600030101010101" pitchFamily="2" charset="-122"/>
            </a:endParaRPr>
          </a:p>
        </p:txBody>
      </p:sp>
      <p:sp>
        <p:nvSpPr>
          <p:cNvPr id="29703" name="文本框 29702"/>
          <p:cNvSpPr txBox="1"/>
          <p:nvPr/>
        </p:nvSpPr>
        <p:spPr>
          <a:xfrm>
            <a:off x="179388" y="3644900"/>
            <a:ext cx="1909762" cy="519113"/>
          </a:xfrm>
          <a:prstGeom prst="rect">
            <a:avLst/>
          </a:prstGeom>
          <a:noFill/>
          <a:ln w="12700">
            <a:noFill/>
          </a:ln>
        </p:spPr>
        <p:txBody>
          <a:bodyPr lIns="90000" tIns="46800" rIns="90000" bIns="46800">
            <a:spAutoFit/>
          </a:bodyPr>
          <a:p>
            <a:pPr lvl="0">
              <a:spcBef>
                <a:spcPct val="50000"/>
              </a:spcBef>
            </a:pPr>
            <a:r>
              <a:rPr lang="zh-CN" altLang="en-US" sz="2800" b="1" dirty="0">
                <a:solidFill>
                  <a:schemeClr val="bg1"/>
                </a:solidFill>
                <a:latin typeface="Arial" panose="020B0604020202020204" pitchFamily="34" charset="0"/>
                <a:ea typeface="宋体" panose="02010600030101010101" pitchFamily="2" charset="-122"/>
              </a:rPr>
              <a:t>电子政务</a:t>
            </a:r>
            <a:endParaRPr lang="zh-CN" altLang="en-US" sz="2800" b="1" dirty="0">
              <a:solidFill>
                <a:schemeClr val="bg1"/>
              </a:solidFill>
              <a:latin typeface="Arial" panose="020B0604020202020204" pitchFamily="34" charset="0"/>
              <a:ea typeface="宋体" panose="02010600030101010101" pitchFamily="2" charset="-122"/>
            </a:endParaRPr>
          </a:p>
        </p:txBody>
      </p:sp>
      <p:sp>
        <p:nvSpPr>
          <p:cNvPr id="29704" name="文本框 29703"/>
          <p:cNvSpPr txBox="1"/>
          <p:nvPr/>
        </p:nvSpPr>
        <p:spPr>
          <a:xfrm>
            <a:off x="179388" y="4508500"/>
            <a:ext cx="2447925" cy="519113"/>
          </a:xfrm>
          <a:prstGeom prst="rect">
            <a:avLst/>
          </a:prstGeom>
          <a:noFill/>
          <a:ln w="12700">
            <a:noFill/>
          </a:ln>
        </p:spPr>
        <p:txBody>
          <a:bodyPr lIns="90000" tIns="46800" rIns="90000" bIns="46800">
            <a:spAutoFit/>
          </a:bodyPr>
          <a:p>
            <a:pPr lvl="0">
              <a:spcBef>
                <a:spcPct val="50000"/>
              </a:spcBef>
            </a:pPr>
            <a:r>
              <a:rPr lang="zh-CN" altLang="en-US" sz="2800" b="1" dirty="0">
                <a:solidFill>
                  <a:schemeClr val="bg1"/>
                </a:solidFill>
                <a:latin typeface="Arial" panose="020B0604020202020204" pitchFamily="34" charset="0"/>
                <a:ea typeface="宋体" panose="02010600030101010101" pitchFamily="2" charset="-122"/>
              </a:rPr>
              <a:t>设立信访部门</a:t>
            </a:r>
            <a:endParaRPr lang="zh-CN" altLang="en-US" sz="2800" b="1" dirty="0">
              <a:solidFill>
                <a:schemeClr val="bg1"/>
              </a:solidFill>
              <a:latin typeface="Arial" panose="020B0604020202020204" pitchFamily="34" charset="0"/>
              <a:ea typeface="宋体" panose="02010600030101010101" pitchFamily="2" charset="-122"/>
            </a:endParaRPr>
          </a:p>
        </p:txBody>
      </p:sp>
      <p:sp>
        <p:nvSpPr>
          <p:cNvPr id="29705" name="文本框 29704"/>
          <p:cNvSpPr txBox="1"/>
          <p:nvPr/>
        </p:nvSpPr>
        <p:spPr>
          <a:xfrm>
            <a:off x="404813" y="5084763"/>
            <a:ext cx="1790700" cy="1801812"/>
          </a:xfrm>
          <a:prstGeom prst="rect">
            <a:avLst/>
          </a:prstGeom>
          <a:noFill/>
          <a:ln w="12700">
            <a:noFill/>
          </a:ln>
        </p:spPr>
        <p:txBody>
          <a:bodyPr lIns="90000" tIns="46800" rIns="90000" bIns="46800">
            <a:spAutoFit/>
          </a:bodyPr>
          <a:p>
            <a:pPr lvl="0">
              <a:spcBef>
                <a:spcPct val="50000"/>
              </a:spcBef>
            </a:pPr>
            <a:r>
              <a:rPr lang="zh-CN" altLang="en-US" sz="2800" b="1" dirty="0">
                <a:solidFill>
                  <a:schemeClr val="bg1"/>
                </a:solidFill>
                <a:latin typeface="Arial" panose="020B0604020202020204" pitchFamily="34" charset="0"/>
                <a:ea typeface="宋体" panose="02010600030101010101" pitchFamily="2" charset="-122"/>
              </a:rPr>
              <a:t>行政仲裁</a:t>
            </a:r>
            <a:endParaRPr lang="zh-CN" altLang="en-US" sz="2800" b="1" dirty="0">
              <a:solidFill>
                <a:schemeClr val="bg1"/>
              </a:solidFill>
              <a:latin typeface="Arial" panose="020B0604020202020204" pitchFamily="34" charset="0"/>
              <a:ea typeface="宋体" panose="02010600030101010101" pitchFamily="2" charset="-122"/>
            </a:endParaRPr>
          </a:p>
          <a:p>
            <a:pPr lvl="0">
              <a:spcBef>
                <a:spcPct val="50000"/>
              </a:spcBef>
            </a:pPr>
            <a:r>
              <a:rPr lang="zh-CN" altLang="en-US" sz="2800" b="1" dirty="0">
                <a:solidFill>
                  <a:schemeClr val="bg1"/>
                </a:solidFill>
                <a:latin typeface="Arial" panose="020B0604020202020204" pitchFamily="34" charset="0"/>
                <a:ea typeface="宋体" panose="02010600030101010101" pitchFamily="2" charset="-122"/>
              </a:rPr>
              <a:t>行政复议</a:t>
            </a:r>
            <a:endParaRPr lang="zh-CN" altLang="en-US" sz="2800" b="1" dirty="0">
              <a:solidFill>
                <a:schemeClr val="bg1"/>
              </a:solidFill>
              <a:latin typeface="Arial" panose="020B0604020202020204" pitchFamily="34" charset="0"/>
              <a:ea typeface="宋体" panose="02010600030101010101" pitchFamily="2" charset="-122"/>
            </a:endParaRPr>
          </a:p>
          <a:p>
            <a:pPr lvl="0">
              <a:spcBef>
                <a:spcPct val="50000"/>
              </a:spcBef>
            </a:pPr>
            <a:r>
              <a:rPr lang="zh-CN" altLang="en-US" sz="2800" b="1" dirty="0">
                <a:solidFill>
                  <a:schemeClr val="bg1"/>
                </a:solidFill>
                <a:latin typeface="Arial" panose="020B0604020202020204" pitchFamily="34" charset="0"/>
                <a:ea typeface="宋体" panose="02010600030101010101" pitchFamily="2" charset="-122"/>
              </a:rPr>
              <a:t>行政诉讼</a:t>
            </a:r>
            <a:endParaRPr lang="zh-CN" altLang="en-US" sz="2800" b="1" dirty="0">
              <a:solidFill>
                <a:schemeClr val="bg1"/>
              </a:solidFill>
              <a:latin typeface="Arial" panose="020B0604020202020204" pitchFamily="34" charset="0"/>
              <a:ea typeface="宋体" panose="02010600030101010101" pitchFamily="2" charset="-122"/>
            </a:endParaRPr>
          </a:p>
        </p:txBody>
      </p:sp>
      <p:graphicFrame>
        <p:nvGraphicFramePr>
          <p:cNvPr id="29732" name="表格 29731"/>
          <p:cNvGraphicFramePr/>
          <p:nvPr/>
        </p:nvGraphicFramePr>
        <p:xfrm>
          <a:off x="107950" y="1196975"/>
          <a:ext cx="8856663" cy="5635625"/>
        </p:xfrm>
        <a:graphic>
          <a:graphicData uri="http://schemas.openxmlformats.org/drawingml/2006/table">
            <a:tbl>
              <a:tblPr/>
              <a:tblGrid>
                <a:gridCol w="2663825"/>
                <a:gridCol w="6192838"/>
              </a:tblGrid>
              <a:tr h="719138">
                <a:tc gridSpan="2">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3600" b="1" dirty="0">
                          <a:solidFill>
                            <a:schemeClr val="bg1"/>
                          </a:solidFill>
                        </a:rPr>
                        <a:t>求助有门，投诉有道</a:t>
                      </a:r>
                      <a:endParaRPr lang="zh-CN" altLang="en-US" sz="3600" b="1" dirty="0">
                        <a:solidFill>
                          <a:schemeClr val="bg1"/>
                        </a:solidFill>
                      </a:endParaRPr>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c hMerge="1">
                  <a:tcPr>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tcPr>
                </a:tc>
              </a:tr>
              <a:tr h="720725">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3600" b="1" dirty="0">
                          <a:solidFill>
                            <a:schemeClr val="bg1"/>
                          </a:solidFill>
                        </a:rPr>
                        <a:t>途径</a:t>
                      </a:r>
                      <a:endParaRPr lang="zh-CN" altLang="en-US" sz="3600" b="1" dirty="0">
                        <a:solidFill>
                          <a:schemeClr val="bg1"/>
                        </a:solidFill>
                      </a:endParaRPr>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3600" b="1" dirty="0">
                          <a:solidFill>
                            <a:schemeClr val="bg1"/>
                          </a:solidFill>
                        </a:rPr>
                        <a:t>特点 </a:t>
                      </a:r>
                      <a:endParaRPr lang="zh-CN" altLang="en-US" sz="3600" b="1" dirty="0">
                        <a:solidFill>
                          <a:schemeClr val="bg1"/>
                        </a:solidFill>
                      </a:endParaRPr>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r>
              <a:tr h="715962">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r>
              <a:tr h="863600">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r>
              <a:tr h="908050">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r>
              <a:tr h="1708150">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p>
                  </a:txBody>
                  <a:tcPr marL="90000" marR="90000" marT="46800" marB="46800">
                    <a:lnL w="38100" cap="flat" cmpd="sng">
                      <a:solidFill>
                        <a:srgbClr val="66FF66"/>
                      </a:solidFill>
                      <a:prstDash val="solid"/>
                      <a:headEnd type="none" w="med" len="med"/>
                      <a:tailEnd type="none" w="med" len="med"/>
                    </a:lnL>
                    <a:lnR w="38100" cap="flat" cmpd="sng">
                      <a:solidFill>
                        <a:srgbClr val="66FF66"/>
                      </a:solidFill>
                      <a:prstDash val="solid"/>
                      <a:headEnd type="none" w="med" len="med"/>
                      <a:tailEnd type="none" w="med" len="med"/>
                    </a:lnR>
                    <a:lnT w="38100" cap="flat" cmpd="sng">
                      <a:solidFill>
                        <a:srgbClr val="66FF66"/>
                      </a:solidFill>
                      <a:prstDash val="solid"/>
                      <a:headEnd type="none" w="med" len="med"/>
                      <a:tailEnd type="none" w="med" len="med"/>
                    </a:lnT>
                    <a:lnB w="38100" cap="flat" cmpd="sng">
                      <a:solidFill>
                        <a:srgbClr val="66FF66"/>
                      </a:solidFill>
                      <a:prstDash val="solid"/>
                      <a:headEnd type="none" w="med" len="med"/>
                      <a:tailEnd type="none" w="med" len="med"/>
                    </a:lnB>
                    <a:lnTlToBr>
                      <a:noFill/>
                    </a:lnTlToBr>
                    <a:lnBlToTr>
                      <a:noFill/>
                    </a:lnBlToTr>
                    <a:noFill/>
                  </a:tcPr>
                </a:tc>
              </a:tr>
            </a:tbl>
          </a:graphicData>
        </a:graphic>
      </p:graphicFrame>
      <p:sp>
        <p:nvSpPr>
          <p:cNvPr id="29728" name="文本框 29727"/>
          <p:cNvSpPr txBox="1"/>
          <p:nvPr/>
        </p:nvSpPr>
        <p:spPr>
          <a:xfrm>
            <a:off x="3346450" y="2636838"/>
            <a:ext cx="5257800" cy="641350"/>
          </a:xfrm>
          <a:prstGeom prst="rect">
            <a:avLst/>
          </a:prstGeom>
          <a:noFill/>
          <a:ln w="12700">
            <a:noFill/>
          </a:ln>
        </p:spPr>
        <p:txBody>
          <a:bodyPr lIns="90000" tIns="46800" rIns="90000" bIns="46800">
            <a:spAutoFit/>
          </a:bodyPr>
          <a:p>
            <a:pPr lvl="0">
              <a:spcBef>
                <a:spcPct val="50000"/>
              </a:spcBef>
            </a:pPr>
            <a:r>
              <a:rPr lang="zh-CN" altLang="en-US" sz="3600" b="1" dirty="0">
                <a:solidFill>
                  <a:schemeClr val="bg1"/>
                </a:solidFill>
                <a:latin typeface="Arial" panose="020B0604020202020204" pitchFamily="34" charset="0"/>
                <a:ea typeface="宋体" panose="02010600030101010101" pitchFamily="2" charset="-122"/>
              </a:rPr>
              <a:t>快捷、迅速、直接</a:t>
            </a:r>
            <a:endParaRPr lang="zh-CN" altLang="en-US" sz="3600" b="1" dirty="0">
              <a:solidFill>
                <a:schemeClr val="bg1"/>
              </a:solidFill>
              <a:latin typeface="Arial" panose="020B0604020202020204" pitchFamily="34" charset="0"/>
              <a:ea typeface="宋体" panose="02010600030101010101" pitchFamily="2" charset="-122"/>
            </a:endParaRPr>
          </a:p>
        </p:txBody>
      </p:sp>
      <p:sp>
        <p:nvSpPr>
          <p:cNvPr id="29729" name="文本框 29728"/>
          <p:cNvSpPr txBox="1"/>
          <p:nvPr/>
        </p:nvSpPr>
        <p:spPr>
          <a:xfrm>
            <a:off x="3203575" y="3573463"/>
            <a:ext cx="5400675" cy="641350"/>
          </a:xfrm>
          <a:prstGeom prst="rect">
            <a:avLst/>
          </a:prstGeom>
          <a:noFill/>
          <a:ln w="12700">
            <a:noFill/>
          </a:ln>
        </p:spPr>
        <p:txBody>
          <a:bodyPr lIns="90000" tIns="46800" rIns="90000" bIns="46800">
            <a:spAutoFit/>
          </a:bodyPr>
          <a:p>
            <a:pPr lvl="0">
              <a:spcBef>
                <a:spcPct val="50000"/>
              </a:spcBef>
            </a:pPr>
            <a:r>
              <a:rPr lang="zh-CN" altLang="en-US" sz="3600" b="1" dirty="0">
                <a:solidFill>
                  <a:schemeClr val="bg1"/>
                </a:solidFill>
                <a:latin typeface="Arial" panose="020B0604020202020204" pitchFamily="34" charset="0"/>
                <a:ea typeface="宋体" panose="02010600030101010101" pitchFamily="2" charset="-122"/>
              </a:rPr>
              <a:t>便捷、透明度高、效率高</a:t>
            </a:r>
            <a:endParaRPr lang="zh-CN" altLang="en-US" sz="3600" b="1" dirty="0">
              <a:solidFill>
                <a:schemeClr val="bg1"/>
              </a:solidFill>
              <a:latin typeface="Arial" panose="020B0604020202020204" pitchFamily="34" charset="0"/>
              <a:ea typeface="宋体" panose="02010600030101010101" pitchFamily="2" charset="-122"/>
            </a:endParaRPr>
          </a:p>
        </p:txBody>
      </p:sp>
      <p:sp>
        <p:nvSpPr>
          <p:cNvPr id="29730" name="文本框 29729"/>
          <p:cNvSpPr txBox="1"/>
          <p:nvPr/>
        </p:nvSpPr>
        <p:spPr>
          <a:xfrm>
            <a:off x="3275013" y="4437063"/>
            <a:ext cx="5400675" cy="641350"/>
          </a:xfrm>
          <a:prstGeom prst="rect">
            <a:avLst/>
          </a:prstGeom>
          <a:noFill/>
          <a:ln w="12700">
            <a:noFill/>
          </a:ln>
        </p:spPr>
        <p:txBody>
          <a:bodyPr lIns="90000" tIns="46800" rIns="90000" bIns="46800">
            <a:spAutoFit/>
          </a:bodyPr>
          <a:p>
            <a:pPr lvl="0">
              <a:spcBef>
                <a:spcPct val="50000"/>
              </a:spcBef>
            </a:pPr>
            <a:r>
              <a:rPr lang="zh-CN" altLang="en-US" sz="3600" b="1" dirty="0">
                <a:solidFill>
                  <a:schemeClr val="bg1"/>
                </a:solidFill>
                <a:latin typeface="Arial" panose="020B0604020202020204" pitchFamily="34" charset="0"/>
                <a:ea typeface="宋体" panose="02010600030101010101" pitchFamily="2" charset="-122"/>
              </a:rPr>
              <a:t>联系群众，了解社情民意</a:t>
            </a:r>
            <a:endParaRPr lang="zh-CN" altLang="en-US" sz="3600" b="1" dirty="0">
              <a:solidFill>
                <a:schemeClr val="bg1"/>
              </a:solidFill>
              <a:latin typeface="Arial" panose="020B0604020202020204" pitchFamily="34" charset="0"/>
              <a:ea typeface="宋体" panose="02010600030101010101" pitchFamily="2" charset="-122"/>
            </a:endParaRPr>
          </a:p>
        </p:txBody>
      </p:sp>
      <p:sp>
        <p:nvSpPr>
          <p:cNvPr id="29731" name="文本框 29730"/>
          <p:cNvSpPr txBox="1"/>
          <p:nvPr/>
        </p:nvSpPr>
        <p:spPr>
          <a:xfrm>
            <a:off x="3419475" y="5667375"/>
            <a:ext cx="5400675" cy="641350"/>
          </a:xfrm>
          <a:prstGeom prst="rect">
            <a:avLst/>
          </a:prstGeom>
          <a:noFill/>
          <a:ln w="12700">
            <a:noFill/>
          </a:ln>
        </p:spPr>
        <p:txBody>
          <a:bodyPr lIns="90000" tIns="46800" rIns="90000" bIns="46800">
            <a:spAutoFit/>
          </a:bodyPr>
          <a:p>
            <a:pPr lvl="0">
              <a:spcBef>
                <a:spcPct val="50000"/>
              </a:spcBef>
            </a:pPr>
            <a:r>
              <a:rPr lang="zh-CN" altLang="en-US" sz="3600" b="1" dirty="0">
                <a:solidFill>
                  <a:schemeClr val="bg1"/>
                </a:solidFill>
                <a:latin typeface="Arial" panose="020B0604020202020204" pitchFamily="34" charset="0"/>
                <a:ea typeface="宋体" panose="02010600030101010101" pitchFamily="2" charset="-122"/>
              </a:rPr>
              <a:t>为公民提供的法律途径</a:t>
            </a:r>
            <a:endParaRPr lang="zh-CN" altLang="en-US" sz="3600" b="1" dirty="0">
              <a:solidFill>
                <a:schemeClr val="bg1"/>
              </a:solidFill>
              <a:latin typeface="Arial" panose="020B0604020202020204" pitchFamily="34" charset="0"/>
              <a:ea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blinds(horizontal)">
                                      <p:cBhvr>
                                        <p:cTn id="7" dur="500"/>
                                        <p:tgtEl>
                                          <p:spTgt spid="297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728"/>
                                        </p:tgtEl>
                                        <p:attrNameLst>
                                          <p:attrName>style.visibility</p:attrName>
                                        </p:attrNameLst>
                                      </p:cBhvr>
                                      <p:to>
                                        <p:strVal val="visible"/>
                                      </p:to>
                                    </p:set>
                                    <p:animEffect transition="in" filter="blinds(horizontal)">
                                      <p:cBhvr>
                                        <p:cTn id="12" dur="500"/>
                                        <p:tgtEl>
                                          <p:spTgt spid="297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3"/>
                                        </p:tgtEl>
                                        <p:attrNameLst>
                                          <p:attrName>style.visibility</p:attrName>
                                        </p:attrNameLst>
                                      </p:cBhvr>
                                      <p:to>
                                        <p:strVal val="visible"/>
                                      </p:to>
                                    </p:set>
                                    <p:animEffect transition="in" filter="blinds(horizontal)">
                                      <p:cBhvr>
                                        <p:cTn id="17" dur="500"/>
                                        <p:tgtEl>
                                          <p:spTgt spid="2970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2972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9704"/>
                                        </p:tgtEl>
                                        <p:attrNameLst>
                                          <p:attrName>style.visibility</p:attrName>
                                        </p:attrNameLst>
                                      </p:cBhvr>
                                      <p:to>
                                        <p:strVal val="visible"/>
                                      </p:to>
                                    </p:set>
                                    <p:animEffect transition="in" filter="blinds(horizontal)">
                                      <p:cBhvr>
                                        <p:cTn id="26" dur="500"/>
                                        <p:tgtEl>
                                          <p:spTgt spid="29704"/>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97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grpId="0" nodeType="clickEffect">
                                  <p:stCondLst>
                                    <p:cond delay="0"/>
                                  </p:stCondLst>
                                  <p:childTnLst>
                                    <p:set>
                                      <p:cBhvr>
                                        <p:cTn id="34" dur="1" fill="hold">
                                          <p:stCondLst>
                                            <p:cond delay="0"/>
                                          </p:stCondLst>
                                        </p:cTn>
                                        <p:tgtEl>
                                          <p:spTgt spid="29705"/>
                                        </p:tgtEl>
                                        <p:attrNameLst>
                                          <p:attrName>style.visibility</p:attrName>
                                        </p:attrNameLst>
                                      </p:cBhvr>
                                      <p:to>
                                        <p:strVal val="visible"/>
                                      </p:to>
                                    </p:set>
                                    <p:animEffect transition="in" filter="wheel(4)">
                                      <p:cBhvr>
                                        <p:cTn id="35" dur="500"/>
                                        <p:tgtEl>
                                          <p:spTgt spid="29705"/>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9731"/>
                                        </p:tgtEl>
                                        <p:attrNameLst>
                                          <p:attrName>style.visibility</p:attrName>
                                        </p:attrNameLst>
                                      </p:cBhvr>
                                      <p:to>
                                        <p:strVal val="visible"/>
                                      </p:to>
                                    </p:set>
                                    <p:animEffect transition="in" filter="checkerboard(across)">
                                      <p:cBhvr>
                                        <p:cTn id="40" dur="500"/>
                                        <p:tgtEl>
                                          <p:spTgt spid="29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03" grpId="0"/>
      <p:bldP spid="29704" grpId="0"/>
      <p:bldP spid="29705" grpId="0"/>
      <p:bldP spid="29728" grpId="0"/>
      <p:bldP spid="29729" grpId="0"/>
      <p:bldP spid="29730" grpId="0"/>
      <p:bldP spid="297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6" name="文本框 59395"/>
          <p:cNvSpPr txBox="1"/>
          <p:nvPr/>
        </p:nvSpPr>
        <p:spPr>
          <a:xfrm>
            <a:off x="1219200" y="1143000"/>
            <a:ext cx="4572000" cy="641350"/>
          </a:xfrm>
          <a:prstGeom prst="rect">
            <a:avLst/>
          </a:prstGeom>
          <a:noFill/>
          <a:ln w="9525">
            <a:noFill/>
          </a:ln>
        </p:spPr>
        <p:txBody>
          <a:bodyPr>
            <a:spAutoFit/>
          </a:bodyPr>
          <a:p>
            <a:pPr lvl="0">
              <a:spcBef>
                <a:spcPct val="50000"/>
              </a:spcBef>
            </a:pPr>
            <a:r>
              <a:rPr lang="zh-CN" altLang="en-US" sz="3600" b="1" dirty="0">
                <a:latin typeface="Arial" panose="020B0604020202020204" pitchFamily="34" charset="0"/>
                <a:ea typeface="宋体" panose="02010600030101010101" pitchFamily="2" charset="-122"/>
              </a:rPr>
              <a:t>意义：</a:t>
            </a:r>
            <a:endParaRPr lang="zh-CN" altLang="en-US" sz="3600" b="1" dirty="0">
              <a:latin typeface="Arial" panose="020B0604020202020204" pitchFamily="34" charset="0"/>
              <a:ea typeface="宋体" panose="02010600030101010101" pitchFamily="2" charset="-122"/>
            </a:endParaRPr>
          </a:p>
        </p:txBody>
      </p:sp>
      <p:sp>
        <p:nvSpPr>
          <p:cNvPr id="59397" name="文本框 59396"/>
          <p:cNvSpPr txBox="1"/>
          <p:nvPr/>
        </p:nvSpPr>
        <p:spPr>
          <a:xfrm>
            <a:off x="990600" y="2743200"/>
            <a:ext cx="6248400" cy="1066800"/>
          </a:xfrm>
          <a:prstGeom prst="rect">
            <a:avLst/>
          </a:prstGeom>
          <a:noFill/>
          <a:ln w="9525">
            <a:noFill/>
          </a:ln>
        </p:spPr>
        <p:txBody>
          <a:bodyPr>
            <a:spAutoFit/>
          </a:bodyPr>
          <a:p>
            <a:pPr lvl="0">
              <a:spcBef>
                <a:spcPct val="50000"/>
              </a:spcBef>
            </a:pPr>
            <a:r>
              <a:rPr lang="en-US" altLang="zh-CN" sz="3200" b="1" dirty="0">
                <a:solidFill>
                  <a:schemeClr val="accent2"/>
                </a:solidFill>
                <a:latin typeface="隶书" panose="02010509060101010101" pitchFamily="49" charset="-122"/>
                <a:ea typeface="隶书" panose="02010509060101010101" pitchFamily="49" charset="-122"/>
              </a:rPr>
              <a:t>1</a:t>
            </a:r>
            <a:r>
              <a:rPr lang="zh-CN" altLang="en-US" sz="3200" b="1" dirty="0">
                <a:solidFill>
                  <a:schemeClr val="accent2"/>
                </a:solidFill>
                <a:latin typeface="隶书" panose="02010509060101010101" pitchFamily="49" charset="-122"/>
                <a:ea typeface="隶书" panose="02010509060101010101" pitchFamily="49" charset="-122"/>
              </a:rPr>
              <a:t>、对公民，有助于解决自己面临的困难，维护自己的合法权益；</a:t>
            </a:r>
            <a:endParaRPr lang="zh-CN" altLang="en-US" sz="3200" b="1" dirty="0">
              <a:solidFill>
                <a:schemeClr val="accent2"/>
              </a:solidFill>
              <a:latin typeface="隶书" panose="02010509060101010101" pitchFamily="49" charset="-122"/>
              <a:ea typeface="隶书" panose="02010509060101010101" pitchFamily="49" charset="-122"/>
            </a:endParaRPr>
          </a:p>
        </p:txBody>
      </p:sp>
      <p:sp>
        <p:nvSpPr>
          <p:cNvPr id="59398" name="文本框 59397"/>
          <p:cNvSpPr txBox="1"/>
          <p:nvPr/>
        </p:nvSpPr>
        <p:spPr>
          <a:xfrm>
            <a:off x="914400" y="4191000"/>
            <a:ext cx="6629400" cy="579438"/>
          </a:xfrm>
          <a:prstGeom prst="rect">
            <a:avLst/>
          </a:prstGeom>
          <a:noFill/>
          <a:ln w="9525">
            <a:noFill/>
          </a:ln>
        </p:spPr>
        <p:txBody>
          <a:bodyPr>
            <a:spAutoFit/>
          </a:bodyPr>
          <a:p>
            <a:pPr lvl="0">
              <a:spcBef>
                <a:spcPct val="50000"/>
              </a:spcBef>
            </a:pPr>
            <a:r>
              <a:rPr lang="en-US" altLang="zh-CN" sz="3200" dirty="0">
                <a:solidFill>
                  <a:schemeClr val="hlink"/>
                </a:solidFill>
                <a:latin typeface="隶书" panose="02010509060101010101" pitchFamily="49" charset="-122"/>
                <a:ea typeface="隶书" panose="02010509060101010101" pitchFamily="49" charset="-122"/>
              </a:rPr>
              <a:t>2</a:t>
            </a:r>
            <a:r>
              <a:rPr lang="zh-CN" altLang="en-US" sz="3200" dirty="0">
                <a:solidFill>
                  <a:schemeClr val="hlink"/>
                </a:solidFill>
                <a:latin typeface="隶书" panose="02010509060101010101" pitchFamily="49" charset="-122"/>
                <a:ea typeface="隶书" panose="02010509060101010101" pitchFamily="49" charset="-122"/>
              </a:rPr>
              <a:t>、对政府，有助于不断改进工作。</a:t>
            </a:r>
            <a:endParaRPr lang="zh-CN" altLang="en-US" sz="3200" dirty="0">
              <a:solidFill>
                <a:schemeClr val="hlink"/>
              </a:solidFill>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59397"/>
                                        </p:tgtEl>
                                        <p:attrNameLst>
                                          <p:attrName>style.visibility</p:attrName>
                                        </p:attrNameLst>
                                      </p:cBhvr>
                                      <p:to>
                                        <p:strVal val="visible"/>
                                      </p:to>
                                    </p:set>
                                    <p:animEffect transition="in" filter="wheel(4)">
                                      <p:cBhvr>
                                        <p:cTn id="11" dur="1000"/>
                                        <p:tgtEl>
                                          <p:spTgt spid="5939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grpId="0" nodeType="clickEffect">
                                  <p:stCondLst>
                                    <p:cond delay="0"/>
                                  </p:stCondLst>
                                  <p:childTnLst>
                                    <p:set>
                                      <p:cBhvr>
                                        <p:cTn id="15" dur="1" fill="hold">
                                          <p:stCondLst>
                                            <p:cond delay="0"/>
                                          </p:stCondLst>
                                        </p:cTn>
                                        <p:tgtEl>
                                          <p:spTgt spid="59398"/>
                                        </p:tgtEl>
                                        <p:attrNameLst>
                                          <p:attrName>style.visibility</p:attrName>
                                        </p:attrNameLst>
                                      </p:cBhvr>
                                      <p:to>
                                        <p:strVal val="visible"/>
                                      </p:to>
                                    </p:set>
                                    <p:animEffect transition="in" filter="wheel(4)">
                                      <p:cBhvr>
                                        <p:cTn id="16" dur="10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59397" grpId="0"/>
      <p:bldP spid="593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7108" name="图片 47107" descr="20073517250"/>
          <p:cNvPicPr>
            <a:picLocks noChangeAspect="1"/>
          </p:cNvPicPr>
          <p:nvPr/>
        </p:nvPicPr>
        <p:blipFill>
          <a:blip r:embed="rId1"/>
          <a:stretch>
            <a:fillRect/>
          </a:stretch>
        </p:blipFill>
        <p:spPr>
          <a:xfrm>
            <a:off x="0" y="1066800"/>
            <a:ext cx="9144000" cy="5791200"/>
          </a:xfrm>
          <a:prstGeom prst="rect">
            <a:avLst/>
          </a:prstGeom>
          <a:noFill/>
          <a:ln w="9525">
            <a:noFill/>
          </a:ln>
        </p:spPr>
      </p:pic>
      <p:sp>
        <p:nvSpPr>
          <p:cNvPr id="47109" name="文本框 47108"/>
          <p:cNvSpPr txBox="1"/>
          <p:nvPr/>
        </p:nvSpPr>
        <p:spPr>
          <a:xfrm>
            <a:off x="0" y="304800"/>
            <a:ext cx="8839200" cy="579438"/>
          </a:xfrm>
          <a:prstGeom prst="rect">
            <a:avLst/>
          </a:prstGeom>
          <a:noFill/>
          <a:ln w="9525">
            <a:noFill/>
          </a:ln>
        </p:spPr>
        <p:txBody>
          <a:bodyPr>
            <a:spAutoFit/>
          </a:bodyPr>
          <a:p>
            <a:pPr lvl="0">
              <a:spcBef>
                <a:spcPct val="50000"/>
              </a:spcBef>
            </a:pPr>
            <a:r>
              <a:rPr lang="zh-CN" altLang="en-US" sz="3200" b="1" dirty="0">
                <a:latin typeface="Arial" panose="020B0604020202020204" pitchFamily="34" charset="0"/>
                <a:ea typeface="宋体" panose="02010600030101010101" pitchFamily="2" charset="-122"/>
              </a:rPr>
              <a:t>第十届全国人民代表大会第五次会议</a:t>
            </a:r>
            <a:r>
              <a:rPr lang="en-US" altLang="zh-CN" sz="3200" b="1" dirty="0">
                <a:latin typeface="Arial" panose="020B0604020202020204" pitchFamily="34" charset="0"/>
                <a:ea typeface="宋体" panose="02010600030101010101" pitchFamily="2" charset="-122"/>
              </a:rPr>
              <a:t>3</a:t>
            </a:r>
            <a:r>
              <a:rPr lang="zh-CN" altLang="en-US" sz="3200" b="1" dirty="0">
                <a:latin typeface="Arial" panose="020B0604020202020204" pitchFamily="34" charset="0"/>
                <a:ea typeface="宋体" panose="02010600030101010101" pitchFamily="2" charset="-122"/>
              </a:rPr>
              <a:t>月</a:t>
            </a:r>
            <a:r>
              <a:rPr lang="en-US" altLang="zh-CN" sz="3200" b="1" dirty="0">
                <a:latin typeface="Arial" panose="020B0604020202020204" pitchFamily="34" charset="0"/>
                <a:ea typeface="宋体" panose="02010600030101010101" pitchFamily="2" charset="-122"/>
              </a:rPr>
              <a:t>5</a:t>
            </a:r>
            <a:r>
              <a:rPr lang="zh-CN" altLang="en-US" sz="3200" b="1" dirty="0">
                <a:latin typeface="Arial" panose="020B0604020202020204" pitchFamily="34" charset="0"/>
                <a:ea typeface="宋体" panose="02010600030101010101" pitchFamily="2" charset="-122"/>
              </a:rPr>
              <a:t>日开幕</a:t>
            </a:r>
            <a:r>
              <a:rPr lang="zh-CN" altLang="en-US" dirty="0">
                <a:latin typeface="Arial" panose="020B0604020202020204" pitchFamily="34" charset="0"/>
                <a:ea typeface="宋体" panose="02010600030101010101" pitchFamily="2" charset="-122"/>
              </a:rPr>
              <a:t> </a:t>
            </a:r>
            <a:endParaRPr lang="zh-CN" altLang="en-US"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7109">
                                            <p:txEl>
                                              <p:charRg st="0" end="24"/>
                                            </p:txEl>
                                          </p:spTgt>
                                        </p:tgtEl>
                                        <p:attrNameLst>
                                          <p:attrName>style.visibility</p:attrName>
                                        </p:attrNameLst>
                                      </p:cBhvr>
                                      <p:to>
                                        <p:strVal val="visible"/>
                                      </p:to>
                                    </p:set>
                                    <p:anim calcmode="lin" valueType="num">
                                      <p:cBhvr>
                                        <p:cTn id="7" dur="500" fill="hold"/>
                                        <p:tgtEl>
                                          <p:spTgt spid="47109">
                                            <p:txEl>
                                              <p:charRg st="0" end="24"/>
                                            </p:txEl>
                                          </p:spTgt>
                                        </p:tgtEl>
                                        <p:attrNameLst>
                                          <p:attrName>ppt_w</p:attrName>
                                        </p:attrNameLst>
                                      </p:cBhvr>
                                      <p:tavLst>
                                        <p:tav tm="0">
                                          <p:val>
                                            <p:fltVal val="0.000000"/>
                                          </p:val>
                                        </p:tav>
                                        <p:tav tm="100000">
                                          <p:val>
                                            <p:strVal val="#ppt_w"/>
                                          </p:val>
                                        </p:tav>
                                      </p:tavLst>
                                    </p:anim>
                                    <p:anim calcmode="lin" valueType="num">
                                      <p:cBhvr>
                                        <p:cTn id="8" dur="500" fill="hold"/>
                                        <p:tgtEl>
                                          <p:spTgt spid="47109">
                                            <p:txEl>
                                              <p:charRg st="0" end="24"/>
                                            </p:txEl>
                                          </p:spTgt>
                                        </p:tgtEl>
                                        <p:attrNameLst>
                                          <p:attrName>ppt_h</p:attrName>
                                        </p:attrNameLst>
                                      </p:cBhvr>
                                      <p:tavLst>
                                        <p:tav tm="0">
                                          <p:val>
                                            <p:fltVal val="0.000000"/>
                                          </p:val>
                                        </p:tav>
                                        <p:tav tm="100000">
                                          <p:val>
                                            <p:strVal val="#ppt_h"/>
                                          </p:val>
                                        </p:tav>
                                      </p:tavLst>
                                    </p:anim>
                                    <p:animEffect transition="in" filter="fade">
                                      <p:cBhvr>
                                        <p:cTn id="9" dur="500"/>
                                        <p:tgtEl>
                                          <p:spTgt spid="47109">
                                            <p:txEl>
                                              <p:charRg st="0" end="24"/>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6" name="矩形 13315"/>
          <p:cNvSpPr/>
          <p:nvPr/>
        </p:nvSpPr>
        <p:spPr>
          <a:xfrm>
            <a:off x="152400" y="914400"/>
            <a:ext cx="762000" cy="5453063"/>
          </a:xfrm>
          <a:prstGeom prst="rect">
            <a:avLst/>
          </a:prstGeom>
          <a:noFill/>
          <a:ln w="9525">
            <a:noFill/>
          </a:ln>
        </p:spPr>
        <p:txBody>
          <a:bodyPr>
            <a:spAutoFit/>
          </a:bodyPr>
          <a:p>
            <a:pPr lvl="0"/>
            <a:r>
              <a:rPr lang="zh-CN" altLang="en-US" sz="3200" b="1" dirty="0">
                <a:solidFill>
                  <a:srgbClr val="CC0066"/>
                </a:solidFill>
                <a:latin typeface="方正姚体" panose="02010601030101010101" pitchFamily="2" charset="-122"/>
                <a:ea typeface="方正姚体" panose="02010601030101010101" pitchFamily="2" charset="-122"/>
              </a:rPr>
              <a:t>政府的责任： 对人民负责</a:t>
            </a:r>
            <a:endParaRPr lang="zh-CN" altLang="en-US" sz="3200" b="1" dirty="0">
              <a:solidFill>
                <a:srgbClr val="CC0066"/>
              </a:solidFill>
              <a:latin typeface="方正姚体" panose="02010601030101010101" pitchFamily="2" charset="-122"/>
              <a:ea typeface="方正姚体" panose="02010601030101010101" pitchFamily="2" charset="-122"/>
            </a:endParaRPr>
          </a:p>
        </p:txBody>
      </p:sp>
      <p:sp>
        <p:nvSpPr>
          <p:cNvPr id="13317" name="矩形 13316"/>
          <p:cNvSpPr/>
          <p:nvPr/>
        </p:nvSpPr>
        <p:spPr>
          <a:xfrm>
            <a:off x="914400" y="1219200"/>
            <a:ext cx="5410200" cy="4457700"/>
          </a:xfrm>
          <a:prstGeom prst="rect">
            <a:avLst/>
          </a:prstGeom>
          <a:noFill/>
          <a:ln w="9525">
            <a:noFill/>
          </a:ln>
        </p:spPr>
        <p:txBody>
          <a:bodyPr>
            <a:spAutoFit/>
          </a:bodyPr>
          <a:p>
            <a:pPr lvl="0"/>
            <a:r>
              <a:rPr lang="zh-CN" altLang="en-US" sz="2600" b="1" dirty="0">
                <a:solidFill>
                  <a:schemeClr val="accent2"/>
                </a:solidFill>
                <a:latin typeface="宋体" panose="02010600030101010101" pitchFamily="2" charset="-122"/>
                <a:ea typeface="宋体" panose="02010600030101010101" pitchFamily="2" charset="-122"/>
              </a:rPr>
              <a:t>一、政府的宗旨和工作的基本原则</a:t>
            </a:r>
            <a:endParaRPr lang="zh-CN" altLang="en-US" sz="2600" b="1" dirty="0">
              <a:solidFill>
                <a:schemeClr val="accent2"/>
              </a:solidFill>
              <a:latin typeface="宋体" panose="02010600030101010101" pitchFamily="2" charset="-122"/>
              <a:ea typeface="宋体" panose="02010600030101010101" pitchFamily="2" charset="-122"/>
            </a:endParaRPr>
          </a:p>
          <a:p>
            <a:pPr lvl="0"/>
            <a:endParaRPr lang="zh-CN" altLang="en-US" sz="2600" b="1" dirty="0">
              <a:solidFill>
                <a:schemeClr val="accent2"/>
              </a:solidFill>
              <a:latin typeface="宋体" panose="02010600030101010101" pitchFamily="2" charset="-122"/>
              <a:ea typeface="宋体" panose="02010600030101010101" pitchFamily="2" charset="-122"/>
            </a:endParaRPr>
          </a:p>
          <a:p>
            <a:pPr lvl="0"/>
            <a:endParaRPr lang="zh-CN" altLang="en-US" sz="2600" b="1" dirty="0">
              <a:solidFill>
                <a:schemeClr val="accent2"/>
              </a:solidFill>
              <a:latin typeface="宋体" panose="02010600030101010101" pitchFamily="2" charset="-122"/>
              <a:ea typeface="宋体" panose="02010600030101010101" pitchFamily="2" charset="-122"/>
            </a:endParaRPr>
          </a:p>
          <a:p>
            <a:pPr lvl="0"/>
            <a:endParaRPr lang="zh-CN" altLang="en-US" sz="2600" b="1" dirty="0">
              <a:solidFill>
                <a:schemeClr val="accent2"/>
              </a:solidFill>
              <a:latin typeface="宋体" panose="02010600030101010101" pitchFamily="2" charset="-122"/>
              <a:ea typeface="宋体" panose="02010600030101010101" pitchFamily="2" charset="-122"/>
            </a:endParaRPr>
          </a:p>
          <a:p>
            <a:pPr lvl="0"/>
            <a:r>
              <a:rPr lang="zh-CN" altLang="en-US" sz="2600" b="1" dirty="0">
                <a:solidFill>
                  <a:schemeClr val="accent2"/>
                </a:solidFill>
                <a:latin typeface="宋体" panose="02010600030101010101" pitchFamily="2" charset="-122"/>
                <a:ea typeface="宋体" panose="02010600030101010101" pitchFamily="2" charset="-122"/>
              </a:rPr>
              <a:t>二、对人民负责的原则</a:t>
            </a:r>
            <a:endParaRPr lang="zh-CN" altLang="en-US" sz="2600" b="1" dirty="0">
              <a:solidFill>
                <a:schemeClr val="accent2"/>
              </a:solidFill>
              <a:latin typeface="宋体" panose="02010600030101010101" pitchFamily="2" charset="-122"/>
              <a:ea typeface="宋体" panose="02010600030101010101" pitchFamily="2" charset="-122"/>
            </a:endParaRPr>
          </a:p>
          <a:p>
            <a:pPr lvl="0"/>
            <a:endParaRPr lang="zh-CN" altLang="en-US" sz="2600" b="1" dirty="0">
              <a:solidFill>
                <a:schemeClr val="accent2"/>
              </a:solidFill>
              <a:latin typeface="宋体" panose="02010600030101010101" pitchFamily="2" charset="-122"/>
              <a:ea typeface="宋体" panose="02010600030101010101" pitchFamily="2" charset="-122"/>
            </a:endParaRPr>
          </a:p>
          <a:p>
            <a:pPr lvl="0"/>
            <a:endParaRPr lang="zh-CN" altLang="en-US" sz="2600" b="1" dirty="0">
              <a:solidFill>
                <a:schemeClr val="accent2"/>
              </a:solidFill>
              <a:latin typeface="宋体" panose="02010600030101010101" pitchFamily="2" charset="-122"/>
              <a:ea typeface="宋体" panose="02010600030101010101" pitchFamily="2" charset="-122"/>
            </a:endParaRPr>
          </a:p>
          <a:p>
            <a:pPr lvl="0"/>
            <a:endParaRPr lang="zh-CN" altLang="en-US" sz="2600" b="1" dirty="0">
              <a:solidFill>
                <a:schemeClr val="accent2"/>
              </a:solidFill>
              <a:latin typeface="宋体" panose="02010600030101010101" pitchFamily="2" charset="-122"/>
              <a:ea typeface="宋体" panose="02010600030101010101" pitchFamily="2" charset="-122"/>
            </a:endParaRPr>
          </a:p>
          <a:p>
            <a:pPr lvl="0"/>
            <a:endParaRPr lang="zh-CN" altLang="en-US" sz="2600" b="1" dirty="0">
              <a:solidFill>
                <a:schemeClr val="accent2"/>
              </a:solidFill>
              <a:latin typeface="宋体" panose="02010600030101010101" pitchFamily="2" charset="-122"/>
              <a:ea typeface="宋体" panose="02010600030101010101" pitchFamily="2" charset="-122"/>
            </a:endParaRPr>
          </a:p>
          <a:p>
            <a:pPr lvl="0"/>
            <a:r>
              <a:rPr lang="zh-CN" altLang="en-US" sz="2600" b="1" dirty="0">
                <a:solidFill>
                  <a:schemeClr val="accent2"/>
                </a:solidFill>
                <a:latin typeface="宋体" panose="02010600030101010101" pitchFamily="2" charset="-122"/>
                <a:ea typeface="宋体" panose="02010600030101010101" pitchFamily="2" charset="-122"/>
              </a:rPr>
              <a:t>三、求助有门、投诉有道</a:t>
            </a:r>
            <a:endParaRPr lang="zh-CN" altLang="en-US" sz="2600" b="1" dirty="0">
              <a:solidFill>
                <a:schemeClr val="accent2"/>
              </a:solidFill>
              <a:latin typeface="宋体" panose="02010600030101010101" pitchFamily="2" charset="-122"/>
              <a:ea typeface="宋体" panose="02010600030101010101" pitchFamily="2" charset="-122"/>
            </a:endParaRPr>
          </a:p>
          <a:p>
            <a:pPr lvl="0"/>
            <a:endParaRPr lang="zh-CN" altLang="en-US" sz="2600" b="1" dirty="0">
              <a:solidFill>
                <a:schemeClr val="accent2"/>
              </a:solidFill>
              <a:latin typeface="宋体" panose="02010600030101010101" pitchFamily="2" charset="-122"/>
              <a:ea typeface="宋体" panose="02010600030101010101" pitchFamily="2" charset="-122"/>
            </a:endParaRPr>
          </a:p>
        </p:txBody>
      </p:sp>
      <p:sp>
        <p:nvSpPr>
          <p:cNvPr id="13319" name="矩形 13318"/>
          <p:cNvSpPr/>
          <p:nvPr/>
        </p:nvSpPr>
        <p:spPr>
          <a:xfrm>
            <a:off x="4648200" y="1905000"/>
            <a:ext cx="4343400" cy="3013075"/>
          </a:xfrm>
          <a:prstGeom prst="rect">
            <a:avLst/>
          </a:prstGeom>
          <a:noFill/>
          <a:ln w="9525">
            <a:noFill/>
          </a:ln>
        </p:spPr>
        <p:txBody>
          <a:bodyPr>
            <a:spAutoFit/>
          </a:bodyPr>
          <a:p>
            <a:pPr lvl="0"/>
            <a:r>
              <a:rPr lang="en-US" altLang="zh-CN" sz="2400" b="1" dirty="0">
                <a:solidFill>
                  <a:srgbClr val="990000"/>
                </a:solidFill>
                <a:latin typeface="宋体" panose="02010600030101010101" pitchFamily="2" charset="-122"/>
                <a:ea typeface="宋体" panose="02010600030101010101" pitchFamily="2" charset="-122"/>
              </a:rPr>
              <a:t>1</a:t>
            </a:r>
            <a:r>
              <a:rPr lang="zh-CN" altLang="en-US" sz="2400" b="1" dirty="0">
                <a:solidFill>
                  <a:srgbClr val="990000"/>
                </a:solidFill>
                <a:latin typeface="宋体" panose="02010600030101010101" pitchFamily="2" charset="-122"/>
                <a:ea typeface="宋体" panose="02010600030101010101" pitchFamily="2" charset="-122"/>
              </a:rPr>
              <a:t>、坚持为人民服务的工作态度</a:t>
            </a:r>
            <a:endParaRPr lang="zh-CN" altLang="en-US" sz="2400" b="1" dirty="0">
              <a:solidFill>
                <a:srgbClr val="990000"/>
              </a:solidFill>
              <a:latin typeface="宋体" panose="02010600030101010101" pitchFamily="2" charset="-122"/>
              <a:ea typeface="宋体" panose="02010600030101010101" pitchFamily="2" charset="-122"/>
            </a:endParaRPr>
          </a:p>
          <a:p>
            <a:pPr lvl="0"/>
            <a:endParaRPr lang="zh-CN" altLang="en-US" sz="2400" b="1" dirty="0">
              <a:solidFill>
                <a:srgbClr val="990000"/>
              </a:solidFill>
              <a:latin typeface="宋体" panose="02010600030101010101" pitchFamily="2" charset="-122"/>
              <a:ea typeface="宋体" panose="02010600030101010101" pitchFamily="2" charset="-122"/>
            </a:endParaRPr>
          </a:p>
          <a:p>
            <a:pPr lvl="0"/>
            <a:r>
              <a:rPr lang="en-US" altLang="zh-CN" sz="2400" b="1" dirty="0">
                <a:solidFill>
                  <a:srgbClr val="990000"/>
                </a:solidFill>
                <a:latin typeface="宋体" panose="02010600030101010101" pitchFamily="2" charset="-122"/>
                <a:ea typeface="宋体" panose="02010600030101010101" pitchFamily="2" charset="-122"/>
              </a:rPr>
              <a:t>2</a:t>
            </a:r>
            <a:r>
              <a:rPr lang="zh-CN" altLang="en-US" sz="2400" b="1" dirty="0">
                <a:solidFill>
                  <a:srgbClr val="990000"/>
                </a:solidFill>
                <a:latin typeface="宋体" panose="02010600030101010101" pitchFamily="2" charset="-122"/>
                <a:ea typeface="宋体" panose="02010600030101010101" pitchFamily="2" charset="-122"/>
              </a:rPr>
              <a:t>、树立求真务实的工作作风</a:t>
            </a:r>
            <a:endParaRPr lang="zh-CN" altLang="en-US" sz="2400" b="1" dirty="0">
              <a:solidFill>
                <a:srgbClr val="990000"/>
              </a:solidFill>
              <a:latin typeface="宋体" panose="02010600030101010101" pitchFamily="2" charset="-122"/>
              <a:ea typeface="宋体" panose="02010600030101010101" pitchFamily="2" charset="-122"/>
            </a:endParaRPr>
          </a:p>
          <a:p>
            <a:pPr lvl="0"/>
            <a:endParaRPr lang="zh-CN" altLang="en-US" sz="2400" b="1" dirty="0">
              <a:solidFill>
                <a:srgbClr val="990000"/>
              </a:solidFill>
              <a:latin typeface="宋体" panose="02010600030101010101" pitchFamily="2" charset="-122"/>
              <a:ea typeface="宋体" panose="02010600030101010101" pitchFamily="2" charset="-122"/>
            </a:endParaRPr>
          </a:p>
          <a:p>
            <a:pPr lvl="0"/>
            <a:r>
              <a:rPr lang="en-US" altLang="zh-CN" sz="2400" b="1" dirty="0">
                <a:solidFill>
                  <a:srgbClr val="990000"/>
                </a:solidFill>
                <a:latin typeface="宋体" panose="02010600030101010101" pitchFamily="2" charset="-122"/>
                <a:ea typeface="宋体" panose="02010600030101010101" pitchFamily="2" charset="-122"/>
              </a:rPr>
              <a:t>3</a:t>
            </a:r>
            <a:r>
              <a:rPr lang="zh-CN" altLang="en-US" sz="2400" b="1" dirty="0">
                <a:solidFill>
                  <a:srgbClr val="990000"/>
                </a:solidFill>
                <a:latin typeface="宋体" panose="02010600030101010101" pitchFamily="2" charset="-122"/>
                <a:ea typeface="宋体" panose="02010600030101010101" pitchFamily="2" charset="-122"/>
              </a:rPr>
              <a:t>、坚持从群众中来到群众中去</a:t>
            </a:r>
            <a:endParaRPr lang="zh-CN" altLang="en-US" sz="2400" b="1" dirty="0">
              <a:solidFill>
                <a:srgbClr val="990000"/>
              </a:solidFill>
              <a:latin typeface="宋体" panose="02010600030101010101" pitchFamily="2" charset="-122"/>
              <a:ea typeface="宋体" panose="02010600030101010101" pitchFamily="2" charset="-122"/>
            </a:endParaRPr>
          </a:p>
          <a:p>
            <a:pPr lvl="0"/>
            <a:r>
              <a:rPr lang="zh-CN" altLang="en-US" sz="2400" b="1" dirty="0">
                <a:solidFill>
                  <a:srgbClr val="990000"/>
                </a:solidFill>
                <a:latin typeface="Arial" panose="020B0604020202020204" pitchFamily="34" charset="0"/>
                <a:ea typeface="宋体" panose="02010600030101010101" pitchFamily="2" charset="-122"/>
              </a:rPr>
              <a:t>        </a:t>
            </a:r>
            <a:endParaRPr lang="zh-CN" altLang="en-US" sz="2400" b="1" dirty="0">
              <a:solidFill>
                <a:srgbClr val="990000"/>
              </a:solidFill>
              <a:latin typeface="Arial" panose="020B0604020202020204" pitchFamily="34" charset="0"/>
              <a:ea typeface="宋体" panose="02010600030101010101" pitchFamily="2" charset="-122"/>
            </a:endParaRPr>
          </a:p>
          <a:p>
            <a:pPr lvl="0"/>
            <a:r>
              <a:rPr lang="zh-CN" altLang="en-US" sz="2400" b="1" dirty="0">
                <a:solidFill>
                  <a:srgbClr val="990000"/>
                </a:solidFill>
                <a:latin typeface="Arial" panose="020B0604020202020204" pitchFamily="34" charset="0"/>
                <a:ea typeface="宋体" panose="02010600030101010101" pitchFamily="2" charset="-122"/>
              </a:rPr>
              <a:t>     的工作方法</a:t>
            </a:r>
            <a:endParaRPr lang="zh-CN" altLang="en-US" sz="2400" b="1" dirty="0">
              <a:solidFill>
                <a:srgbClr val="990000"/>
              </a:solidFill>
              <a:latin typeface="Arial" panose="020B0604020202020204" pitchFamily="34" charset="0"/>
              <a:ea typeface="宋体" panose="02010600030101010101" pitchFamily="2" charset="-122"/>
            </a:endParaRPr>
          </a:p>
          <a:p>
            <a:pPr lvl="0"/>
            <a:endParaRPr lang="zh-CN" altLang="en-US" sz="2400" b="1" dirty="0">
              <a:solidFill>
                <a:srgbClr val="990000"/>
              </a:solidFill>
              <a:latin typeface="宋体" panose="02010600030101010101" pitchFamily="2" charset="-122"/>
              <a:ea typeface="宋体" panose="02010600030101010101" pitchFamily="2" charset="-122"/>
            </a:endParaRPr>
          </a:p>
        </p:txBody>
      </p:sp>
      <p:sp>
        <p:nvSpPr>
          <p:cNvPr id="13320" name="文本框 13319"/>
          <p:cNvSpPr txBox="1"/>
          <p:nvPr/>
        </p:nvSpPr>
        <p:spPr>
          <a:xfrm>
            <a:off x="381000" y="228600"/>
            <a:ext cx="1447800" cy="469900"/>
          </a:xfrm>
          <a:prstGeom prst="rect">
            <a:avLst/>
          </a:prstGeom>
          <a:noFill/>
          <a:ln w="12700" cap="flat" cmpd="sng">
            <a:solidFill>
              <a:schemeClr val="accent2"/>
            </a:solidFill>
            <a:prstDash val="solid"/>
            <a:miter/>
            <a:headEnd type="none" w="med" len="med"/>
            <a:tailEnd type="none" w="med" len="med"/>
          </a:ln>
        </p:spPr>
        <p:txBody>
          <a:bodyPr>
            <a:spAutoFit/>
          </a:bodyPr>
          <a:p>
            <a:pPr lvl="0">
              <a:spcBef>
                <a:spcPct val="50000"/>
              </a:spcBef>
            </a:pPr>
            <a:r>
              <a:rPr lang="zh-CN" altLang="en-US" sz="2400" b="1" i="1" dirty="0">
                <a:solidFill>
                  <a:schemeClr val="folHlink"/>
                </a:solidFill>
                <a:latin typeface="Arial" panose="020B0604020202020204" pitchFamily="34" charset="0"/>
                <a:ea typeface="幼圆" panose="02010509060101010101" pitchFamily="49" charset="-122"/>
              </a:rPr>
              <a:t>知识小结</a:t>
            </a:r>
            <a:endParaRPr lang="zh-CN" altLang="en-US" sz="2400" b="1" i="1" dirty="0">
              <a:solidFill>
                <a:schemeClr val="folHlink"/>
              </a:solidFill>
              <a:latin typeface="Arial" panose="020B0604020202020204" pitchFamily="34" charset="0"/>
              <a:ea typeface="幼圆" panose="02010509060101010101" pitchFamily="49" charset="-122"/>
            </a:endParaRPr>
          </a:p>
        </p:txBody>
      </p:sp>
      <p:sp>
        <p:nvSpPr>
          <p:cNvPr id="13321" name="左大括号 13320"/>
          <p:cNvSpPr/>
          <p:nvPr/>
        </p:nvSpPr>
        <p:spPr>
          <a:xfrm>
            <a:off x="685800" y="1371600"/>
            <a:ext cx="304800" cy="3886200"/>
          </a:xfrm>
          <a:prstGeom prst="leftBrace">
            <a:avLst>
              <a:gd name="adj1" fmla="val 106250"/>
              <a:gd name="adj2" fmla="val 50000"/>
            </a:avLst>
          </a:prstGeom>
          <a:noFill/>
          <a:ln w="38100" cap="flat" cmpd="sng">
            <a:solidFill>
              <a:schemeClr val="folHlink"/>
            </a:solidFill>
            <a:prstDash val="solid"/>
            <a:headEnd type="none" w="med" len="med"/>
            <a:tailEnd type="none" w="med" len="med"/>
          </a:ln>
        </p:spPr>
        <p:txBody>
          <a:bodyPr/>
          <a:p>
            <a:endParaRPr lang="zh-CN" altLang="en-US"/>
          </a:p>
        </p:txBody>
      </p:sp>
      <p:sp>
        <p:nvSpPr>
          <p:cNvPr id="13322" name="左大括号 13321"/>
          <p:cNvSpPr/>
          <p:nvPr/>
        </p:nvSpPr>
        <p:spPr>
          <a:xfrm>
            <a:off x="4419600" y="2057400"/>
            <a:ext cx="304800" cy="2286000"/>
          </a:xfrm>
          <a:prstGeom prst="leftBrace">
            <a:avLst>
              <a:gd name="adj1" fmla="val 62500"/>
              <a:gd name="adj2" fmla="val 50000"/>
            </a:avLst>
          </a:prstGeom>
          <a:noFill/>
          <a:ln w="38100" cap="flat" cmpd="sng">
            <a:solidFill>
              <a:srgbClr val="CC0066"/>
            </a:solidFill>
            <a:prstDash val="solid"/>
            <a:headEnd type="none" w="med" len="med"/>
            <a:tailEnd type="none" w="med" len="med"/>
          </a:ln>
        </p:spPr>
        <p:txBody>
          <a:bodyPr/>
          <a:p>
            <a:endParaRPr lang="zh-CN" altLang="en-US"/>
          </a:p>
        </p:txBody>
      </p:sp>
      <p:pic>
        <p:nvPicPr>
          <p:cNvPr id="13324" name="图片 13323" descr="5e0487e2"/>
          <p:cNvPicPr>
            <a:picLocks noChangeAspect="1"/>
          </p:cNvPicPr>
          <p:nvPr/>
        </p:nvPicPr>
        <p:blipFill>
          <a:blip r:embed="rId1"/>
          <a:stretch>
            <a:fillRect/>
          </a:stretch>
        </p:blipFill>
        <p:spPr>
          <a:xfrm>
            <a:off x="7391400" y="5105400"/>
            <a:ext cx="1752600" cy="1752600"/>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8134" name="图片 48133" descr="温家宝作政府工作报告"/>
          <p:cNvPicPr>
            <a:picLocks noChangeAspect="1"/>
          </p:cNvPicPr>
          <p:nvPr/>
        </p:nvPicPr>
        <p:blipFill>
          <a:blip r:embed="rId1"/>
          <a:stretch>
            <a:fillRect/>
          </a:stretch>
        </p:blipFill>
        <p:spPr>
          <a:xfrm>
            <a:off x="0" y="0"/>
            <a:ext cx="4094163" cy="5562600"/>
          </a:xfrm>
          <a:prstGeom prst="rect">
            <a:avLst/>
          </a:prstGeom>
          <a:noFill/>
          <a:ln w="9525">
            <a:noFill/>
          </a:ln>
        </p:spPr>
      </p:pic>
      <p:sp>
        <p:nvSpPr>
          <p:cNvPr id="48135" name="文本框 48134"/>
          <p:cNvSpPr txBox="1"/>
          <p:nvPr/>
        </p:nvSpPr>
        <p:spPr>
          <a:xfrm>
            <a:off x="-762000" y="5943600"/>
            <a:ext cx="5562600" cy="519113"/>
          </a:xfrm>
          <a:prstGeom prst="rect">
            <a:avLst/>
          </a:prstGeom>
          <a:noFill/>
          <a:ln w="9525">
            <a:noFill/>
          </a:ln>
        </p:spPr>
        <p:txBody>
          <a:bodyPr>
            <a:spAutoFit/>
          </a:bodyPr>
          <a:p>
            <a:pPr lvl="0">
              <a:spcBef>
                <a:spcPct val="50000"/>
              </a:spcBef>
            </a:pPr>
            <a:r>
              <a:rPr lang="en-US" altLang="zh-CN" b="1" dirty="0">
                <a:solidFill>
                  <a:srgbClr val="000000"/>
                </a:solidFill>
                <a:latin typeface="Arial" panose="020B0604020202020204" pitchFamily="34" charset="0"/>
                <a:ea typeface="黑体" panose="02010600030101010101" pitchFamily="49" charset="-122"/>
              </a:rPr>
              <a:t>           </a:t>
            </a:r>
            <a:r>
              <a:rPr lang="zh-CN" altLang="en-US" sz="2800" b="1" dirty="0">
                <a:solidFill>
                  <a:srgbClr val="000000"/>
                </a:solidFill>
                <a:latin typeface="Arial" panose="020B0604020202020204" pitchFamily="34" charset="0"/>
                <a:ea typeface="黑体" panose="02010600030101010101" pitchFamily="49" charset="-122"/>
              </a:rPr>
              <a:t>温家宝总理作政府工作报告</a:t>
            </a:r>
            <a:endParaRPr lang="zh-CN" altLang="en-US" sz="2800" b="1">
              <a:solidFill>
                <a:srgbClr val="000000"/>
              </a:solidFill>
              <a:latin typeface="Arial" panose="020B0604020202020204" pitchFamily="34" charset="0"/>
              <a:ea typeface="黑体" panose="02010600030101010101" pitchFamily="49" charset="-122"/>
            </a:endParaRPr>
          </a:p>
        </p:txBody>
      </p:sp>
      <p:sp>
        <p:nvSpPr>
          <p:cNvPr id="48136" name="文本框 48135"/>
          <p:cNvSpPr txBox="1"/>
          <p:nvPr/>
        </p:nvSpPr>
        <p:spPr>
          <a:xfrm>
            <a:off x="4419600" y="193675"/>
            <a:ext cx="4724400" cy="6497638"/>
          </a:xfrm>
          <a:prstGeom prst="rect">
            <a:avLst/>
          </a:prstGeom>
          <a:noFill/>
          <a:ln w="9525">
            <a:noFill/>
          </a:ln>
        </p:spPr>
        <p:txBody>
          <a:bodyPr>
            <a:spAutoFit/>
          </a:bodyPr>
          <a:p>
            <a:pPr lvl="0"/>
            <a:r>
              <a:rPr lang="zh-CN" altLang="en-US" sz="2800" b="1" dirty="0">
                <a:latin typeface="隶书" panose="02010509060101010101" pitchFamily="49" charset="-122"/>
                <a:ea typeface="隶书" panose="02010509060101010101" pitchFamily="49" charset="-122"/>
              </a:rPr>
              <a:t>一、加大“三农”工作力度。全年中央财政用于“三农”支出</a:t>
            </a:r>
            <a:r>
              <a:rPr lang="en-US" altLang="zh-CN" sz="2800" b="1">
                <a:solidFill>
                  <a:srgbClr val="FF0066"/>
                </a:solidFill>
                <a:latin typeface="隶书" panose="02010509060101010101" pitchFamily="49" charset="-122"/>
                <a:ea typeface="隶书" panose="02010509060101010101" pitchFamily="49" charset="-122"/>
              </a:rPr>
              <a:t>3397</a:t>
            </a:r>
            <a:r>
              <a:rPr lang="zh-CN" altLang="en-US" sz="2800" b="1" dirty="0">
                <a:latin typeface="隶书" panose="02010509060101010101" pitchFamily="49" charset="-122"/>
                <a:ea typeface="隶书" panose="02010509060101010101" pitchFamily="49" charset="-122"/>
              </a:rPr>
              <a:t>亿元，比上年增加</a:t>
            </a:r>
            <a:r>
              <a:rPr lang="en-US" altLang="zh-CN" sz="2800" b="1">
                <a:solidFill>
                  <a:srgbClr val="FF0066"/>
                </a:solidFill>
                <a:latin typeface="隶书" panose="02010509060101010101" pitchFamily="49" charset="-122"/>
                <a:ea typeface="隶书" panose="02010509060101010101" pitchFamily="49" charset="-122"/>
              </a:rPr>
              <a:t>422</a:t>
            </a:r>
            <a:r>
              <a:rPr lang="zh-CN" altLang="en-US" sz="2800" b="1" dirty="0">
                <a:latin typeface="隶书" panose="02010509060101010101" pitchFamily="49" charset="-122"/>
                <a:ea typeface="隶书" panose="02010509060101010101" pitchFamily="49" charset="-122"/>
              </a:rPr>
              <a:t>亿元</a:t>
            </a:r>
            <a:endParaRPr lang="zh-CN" altLang="en-US" sz="2800" b="1" dirty="0">
              <a:latin typeface="隶书" panose="02010509060101010101" pitchFamily="49" charset="-122"/>
              <a:ea typeface="隶书" panose="02010509060101010101" pitchFamily="49" charset="-122"/>
            </a:endParaRPr>
          </a:p>
          <a:p>
            <a:pPr lvl="0"/>
            <a:r>
              <a:rPr lang="zh-CN" altLang="en-US" sz="2800" b="1" dirty="0">
                <a:latin typeface="隶书" panose="02010509060101010101" pitchFamily="49" charset="-122"/>
                <a:ea typeface="隶书" panose="02010509060101010101" pitchFamily="49" charset="-122"/>
              </a:rPr>
              <a:t>二、大力发展社会事业。全年中央财政用于科技、教育、卫生和文化事业的支出分别为</a:t>
            </a:r>
            <a:r>
              <a:rPr lang="en-US" altLang="zh-CN" sz="2800" b="1">
                <a:solidFill>
                  <a:srgbClr val="FF0066"/>
                </a:solidFill>
                <a:latin typeface="隶书" panose="02010509060101010101" pitchFamily="49" charset="-122"/>
                <a:ea typeface="隶书" panose="02010509060101010101" pitchFamily="49" charset="-122"/>
              </a:rPr>
              <a:t>774</a:t>
            </a:r>
            <a:r>
              <a:rPr lang="zh-CN" altLang="en-US" sz="2800" b="1" dirty="0">
                <a:latin typeface="隶书" panose="02010509060101010101" pitchFamily="49" charset="-122"/>
                <a:ea typeface="隶书" panose="02010509060101010101" pitchFamily="49" charset="-122"/>
              </a:rPr>
              <a:t>亿元、</a:t>
            </a:r>
            <a:r>
              <a:rPr lang="en-US" altLang="zh-CN" sz="2800" b="1">
                <a:solidFill>
                  <a:srgbClr val="FF0066"/>
                </a:solidFill>
                <a:latin typeface="隶书" panose="02010509060101010101" pitchFamily="49" charset="-122"/>
                <a:ea typeface="隶书" panose="02010509060101010101" pitchFamily="49" charset="-122"/>
              </a:rPr>
              <a:t>536</a:t>
            </a:r>
            <a:r>
              <a:rPr lang="zh-CN" altLang="en-US" sz="2800" b="1" dirty="0">
                <a:latin typeface="隶书" panose="02010509060101010101" pitchFamily="49" charset="-122"/>
                <a:ea typeface="隶书" panose="02010509060101010101" pitchFamily="49" charset="-122"/>
              </a:rPr>
              <a:t>亿元、</a:t>
            </a:r>
            <a:r>
              <a:rPr lang="en-US" altLang="zh-CN" sz="2800" b="1">
                <a:solidFill>
                  <a:srgbClr val="FF0066"/>
                </a:solidFill>
                <a:latin typeface="隶书" panose="02010509060101010101" pitchFamily="49" charset="-122"/>
                <a:ea typeface="隶书" panose="02010509060101010101" pitchFamily="49" charset="-122"/>
              </a:rPr>
              <a:t>138</a:t>
            </a:r>
            <a:r>
              <a:rPr lang="zh-CN" altLang="en-US" sz="2800" b="1" dirty="0">
                <a:latin typeface="隶书" panose="02010509060101010101" pitchFamily="49" charset="-122"/>
                <a:ea typeface="隶书" panose="02010509060101010101" pitchFamily="49" charset="-122"/>
              </a:rPr>
              <a:t>亿元和</a:t>
            </a:r>
            <a:r>
              <a:rPr lang="en-US" altLang="zh-CN" sz="2800" b="1">
                <a:solidFill>
                  <a:srgbClr val="FF0066"/>
                </a:solidFill>
                <a:latin typeface="隶书" panose="02010509060101010101" pitchFamily="49" charset="-122"/>
                <a:ea typeface="隶书" panose="02010509060101010101" pitchFamily="49" charset="-122"/>
              </a:rPr>
              <a:t>123</a:t>
            </a:r>
            <a:r>
              <a:rPr lang="zh-CN" altLang="en-US" sz="2800" b="1" dirty="0">
                <a:latin typeface="隶书" panose="02010509060101010101" pitchFamily="49" charset="-122"/>
                <a:ea typeface="隶书" panose="02010509060101010101" pitchFamily="49" charset="-122"/>
              </a:rPr>
              <a:t>亿元，比上年增长</a:t>
            </a:r>
            <a:r>
              <a:rPr lang="en-US" altLang="zh-CN" sz="2800" b="1">
                <a:solidFill>
                  <a:srgbClr val="FF0066"/>
                </a:solidFill>
                <a:latin typeface="隶书" panose="02010509060101010101" pitchFamily="49" charset="-122"/>
                <a:ea typeface="隶书" panose="02010509060101010101" pitchFamily="49" charset="-122"/>
              </a:rPr>
              <a:t>29.2%</a:t>
            </a:r>
            <a:r>
              <a:rPr lang="zh-CN" altLang="en-US" sz="2800" b="1" dirty="0">
                <a:latin typeface="隶书" panose="02010509060101010101" pitchFamily="49" charset="-122"/>
                <a:ea typeface="隶书" panose="02010509060101010101" pitchFamily="49" charset="-122"/>
              </a:rPr>
              <a:t>、</a:t>
            </a:r>
            <a:r>
              <a:rPr lang="en-US" altLang="zh-CN" sz="2800" b="1">
                <a:solidFill>
                  <a:srgbClr val="FF0066"/>
                </a:solidFill>
                <a:latin typeface="隶书" panose="02010509060101010101" pitchFamily="49" charset="-122"/>
                <a:ea typeface="隶书" panose="02010509060101010101" pitchFamily="49" charset="-122"/>
              </a:rPr>
              <a:t>39.4%</a:t>
            </a:r>
            <a:r>
              <a:rPr lang="zh-CN" altLang="en-US" sz="2800" b="1" dirty="0">
                <a:latin typeface="隶书" panose="02010509060101010101" pitchFamily="49" charset="-122"/>
                <a:ea typeface="隶书" panose="02010509060101010101" pitchFamily="49" charset="-122"/>
              </a:rPr>
              <a:t>、</a:t>
            </a:r>
            <a:r>
              <a:rPr lang="en-US" altLang="zh-CN" sz="2800" b="1">
                <a:solidFill>
                  <a:srgbClr val="FF0066"/>
                </a:solidFill>
                <a:latin typeface="隶书" panose="02010509060101010101" pitchFamily="49" charset="-122"/>
                <a:ea typeface="隶书" panose="02010509060101010101" pitchFamily="49" charset="-122"/>
              </a:rPr>
              <a:t>65.4%</a:t>
            </a:r>
            <a:r>
              <a:rPr lang="zh-CN" altLang="en-US" sz="2800" b="1" dirty="0">
                <a:latin typeface="隶书" panose="02010509060101010101" pitchFamily="49" charset="-122"/>
                <a:ea typeface="隶书" panose="02010509060101010101" pitchFamily="49" charset="-122"/>
              </a:rPr>
              <a:t>和</a:t>
            </a:r>
            <a:r>
              <a:rPr lang="en-US" altLang="zh-CN" sz="2800" b="1">
                <a:solidFill>
                  <a:srgbClr val="FF0066"/>
                </a:solidFill>
                <a:latin typeface="隶书" panose="02010509060101010101" pitchFamily="49" charset="-122"/>
                <a:ea typeface="隶书" panose="02010509060101010101" pitchFamily="49" charset="-122"/>
              </a:rPr>
              <a:t>23.9%</a:t>
            </a:r>
            <a:r>
              <a:rPr lang="zh-CN" altLang="en-US" sz="2800" b="1" dirty="0">
                <a:latin typeface="隶书" panose="02010509060101010101" pitchFamily="49" charset="-122"/>
                <a:ea typeface="隶书" panose="02010509060101010101" pitchFamily="49" charset="-122"/>
              </a:rPr>
              <a:t>。</a:t>
            </a:r>
            <a:r>
              <a:rPr lang="en-US" altLang="zh-CN" sz="2800" b="1" dirty="0">
                <a:latin typeface="隶书" panose="02010509060101010101" pitchFamily="49" charset="-122"/>
                <a:ea typeface="隶书" panose="02010509060101010101" pitchFamily="49" charset="-122"/>
              </a:rPr>
              <a:t> </a:t>
            </a:r>
            <a:endParaRPr lang="en-US" altLang="zh-CN" sz="2800" b="1" dirty="0">
              <a:latin typeface="隶书" panose="02010509060101010101" pitchFamily="49" charset="-122"/>
              <a:ea typeface="隶书" panose="02010509060101010101" pitchFamily="49" charset="-122"/>
            </a:endParaRPr>
          </a:p>
          <a:p>
            <a:pPr lvl="0"/>
            <a:r>
              <a:rPr lang="zh-CN" altLang="en-US" sz="2800" b="1" dirty="0">
                <a:latin typeface="隶书" panose="02010509060101010101" pitchFamily="49" charset="-122"/>
                <a:ea typeface="隶书" panose="02010509060101010101" pitchFamily="49" charset="-122"/>
              </a:rPr>
              <a:t>三、努力做好就业和社会保障工作。中央财政安排就业再就业资金</a:t>
            </a:r>
            <a:r>
              <a:rPr lang="en-US" altLang="zh-CN" sz="2800" b="1">
                <a:solidFill>
                  <a:srgbClr val="FF0066"/>
                </a:solidFill>
                <a:latin typeface="隶书" panose="02010509060101010101" pitchFamily="49" charset="-122"/>
                <a:ea typeface="隶书" panose="02010509060101010101" pitchFamily="49" charset="-122"/>
              </a:rPr>
              <a:t>234</a:t>
            </a:r>
            <a:r>
              <a:rPr lang="zh-CN" altLang="en-US" sz="2800" b="1" dirty="0">
                <a:latin typeface="隶书" panose="02010509060101010101" pitchFamily="49" charset="-122"/>
                <a:ea typeface="隶书" panose="02010509060101010101" pitchFamily="49" charset="-122"/>
              </a:rPr>
              <a:t>亿元。</a:t>
            </a:r>
            <a:r>
              <a:rPr lang="en-US" altLang="zh-CN" sz="2800" b="1">
                <a:solidFill>
                  <a:srgbClr val="FF0066"/>
                </a:solidFill>
                <a:latin typeface="隶书" panose="02010509060101010101" pitchFamily="49" charset="-122"/>
                <a:ea typeface="隶书" panose="02010509060101010101" pitchFamily="49" charset="-122"/>
              </a:rPr>
              <a:t>505</a:t>
            </a:r>
            <a:r>
              <a:rPr lang="zh-CN" altLang="en-US" sz="2800" b="1" dirty="0">
                <a:latin typeface="隶书" panose="02010509060101010101" pitchFamily="49" charset="-122"/>
                <a:ea typeface="隶书" panose="02010509060101010101" pitchFamily="49" charset="-122"/>
              </a:rPr>
              <a:t>万下岗失业人员实现再就业。</a:t>
            </a:r>
            <a:r>
              <a:rPr lang="en-US" altLang="zh-CN" sz="2800" dirty="0">
                <a:latin typeface="Arial" panose="020B0604020202020204" pitchFamily="34" charset="0"/>
                <a:ea typeface="宋体" panose="02010600030101010101" pitchFamily="2" charset="-122"/>
              </a:rPr>
              <a:t> </a:t>
            </a:r>
            <a:endParaRPr lang="en-US" altLang="zh-CN" sz="2800" dirty="0">
              <a:latin typeface="Arial" panose="020B0604020202020204" pitchFamily="34" charset="0"/>
              <a:ea typeface="宋体" panose="02010600030101010101" pitchFamily="2" charset="-122"/>
            </a:endParaRPr>
          </a:p>
        </p:txBody>
      </p:sp>
      <p:sp>
        <p:nvSpPr>
          <p:cNvPr id="48137" name="文本框 48136"/>
          <p:cNvSpPr txBox="1"/>
          <p:nvPr/>
        </p:nvSpPr>
        <p:spPr>
          <a:xfrm>
            <a:off x="914400" y="2209800"/>
            <a:ext cx="7315200" cy="1373188"/>
          </a:xfrm>
          <a:prstGeom prst="rect">
            <a:avLst/>
          </a:prstGeom>
          <a:solidFill>
            <a:srgbClr val="FFFF9F"/>
          </a:solidFill>
          <a:ln w="9525">
            <a:noFill/>
          </a:ln>
        </p:spPr>
        <p:txBody>
          <a:bodyPr>
            <a:spAutoFit/>
          </a:bodyPr>
          <a:p>
            <a:pPr lvl="0">
              <a:spcBef>
                <a:spcPct val="50000"/>
              </a:spcBef>
            </a:pPr>
            <a:r>
              <a:rPr lang="zh-CN" altLang="en-US" sz="2800" b="1" dirty="0">
                <a:solidFill>
                  <a:srgbClr val="4BCE1C"/>
                </a:solidFill>
                <a:latin typeface="Arial" panose="020B0604020202020204" pitchFamily="34" charset="0"/>
                <a:ea typeface="宋体" panose="02010600030101010101" pitchFamily="2" charset="-122"/>
              </a:rPr>
              <a:t>坚持以人为本，促进社会事业加快发展，积极解决人民群众最关心、最直接、最现实的利益问题。</a:t>
            </a:r>
            <a:endParaRPr lang="zh-CN" altLang="en-US" sz="2800" b="1" dirty="0">
              <a:solidFill>
                <a:srgbClr val="4BCE1C"/>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8136">
                                            <p:txEl>
                                              <p:charRg st="0" end="45"/>
                                            </p:txEl>
                                          </p:spTgt>
                                        </p:tgtEl>
                                        <p:attrNameLst>
                                          <p:attrName>style.visibility</p:attrName>
                                        </p:attrNameLst>
                                      </p:cBhvr>
                                      <p:to>
                                        <p:strVal val="visible"/>
                                      </p:to>
                                    </p:set>
                                    <p:anim calcmode="lin" valueType="num">
                                      <p:cBhvr>
                                        <p:cTn id="7" dur="1000" fill="hold"/>
                                        <p:tgtEl>
                                          <p:spTgt spid="48136">
                                            <p:txEl>
                                              <p:charRg st="0" end="45"/>
                                            </p:txEl>
                                          </p:spTgt>
                                        </p:tgtEl>
                                        <p:attrNameLst>
                                          <p:attrName>ppt_w</p:attrName>
                                        </p:attrNameLst>
                                      </p:cBhvr>
                                      <p:tavLst>
                                        <p:tav tm="0">
                                          <p:val>
                                            <p:strVal val="#ppt_w*0.70"/>
                                          </p:val>
                                        </p:tav>
                                        <p:tav tm="100000">
                                          <p:val>
                                            <p:strVal val="#ppt_w"/>
                                          </p:val>
                                        </p:tav>
                                      </p:tavLst>
                                    </p:anim>
                                    <p:anim calcmode="lin" valueType="num">
                                      <p:cBhvr>
                                        <p:cTn id="8" dur="1000" fill="hold"/>
                                        <p:tgtEl>
                                          <p:spTgt spid="48136">
                                            <p:txEl>
                                              <p:charRg st="0" end="45"/>
                                            </p:txEl>
                                          </p:spTgt>
                                        </p:tgtEl>
                                        <p:attrNameLst>
                                          <p:attrName>ppt_h</p:attrName>
                                        </p:attrNameLst>
                                      </p:cBhvr>
                                      <p:tavLst>
                                        <p:tav tm="0">
                                          <p:val>
                                            <p:strVal val="#ppt_h"/>
                                          </p:val>
                                        </p:tav>
                                        <p:tav tm="100000">
                                          <p:val>
                                            <p:strVal val="#ppt_h"/>
                                          </p:val>
                                        </p:tav>
                                      </p:tavLst>
                                    </p:anim>
                                    <p:animEffect transition="in" filter="fade">
                                      <p:cBhvr>
                                        <p:cTn id="9" dur="1000"/>
                                        <p:tgtEl>
                                          <p:spTgt spid="48136">
                                            <p:txEl>
                                              <p:charRg st="0" end="45"/>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48136">
                                            <p:txEl>
                                              <p:charRg st="45" end="138"/>
                                            </p:txEl>
                                          </p:spTgt>
                                        </p:tgtEl>
                                        <p:attrNameLst>
                                          <p:attrName>style.visibility</p:attrName>
                                        </p:attrNameLst>
                                      </p:cBhvr>
                                      <p:to>
                                        <p:strVal val="visible"/>
                                      </p:to>
                                    </p:set>
                                    <p:anim calcmode="lin" valueType="num">
                                      <p:cBhvr>
                                        <p:cTn id="12" dur="1000" fill="hold"/>
                                        <p:tgtEl>
                                          <p:spTgt spid="48136">
                                            <p:txEl>
                                              <p:charRg st="45" end="138"/>
                                            </p:txEl>
                                          </p:spTgt>
                                        </p:tgtEl>
                                        <p:attrNameLst>
                                          <p:attrName>ppt_w</p:attrName>
                                        </p:attrNameLst>
                                      </p:cBhvr>
                                      <p:tavLst>
                                        <p:tav tm="0">
                                          <p:val>
                                            <p:strVal val="#ppt_w*0.70"/>
                                          </p:val>
                                        </p:tav>
                                        <p:tav tm="100000">
                                          <p:val>
                                            <p:strVal val="#ppt_w"/>
                                          </p:val>
                                        </p:tav>
                                      </p:tavLst>
                                    </p:anim>
                                    <p:anim calcmode="lin" valueType="num">
                                      <p:cBhvr>
                                        <p:cTn id="13" dur="1000" fill="hold"/>
                                        <p:tgtEl>
                                          <p:spTgt spid="48136">
                                            <p:txEl>
                                              <p:charRg st="45" end="138"/>
                                            </p:txEl>
                                          </p:spTgt>
                                        </p:tgtEl>
                                        <p:attrNameLst>
                                          <p:attrName>ppt_h</p:attrName>
                                        </p:attrNameLst>
                                      </p:cBhvr>
                                      <p:tavLst>
                                        <p:tav tm="0">
                                          <p:val>
                                            <p:strVal val="#ppt_h"/>
                                          </p:val>
                                        </p:tav>
                                        <p:tav tm="100000">
                                          <p:val>
                                            <p:strVal val="#ppt_h"/>
                                          </p:val>
                                        </p:tav>
                                      </p:tavLst>
                                    </p:anim>
                                    <p:animEffect transition="in" filter="fade">
                                      <p:cBhvr>
                                        <p:cTn id="14" dur="1000"/>
                                        <p:tgtEl>
                                          <p:spTgt spid="48136">
                                            <p:txEl>
                                              <p:charRg st="45" end="138"/>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48136">
                                            <p:txEl>
                                              <p:charRg st="138" end="191"/>
                                            </p:txEl>
                                          </p:spTgt>
                                        </p:tgtEl>
                                        <p:attrNameLst>
                                          <p:attrName>style.visibility</p:attrName>
                                        </p:attrNameLst>
                                      </p:cBhvr>
                                      <p:to>
                                        <p:strVal val="visible"/>
                                      </p:to>
                                    </p:set>
                                    <p:anim calcmode="lin" valueType="num">
                                      <p:cBhvr>
                                        <p:cTn id="17" dur="1000" fill="hold"/>
                                        <p:tgtEl>
                                          <p:spTgt spid="48136">
                                            <p:txEl>
                                              <p:charRg st="138" end="191"/>
                                            </p:txEl>
                                          </p:spTgt>
                                        </p:tgtEl>
                                        <p:attrNameLst>
                                          <p:attrName>ppt_w</p:attrName>
                                        </p:attrNameLst>
                                      </p:cBhvr>
                                      <p:tavLst>
                                        <p:tav tm="0">
                                          <p:val>
                                            <p:strVal val="#ppt_w*0.70"/>
                                          </p:val>
                                        </p:tav>
                                        <p:tav tm="100000">
                                          <p:val>
                                            <p:strVal val="#ppt_w"/>
                                          </p:val>
                                        </p:tav>
                                      </p:tavLst>
                                    </p:anim>
                                    <p:anim calcmode="lin" valueType="num">
                                      <p:cBhvr>
                                        <p:cTn id="18" dur="1000" fill="hold"/>
                                        <p:tgtEl>
                                          <p:spTgt spid="48136">
                                            <p:txEl>
                                              <p:charRg st="138" end="191"/>
                                            </p:txEl>
                                          </p:spTgt>
                                        </p:tgtEl>
                                        <p:attrNameLst>
                                          <p:attrName>ppt_h</p:attrName>
                                        </p:attrNameLst>
                                      </p:cBhvr>
                                      <p:tavLst>
                                        <p:tav tm="0">
                                          <p:val>
                                            <p:strVal val="#ppt_h"/>
                                          </p:val>
                                        </p:tav>
                                        <p:tav tm="100000">
                                          <p:val>
                                            <p:strVal val="#ppt_h"/>
                                          </p:val>
                                        </p:tav>
                                      </p:tavLst>
                                    </p:anim>
                                    <p:animEffect transition="in" filter="fade">
                                      <p:cBhvr>
                                        <p:cTn id="19" dur="1000"/>
                                        <p:tgtEl>
                                          <p:spTgt spid="48136">
                                            <p:txEl>
                                              <p:charRg st="138" end="19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8137"/>
                                        </p:tgtEl>
                                        <p:attrNameLst>
                                          <p:attrName>style.visibility</p:attrName>
                                        </p:attrNameLst>
                                      </p:cBhvr>
                                      <p:to>
                                        <p:strVal val="visible"/>
                                      </p:to>
                                    </p:set>
                                    <p:animEffect transition="in" filter="dissolve">
                                      <p:cBhvr>
                                        <p:cTn id="24" dur="500"/>
                                        <p:tgtEl>
                                          <p:spTgt spid="48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0180" name="图片 50179" descr="92265089-9602-4a8d-aec8-fbd917bab0df"/>
          <p:cNvPicPr>
            <a:picLocks noChangeAspect="1"/>
          </p:cNvPicPr>
          <p:nvPr/>
        </p:nvPicPr>
        <p:blipFill>
          <a:blip r:embed="rId1"/>
          <a:stretch>
            <a:fillRect/>
          </a:stretch>
        </p:blipFill>
        <p:spPr>
          <a:xfrm>
            <a:off x="0" y="0"/>
            <a:ext cx="9144000" cy="6858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box(in)">
                                      <p:cBhvr>
                                        <p:cTn id="7" dur="20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9" name="文本占位符 24578"/>
          <p:cNvSpPr>
            <a:spLocks noGrp="1"/>
          </p:cNvSpPr>
          <p:nvPr>
            <p:ph type="body" idx="1"/>
          </p:nvPr>
        </p:nvSpPr>
        <p:spPr>
          <a:xfrm>
            <a:off x="457200" y="2743200"/>
            <a:ext cx="7848600" cy="2438400"/>
          </a:xfrm>
          <a:ln/>
        </p:spPr>
        <p:txBody>
          <a:bodyPr/>
          <a:p>
            <a:pPr>
              <a:buNone/>
            </a:pPr>
            <a:r>
              <a:rPr lang="zh-CN" altLang="en-US" sz="3600" b="1" dirty="0"/>
              <a:t>一、政府的宗旨和基本原则</a:t>
            </a:r>
            <a:endParaRPr lang="zh-CN" altLang="en-US" sz="3600" b="1" dirty="0"/>
          </a:p>
          <a:p>
            <a:pPr>
              <a:buNone/>
            </a:pPr>
            <a:r>
              <a:rPr lang="zh-CN" altLang="en-US" b="1" dirty="0"/>
              <a:t>政府的宗旨：</a:t>
            </a:r>
            <a:r>
              <a:rPr lang="zh-CN" altLang="en-US" sz="4000" b="1" dirty="0">
                <a:solidFill>
                  <a:srgbClr val="FF0000"/>
                </a:solidFill>
              </a:rPr>
              <a:t>为人民服务</a:t>
            </a:r>
            <a:endParaRPr lang="zh-CN" altLang="en-US" sz="4000" b="1" dirty="0">
              <a:solidFill>
                <a:srgbClr val="FF0000"/>
              </a:solidFill>
            </a:endParaRPr>
          </a:p>
          <a:p>
            <a:pPr>
              <a:buNone/>
            </a:pPr>
            <a:r>
              <a:rPr lang="zh-CN" altLang="en-US" b="1" dirty="0"/>
              <a:t>政府工作的基本原则</a:t>
            </a:r>
            <a:r>
              <a:rPr lang="zh-CN" altLang="en-US" dirty="0"/>
              <a:t>：</a:t>
            </a:r>
            <a:r>
              <a:rPr lang="zh-CN" altLang="en-US" sz="4000" b="1" dirty="0">
                <a:solidFill>
                  <a:srgbClr val="FF0000"/>
                </a:solidFill>
              </a:rPr>
              <a:t>对人民负责</a:t>
            </a:r>
            <a:endParaRPr lang="zh-CN" altLang="en-US" sz="4000" b="1" dirty="0">
              <a:solidFill>
                <a:srgbClr val="FF0000"/>
              </a:solidFill>
            </a:endParaRPr>
          </a:p>
        </p:txBody>
      </p:sp>
      <p:pic>
        <p:nvPicPr>
          <p:cNvPr id="24580" name="标题 24579" descr="20041219444536"/>
          <p:cNvPicPr>
            <a:picLocks noChangeAspect="1"/>
          </p:cNvPicPr>
          <p:nvPr>
            <p:ph type="title"/>
          </p:nvPr>
        </p:nvPicPr>
        <p:blipFill>
          <a:blip r:embed="rId1">
            <a:lum bright="53998" contrast="78000"/>
          </a:blip>
          <a:srcRect t="61458"/>
          <a:stretch>
            <a:fillRect/>
          </a:stretch>
        </p:blipFill>
        <p:spPr>
          <a:xfrm>
            <a:off x="0" y="0"/>
            <a:ext cx="9144000" cy="2408238"/>
          </a:xfrm>
          <a:ln/>
        </p:spPr>
      </p:pic>
      <p:sp>
        <p:nvSpPr>
          <p:cNvPr id="24581" name="文本框 24580"/>
          <p:cNvSpPr txBox="1"/>
          <p:nvPr/>
        </p:nvSpPr>
        <p:spPr>
          <a:xfrm>
            <a:off x="457200" y="4953000"/>
            <a:ext cx="7543800" cy="1479550"/>
          </a:xfrm>
          <a:prstGeom prst="rect">
            <a:avLst/>
          </a:prstGeom>
          <a:noFill/>
          <a:ln w="9525">
            <a:noFill/>
          </a:ln>
        </p:spPr>
        <p:txBody>
          <a:bodyPr>
            <a:spAutoFit/>
          </a:bodyPr>
          <a:p>
            <a:pPr lvl="0">
              <a:spcBef>
                <a:spcPct val="20000"/>
              </a:spcBef>
            </a:pPr>
            <a:r>
              <a:rPr lang="zh-CN" altLang="en-US" sz="3200" b="1" dirty="0">
                <a:latin typeface="Arial" panose="020B0604020202020204" pitchFamily="34" charset="0"/>
                <a:ea typeface="宋体" panose="02010600030101010101" pitchFamily="2" charset="-122"/>
              </a:rPr>
              <a:t>确立的依据：</a:t>
            </a:r>
            <a:r>
              <a:rPr lang="zh-CN" altLang="en-US" sz="3200" b="1" dirty="0">
                <a:solidFill>
                  <a:srgbClr val="FF0000"/>
                </a:solidFill>
                <a:latin typeface="Arial" panose="020B0604020202020204" pitchFamily="34" charset="0"/>
                <a:ea typeface="宋体" panose="02010600030101010101" pitchFamily="2" charset="-122"/>
              </a:rPr>
              <a:t>国家的性质决定了政府是为        人民服务的</a:t>
            </a:r>
            <a:endParaRPr lang="zh-CN" altLang="en-US" sz="3200" b="1" dirty="0">
              <a:solidFill>
                <a:srgbClr val="FF0000"/>
              </a:solidFill>
              <a:latin typeface="Arial" panose="020B0604020202020204" pitchFamily="34" charset="0"/>
              <a:ea typeface="宋体" panose="02010600030101010101" pitchFamily="2" charset="-122"/>
            </a:endParaRPr>
          </a:p>
          <a:p>
            <a:pPr lvl="0">
              <a:spcBef>
                <a:spcPct val="50000"/>
              </a:spcBef>
            </a:pPr>
            <a:endParaRPr lang="zh-CN" altLang="en-US">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 calcmode="lin" valueType="num">
                                      <p:cBhvr additive="base">
                                        <p:cTn id="7" dur="500" fill="hold"/>
                                        <p:tgtEl>
                                          <p:spTgt spid="24581"/>
                                        </p:tgtEl>
                                        <p:attrNameLst>
                                          <p:attrName>ppt_x</p:attrName>
                                        </p:attrNameLst>
                                      </p:cBhvr>
                                      <p:tavLst>
                                        <p:tav tm="0">
                                          <p:val>
                                            <p:strVal val="0-#ppt_w/2"/>
                                          </p:val>
                                        </p:tav>
                                        <p:tav tm="100000">
                                          <p:val>
                                            <p:strVal val="#ppt_x"/>
                                          </p:val>
                                        </p:tav>
                                      </p:tavLst>
                                    </p:anim>
                                    <p:anim calcmode="lin" valueType="num">
                                      <p:cBhvr additive="base">
                                        <p:cTn id="8" dur="500" fill="hold"/>
                                        <p:tgtEl>
                                          <p:spTgt spid="245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6082" name="组合 46081"/>
          <p:cNvGrpSpPr/>
          <p:nvPr/>
        </p:nvGrpSpPr>
        <p:grpSpPr>
          <a:xfrm>
            <a:off x="3200400" y="1600200"/>
            <a:ext cx="3581400" cy="4872038"/>
            <a:chOff x="1776" y="810"/>
            <a:chExt cx="2256" cy="3069"/>
          </a:xfrm>
        </p:grpSpPr>
        <p:pic>
          <p:nvPicPr>
            <p:cNvPr id="46083" name="图片 46082" descr="总理看望爱滋病患者">
              <a:hlinkClick r:id="" action="ppaction://noaction"/>
            </p:cNvPr>
            <p:cNvPicPr>
              <a:picLocks noChangeAspect="1"/>
            </p:cNvPicPr>
            <p:nvPr/>
          </p:nvPicPr>
          <p:blipFill>
            <a:blip r:embed="rId1"/>
            <a:stretch>
              <a:fillRect/>
            </a:stretch>
          </p:blipFill>
          <p:spPr>
            <a:xfrm>
              <a:off x="1839" y="810"/>
              <a:ext cx="2082" cy="2700"/>
            </a:xfrm>
            <a:prstGeom prst="rect">
              <a:avLst/>
            </a:prstGeom>
            <a:noFill/>
            <a:ln w="9525">
              <a:noFill/>
            </a:ln>
          </p:spPr>
        </p:pic>
        <p:sp>
          <p:nvSpPr>
            <p:cNvPr id="46084" name="文本框 46083"/>
            <p:cNvSpPr txBox="1"/>
            <p:nvPr/>
          </p:nvSpPr>
          <p:spPr>
            <a:xfrm>
              <a:off x="1776" y="3552"/>
              <a:ext cx="2256" cy="327"/>
            </a:xfrm>
            <a:prstGeom prst="rect">
              <a:avLst/>
            </a:prstGeom>
            <a:noFill/>
            <a:ln w="9525">
              <a:noFill/>
            </a:ln>
          </p:spPr>
          <p:txBody>
            <a:bodyPr>
              <a:spAutoFit/>
            </a:bodyPr>
            <a:p>
              <a:pPr lvl="0">
                <a:spcBef>
                  <a:spcPct val="50000"/>
                </a:spcBef>
              </a:pPr>
              <a:endParaRPr sz="2800" b="1" dirty="0">
                <a:solidFill>
                  <a:schemeClr val="hlink"/>
                </a:solidFill>
                <a:latin typeface="Arial" panose="020B0604020202020204" pitchFamily="34" charset="0"/>
                <a:ea typeface="黑体" panose="02010600030101010101" pitchFamily="49" charset="-122"/>
              </a:endParaRPr>
            </a:p>
          </p:txBody>
        </p:sp>
      </p:grpSp>
      <p:grpSp>
        <p:nvGrpSpPr>
          <p:cNvPr id="46085" name="组合 46084"/>
          <p:cNvGrpSpPr/>
          <p:nvPr/>
        </p:nvGrpSpPr>
        <p:grpSpPr>
          <a:xfrm>
            <a:off x="1752600" y="1828800"/>
            <a:ext cx="5581650" cy="3729038"/>
            <a:chOff x="1044" y="1971"/>
            <a:chExt cx="3516" cy="2349"/>
          </a:xfrm>
        </p:grpSpPr>
        <p:pic>
          <p:nvPicPr>
            <p:cNvPr id="46086" name="图片 46085" descr="总理和百姓过年"/>
            <p:cNvPicPr>
              <a:picLocks noChangeAspect="1"/>
            </p:cNvPicPr>
            <p:nvPr/>
          </p:nvPicPr>
          <p:blipFill>
            <a:blip r:embed="rId2"/>
            <a:stretch>
              <a:fillRect/>
            </a:stretch>
          </p:blipFill>
          <p:spPr>
            <a:xfrm>
              <a:off x="1044" y="1971"/>
              <a:ext cx="3000" cy="1932"/>
            </a:xfrm>
            <a:prstGeom prst="rect">
              <a:avLst/>
            </a:prstGeom>
            <a:noFill/>
            <a:ln w="9525">
              <a:noFill/>
            </a:ln>
          </p:spPr>
        </p:pic>
        <p:sp>
          <p:nvSpPr>
            <p:cNvPr id="46087" name="文本框 46086"/>
            <p:cNvSpPr txBox="1"/>
            <p:nvPr/>
          </p:nvSpPr>
          <p:spPr>
            <a:xfrm>
              <a:off x="1536" y="3993"/>
              <a:ext cx="3024" cy="327"/>
            </a:xfrm>
            <a:prstGeom prst="rect">
              <a:avLst/>
            </a:prstGeom>
            <a:noFill/>
            <a:ln w="9525">
              <a:noFill/>
            </a:ln>
          </p:spPr>
          <p:txBody>
            <a:bodyPr>
              <a:spAutoFit/>
            </a:bodyPr>
            <a:p>
              <a:pPr lvl="0">
                <a:spcBef>
                  <a:spcPct val="50000"/>
                </a:spcBef>
              </a:pPr>
              <a:r>
                <a:rPr lang="zh-CN" altLang="en-US" sz="2800" b="1" dirty="0">
                  <a:solidFill>
                    <a:schemeClr val="hlink"/>
                  </a:solidFill>
                  <a:latin typeface="Arial" panose="020B0604020202020204" pitchFamily="34" charset="0"/>
                  <a:ea typeface="黑体" panose="02010600030101010101" pitchFamily="49" charset="-122"/>
                </a:rPr>
                <a:t>总理和百姓一起过年</a:t>
              </a:r>
              <a:endParaRPr lang="zh-CN" altLang="en-US" sz="2800" b="1" dirty="0">
                <a:solidFill>
                  <a:schemeClr val="hlink"/>
                </a:solidFill>
                <a:latin typeface="Arial" panose="020B0604020202020204" pitchFamily="34" charset="0"/>
                <a:ea typeface="黑体" panose="02010600030101010101" pitchFamily="49" charset="-122"/>
              </a:endParaRPr>
            </a:p>
          </p:txBody>
        </p:sp>
      </p:grpSp>
      <p:pic>
        <p:nvPicPr>
          <p:cNvPr id="46088" name="图片 46087" descr="温家宝1"/>
          <p:cNvPicPr>
            <a:picLocks noChangeAspect="1"/>
          </p:cNvPicPr>
          <p:nvPr/>
        </p:nvPicPr>
        <p:blipFill>
          <a:blip r:embed="rId3"/>
          <a:stretch>
            <a:fillRect/>
          </a:stretch>
        </p:blipFill>
        <p:spPr>
          <a:xfrm>
            <a:off x="1676400" y="1600200"/>
            <a:ext cx="5791200" cy="4437063"/>
          </a:xfrm>
          <a:prstGeom prst="rect">
            <a:avLst/>
          </a:prstGeom>
          <a:noFill/>
          <a:ln w="9525">
            <a:noFill/>
          </a:ln>
        </p:spPr>
      </p:pic>
      <p:grpSp>
        <p:nvGrpSpPr>
          <p:cNvPr id="46089" name="组合 46088"/>
          <p:cNvGrpSpPr/>
          <p:nvPr/>
        </p:nvGrpSpPr>
        <p:grpSpPr>
          <a:xfrm>
            <a:off x="1143000" y="1600200"/>
            <a:ext cx="4343400" cy="4868863"/>
            <a:chOff x="480" y="1440"/>
            <a:chExt cx="2736" cy="2642"/>
          </a:xfrm>
        </p:grpSpPr>
        <p:pic>
          <p:nvPicPr>
            <p:cNvPr id="46090" name="图片 46089" descr="温家宝安慰陕西铜川煤矿遇难着儿子"/>
            <p:cNvPicPr>
              <a:picLocks noChangeAspect="1"/>
            </p:cNvPicPr>
            <p:nvPr/>
          </p:nvPicPr>
          <p:blipFill>
            <a:blip r:embed="rId4"/>
            <a:stretch>
              <a:fillRect/>
            </a:stretch>
          </p:blipFill>
          <p:spPr>
            <a:xfrm>
              <a:off x="480" y="1440"/>
              <a:ext cx="2700" cy="2400"/>
            </a:xfrm>
            <a:prstGeom prst="rect">
              <a:avLst/>
            </a:prstGeom>
            <a:noFill/>
            <a:ln w="9525">
              <a:noFill/>
            </a:ln>
          </p:spPr>
        </p:pic>
        <p:sp>
          <p:nvSpPr>
            <p:cNvPr id="46091" name="文本框 46090"/>
            <p:cNvSpPr txBox="1"/>
            <p:nvPr/>
          </p:nvSpPr>
          <p:spPr>
            <a:xfrm>
              <a:off x="624" y="3801"/>
              <a:ext cx="2592" cy="281"/>
            </a:xfrm>
            <a:prstGeom prst="rect">
              <a:avLst/>
            </a:prstGeom>
            <a:noFill/>
            <a:ln w="9525">
              <a:noFill/>
            </a:ln>
          </p:spPr>
          <p:txBody>
            <a:bodyPr>
              <a:spAutoFit/>
            </a:bodyPr>
            <a:p>
              <a:pPr lvl="0">
                <a:spcBef>
                  <a:spcPct val="50000"/>
                </a:spcBef>
              </a:pPr>
              <a:r>
                <a:rPr lang="zh-CN" altLang="en-US" sz="2800" b="1" dirty="0">
                  <a:solidFill>
                    <a:schemeClr val="hlink"/>
                  </a:solidFill>
                  <a:latin typeface="Arial" panose="020B0604020202020204" pitchFamily="34" charset="0"/>
                  <a:ea typeface="黑体" panose="02010600030101010101" pitchFamily="49" charset="-122"/>
                </a:rPr>
                <a:t>总理看望矿难遇难者家属</a:t>
              </a:r>
              <a:endParaRPr lang="zh-CN" altLang="en-US" sz="2800" b="1" dirty="0">
                <a:solidFill>
                  <a:schemeClr val="hlink"/>
                </a:solidFill>
                <a:latin typeface="Arial" panose="020B0604020202020204" pitchFamily="34" charset="0"/>
                <a:ea typeface="黑体" panose="02010600030101010101" pitchFamily="49" charset="-122"/>
              </a:endParaRPr>
            </a:p>
          </p:txBody>
        </p:sp>
      </p:grpSp>
      <p:sp>
        <p:nvSpPr>
          <p:cNvPr id="46092" name="文本框 46091"/>
          <p:cNvSpPr txBox="1"/>
          <p:nvPr/>
        </p:nvSpPr>
        <p:spPr>
          <a:xfrm>
            <a:off x="7375525" y="6270625"/>
            <a:ext cx="184150" cy="366713"/>
          </a:xfrm>
          <a:prstGeom prst="rect">
            <a:avLst/>
          </a:prstGeom>
          <a:noFill/>
          <a:ln w="9525">
            <a:noFill/>
          </a:ln>
        </p:spPr>
        <p:txBody>
          <a:bodyPr wrap="none" anchor="t">
            <a:spAutoFit/>
          </a:bodyPr>
          <a:p>
            <a:pPr lvl="0"/>
            <a:endParaRPr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xit" presetSubtype="0" fill="hold" nodeType="clickEffect">
                                  <p:stCondLst>
                                    <p:cond delay="0"/>
                                  </p:stCondLst>
                                  <p:childTnLst>
                                    <p:animEffect transition="out" filter="fade">
                                      <p:cBhvr>
                                        <p:cTn id="6" dur="1000" accel="50000">
                                          <p:stCondLst>
                                            <p:cond delay="0"/>
                                          </p:stCondLst>
                                        </p:cTn>
                                        <p:tgtEl>
                                          <p:spTgt spid="46088"/>
                                        </p:tgtEl>
                                      </p:cBhvr>
                                    </p:animEffect>
                                    <p:anim calcmode="lin" valueType="num">
                                      <p:cBhvr>
                                        <p:cTn id="7" dur="500" accel="50000">
                                          <p:stCondLst>
                                            <p:cond delay="0"/>
                                          </p:stCondLst>
                                        </p:cTn>
                                        <p:tgtEl>
                                          <p:spTgt spid="46088"/>
                                        </p:tgtEl>
                                        <p:attrNameLst>
                                          <p:attrName>ppt_y</p:attrName>
                                        </p:attrNameLst>
                                      </p:cBhvr>
                                      <p:tavLst>
                                        <p:tav tm="0">
                                          <p:val>
                                            <p:strVal val="ppt_y"/>
                                          </p:val>
                                        </p:tav>
                                        <p:tav tm="100000">
                                          <p:val>
                                            <p:strVal val="ppt_y+.1"/>
                                          </p:val>
                                        </p:tav>
                                      </p:tavLst>
                                    </p:anim>
                                    <p:anim calcmode="lin" valueType="num">
                                      <p:cBhvr>
                                        <p:cTn id="8" dur="500" decel="50000">
                                          <p:stCondLst>
                                            <p:cond delay="500"/>
                                          </p:stCondLst>
                                        </p:cTn>
                                        <p:tgtEl>
                                          <p:spTgt spid="46088"/>
                                        </p:tgtEl>
                                        <p:attrNameLst>
                                          <p:attrName>ppt_y</p:attrName>
                                        </p:attrNameLst>
                                      </p:cBhvr>
                                      <p:tavLst>
                                        <p:tav tm="0">
                                          <p:val>
                                            <p:strVal val="ppt_y"/>
                                          </p:val>
                                        </p:tav>
                                        <p:tav tm="100000">
                                          <p:val>
                                            <p:strVal val="ppt_y-.1"/>
                                          </p:val>
                                        </p:tav>
                                      </p:tavLst>
                                    </p:anim>
                                    <p:anim calcmode="lin" valueType="num">
                                      <p:cBhvr>
                                        <p:cTn id="9" dur="500" accel="50000">
                                          <p:stCondLst>
                                            <p:cond delay="500"/>
                                          </p:stCondLst>
                                        </p:cTn>
                                        <p:tgtEl>
                                          <p:spTgt spid="46088"/>
                                        </p:tgtEl>
                                        <p:attrNameLst>
                                          <p:attrName>ppt_x</p:attrName>
                                        </p:attrNameLst>
                                      </p:cBhvr>
                                      <p:tavLst>
                                        <p:tav tm="0">
                                          <p:val>
                                            <p:strVal val="ppt_x"/>
                                          </p:val>
                                        </p:tav>
                                        <p:tav tm="100000">
                                          <p:val>
                                            <p:strVal val="ppt_x+.4"/>
                                          </p:val>
                                        </p:tav>
                                      </p:tavLst>
                                    </p:anim>
                                    <p:anim calcmode="lin" valueType="num">
                                      <p:cBhvr>
                                        <p:cTn id="10" dur="1000"/>
                                        <p:tgtEl>
                                          <p:spTgt spid="46088"/>
                                        </p:tgtEl>
                                        <p:attrNameLst>
                                          <p:attrName>ppt_h</p:attrName>
                                        </p:attrNameLst>
                                      </p:cBhvr>
                                      <p:tavLst>
                                        <p:tav tm="0">
                                          <p:val>
                                            <p:strVal val="ppt_h"/>
                                          </p:val>
                                        </p:tav>
                                        <p:tav tm="100000">
                                          <p:val>
                                            <p:strVal val="ppt_h"/>
                                          </p:val>
                                        </p:tav>
                                      </p:tavLst>
                                    </p:anim>
                                    <p:anim calcmode="lin" valueType="num">
                                      <p:cBhvr>
                                        <p:cTn id="11" dur="500" accel="50000">
                                          <p:stCondLst>
                                            <p:cond delay="0"/>
                                          </p:stCondLst>
                                        </p:cTn>
                                        <p:tgtEl>
                                          <p:spTgt spid="46088"/>
                                        </p:tgtEl>
                                        <p:attrNameLst>
                                          <p:attrName>ppt_w</p:attrName>
                                        </p:attrNameLst>
                                      </p:cBhvr>
                                      <p:tavLst>
                                        <p:tav tm="0">
                                          <p:val>
                                            <p:strVal val="ppt_w"/>
                                          </p:val>
                                        </p:tav>
                                        <p:tav tm="100000">
                                          <p:val>
                                            <p:strVal val="ppt_w*.05"/>
                                          </p:val>
                                        </p:tav>
                                      </p:tavLst>
                                    </p:anim>
                                    <p:anim calcmode="lin" valueType="num">
                                      <p:cBhvr>
                                        <p:cTn id="12" dur="500" decel="50000">
                                          <p:stCondLst>
                                            <p:cond delay="500"/>
                                          </p:stCondLst>
                                        </p:cTn>
                                        <p:tgtEl>
                                          <p:spTgt spid="46088"/>
                                        </p:tgtEl>
                                        <p:attrNameLst>
                                          <p:attrName>ppt_w</p:attrName>
                                        </p:attrNameLst>
                                      </p:cBhvr>
                                      <p:tavLst>
                                        <p:tav tm="0">
                                          <p:val>
                                            <p:strVal val="ppt_w"/>
                                          </p:val>
                                        </p:tav>
                                        <p:tav tm="100000">
                                          <p:val>
                                            <p:strVal val="ppt_w/.05"/>
                                          </p:val>
                                        </p:tav>
                                      </p:tavLst>
                                    </p:anim>
                                    <p:anim calcmode="lin" valueType="num">
                                      <p:cBhvr>
                                        <p:cTn id="13" dur="500" accel="50000">
                                          <p:stCondLst>
                                            <p:cond delay="500"/>
                                          </p:stCondLst>
                                        </p:cTn>
                                        <p:tgtEl>
                                          <p:spTgt spid="46088"/>
                                        </p:tgtEl>
                                        <p:attrNameLst>
                                          <p:attrName>style.rotation</p:attrName>
                                        </p:attrNameLst>
                                      </p:cBhvr>
                                      <p:tavLst>
                                        <p:tav tm="0">
                                          <p:val>
                                            <p:fltVal val="0.000000"/>
                                          </p:val>
                                        </p:tav>
                                        <p:tav tm="100000">
                                          <p:val>
                                            <p:fltVal val="-90.000000"/>
                                          </p:val>
                                        </p:tav>
                                      </p:tavLst>
                                    </p:anim>
                                    <p:set>
                                      <p:cBhvr>
                                        <p:cTn id="14" dur="1" fill="hold">
                                          <p:stCondLst>
                                            <p:cond delay="999"/>
                                          </p:stCondLst>
                                        </p:cTn>
                                        <p:tgtEl>
                                          <p:spTgt spid="4608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46085"/>
                                        </p:tgtEl>
                                        <p:attrNameLst>
                                          <p:attrName>style.visibility</p:attrName>
                                        </p:attrNameLst>
                                      </p:cBhvr>
                                      <p:to>
                                        <p:strVal val="visible"/>
                                      </p:to>
                                    </p:set>
                                    <p:animEffect transition="in" filter="strips(downLeft)">
                                      <p:cBhvr>
                                        <p:cTn id="19" dur="500"/>
                                        <p:tgtEl>
                                          <p:spTgt spid="4608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4608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46089"/>
                                        </p:tgtEl>
                                        <p:attrNameLst>
                                          <p:attrName>style.visibility</p:attrName>
                                        </p:attrNameLst>
                                      </p:cBhvr>
                                      <p:to>
                                        <p:strVal val="visible"/>
                                      </p:to>
                                    </p:set>
                                    <p:animEffect transition="in" filter="box(in)">
                                      <p:cBhvr>
                                        <p:cTn id="28" dur="500"/>
                                        <p:tgtEl>
                                          <p:spTgt spid="46089"/>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xit" presetSubtype="0" fill="hold" nodeType="clickEffect">
                                  <p:stCondLst>
                                    <p:cond delay="0"/>
                                  </p:stCondLst>
                                  <p:childTnLst>
                                    <p:animEffect transition="out" filter="wipe(down)">
                                      <p:cBhvr>
                                        <p:cTn id="32" dur="90" accel="50000">
                                          <p:stCondLst>
                                            <p:cond delay="910"/>
                                          </p:stCondLst>
                                        </p:cTn>
                                        <p:tgtEl>
                                          <p:spTgt spid="46089"/>
                                        </p:tgtEl>
                                      </p:cBhvr>
                                    </p:animEffect>
                                    <p:anim calcmode="lin" valueType="num">
                                      <p:cBhvr>
                                        <p:cTn id="33" dur="911" tmFilter="0,0; 0.14,0.31; 0.43,0.73; 0.71,0.91; 1.0,1.0">
                                          <p:stCondLst>
                                            <p:cond delay="0"/>
                                          </p:stCondLst>
                                        </p:cTn>
                                        <p:tgtEl>
                                          <p:spTgt spid="46089"/>
                                        </p:tgtEl>
                                        <p:attrNameLst>
                                          <p:attrName>ppt_x</p:attrName>
                                        </p:attrNameLst>
                                      </p:cBhvr>
                                      <p:tavLst>
                                        <p:tav tm="0">
                                          <p:val>
                                            <p:strVal val="ppt_x"/>
                                          </p:val>
                                        </p:tav>
                                        <p:tav tm="100000">
                                          <p:val>
                                            <p:strVal val="#ppt_x+0.25"/>
                                          </p:val>
                                        </p:tav>
                                      </p:tavLst>
                                    </p:anim>
                                    <p:anim calcmode="lin" valueType="num">
                                      <p:cBhvr>
                                        <p:cTn id="34" dur="89">
                                          <p:stCondLst>
                                            <p:cond delay="911"/>
                                          </p:stCondLst>
                                        </p:cTn>
                                        <p:tgtEl>
                                          <p:spTgt spid="46089"/>
                                        </p:tgtEl>
                                        <p:attrNameLst>
                                          <p:attrName>ppt_x</p:attrName>
                                        </p:attrNameLst>
                                      </p:cBhvr>
                                      <p:tavLst>
                                        <p:tav tm="0">
                                          <p:val>
                                            <p:strVal val="ppt_x"/>
                                          </p:val>
                                        </p:tav>
                                        <p:tav tm="100000">
                                          <p:val>
                                            <p:strVal val="ppt_x"/>
                                          </p:val>
                                        </p:tav>
                                      </p:tavLst>
                                    </p:anim>
                                    <p:anim calcmode="lin" valueType="num">
                                      <p:cBhvr>
                                        <p:cTn id="35" dur="332" tmFilter="0.0,0.0;0.25,0.07;0.50,0.2;0.75,0.467;1.0,1.0">
                                          <p:stCondLst>
                                            <p:cond delay="0"/>
                                          </p:stCondLst>
                                        </p:cTn>
                                        <p:tgtEl>
                                          <p:spTgt spid="4608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6" dur="332" tmFilter="0, 0; 0.125,0.2665; 0.25,0.4; 0.375,0.465; 0.5,0.5;  0.625,0.535; 0.75,0.6; 0.875,0.7335; 1,1">
                                          <p:stCondLst>
                                            <p:cond delay="332"/>
                                          </p:stCondLst>
                                        </p:cTn>
                                        <p:tgtEl>
                                          <p:spTgt spid="4608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7" dur="166" tmFilter="0, 0; 0.125,0.2665; 0.25,0.4; 0.375,0.465; 0.5,0.5;  0.625,0.535; 0.75,0.6; 0.875,0.7335; 1,1">
                                          <p:stCondLst>
                                            <p:cond delay="662"/>
                                          </p:stCondLst>
                                        </p:cTn>
                                        <p:tgtEl>
                                          <p:spTgt spid="4608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8" dur="82" tmFilter="0, 0; 0.125,0.2665; 0.25,0.4; 0.375,0.465; 0.5,0.5;  0.625,0.535; 0.75,0.6; 0.875,0.7335; 1,1">
                                          <p:stCondLst>
                                            <p:cond delay="828"/>
                                          </p:stCondLst>
                                        </p:cTn>
                                        <p:tgtEl>
                                          <p:spTgt spid="4608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9" dur="90" accel="50000">
                                          <p:stCondLst>
                                            <p:cond delay="910"/>
                                          </p:stCondLst>
                                        </p:cTn>
                                        <p:tgtEl>
                                          <p:spTgt spid="46089"/>
                                        </p:tgtEl>
                                        <p:attrNameLst>
                                          <p:attrName>ppt_y</p:attrName>
                                        </p:attrNameLst>
                                      </p:cBhvr>
                                      <p:tavLst>
                                        <p:tav tm="0">
                                          <p:val>
                                            <p:strVal val="ppt_y"/>
                                          </p:val>
                                        </p:tav>
                                        <p:tav tm="100000">
                                          <p:val>
                                            <p:strVal val="ppt_y+ppt_h"/>
                                          </p:val>
                                        </p:tav>
                                      </p:tavLst>
                                    </p:anim>
                                    <p:animScale>
                                      <p:cBhvr>
                                        <p:cTn id="40" dur="13">
                                          <p:stCondLst>
                                            <p:cond delay="310"/>
                                          </p:stCondLst>
                                        </p:cTn>
                                        <p:tgtEl>
                                          <p:spTgt spid="46089"/>
                                        </p:tgtEl>
                                      </p:cBhvr>
                                      <p:to x="100000" y="60000"/>
                                    </p:animScale>
                                    <p:animScale>
                                      <p:cBhvr>
                                        <p:cTn id="41" dur="83" decel="50000">
                                          <p:stCondLst>
                                            <p:cond delay="323"/>
                                          </p:stCondLst>
                                        </p:cTn>
                                        <p:tgtEl>
                                          <p:spTgt spid="46089"/>
                                        </p:tgtEl>
                                      </p:cBhvr>
                                      <p:to x="100000" y="100000"/>
                                    </p:animScale>
                                    <p:animScale>
                                      <p:cBhvr>
                                        <p:cTn id="42" dur="13">
                                          <p:stCondLst>
                                            <p:cond delay="656"/>
                                          </p:stCondLst>
                                        </p:cTn>
                                        <p:tgtEl>
                                          <p:spTgt spid="46089"/>
                                        </p:tgtEl>
                                      </p:cBhvr>
                                      <p:to x="100000" y="80000"/>
                                    </p:animScale>
                                    <p:animScale>
                                      <p:cBhvr>
                                        <p:cTn id="43" dur="83" decel="50000">
                                          <p:stCondLst>
                                            <p:cond delay="669"/>
                                          </p:stCondLst>
                                        </p:cTn>
                                        <p:tgtEl>
                                          <p:spTgt spid="46089"/>
                                        </p:tgtEl>
                                      </p:cBhvr>
                                      <p:to x="100000" y="100000"/>
                                    </p:animScale>
                                    <p:animScale>
                                      <p:cBhvr>
                                        <p:cTn id="44" dur="13">
                                          <p:stCondLst>
                                            <p:cond delay="821"/>
                                          </p:stCondLst>
                                        </p:cTn>
                                        <p:tgtEl>
                                          <p:spTgt spid="46089"/>
                                        </p:tgtEl>
                                      </p:cBhvr>
                                      <p:to x="100000" y="90000"/>
                                    </p:animScale>
                                    <p:animScale>
                                      <p:cBhvr>
                                        <p:cTn id="45" dur="83" decel="50000">
                                          <p:stCondLst>
                                            <p:cond delay="834"/>
                                          </p:stCondLst>
                                        </p:cTn>
                                        <p:tgtEl>
                                          <p:spTgt spid="46089"/>
                                        </p:tgtEl>
                                      </p:cBhvr>
                                      <p:to x="100000" y="100000"/>
                                    </p:animScale>
                                    <p:animScale>
                                      <p:cBhvr>
                                        <p:cTn id="46" dur="13">
                                          <p:stCondLst>
                                            <p:cond delay="904"/>
                                          </p:stCondLst>
                                        </p:cTn>
                                        <p:tgtEl>
                                          <p:spTgt spid="46089"/>
                                        </p:tgtEl>
                                      </p:cBhvr>
                                      <p:to x="100000" y="95000"/>
                                    </p:animScale>
                                    <p:animScale>
                                      <p:cBhvr>
                                        <p:cTn id="47" dur="83" decel="50000">
                                          <p:stCondLst>
                                            <p:cond delay="917"/>
                                          </p:stCondLst>
                                        </p:cTn>
                                        <p:tgtEl>
                                          <p:spTgt spid="46089"/>
                                        </p:tgtEl>
                                      </p:cBhvr>
                                      <p:to x="100000" y="100000"/>
                                    </p:animScale>
                                    <p:set>
                                      <p:cBhvr>
                                        <p:cTn id="48" dur="1" fill="hold">
                                          <p:stCondLst>
                                            <p:cond delay="999"/>
                                          </p:stCondLst>
                                        </p:cTn>
                                        <p:tgtEl>
                                          <p:spTgt spid="4608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nodeType="clickEffect">
                                  <p:stCondLst>
                                    <p:cond delay="0"/>
                                  </p:stCondLst>
                                  <p:childTnLst>
                                    <p:set>
                                      <p:cBhvr>
                                        <p:cTn id="52" dur="1" fill="hold">
                                          <p:stCondLst>
                                            <p:cond delay="0"/>
                                          </p:stCondLst>
                                        </p:cTn>
                                        <p:tgtEl>
                                          <p:spTgt spid="46082"/>
                                        </p:tgtEl>
                                        <p:attrNameLst>
                                          <p:attrName>style.visibility</p:attrName>
                                        </p:attrNameLst>
                                      </p:cBhvr>
                                      <p:to>
                                        <p:strVal val="visible"/>
                                      </p:to>
                                    </p:set>
                                    <p:animEffect transition="in" filter="wedge">
                                      <p:cBhvr>
                                        <p:cTn id="53" dur="2000"/>
                                        <p:tgtEl>
                                          <p:spTgt spid="46082"/>
                                        </p:tgtEl>
                                      </p:cBhvr>
                                    </p:animEffect>
                                  </p:childTnLst>
                                </p:cTn>
                              </p:par>
                            </p:childTnLst>
                          </p:cTn>
                        </p:par>
                      </p:childTnLst>
                    </p:cTn>
                  </p:par>
                  <p:par>
                    <p:cTn id="54" fill="hold">
                      <p:stCondLst>
                        <p:cond delay="indefinite"/>
                      </p:stCondLst>
                      <p:childTnLst>
                        <p:par>
                          <p:cTn id="55" fill="hold">
                            <p:stCondLst>
                              <p:cond delay="0"/>
                            </p:stCondLst>
                            <p:childTnLst>
                              <p:par>
                                <p:cTn id="56" presetID="39" presetClass="exit" presetSubtype="0" decel="100000" fill="hold" nodeType="clickEffect">
                                  <p:stCondLst>
                                    <p:cond delay="0"/>
                                  </p:stCondLst>
                                  <p:childTnLst>
                                    <p:anim calcmode="lin" valueType="num">
                                      <p:cBhvr>
                                        <p:cTn id="57" dur="500"/>
                                        <p:tgtEl>
                                          <p:spTgt spid="46082"/>
                                        </p:tgtEl>
                                        <p:attrNameLst>
                                          <p:attrName>ppt_h</p:attrName>
                                        </p:attrNameLst>
                                      </p:cBhvr>
                                      <p:tavLst>
                                        <p:tav tm="0">
                                          <p:val>
                                            <p:strVal val="ppt_h"/>
                                          </p:val>
                                        </p:tav>
                                        <p:tav tm="50000">
                                          <p:val>
                                            <p:strVal val="ppt_h/20"/>
                                          </p:val>
                                        </p:tav>
                                        <p:tav tm="100000">
                                          <p:val>
                                            <p:strVal val="ppt_h/20"/>
                                          </p:val>
                                        </p:tav>
                                      </p:tavLst>
                                    </p:anim>
                                    <p:anim calcmode="lin" valueType="num">
                                      <p:cBhvr>
                                        <p:cTn id="58" dur="500"/>
                                        <p:tgtEl>
                                          <p:spTgt spid="46082"/>
                                        </p:tgtEl>
                                        <p:attrNameLst>
                                          <p:attrName>ppt_w</p:attrName>
                                        </p:attrNameLst>
                                      </p:cBhvr>
                                      <p:tavLst>
                                        <p:tav tm="0">
                                          <p:val>
                                            <p:strVal val="ppt_w"/>
                                          </p:val>
                                        </p:tav>
                                        <p:tav tm="50000">
                                          <p:val>
                                            <p:strVal val="ppt_w+.3"/>
                                          </p:val>
                                        </p:tav>
                                        <p:tav tm="100000">
                                          <p:val>
                                            <p:strVal val="ppt_w+.3"/>
                                          </p:val>
                                        </p:tav>
                                      </p:tavLst>
                                    </p:anim>
                                    <p:anim calcmode="lin" valueType="num">
                                      <p:cBhvr>
                                        <p:cTn id="59" dur="500"/>
                                        <p:tgtEl>
                                          <p:spTgt spid="46082"/>
                                        </p:tgtEl>
                                        <p:attrNameLst>
                                          <p:attrName>ppt_x</p:attrName>
                                        </p:attrNameLst>
                                      </p:cBhvr>
                                      <p:tavLst>
                                        <p:tav tm="0">
                                          <p:val>
                                            <p:strVal val="ppt_x"/>
                                          </p:val>
                                        </p:tav>
                                        <p:tav tm="50000">
                                          <p:val>
                                            <p:strVal val="ppt_x"/>
                                          </p:val>
                                        </p:tav>
                                        <p:tav tm="100000">
                                          <p:val>
                                            <p:strVal val="ppt_x-.3"/>
                                          </p:val>
                                        </p:tav>
                                      </p:tavLst>
                                    </p:anim>
                                    <p:anim calcmode="lin" valueType="num">
                                      <p:cBhvr>
                                        <p:cTn id="60" dur="500"/>
                                        <p:tgtEl>
                                          <p:spTgt spid="46082"/>
                                        </p:tgtEl>
                                        <p:attrNameLst>
                                          <p:attrName>ppt_y</p:attrName>
                                        </p:attrNameLst>
                                      </p:cBhvr>
                                      <p:tavLst>
                                        <p:tav tm="0">
                                          <p:val>
                                            <p:strVal val="ppt_y"/>
                                          </p:val>
                                        </p:tav>
                                        <p:tav tm="100000">
                                          <p:val>
                                            <p:strVal val="ppt_y"/>
                                          </p:val>
                                        </p:tav>
                                      </p:tavLst>
                                    </p:anim>
                                    <p:set>
                                      <p:cBhvr>
                                        <p:cTn id="61" dur="1" fill="hold">
                                          <p:stCondLst>
                                            <p:cond delay="499"/>
                                          </p:stCondLst>
                                        </p:cTn>
                                        <p:tgtEl>
                                          <p:spTgt spid="460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6" name="文本占位符 44035"/>
          <p:cNvSpPr/>
          <p:nvPr>
            <p:ph type="body" idx="1"/>
          </p:nvPr>
        </p:nvSpPr>
        <p:spPr>
          <a:ln/>
        </p:spPr>
        <p:txBody>
          <a:bodyPr vert="horz" wrap="square" lIns="91440" tIns="45720" rIns="91440" bIns="45720" anchor="t"/>
          <a:p>
            <a:pPr>
              <a:spcBef>
                <a:spcPct val="50000"/>
              </a:spcBef>
              <a:buNone/>
            </a:pPr>
            <a:r>
              <a:rPr lang="en-US" altLang="zh-CN" b="1" dirty="0">
                <a:latin typeface="幼圆" panose="02010509060101010101" pitchFamily="49" charset="-122"/>
                <a:ea typeface="幼圆" panose="02010509060101010101" pitchFamily="49" charset="-122"/>
              </a:rPr>
              <a:t>1</a:t>
            </a:r>
            <a:r>
              <a:rPr lang="zh-CN" altLang="en-US" b="1" dirty="0">
                <a:latin typeface="幼圆" panose="02010509060101010101" pitchFamily="49" charset="-122"/>
                <a:ea typeface="幼圆" panose="02010509060101010101" pitchFamily="49" charset="-122"/>
              </a:rPr>
              <a:t>、坚持为人民服务的工作态度</a:t>
            </a:r>
            <a:endParaRPr lang="zh-CN" altLang="en-US" b="1" dirty="0">
              <a:latin typeface="幼圆" panose="02010509060101010101" pitchFamily="49" charset="-122"/>
              <a:ea typeface="幼圆" panose="02010509060101010101" pitchFamily="49" charset="-122"/>
            </a:endParaRPr>
          </a:p>
          <a:p>
            <a:pPr>
              <a:spcBef>
                <a:spcPct val="50000"/>
              </a:spcBef>
              <a:buNone/>
            </a:pPr>
            <a:endParaRPr lang="zh-CN" altLang="en-US" b="1" dirty="0">
              <a:latin typeface="幼圆" panose="02010509060101010101" pitchFamily="49" charset="-122"/>
              <a:ea typeface="幼圆" panose="02010509060101010101" pitchFamily="49" charset="-122"/>
            </a:endParaRPr>
          </a:p>
        </p:txBody>
      </p:sp>
      <p:sp>
        <p:nvSpPr>
          <p:cNvPr id="44037" name="文本框 44036"/>
          <p:cNvSpPr txBox="1"/>
          <p:nvPr/>
        </p:nvSpPr>
        <p:spPr>
          <a:xfrm>
            <a:off x="228600" y="2514600"/>
            <a:ext cx="8458200" cy="2655888"/>
          </a:xfrm>
          <a:prstGeom prst="rect">
            <a:avLst/>
          </a:prstGeom>
          <a:solidFill>
            <a:srgbClr val="FFFFBD"/>
          </a:solidFill>
          <a:ln w="9525">
            <a:noFill/>
          </a:ln>
        </p:spPr>
        <p:txBody>
          <a:bodyPr>
            <a:spAutoFit/>
          </a:bodyPr>
          <a:p>
            <a:pPr lvl="0">
              <a:spcBef>
                <a:spcPct val="50000"/>
              </a:spcBef>
            </a:pPr>
            <a:r>
              <a:rPr lang="zh-CN" altLang="en-US" sz="2800" b="1" dirty="0">
                <a:latin typeface="Arial" panose="020B0604020202020204" pitchFamily="34" charset="0"/>
                <a:ea typeface="宋体" panose="02010600030101010101" pitchFamily="2" charset="-122"/>
              </a:rPr>
              <a:t>要求：要牢固树立为人民服务、真心实意对人民负责的思想（权为民所用、情为民所系、利为民所谋）</a:t>
            </a:r>
            <a:endParaRPr lang="zh-CN" altLang="en-US" sz="2800" b="1" dirty="0">
              <a:latin typeface="Arial" panose="020B0604020202020204" pitchFamily="34" charset="0"/>
              <a:ea typeface="宋体" panose="02010600030101010101" pitchFamily="2" charset="-122"/>
            </a:endParaRPr>
          </a:p>
          <a:p>
            <a:pPr lvl="0">
              <a:spcBef>
                <a:spcPct val="50000"/>
              </a:spcBef>
            </a:pPr>
            <a:r>
              <a:rPr lang="zh-CN" altLang="en-US" sz="2800" b="1" dirty="0">
                <a:latin typeface="Arial" panose="020B0604020202020204" pitchFamily="34" charset="0"/>
                <a:ea typeface="宋体" panose="02010600030101010101" pitchFamily="2" charset="-122"/>
              </a:rPr>
              <a:t>在执行公务过程中，深入群众、关注民生、体察民情、尊重民意</a:t>
            </a:r>
            <a:endParaRPr lang="zh-CN" altLang="en-US" sz="2800" b="1" dirty="0">
              <a:latin typeface="Arial" panose="020B0604020202020204" pitchFamily="34" charset="0"/>
              <a:ea typeface="宋体" panose="02010600030101010101" pitchFamily="2" charset="-122"/>
            </a:endParaRPr>
          </a:p>
          <a:p>
            <a:pPr lvl="0">
              <a:spcBef>
                <a:spcPct val="50000"/>
              </a:spcBef>
            </a:pPr>
            <a:r>
              <a:rPr lang="zh-CN" altLang="en-US" sz="2800" b="1" dirty="0">
                <a:latin typeface="Arial" panose="020B0604020202020204" pitchFamily="34" charset="0"/>
                <a:ea typeface="宋体" panose="02010600030101010101" pitchFamily="2" charset="-122"/>
              </a:rPr>
              <a:t>不能损害人民利益，不能以权谋私，搞权钱交易</a:t>
            </a:r>
            <a:r>
              <a:rPr lang="zh-CN" altLang="en-US" sz="2800" dirty="0">
                <a:latin typeface="Arial" panose="020B0604020202020204" pitchFamily="34" charset="0"/>
                <a:ea typeface="宋体" panose="02010600030101010101" pitchFamily="2" charset="-122"/>
              </a:rPr>
              <a:t>。</a:t>
            </a:r>
            <a:endParaRPr lang="zh-CN" altLang="en-US" sz="2800"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additive="base">
                                        <p:cTn id="7" dur="500" fill="hold"/>
                                        <p:tgtEl>
                                          <p:spTgt spid="44036"/>
                                        </p:tgtEl>
                                        <p:attrNameLst>
                                          <p:attrName>ppt_x</p:attrName>
                                        </p:attrNameLst>
                                      </p:cBhvr>
                                      <p:tavLst>
                                        <p:tav tm="0">
                                          <p:val>
                                            <p:strVal val="0-#ppt_w/2"/>
                                          </p:val>
                                        </p:tav>
                                        <p:tav tm="100000">
                                          <p:val>
                                            <p:strVal val="#ppt_x"/>
                                          </p:val>
                                        </p:tav>
                                      </p:tavLst>
                                    </p:anim>
                                    <p:anim calcmode="lin" valueType="num">
                                      <p:cBhvr additive="base">
                                        <p:cTn id="8" dur="500" fill="hold"/>
                                        <p:tgtEl>
                                          <p:spTgt spid="440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7"/>
                                        </p:tgtEl>
                                        <p:attrNameLst>
                                          <p:attrName>style.visibility</p:attrName>
                                        </p:attrNameLst>
                                      </p:cBhvr>
                                      <p:to>
                                        <p:strVal val="visible"/>
                                      </p:to>
                                    </p:set>
                                    <p:anim calcmode="lin" valueType="num">
                                      <p:cBhvr additive="base">
                                        <p:cTn id="13" dur="500" fill="hold"/>
                                        <p:tgtEl>
                                          <p:spTgt spid="44037"/>
                                        </p:tgtEl>
                                        <p:attrNameLst>
                                          <p:attrName>ppt_x</p:attrName>
                                        </p:attrNameLst>
                                      </p:cBhvr>
                                      <p:tavLst>
                                        <p:tav tm="0">
                                          <p:val>
                                            <p:strVal val="0-#ppt_w/2"/>
                                          </p:val>
                                        </p:tav>
                                        <p:tav tm="100000">
                                          <p:val>
                                            <p:strVal val="#ppt_x"/>
                                          </p:val>
                                        </p:tav>
                                      </p:tavLst>
                                    </p:anim>
                                    <p:anim calcmode="lin" valueType="num">
                                      <p:cBhvr additive="base">
                                        <p:cTn id="14" dur="500" fill="hold"/>
                                        <p:tgtEl>
                                          <p:spTgt spid="440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8916" name="图片 38915" descr="2005122117923867"/>
          <p:cNvPicPr>
            <a:picLocks noChangeAspect="1"/>
          </p:cNvPicPr>
          <p:nvPr/>
        </p:nvPicPr>
        <p:blipFill>
          <a:blip r:embed="rId1"/>
          <a:stretch>
            <a:fillRect/>
          </a:stretch>
        </p:blipFill>
        <p:spPr>
          <a:xfrm>
            <a:off x="228600" y="152400"/>
            <a:ext cx="3211513" cy="3810000"/>
          </a:xfrm>
          <a:prstGeom prst="rect">
            <a:avLst/>
          </a:prstGeom>
          <a:noFill/>
          <a:ln w="9525">
            <a:noFill/>
          </a:ln>
        </p:spPr>
      </p:pic>
      <p:sp>
        <p:nvSpPr>
          <p:cNvPr id="38917" name="文本框 38916"/>
          <p:cNvSpPr txBox="1"/>
          <p:nvPr/>
        </p:nvSpPr>
        <p:spPr>
          <a:xfrm>
            <a:off x="1066800" y="4038600"/>
            <a:ext cx="1219200" cy="457200"/>
          </a:xfrm>
          <a:prstGeom prst="rect">
            <a:avLst/>
          </a:prstGeom>
          <a:noFill/>
          <a:ln w="9525">
            <a:noFill/>
          </a:ln>
        </p:spPr>
        <p:txBody>
          <a:bodyPr>
            <a:spAutoFit/>
          </a:bodyPr>
          <a:p>
            <a:pPr lvl="0">
              <a:spcBef>
                <a:spcPct val="50000"/>
              </a:spcBef>
            </a:pPr>
            <a:r>
              <a:rPr lang="zh-CN" altLang="en-US" sz="2400" b="1" dirty="0">
                <a:latin typeface="Arial" panose="020B0604020202020204" pitchFamily="34" charset="0"/>
                <a:ea typeface="宋体" panose="02010600030101010101" pitchFamily="2" charset="-122"/>
              </a:rPr>
              <a:t>任长霞</a:t>
            </a:r>
            <a:endParaRPr lang="zh-CN" altLang="en-US" sz="2400" b="1">
              <a:latin typeface="Arial" panose="020B0604020202020204" pitchFamily="34" charset="0"/>
              <a:ea typeface="宋体" panose="02010600030101010101" pitchFamily="2" charset="-122"/>
            </a:endParaRPr>
          </a:p>
        </p:txBody>
      </p:sp>
      <p:sp>
        <p:nvSpPr>
          <p:cNvPr id="38918" name="文本框 38917"/>
          <p:cNvSpPr txBox="1"/>
          <p:nvPr/>
        </p:nvSpPr>
        <p:spPr>
          <a:xfrm>
            <a:off x="3581400" y="0"/>
            <a:ext cx="5562600" cy="5934075"/>
          </a:xfrm>
          <a:prstGeom prst="rect">
            <a:avLst/>
          </a:prstGeom>
          <a:noFill/>
          <a:ln w="9525">
            <a:noFill/>
          </a:ln>
        </p:spPr>
        <p:txBody>
          <a:bodyPr>
            <a:spAutoFit/>
          </a:bodyPr>
          <a:p>
            <a:pPr lvl="0">
              <a:spcBef>
                <a:spcPct val="50000"/>
              </a:spcBef>
            </a:pPr>
            <a:r>
              <a:rPr lang="zh-CN" altLang="en-US" sz="2400" b="1" dirty="0">
                <a:latin typeface="Arial" panose="020B0604020202020204" pitchFamily="34" charset="0"/>
                <a:ea typeface="宋体" panose="02010600030101010101" pitchFamily="2" charset="-122"/>
              </a:rPr>
              <a:t>任长霞，河南省登封市公安局长，她始终把人民群众的疾苦和安危放在心上；为更好的了解情况，她把每周六定为局长接待群众日。诚心倾听群众呼吁，解决了十多年来的控申积案。共查结控申案件</a:t>
            </a:r>
            <a:r>
              <a:rPr lang="en-US" altLang="zh-CN" sz="2400" b="1" dirty="0">
                <a:latin typeface="Arial" panose="020B0604020202020204" pitchFamily="34" charset="0"/>
                <a:ea typeface="宋体" panose="02010600030101010101" pitchFamily="2" charset="-122"/>
              </a:rPr>
              <a:t>230</a:t>
            </a:r>
            <a:r>
              <a:rPr lang="zh-CN" altLang="en-US" sz="2400" b="1" dirty="0">
                <a:latin typeface="Arial" panose="020B0604020202020204" pitchFamily="34" charset="0"/>
                <a:ea typeface="宋体" panose="02010600030101010101" pitchFamily="2" charset="-122"/>
              </a:rPr>
              <a:t>多起，使多年的上访老户息诉停访；她带领全局民警集中破大案，破积案，共破获各种刑事案件</a:t>
            </a:r>
            <a:r>
              <a:rPr lang="en-US" altLang="zh-CN" sz="2400" b="1" dirty="0">
                <a:latin typeface="Arial" panose="020B0604020202020204" pitchFamily="34" charset="0"/>
                <a:ea typeface="宋体" panose="02010600030101010101" pitchFamily="2" charset="-122"/>
              </a:rPr>
              <a:t>2870</a:t>
            </a:r>
            <a:r>
              <a:rPr lang="zh-CN" altLang="en-US" sz="2400" b="1" dirty="0">
                <a:latin typeface="Arial" panose="020B0604020202020204" pitchFamily="34" charset="0"/>
                <a:ea typeface="宋体" panose="02010600030101010101" pitchFamily="2" charset="-122"/>
              </a:rPr>
              <a:t>多起。抓获犯罪人</a:t>
            </a:r>
            <a:r>
              <a:rPr lang="en-US" altLang="zh-CN" sz="2400" b="1" dirty="0">
                <a:latin typeface="Arial" panose="020B0604020202020204" pitchFamily="34" charset="0"/>
                <a:ea typeface="宋体" panose="02010600030101010101" pitchFamily="2" charset="-122"/>
              </a:rPr>
              <a:t>3200</a:t>
            </a:r>
            <a:r>
              <a:rPr lang="zh-CN" altLang="en-US" sz="2400" b="1" dirty="0">
                <a:latin typeface="Arial" panose="020B0604020202020204" pitchFamily="34" charset="0"/>
                <a:ea typeface="宋体" panose="02010600030101010101" pitchFamily="2" charset="-122"/>
              </a:rPr>
              <a:t>余人，被誉为“警界女神警”。</a:t>
            </a:r>
            <a:r>
              <a:rPr lang="en-US" altLang="zh-CN" sz="2400" b="1" dirty="0">
                <a:latin typeface="Arial" panose="020B0604020202020204" pitchFamily="34" charset="0"/>
                <a:ea typeface="宋体" panose="02010600030101010101" pitchFamily="2" charset="-122"/>
              </a:rPr>
              <a:t>2001</a:t>
            </a:r>
            <a:r>
              <a:rPr lang="zh-CN" altLang="en-US" sz="2400" b="1" dirty="0">
                <a:latin typeface="Arial" panose="020B0604020202020204" pitchFamily="34" charset="0"/>
                <a:ea typeface="宋体" panose="02010600030101010101" pitchFamily="2" charset="-122"/>
              </a:rPr>
              <a:t>年</a:t>
            </a:r>
            <a:r>
              <a:rPr lang="en-US" altLang="zh-CN" sz="2400" b="1" dirty="0">
                <a:latin typeface="Arial" panose="020B0604020202020204" pitchFamily="34" charset="0"/>
                <a:ea typeface="宋体" panose="02010600030101010101" pitchFamily="2" charset="-122"/>
              </a:rPr>
              <a:t>5</a:t>
            </a:r>
            <a:r>
              <a:rPr lang="zh-CN" altLang="en-US" sz="2400" b="1" dirty="0">
                <a:latin typeface="Arial" panose="020B0604020202020204" pitchFamily="34" charset="0"/>
                <a:ea typeface="宋体" panose="02010600030101010101" pitchFamily="2" charset="-122"/>
              </a:rPr>
              <a:t>月</a:t>
            </a:r>
            <a:r>
              <a:rPr lang="en-US" altLang="zh-CN" sz="2400" b="1" dirty="0">
                <a:latin typeface="Arial" panose="020B0604020202020204" pitchFamily="34" charset="0"/>
                <a:ea typeface="宋体" panose="02010600030101010101" pitchFamily="2" charset="-122"/>
              </a:rPr>
              <a:t>3</a:t>
            </a:r>
            <a:r>
              <a:rPr lang="zh-CN" altLang="en-US" sz="2400" b="1" dirty="0">
                <a:latin typeface="Arial" panose="020B0604020202020204" pitchFamily="34" charset="0"/>
                <a:ea typeface="宋体" panose="02010600030101010101" pitchFamily="2" charset="-122"/>
              </a:rPr>
              <a:t>日，在登封市西施村特大瓦斯爆炸事故中，</a:t>
            </a:r>
            <a:r>
              <a:rPr lang="en-US" altLang="zh-CN" sz="2400" b="1" dirty="0">
                <a:latin typeface="Arial" panose="020B0604020202020204" pitchFamily="34" charset="0"/>
                <a:ea typeface="宋体" panose="02010600030101010101" pitchFamily="2" charset="-122"/>
              </a:rPr>
              <a:t>16</a:t>
            </a:r>
            <a:r>
              <a:rPr lang="zh-CN" altLang="en-US" sz="2400" b="1" dirty="0">
                <a:latin typeface="Arial" panose="020B0604020202020204" pitchFamily="34" charset="0"/>
                <a:ea typeface="宋体" panose="02010600030101010101" pitchFamily="2" charset="-122"/>
              </a:rPr>
              <a:t>岁的女孩小春玉成了孤儿，她毫不犹豫的承担小春玉全部生活和学习费用；入警以来，她从事的都是有一定权力的工作，总是有人通过直接、间接的关系靠近她，给她送金钱和物品，但都被她婉言谢绝。</a:t>
            </a:r>
            <a:endParaRPr lang="zh-CN" altLang="en-US" sz="2400" b="1">
              <a:latin typeface="Arial" panose="020B0604020202020204" pitchFamily="34"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22" name="文本框 30721"/>
          <p:cNvSpPr txBox="1"/>
          <p:nvPr/>
        </p:nvSpPr>
        <p:spPr>
          <a:xfrm>
            <a:off x="0" y="990600"/>
            <a:ext cx="8686800" cy="4791075"/>
          </a:xfrm>
          <a:prstGeom prst="rect">
            <a:avLst/>
          </a:prstGeom>
          <a:solidFill>
            <a:srgbClr val="FFFFBD"/>
          </a:solidFill>
          <a:ln w="9525">
            <a:noFill/>
          </a:ln>
        </p:spPr>
        <p:txBody>
          <a:bodyPr>
            <a:spAutoFit/>
          </a:bodyPr>
          <a:p>
            <a:pPr lvl="0">
              <a:spcBef>
                <a:spcPct val="50000"/>
              </a:spcBef>
              <a:buClr>
                <a:srgbClr val="000000"/>
              </a:buClr>
            </a:pPr>
            <a:r>
              <a:rPr lang="zh-CN" altLang="en-US" sz="2800" b="1" dirty="0">
                <a:solidFill>
                  <a:srgbClr val="FF0000"/>
                </a:solidFill>
                <a:latin typeface="Times New Roman" panose="02020603050405020304" pitchFamily="18" charset="0"/>
                <a:ea typeface="宋体" panose="02010600030101010101" pitchFamily="2" charset="-122"/>
              </a:rPr>
              <a:t>背景</a:t>
            </a:r>
            <a:r>
              <a:rPr lang="zh-CN" altLang="en-US" sz="2800" dirty="0">
                <a:solidFill>
                  <a:srgbClr val="FF0000"/>
                </a:solidFill>
                <a:latin typeface="Times New Roman" panose="02020603050405020304" pitchFamily="18" charset="0"/>
                <a:ea typeface="宋体" panose="02010600030101010101" pitchFamily="2" charset="-122"/>
              </a:rPr>
              <a:t>：</a:t>
            </a:r>
            <a:r>
              <a:rPr lang="zh-CN" altLang="en-US" sz="2800" b="1" dirty="0">
                <a:solidFill>
                  <a:srgbClr val="FF0000"/>
                </a:solidFill>
                <a:latin typeface="Times New Roman" panose="02020603050405020304" pitchFamily="18" charset="0"/>
                <a:ea typeface="_x000B__x000C_"/>
              </a:rPr>
              <a:t>卢氏县是位于河南西部的一个国家级贫困县，人口</a:t>
            </a:r>
            <a:r>
              <a:rPr lang="en-US" altLang="zh-CN" sz="2800" b="1" dirty="0">
                <a:solidFill>
                  <a:srgbClr val="FF0000"/>
                </a:solidFill>
                <a:latin typeface="Times New Roman" panose="02020603050405020304" pitchFamily="18" charset="0"/>
                <a:ea typeface="_x000B__x000C_"/>
              </a:rPr>
              <a:t>38</a:t>
            </a:r>
            <a:r>
              <a:rPr lang="zh-CN" altLang="en-US" sz="2800" b="1" dirty="0">
                <a:solidFill>
                  <a:srgbClr val="FF0000"/>
                </a:solidFill>
                <a:latin typeface="Times New Roman" panose="02020603050405020304" pitchFamily="18" charset="0"/>
                <a:ea typeface="_x000B__x000C_"/>
              </a:rPr>
              <a:t>万，农业为主，工业基础薄弱</a:t>
            </a:r>
            <a:r>
              <a:rPr lang="zh-CN" altLang="en-US" sz="2800" b="1" dirty="0">
                <a:solidFill>
                  <a:srgbClr val="FF0000"/>
                </a:solidFill>
                <a:latin typeface="Times New Roman" panose="02020603050405020304" pitchFamily="18" charset="0"/>
                <a:ea typeface="宋体" panose="02010600030101010101" pitchFamily="2" charset="-122"/>
              </a:rPr>
              <a:t>。</a:t>
            </a:r>
            <a:r>
              <a:rPr lang="en-US" altLang="zh-CN" sz="2800" b="1" dirty="0">
                <a:solidFill>
                  <a:srgbClr val="FF0000"/>
                </a:solidFill>
                <a:latin typeface="Times New Roman" panose="02020603050405020304" pitchFamily="18" charset="0"/>
                <a:ea typeface="_x000B__x000C_"/>
              </a:rPr>
              <a:t>1996</a:t>
            </a:r>
            <a:r>
              <a:rPr lang="zh-CN" altLang="en-US" sz="2800" b="1" dirty="0">
                <a:solidFill>
                  <a:srgbClr val="FF0000"/>
                </a:solidFill>
                <a:latin typeface="Times New Roman" panose="02020603050405020304" pitchFamily="18" charset="0"/>
                <a:ea typeface="_x000B__x000C_"/>
              </a:rPr>
              <a:t>年初，杜保乾上任该县县委书记，大搞劳民伤财的“形象工程”，导致民怨沸腾。他一手抓权，一手称金卖官。</a:t>
            </a:r>
            <a:endParaRPr lang="zh-CN" altLang="en-US" sz="2800" b="1" dirty="0">
              <a:solidFill>
                <a:srgbClr val="FF0000"/>
              </a:solidFill>
              <a:latin typeface="Times New Roman" panose="02020603050405020304" pitchFamily="18" charset="0"/>
              <a:ea typeface="_x000B__x000C_"/>
            </a:endParaRPr>
          </a:p>
          <a:p>
            <a:pPr lvl="0">
              <a:spcBef>
                <a:spcPct val="50000"/>
              </a:spcBef>
              <a:buClr>
                <a:srgbClr val="000000"/>
              </a:buClr>
            </a:pPr>
            <a:r>
              <a:rPr lang="zh-CN" altLang="en-US" sz="2800" b="1" dirty="0">
                <a:solidFill>
                  <a:srgbClr val="0000FF"/>
                </a:solidFill>
                <a:latin typeface="Times New Roman" panose="02020603050405020304" pitchFamily="18" charset="0"/>
                <a:ea typeface="宋体" panose="02010600030101010101" pitchFamily="2" charset="-122"/>
              </a:rPr>
              <a:t>工程</a:t>
            </a:r>
            <a:r>
              <a:rPr lang="en-US" altLang="zh-CN" sz="2800" b="1">
                <a:solidFill>
                  <a:srgbClr val="0000FF"/>
                </a:solidFill>
                <a:latin typeface="Times New Roman" panose="02020603050405020304" pitchFamily="18" charset="0"/>
                <a:ea typeface="宋体" panose="02010600030101010101" pitchFamily="2" charset="-122"/>
              </a:rPr>
              <a:t>1</a:t>
            </a:r>
            <a:r>
              <a:rPr lang="zh-CN" altLang="en-US" sz="2800" b="1" dirty="0">
                <a:solidFill>
                  <a:srgbClr val="33CCFF"/>
                </a:solidFill>
                <a:latin typeface="Times New Roman" panose="02020603050405020304" pitchFamily="18" charset="0"/>
                <a:ea typeface="宋体" panose="02010600030101010101" pitchFamily="2" charset="-122"/>
              </a:rPr>
              <a:t>：</a:t>
            </a:r>
            <a:r>
              <a:rPr lang="zh-CN" altLang="en-US" sz="2800" b="1" dirty="0">
                <a:solidFill>
                  <a:schemeClr val="accent2"/>
                </a:solidFill>
                <a:latin typeface="Times New Roman" panose="02020603050405020304" pitchFamily="18" charset="0"/>
                <a:ea typeface="宋体" panose="02010600030101010101" pitchFamily="2" charset="-122"/>
              </a:rPr>
              <a:t>他</a:t>
            </a:r>
            <a:r>
              <a:rPr lang="zh-CN" altLang="en-US" sz="2800" b="1" dirty="0">
                <a:solidFill>
                  <a:schemeClr val="accent2"/>
                </a:solidFill>
                <a:latin typeface="Times New Roman" panose="02020603050405020304" pitchFamily="18" charset="0"/>
                <a:ea typeface="_x000B__x000C_"/>
              </a:rPr>
              <a:t>喜欢红色，也不知出于什么目的，</a:t>
            </a:r>
            <a:r>
              <a:rPr lang="en-US" altLang="zh-CN" sz="2800" b="1" dirty="0">
                <a:solidFill>
                  <a:schemeClr val="accent2"/>
                </a:solidFill>
                <a:latin typeface="Times New Roman" panose="02020603050405020304" pitchFamily="18" charset="0"/>
                <a:ea typeface="_x000B__x000C_"/>
              </a:rPr>
              <a:t>1996</a:t>
            </a:r>
            <a:r>
              <a:rPr lang="zh-CN" altLang="en-US" sz="2800" b="1" dirty="0">
                <a:solidFill>
                  <a:schemeClr val="accent2"/>
                </a:solidFill>
                <a:latin typeface="Times New Roman" panose="02020603050405020304" pitchFamily="18" charset="0"/>
                <a:ea typeface="_x000B__x000C_"/>
              </a:rPr>
              <a:t>年上任伊始，他下令将</a:t>
            </a:r>
            <a:r>
              <a:rPr lang="en-US" altLang="zh-CN" sz="2800" b="1" dirty="0">
                <a:solidFill>
                  <a:schemeClr val="accent2"/>
                </a:solidFill>
                <a:latin typeface="Times New Roman" panose="02020603050405020304" pitchFamily="18" charset="0"/>
                <a:ea typeface="_x000B__x000C_"/>
              </a:rPr>
              <a:t>209</a:t>
            </a:r>
            <a:r>
              <a:rPr lang="zh-CN" altLang="en-US" sz="2800" b="1" dirty="0">
                <a:solidFill>
                  <a:schemeClr val="accent2"/>
                </a:solidFill>
                <a:latin typeface="Times New Roman" panose="02020603050405020304" pitchFamily="18" charset="0"/>
                <a:ea typeface="_x000B__x000C_"/>
              </a:rPr>
              <a:t>国道、郑卢省道及县乡公路两侧的居民房宅及公房全部刷成红色，连古色古香的卢氏药城城墙也不例外</a:t>
            </a:r>
            <a:r>
              <a:rPr lang="zh-CN" altLang="en-US" sz="2800" b="1" dirty="0">
                <a:solidFill>
                  <a:schemeClr val="accent2"/>
                </a:solidFill>
                <a:latin typeface="Times New Roman" panose="02020603050405020304" pitchFamily="18" charset="0"/>
                <a:ea typeface="宋体" panose="02010600030101010101" pitchFamily="2" charset="-122"/>
              </a:rPr>
              <a:t>。</a:t>
            </a:r>
            <a:r>
              <a:rPr lang="zh-CN" altLang="en-US" sz="2800" b="1" dirty="0">
                <a:solidFill>
                  <a:schemeClr val="accent2"/>
                </a:solidFill>
                <a:latin typeface="Times New Roman" panose="02020603050405020304" pitchFamily="18" charset="0"/>
                <a:ea typeface="_x000B__x000C_"/>
              </a:rPr>
              <a:t>此举涉及几万户居民，每户开支按</a:t>
            </a:r>
            <a:r>
              <a:rPr lang="en-US" altLang="zh-CN" sz="2800" b="1" dirty="0">
                <a:solidFill>
                  <a:schemeClr val="accent2"/>
                </a:solidFill>
                <a:latin typeface="Times New Roman" panose="02020603050405020304" pitchFamily="18" charset="0"/>
                <a:ea typeface="_x000B__x000C_"/>
              </a:rPr>
              <a:t>20</a:t>
            </a:r>
            <a:r>
              <a:rPr lang="zh-CN" altLang="en-US" sz="2800" b="1" dirty="0">
                <a:solidFill>
                  <a:schemeClr val="accent2"/>
                </a:solidFill>
                <a:latin typeface="Times New Roman" panose="02020603050405020304" pitchFamily="18" charset="0"/>
                <a:ea typeface="_x000B__x000C_"/>
              </a:rPr>
              <a:t>元计算，就为群众增加负担</a:t>
            </a:r>
            <a:r>
              <a:rPr lang="en-US" altLang="zh-CN" sz="2800" b="1" dirty="0">
                <a:solidFill>
                  <a:schemeClr val="accent2"/>
                </a:solidFill>
                <a:latin typeface="Times New Roman" panose="02020603050405020304" pitchFamily="18" charset="0"/>
                <a:ea typeface="_x000B__x000C_"/>
              </a:rPr>
              <a:t>100</a:t>
            </a:r>
            <a:r>
              <a:rPr lang="zh-CN" altLang="en-US" sz="2800" b="1" dirty="0">
                <a:solidFill>
                  <a:schemeClr val="accent2"/>
                </a:solidFill>
                <a:latin typeface="Times New Roman" panose="02020603050405020304" pitchFamily="18" charset="0"/>
                <a:ea typeface="_x000B__x000C_"/>
              </a:rPr>
              <a:t>多万元</a:t>
            </a:r>
            <a:endParaRPr lang="zh-CN" altLang="en-US" sz="2800" b="1" dirty="0">
              <a:solidFill>
                <a:schemeClr val="accent2"/>
              </a:solidFill>
              <a:latin typeface="Times New Roman" panose="02020603050405020304" pitchFamily="18" charset="0"/>
              <a:ea typeface="_x000B__x000C_"/>
            </a:endParaRPr>
          </a:p>
          <a:p>
            <a:pPr lvl="0">
              <a:spcBef>
                <a:spcPct val="50000"/>
              </a:spcBef>
              <a:buClr>
                <a:srgbClr val="000000"/>
              </a:buClr>
            </a:pPr>
            <a:endParaRPr lang="zh-CN" altLang="en-US" sz="2800" b="1">
              <a:solidFill>
                <a:schemeClr val="accent2"/>
              </a:solidFill>
              <a:latin typeface="Times New Roman" panose="02020603050405020304" pitchFamily="18" charset="0"/>
              <a:ea typeface="宋体" panose="02010600030101010101" pitchFamily="2" charset="-122"/>
            </a:endParaRPr>
          </a:p>
        </p:txBody>
      </p:sp>
      <p:sp>
        <p:nvSpPr>
          <p:cNvPr id="30723" name="文本框 30722"/>
          <p:cNvSpPr txBox="1"/>
          <p:nvPr/>
        </p:nvSpPr>
        <p:spPr>
          <a:xfrm>
            <a:off x="1447800" y="152400"/>
            <a:ext cx="6172200" cy="579438"/>
          </a:xfrm>
          <a:prstGeom prst="rect">
            <a:avLst/>
          </a:prstGeom>
          <a:solidFill>
            <a:srgbClr val="FFFFBD"/>
          </a:solidFill>
          <a:ln w="9525">
            <a:noFill/>
          </a:ln>
        </p:spPr>
        <p:txBody>
          <a:bodyPr>
            <a:spAutoFit/>
          </a:bodyPr>
          <a:p>
            <a:pPr lvl="0">
              <a:spcBef>
                <a:spcPct val="50000"/>
              </a:spcBef>
              <a:buClr>
                <a:srgbClr val="000000"/>
              </a:buClr>
            </a:pPr>
            <a:r>
              <a:rPr lang="zh-CN" altLang="en-US" sz="3200" b="1" dirty="0">
                <a:solidFill>
                  <a:srgbClr val="FF0000"/>
                </a:solidFill>
                <a:latin typeface="Times New Roman" panose="02020603050405020304" pitchFamily="18" charset="0"/>
                <a:ea typeface="宋体" panose="02010600030101010101" pitchFamily="2" charset="-122"/>
              </a:rPr>
              <a:t>一个县委书记的“形象工程”</a:t>
            </a:r>
            <a:endParaRPr lang="zh-CN" altLang="en-US" sz="3200" b="1">
              <a:solidFill>
                <a:srgbClr val="FF0000"/>
              </a:solidFill>
              <a:latin typeface="Times New Roman" panose="02020603050405020304" pitchFamily="18" charset="0"/>
              <a:ea typeface="宋体" panose="02010600030101010101" pitchFamily="2" charset="-122"/>
            </a:endParaRPr>
          </a:p>
        </p:txBody>
      </p:sp>
      <p:sp>
        <p:nvSpPr>
          <p:cNvPr id="30724" name="文本框 30723"/>
          <p:cNvSpPr txBox="1"/>
          <p:nvPr/>
        </p:nvSpPr>
        <p:spPr>
          <a:xfrm>
            <a:off x="457200" y="5181600"/>
            <a:ext cx="8305800" cy="457200"/>
          </a:xfrm>
          <a:prstGeom prst="rect">
            <a:avLst/>
          </a:prstGeom>
          <a:noFill/>
          <a:ln w="9525">
            <a:noFill/>
          </a:ln>
        </p:spPr>
        <p:txBody>
          <a:bodyPr>
            <a:spAutoFit/>
          </a:bodyPr>
          <a:p>
            <a:pPr lvl="0">
              <a:spcBef>
                <a:spcPct val="50000"/>
              </a:spcBef>
              <a:buClr>
                <a:srgbClr val="000000"/>
              </a:buClr>
            </a:pPr>
            <a:endParaRPr sz="2400" dirty="0">
              <a:latin typeface="Times New Roman" panose="02020603050405020304" pitchFamily="18" charset="0"/>
              <a:ea typeface="宋体" panose="02010600030101010101" pitchFamily="2" charset="-122"/>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ppt_w</p:attrName>
                                        </p:attrNameLst>
                                      </p:cBhvr>
                                      <p:tavLst>
                                        <p:tav tm="0">
                                          <p:val>
                                            <p:fltVal val="0.000000"/>
                                          </p:val>
                                        </p:tav>
                                        <p:tav tm="100000">
                                          <p:val>
                                            <p:strVal val="#ppt_w"/>
                                          </p:val>
                                        </p:tav>
                                      </p:tavLst>
                                    </p:anim>
                                    <p:anim calcmode="lin" valueType="num">
                                      <p:cBhvr>
                                        <p:cTn id="8" dur="500" fill="hold"/>
                                        <p:tgtEl>
                                          <p:spTgt spid="307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2444</Words>
  <Application>WPS 演示</Application>
  <PresentationFormat>在屏幕上显示</PresentationFormat>
  <Paragraphs>185</Paragraphs>
  <Slides>20</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20</vt:i4>
      </vt:variant>
    </vt:vector>
  </HeadingPairs>
  <TitlesOfParts>
    <vt:vector size="34" baseType="lpstr">
      <vt:lpstr>Arial</vt:lpstr>
      <vt:lpstr>宋体</vt:lpstr>
      <vt:lpstr>Wingdings</vt:lpstr>
      <vt:lpstr>黑体</vt:lpstr>
      <vt:lpstr>隶书</vt:lpstr>
      <vt:lpstr>幼圆</vt:lpstr>
      <vt:lpstr>Times New Roman</vt:lpstr>
      <vt:lpstr>_x000B__x000C_</vt:lpstr>
      <vt:lpstr>方正姚体</vt:lpstr>
      <vt:lpstr>华文新魏</vt:lpstr>
      <vt:lpstr>华文中宋</vt:lpstr>
      <vt:lpstr>微软雅黑</vt:lpstr>
      <vt:lpstr>Courier New</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Administrator</cp:lastModifiedBy>
  <cp:revision>61</cp:revision>
  <dcterms:created xsi:type="dcterms:W3CDTF">2016-12-14T23:26:46Z</dcterms:created>
  <dcterms:modified xsi:type="dcterms:W3CDTF">2016-12-14T23:28:27Z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2052-10.1.0.6065</vt:lpwstr>
  </property>
</Properties>
</file>