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07" r:id="rId3"/>
    <p:sldId id="333" r:id="rId4"/>
    <p:sldId id="334" r:id="rId5"/>
    <p:sldId id="256" r:id="rId6"/>
    <p:sldId id="266" r:id="rId7"/>
    <p:sldId id="291" r:id="rId8"/>
    <p:sldId id="292" r:id="rId9"/>
    <p:sldId id="269" r:id="rId10"/>
    <p:sldId id="258" r:id="rId11"/>
    <p:sldId id="259" r:id="rId12"/>
    <p:sldId id="297" r:id="rId13"/>
    <p:sldId id="282" r:id="rId14"/>
    <p:sldId id="283" r:id="rId15"/>
    <p:sldId id="294" r:id="rId16"/>
    <p:sldId id="295" r:id="rId17"/>
    <p:sldId id="272" r:id="rId18"/>
    <p:sldId id="284" r:id="rId19"/>
    <p:sldId id="263" r:id="rId20"/>
    <p:sldId id="264" r:id="rId21"/>
    <p:sldId id="298" r:id="rId22"/>
    <p:sldId id="299" r:id="rId23"/>
    <p:sldId id="301" r:id="rId24"/>
    <p:sldId id="277" r:id="rId25"/>
    <p:sldId id="302" r:id="rId26"/>
    <p:sldId id="303" r:id="rId27"/>
    <p:sldId id="304" r:id="rId28"/>
    <p:sldId id="305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3300"/>
    <a:srgbClr val="000000"/>
    <a:srgbClr val="66FF33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06"/>
    <p:restoredTop sz="94634"/>
  </p:normalViewPr>
  <p:slideViewPr>
    <p:cSldViewPr showGuides="1">
      <p:cViewPr varScale="1">
        <p:scale>
          <a:sx n="91" d="100"/>
          <a:sy n="91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5698" name="页眉占位符 2856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sz="1200" dirty="0"/>
          </a:p>
        </p:txBody>
      </p:sp>
      <p:sp>
        <p:nvSpPr>
          <p:cNvPr id="285699" name="日期占位符 2856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85700" name="幻灯片图像占位符 285699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5701" name="文本占位符 28570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85702" name="页脚占位符 2857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sz="1200" dirty="0"/>
          </a:p>
        </p:txBody>
      </p:sp>
      <p:sp>
        <p:nvSpPr>
          <p:cNvPr id="285703" name="灯片编号占位符 2857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sz="1200" dirty="0"/>
            </a:fld>
            <a:endParaRPr 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9074" name="标题 2590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59075" name="文本占位符 2590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59076" name="日期占位符 259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259077" name="页脚占位符 259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zh-CN" dirty="0"/>
              <a:t>蒸阳语文</a:t>
            </a:r>
            <a:endParaRPr lang="zh-CN" dirty="0"/>
          </a:p>
        </p:txBody>
      </p:sp>
      <p:sp>
        <p:nvSpPr>
          <p:cNvPr id="259078" name="灯片编号占位符 259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1.wav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9.png"/><Relationship Id="rId3" Type="http://schemas.microsoft.com/office/2007/relationships/media" Target="file:///F:\&#35821;&#25991;\9&#24180;&#32423;&#19979;&#20876;&#25945;&#26696;\1%20%20&#23478;%20&#21608;&#22269;&#24179;\&#25105;&#24819;&#26377;&#20010;&#23478;(&#33258;&#24377;&#33258;&#21809;)(&#28165;&#26224;&#29256;).mp3" TargetMode="External"/><Relationship Id="rId2" Type="http://schemas.openxmlformats.org/officeDocument/2006/relationships/audio" Target="file:///F:\&#35821;&#25991;\9&#24180;&#32423;&#19979;&#20876;&#25945;&#26696;\1%20%20&#23478;%20&#21608;&#22269;&#24179;\&#25105;&#24819;&#26377;&#20010;&#23478;(&#33258;&#24377;&#33258;&#21809;)(&#28165;&#26224;&#29256;).mp3" TargetMode="Externa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4676" name="图片 284675" descr="幸福的家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4675" name="文本占位符 284674"/>
          <p:cNvSpPr>
            <a:spLocks noGrp="1"/>
          </p:cNvSpPr>
          <p:nvPr>
            <p:ph type="body" idx="1"/>
          </p:nvPr>
        </p:nvSpPr>
        <p:spPr>
          <a:xfrm>
            <a:off x="395288" y="2133600"/>
            <a:ext cx="8229600" cy="3557588"/>
          </a:xfrm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/>
          <a:p>
            <a:pPr>
              <a:buNone/>
            </a:pPr>
            <a:r>
              <a:rPr lang="en-US" altLang="zh-CN" sz="4800" b="1" dirty="0">
                <a:solidFill>
                  <a:schemeClr val="accent2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4800" b="1" dirty="0">
                <a:solidFill>
                  <a:schemeClr val="accent2"/>
                </a:solidFill>
                <a:latin typeface="宋体" panose="02010600030101010101" pitchFamily="2" charset="-122"/>
              </a:rPr>
              <a:t>幸福的家庭都是相似的</a:t>
            </a:r>
            <a:r>
              <a:rPr lang="en-US" altLang="zh-CN" sz="4800" b="1" dirty="0">
                <a:solidFill>
                  <a:schemeClr val="accent2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4800" b="1" dirty="0">
                <a:solidFill>
                  <a:schemeClr val="accent2"/>
                </a:solidFill>
                <a:latin typeface="宋体" panose="02010600030101010101" pitchFamily="2" charset="-122"/>
              </a:rPr>
              <a:t>但不幸的家庭各不相同。因此，所有人都希望有一个和谐、温馨、幸福的家。</a:t>
            </a:r>
            <a:endParaRPr lang="zh-CN" altLang="en-US" sz="4800" b="1" dirty="0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284677" name="矩形 284676"/>
          <p:cNvSpPr/>
          <p:nvPr/>
        </p:nvSpPr>
        <p:spPr>
          <a:xfrm>
            <a:off x="755650" y="476250"/>
            <a:ext cx="7543800" cy="1009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  <a:scene3d>
              <a:camera prst="legacyPerspectiveBottomLeft">
                <a:rot lat="0" lon="0" rev="0"/>
              </a:camera>
              <a:lightRig rig="legacyFlat3" dir="t"/>
            </a:scene3d>
            <a:sp3d extrusionH="887400" prstMaterial="legacyMatte">
              <a:extrusionClr>
                <a:srgbClr val="6600CC"/>
              </a:extrusionClr>
            </a:sp3d>
          </a:bodyPr>
          <a:p>
            <a:pPr algn="ctr"/>
            <a:r>
              <a:rPr lang="zh-CN" altLang="en-US" sz="5400" b="1"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这是一个多么幸福的家庭</a:t>
            </a:r>
            <a:endParaRPr lang="zh-CN" altLang="en-US" sz="5400" b="1"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sz="1800" b="1" dirty="0"/>
              <a:t>龙川县谷前中学  李伟</a:t>
            </a:r>
            <a:endParaRPr lang="zh-CN" altLang="en-US" sz="1800" b="1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284675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284675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284675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1323" name="图片 141322" descr="家居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1322" name="图片 141321" descr="家居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1316" name="标题 141315"/>
          <p:cNvSpPr>
            <a:spLocks noGrp="1"/>
          </p:cNvSpPr>
          <p:nvPr>
            <p:ph type="title"/>
          </p:nvPr>
        </p:nvSpPr>
        <p:spPr>
          <a:xfrm>
            <a:off x="323850" y="981075"/>
            <a:ext cx="8229600" cy="1143000"/>
          </a:xfrm>
        </p:spPr>
        <p:txBody>
          <a:bodyPr anchor="ctr"/>
          <a:p>
            <a:r>
              <a:rPr lang="zh-CN" altLang="en-US" b="1" dirty="0">
                <a:solidFill>
                  <a:schemeClr val="accent2"/>
                </a:solidFill>
              </a:rPr>
              <a:t>作者为什么会认为家是</a:t>
            </a:r>
            <a:r>
              <a:rPr lang="zh-CN" altLang="en-US" b="1" dirty="0">
                <a:solidFill>
                  <a:srgbClr val="FF0066"/>
                </a:solidFill>
              </a:rPr>
              <a:t>船</a:t>
            </a:r>
            <a:r>
              <a:rPr lang="zh-CN" altLang="en-US" b="1" dirty="0">
                <a:solidFill>
                  <a:schemeClr val="accent2"/>
                </a:solidFill>
              </a:rPr>
              <a:t>、</a:t>
            </a:r>
            <a:r>
              <a:rPr lang="zh-CN" altLang="en-US" b="1" dirty="0">
                <a:solidFill>
                  <a:srgbClr val="FF0066"/>
                </a:solidFill>
              </a:rPr>
              <a:t>港湾、</a:t>
            </a:r>
            <a:br>
              <a:rPr lang="zh-CN" altLang="en-US" b="1" dirty="0">
                <a:solidFill>
                  <a:srgbClr val="FF0066"/>
                </a:solidFill>
              </a:rPr>
            </a:br>
            <a:r>
              <a:rPr lang="zh-CN" altLang="en-US" b="1" dirty="0">
                <a:solidFill>
                  <a:srgbClr val="FF0066"/>
                </a:solidFill>
              </a:rPr>
              <a:t>                       </a:t>
            </a:r>
            <a:r>
              <a:rPr lang="zh-CN" altLang="en-US" b="1" dirty="0">
                <a:solidFill>
                  <a:schemeClr val="accent2"/>
                </a:solidFill>
              </a:rPr>
              <a:t>和</a:t>
            </a:r>
            <a:r>
              <a:rPr lang="zh-CN" altLang="en-US" b="1" dirty="0">
                <a:solidFill>
                  <a:srgbClr val="FF0066"/>
                </a:solidFill>
              </a:rPr>
              <a:t>岸</a:t>
            </a:r>
            <a:r>
              <a:rPr lang="zh-CN" altLang="en-US" b="1" dirty="0">
                <a:solidFill>
                  <a:schemeClr val="accent2"/>
                </a:solidFill>
              </a:rPr>
              <a:t>呢？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141319" name="内容占位符 141318" descr="y21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5288" y="1700213"/>
            <a:ext cx="4022725" cy="4464050"/>
          </a:xfrm>
        </p:spPr>
      </p:pic>
      <p:sp>
        <p:nvSpPr>
          <p:cNvPr id="141320" name="文本占位符 141319"/>
          <p:cNvSpPr>
            <a:spLocks noGrp="1"/>
          </p:cNvSpPr>
          <p:nvPr>
            <p:ph type="body" sz="half" idx="2"/>
          </p:nvPr>
        </p:nvSpPr>
        <p:spPr>
          <a:xfrm>
            <a:off x="4716463" y="2205038"/>
            <a:ext cx="4037012" cy="3916362"/>
          </a:xfrm>
        </p:spPr>
        <p:txBody>
          <a:bodyPr/>
          <a:p>
            <a:r>
              <a:rPr lang="zh-CN" altLang="en-US" sz="4400" b="1" kern="1200" dirty="0">
                <a:solidFill>
                  <a:schemeClr val="accent2"/>
                </a:solidFill>
              </a:rPr>
              <a:t>在第一部分中，哪一句话对你触动最大？为什么？</a:t>
            </a:r>
            <a:endParaRPr lang="zh-CN" altLang="en-US" sz="4400" b="1" kern="1200" dirty="0">
              <a:solidFill>
                <a:schemeClr val="accent2"/>
              </a:solidFill>
            </a:endParaRPr>
          </a:p>
          <a:p>
            <a:endParaRPr lang="zh-CN" altLang="en-US" sz="4400" b="1" kern="1200" dirty="0">
              <a:solidFill>
                <a:schemeClr val="accent2"/>
              </a:solidFill>
            </a:endParaRPr>
          </a:p>
        </p:txBody>
      </p:sp>
      <p:sp>
        <p:nvSpPr>
          <p:cNvPr id="141324" name="椭圆 141323"/>
          <p:cNvSpPr/>
          <p:nvPr/>
        </p:nvSpPr>
        <p:spPr>
          <a:xfrm>
            <a:off x="323850" y="333375"/>
            <a:ext cx="2808288" cy="576263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分析评价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split orient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7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132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132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0338" name="图片 270337" descr="家居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0340" name="椭圆 270339"/>
          <p:cNvSpPr/>
          <p:nvPr/>
        </p:nvSpPr>
        <p:spPr>
          <a:xfrm>
            <a:off x="468313" y="765175"/>
            <a:ext cx="2808287" cy="576263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分析评价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0342" name="文本框 270341"/>
          <p:cNvSpPr txBox="1"/>
          <p:nvPr/>
        </p:nvSpPr>
        <p:spPr>
          <a:xfrm>
            <a:off x="3687763" y="2970213"/>
            <a:ext cx="184150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endParaRPr sz="4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0343" name="矩形 270342"/>
          <p:cNvSpPr/>
          <p:nvPr/>
        </p:nvSpPr>
        <p:spPr>
          <a:xfrm>
            <a:off x="323850" y="1700213"/>
            <a:ext cx="8351838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4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en-US" altLang="zh-CN" sz="48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0344" name="矩形 270343"/>
          <p:cNvSpPr/>
          <p:nvPr/>
        </p:nvSpPr>
        <p:spPr>
          <a:xfrm>
            <a:off x="755650" y="1484313"/>
            <a:ext cx="7993063" cy="4483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4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4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第一部分“家是一只</a:t>
            </a:r>
            <a:r>
              <a:rPr lang="zh-CN" altLang="en-US" sz="48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船</a:t>
            </a:r>
            <a:r>
              <a:rPr lang="zh-CN" altLang="en-US" sz="4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”是在观察</a:t>
            </a:r>
            <a:r>
              <a:rPr lang="zh-CN" altLang="en-US" sz="48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渔民以“船”为家</a:t>
            </a:r>
            <a:r>
              <a:rPr lang="zh-CN" altLang="en-US" sz="4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的生活现象之后进行深入思考才得出的。</a:t>
            </a:r>
            <a:r>
              <a:rPr lang="zh-CN" altLang="en-US" sz="4800" b="1" u="sng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在人生的长河里漂流，</a:t>
            </a:r>
            <a:r>
              <a:rPr lang="zh-CN" altLang="en-US" sz="4800" b="1" u="sng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家承载着亲人战胜前方变幻莫测的命运</a:t>
            </a:r>
            <a:r>
              <a:rPr lang="zh-CN" altLang="en-US" sz="4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48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hecker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3539" name="图片 193538" descr="家居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3538" name="文本占位符 193537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8243887" cy="6858000"/>
          </a:xfrm>
        </p:spPr>
        <p:txBody>
          <a:bodyPr/>
          <a:p>
            <a:pPr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accent2"/>
                </a:solidFill>
              </a:rPr>
              <a:t>         </a:t>
            </a:r>
            <a:r>
              <a:rPr lang="zh-CN" altLang="en-US" sz="4800" b="1" dirty="0">
                <a:solidFill>
                  <a:schemeClr val="accent2"/>
                </a:solidFill>
              </a:rPr>
              <a:t>第二部分“家是温暖的</a:t>
            </a:r>
            <a:r>
              <a:rPr lang="zh-CN" altLang="en-US" sz="4800" b="1" dirty="0">
                <a:solidFill>
                  <a:srgbClr val="FF0066"/>
                </a:solidFill>
              </a:rPr>
              <a:t>港湾</a:t>
            </a:r>
            <a:r>
              <a:rPr lang="zh-CN" altLang="en-US" sz="4800" b="1" dirty="0">
                <a:solidFill>
                  <a:schemeClr val="accent2"/>
                </a:solidFill>
              </a:rPr>
              <a:t>”是在第一个比喻的基础上将</a:t>
            </a:r>
            <a:r>
              <a:rPr lang="zh-CN" altLang="en-US" sz="4800" b="1" dirty="0">
                <a:solidFill>
                  <a:srgbClr val="FF0066"/>
                </a:solidFill>
              </a:rPr>
              <a:t>人生</a:t>
            </a:r>
            <a:r>
              <a:rPr lang="zh-CN" altLang="en-US" sz="4800" b="1" dirty="0">
                <a:solidFill>
                  <a:schemeClr val="accent2"/>
                </a:solidFill>
              </a:rPr>
              <a:t>比作乘船</a:t>
            </a:r>
            <a:r>
              <a:rPr lang="zh-CN" altLang="en-US" sz="4800" b="1" dirty="0">
                <a:solidFill>
                  <a:srgbClr val="FF0066"/>
                </a:solidFill>
              </a:rPr>
              <a:t>远航</a:t>
            </a:r>
            <a:r>
              <a:rPr lang="zh-CN" altLang="en-US" sz="4800" b="1" dirty="0">
                <a:solidFill>
                  <a:schemeClr val="accent2"/>
                </a:solidFill>
              </a:rPr>
              <a:t>，既是远航，就需要</a:t>
            </a:r>
            <a:r>
              <a:rPr lang="zh-CN" altLang="en-US" sz="4800" b="1" dirty="0">
                <a:solidFill>
                  <a:srgbClr val="FF0066"/>
                </a:solidFill>
              </a:rPr>
              <a:t>休息</a:t>
            </a:r>
            <a:r>
              <a:rPr lang="zh-CN" altLang="en-US" sz="4800" b="1" dirty="0">
                <a:solidFill>
                  <a:schemeClr val="accent2"/>
                </a:solidFill>
              </a:rPr>
              <a:t>、</a:t>
            </a:r>
            <a:r>
              <a:rPr lang="zh-CN" altLang="en-US" sz="4800" b="1" dirty="0">
                <a:solidFill>
                  <a:srgbClr val="FF0066"/>
                </a:solidFill>
              </a:rPr>
              <a:t>停靠</a:t>
            </a:r>
            <a:r>
              <a:rPr lang="zh-CN" altLang="en-US" sz="4800" b="1" dirty="0">
                <a:solidFill>
                  <a:schemeClr val="accent2"/>
                </a:solidFill>
              </a:rPr>
              <a:t>港湾、</a:t>
            </a:r>
            <a:r>
              <a:rPr lang="zh-CN" altLang="en-US" sz="4800" b="1" dirty="0">
                <a:solidFill>
                  <a:srgbClr val="FF0066"/>
                </a:solidFill>
              </a:rPr>
              <a:t>补充给养</a:t>
            </a:r>
            <a:r>
              <a:rPr lang="zh-CN" altLang="en-US" sz="4800" b="1" dirty="0">
                <a:solidFill>
                  <a:schemeClr val="accent2"/>
                </a:solidFill>
              </a:rPr>
              <a:t>、</a:t>
            </a:r>
            <a:r>
              <a:rPr lang="zh-CN" altLang="en-US" sz="4800" b="1" dirty="0">
                <a:solidFill>
                  <a:srgbClr val="FF0066"/>
                </a:solidFill>
              </a:rPr>
              <a:t>恢复体力</a:t>
            </a:r>
            <a:r>
              <a:rPr lang="zh-CN" altLang="en-US" sz="4800" b="1" dirty="0">
                <a:solidFill>
                  <a:schemeClr val="accent2"/>
                </a:solidFill>
              </a:rPr>
              <a:t>、</a:t>
            </a:r>
            <a:r>
              <a:rPr lang="zh-CN" altLang="en-US" sz="4800" b="1" dirty="0">
                <a:solidFill>
                  <a:srgbClr val="FF0066"/>
                </a:solidFill>
              </a:rPr>
              <a:t>放松精神</a:t>
            </a:r>
            <a:r>
              <a:rPr lang="zh-CN" altLang="en-US" sz="4800" b="1" dirty="0">
                <a:solidFill>
                  <a:schemeClr val="accent2"/>
                </a:solidFill>
              </a:rPr>
              <a:t>、</a:t>
            </a:r>
            <a:r>
              <a:rPr lang="zh-CN" altLang="en-US" sz="4800" b="1" dirty="0">
                <a:solidFill>
                  <a:srgbClr val="FF0066"/>
                </a:solidFill>
              </a:rPr>
              <a:t>放飞自由</a:t>
            </a:r>
            <a:r>
              <a:rPr lang="zh-CN" altLang="en-US" sz="4800" b="1" dirty="0">
                <a:solidFill>
                  <a:schemeClr val="accent2"/>
                </a:solidFill>
              </a:rPr>
              <a:t>。</a:t>
            </a:r>
            <a:endParaRPr lang="zh-CN" altLang="en-US" sz="4800" b="1" dirty="0">
              <a:solidFill>
                <a:schemeClr val="accent2"/>
              </a:solidFill>
            </a:endParaRPr>
          </a:p>
          <a:p>
            <a:endParaRPr lang="zh-CN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193540" name="椭圆 193539"/>
          <p:cNvSpPr/>
          <p:nvPr/>
        </p:nvSpPr>
        <p:spPr>
          <a:xfrm>
            <a:off x="395288" y="908050"/>
            <a:ext cx="2808287" cy="576263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分析评价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zoom dir="in"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63" name="图片 194562" descr="家居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62" name="文本占位符 194561"/>
          <p:cNvSpPr>
            <a:spLocks noGrp="1"/>
          </p:cNvSpPr>
          <p:nvPr>
            <p:ph type="body" idx="1"/>
          </p:nvPr>
        </p:nvSpPr>
        <p:spPr>
          <a:xfrm>
            <a:off x="179388" y="1412875"/>
            <a:ext cx="8388350" cy="6119813"/>
          </a:xfrm>
        </p:spPr>
        <p:txBody>
          <a:bodyPr/>
          <a:p>
            <a:pPr>
              <a:buNone/>
            </a:pPr>
            <a:r>
              <a:rPr lang="en-US" altLang="zh-CN" sz="4800" b="1" dirty="0">
                <a:solidFill>
                  <a:schemeClr val="accent2"/>
                </a:solidFill>
              </a:rPr>
              <a:t>         </a:t>
            </a:r>
            <a:r>
              <a:rPr lang="zh-CN" altLang="en-US" sz="4800" b="1" dirty="0">
                <a:solidFill>
                  <a:schemeClr val="accent2"/>
                </a:solidFill>
              </a:rPr>
              <a:t>第三部分“家是永远的</a:t>
            </a:r>
            <a:r>
              <a:rPr lang="zh-CN" altLang="en-US" sz="4800" b="1" dirty="0">
                <a:solidFill>
                  <a:srgbClr val="FF0066"/>
                </a:solidFill>
              </a:rPr>
              <a:t>岸</a:t>
            </a:r>
            <a:r>
              <a:rPr lang="zh-CN" altLang="en-US" sz="4800" b="1" dirty="0">
                <a:solidFill>
                  <a:schemeClr val="accent2"/>
                </a:solidFill>
              </a:rPr>
              <a:t>”是在第二比喻的基础上提出的，既是</a:t>
            </a:r>
            <a:r>
              <a:rPr lang="zh-CN" altLang="en-US" sz="4800" b="1" dirty="0">
                <a:solidFill>
                  <a:srgbClr val="FF0066"/>
                </a:solidFill>
              </a:rPr>
              <a:t>远航</a:t>
            </a:r>
            <a:r>
              <a:rPr lang="zh-CN" altLang="en-US" sz="4800" b="1" dirty="0">
                <a:solidFill>
                  <a:schemeClr val="accent2"/>
                </a:solidFill>
              </a:rPr>
              <a:t>，就要有</a:t>
            </a:r>
            <a:r>
              <a:rPr lang="zh-CN" altLang="en-US" sz="4800" b="1" dirty="0">
                <a:solidFill>
                  <a:srgbClr val="FF0066"/>
                </a:solidFill>
              </a:rPr>
              <a:t>目标</a:t>
            </a:r>
            <a:r>
              <a:rPr lang="zh-CN" altLang="en-US" sz="4800" b="1" dirty="0">
                <a:solidFill>
                  <a:schemeClr val="accent2"/>
                </a:solidFill>
              </a:rPr>
              <a:t>，就要有</a:t>
            </a:r>
            <a:r>
              <a:rPr lang="zh-CN" altLang="en-US" sz="4800" b="1" dirty="0">
                <a:solidFill>
                  <a:srgbClr val="FF0066"/>
                </a:solidFill>
              </a:rPr>
              <a:t>彼岸和归宿</a:t>
            </a:r>
            <a:r>
              <a:rPr lang="zh-CN" altLang="en-US" sz="4800" b="1" dirty="0">
                <a:solidFill>
                  <a:schemeClr val="accent2"/>
                </a:solidFill>
              </a:rPr>
              <a:t>。家就是航行的目标和停靠的彼岸。</a:t>
            </a:r>
            <a:endParaRPr lang="zh-CN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194565" name="椭圆 194564"/>
          <p:cNvSpPr/>
          <p:nvPr/>
        </p:nvSpPr>
        <p:spPr>
          <a:xfrm>
            <a:off x="468313" y="765175"/>
            <a:ext cx="2808287" cy="576263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分析评价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spd="med">
    <p:blinds dir="vert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7270" name="图片 267269" descr="家居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7266" name="标题 267265"/>
          <p:cNvSpPr>
            <a:spLocks noGrp="1"/>
          </p:cNvSpPr>
          <p:nvPr>
            <p:ph type="title"/>
          </p:nvPr>
        </p:nvSpPr>
        <p:spPr>
          <a:xfrm>
            <a:off x="468313" y="2060575"/>
            <a:ext cx="8229600" cy="1143000"/>
          </a:xfrm>
        </p:spPr>
        <p:txBody>
          <a:bodyPr anchor="ctr"/>
          <a:p>
            <a:pPr algn="l"/>
            <a:r>
              <a:rPr lang="en-US" altLang="zh-CN" sz="4000" b="1" dirty="0">
                <a:solidFill>
                  <a:srgbClr val="0000FF"/>
                </a:solidFill>
              </a:rPr>
              <a:t>       </a:t>
            </a:r>
            <a:r>
              <a:rPr lang="zh-CN" altLang="en-US" sz="4000" b="1" dirty="0">
                <a:solidFill>
                  <a:srgbClr val="0000FF"/>
                </a:solidFill>
              </a:rPr>
              <a:t>作者把人生比作“一种漂流”，又把家比作船、港湾、岸，说说这</a:t>
            </a:r>
            <a:r>
              <a:rPr lang="zh-CN" altLang="en-US" sz="4000" b="1" dirty="0">
                <a:solidFill>
                  <a:srgbClr val="FF0066"/>
                </a:solidFill>
              </a:rPr>
              <a:t>几个比喻间的内在联系</a:t>
            </a:r>
            <a:r>
              <a:rPr lang="zh-CN" altLang="en-US" sz="4000" b="1" dirty="0">
                <a:solidFill>
                  <a:srgbClr val="0000FF"/>
                </a:solidFill>
              </a:rPr>
              <a:t>。</a:t>
            </a:r>
            <a:br>
              <a:rPr lang="zh-CN" altLang="en-US" sz="4000" b="1" dirty="0">
                <a:solidFill>
                  <a:srgbClr val="0000FF"/>
                </a:solidFill>
              </a:rPr>
            </a:b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267267" name="文本占位符 267266"/>
          <p:cNvSpPr>
            <a:spLocks noGrp="1"/>
          </p:cNvSpPr>
          <p:nvPr>
            <p:ph type="body" idx="1"/>
          </p:nvPr>
        </p:nvSpPr>
        <p:spPr>
          <a:xfrm>
            <a:off x="0" y="3141663"/>
            <a:ext cx="8893175" cy="3887787"/>
          </a:xfrm>
        </p:spPr>
        <p:txBody>
          <a:bodyPr/>
          <a:p>
            <a:pPr>
              <a:buNone/>
            </a:pPr>
            <a:r>
              <a:rPr lang="en-US" altLang="zh-CN" sz="4400" b="1" dirty="0">
                <a:solidFill>
                  <a:schemeClr val="accent2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4400" b="1" dirty="0">
                <a:solidFill>
                  <a:schemeClr val="accent2"/>
                </a:solidFill>
                <a:latin typeface="宋体" panose="02010600030101010101" pitchFamily="2" charset="-122"/>
              </a:rPr>
              <a:t>前面的比喻是后面比喻的</a:t>
            </a:r>
            <a:r>
              <a:rPr lang="zh-CN" altLang="en-US" sz="4400" b="1" dirty="0">
                <a:solidFill>
                  <a:srgbClr val="FF0066"/>
                </a:solidFill>
                <a:latin typeface="宋体" panose="02010600030101010101" pitchFamily="2" charset="-122"/>
              </a:rPr>
              <a:t>前提</a:t>
            </a:r>
            <a:r>
              <a:rPr lang="zh-CN" altLang="en-US" sz="4400" b="1" dirty="0">
                <a:solidFill>
                  <a:schemeClr val="accent2"/>
                </a:solidFill>
                <a:latin typeface="宋体" panose="02010600030101010101" pitchFamily="2" charset="-122"/>
              </a:rPr>
              <a:t>，后面的比喻是前面比喻的</a:t>
            </a:r>
            <a:r>
              <a:rPr lang="zh-CN" altLang="en-US" sz="4400" b="1" dirty="0">
                <a:solidFill>
                  <a:srgbClr val="FF0066"/>
                </a:solidFill>
                <a:latin typeface="宋体" panose="02010600030101010101" pitchFamily="2" charset="-122"/>
              </a:rPr>
              <a:t>深化</a:t>
            </a:r>
            <a:r>
              <a:rPr lang="zh-CN" altLang="en-US" sz="4400" b="1" dirty="0">
                <a:solidFill>
                  <a:schemeClr val="accent2"/>
                </a:solidFill>
                <a:latin typeface="宋体" panose="02010600030101010101" pitchFamily="2" charset="-122"/>
              </a:rPr>
              <a:t>，特别是关于家的第三个比喻，是前两个比喻的</a:t>
            </a:r>
            <a:r>
              <a:rPr lang="zh-CN" altLang="en-US" sz="4400" b="1" dirty="0">
                <a:solidFill>
                  <a:srgbClr val="FF0066"/>
                </a:solidFill>
                <a:latin typeface="宋体" panose="02010600030101010101" pitchFamily="2" charset="-122"/>
              </a:rPr>
              <a:t>极致和升华</a:t>
            </a:r>
            <a:r>
              <a:rPr lang="zh-CN" altLang="en-US" sz="4400" b="1" dirty="0">
                <a:solidFill>
                  <a:schemeClr val="accent2"/>
                </a:solidFill>
                <a:latin typeface="宋体" panose="02010600030101010101" pitchFamily="2" charset="-122"/>
              </a:rPr>
              <a:t>。</a:t>
            </a:r>
            <a:endParaRPr lang="zh-CN" altLang="en-US" sz="4400" b="1" dirty="0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267271" name="椭圆 267270"/>
          <p:cNvSpPr/>
          <p:nvPr/>
        </p:nvSpPr>
        <p:spPr>
          <a:xfrm>
            <a:off x="468313" y="765175"/>
            <a:ext cx="2808287" cy="576263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分析评价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7267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7267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67267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8292" name="图片 268291" descr="家居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8290" name="标题 268289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 anchor="ctr"/>
          <a:p>
            <a:pPr algn="l"/>
            <a:r>
              <a:rPr lang="en-US" altLang="zh-CN" sz="4800" b="1" dirty="0">
                <a:solidFill>
                  <a:schemeClr val="accent2"/>
                </a:solidFill>
              </a:rPr>
              <a:t>       </a:t>
            </a:r>
            <a:r>
              <a:rPr lang="zh-CN" altLang="en-US" sz="4800" b="1" dirty="0">
                <a:solidFill>
                  <a:schemeClr val="accent2"/>
                </a:solidFill>
              </a:rPr>
              <a:t>这篇文章告诉我们“家”的</a:t>
            </a:r>
            <a:r>
              <a:rPr lang="zh-CN" altLang="en-US" sz="4800" b="1" dirty="0">
                <a:solidFill>
                  <a:srgbClr val="FF0066"/>
                </a:solidFill>
              </a:rPr>
              <a:t>真谛</a:t>
            </a:r>
            <a:r>
              <a:rPr lang="zh-CN" altLang="en-US" sz="4800" b="1" dirty="0">
                <a:solidFill>
                  <a:schemeClr val="accent2"/>
                </a:solidFill>
              </a:rPr>
              <a:t>是什么？</a:t>
            </a:r>
            <a:br>
              <a:rPr lang="zh-CN" altLang="en-US" sz="4800" b="1" dirty="0">
                <a:solidFill>
                  <a:schemeClr val="accent2"/>
                </a:solidFill>
              </a:rPr>
            </a:br>
            <a:endParaRPr lang="zh-CN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268291" name="文本占位符 268290"/>
          <p:cNvSpPr>
            <a:spLocks noGrp="1"/>
          </p:cNvSpPr>
          <p:nvPr>
            <p:ph type="body" idx="1"/>
          </p:nvPr>
        </p:nvSpPr>
        <p:spPr>
          <a:xfrm>
            <a:off x="179388" y="3573463"/>
            <a:ext cx="8229600" cy="2697162"/>
          </a:xfrm>
        </p:spPr>
        <p:txBody>
          <a:bodyPr/>
          <a:p>
            <a:pPr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accent2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4800" b="1" dirty="0">
                <a:solidFill>
                  <a:schemeClr val="accent2"/>
                </a:solidFill>
                <a:latin typeface="宋体" panose="02010600030101010101" pitchFamily="2" charset="-122"/>
              </a:rPr>
              <a:t>从文中所设的三个比喻来看，作者心中蕴含了对家的什么</a:t>
            </a:r>
            <a:r>
              <a:rPr lang="zh-CN" altLang="en-US" sz="4800" b="1" dirty="0">
                <a:solidFill>
                  <a:srgbClr val="FF0066"/>
                </a:solidFill>
                <a:latin typeface="宋体" panose="02010600030101010101" pitchFamily="2" charset="-122"/>
              </a:rPr>
              <a:t>情感</a:t>
            </a:r>
            <a:r>
              <a:rPr lang="zh-CN" altLang="en-US" sz="4800" b="1" dirty="0">
                <a:solidFill>
                  <a:schemeClr val="accent2"/>
                </a:solidFill>
                <a:latin typeface="宋体" panose="02010600030101010101" pitchFamily="2" charset="-122"/>
              </a:rPr>
              <a:t>？</a:t>
            </a:r>
            <a:endParaRPr lang="zh-CN" altLang="en-US" sz="4800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4800" dirty="0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268293" name="椭圆 268292"/>
          <p:cNvSpPr/>
          <p:nvPr/>
        </p:nvSpPr>
        <p:spPr>
          <a:xfrm>
            <a:off x="468313" y="765175"/>
            <a:ext cx="2808287" cy="576263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分析评价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spd="med">
    <p:cover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1261" name="图片 181260" descr="家居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1250" name="标题 181249"/>
          <p:cNvSpPr>
            <a:spLocks noGrp="1"/>
          </p:cNvSpPr>
          <p:nvPr>
            <p:ph type="title"/>
          </p:nvPr>
        </p:nvSpPr>
        <p:spPr>
          <a:xfrm>
            <a:off x="3203575" y="404813"/>
            <a:ext cx="4105275" cy="1143000"/>
          </a:xfrm>
        </p:spPr>
        <p:txBody>
          <a:bodyPr anchor="ctr"/>
          <a:p>
            <a:r>
              <a:rPr lang="zh-CN" altLang="en-US" sz="5400" b="1" dirty="0">
                <a:solidFill>
                  <a:srgbClr val="66FF33"/>
                </a:solidFill>
                <a:latin typeface="宋体" panose="02010600030101010101" pitchFamily="2" charset="-122"/>
              </a:rPr>
              <a:t>板书设计</a:t>
            </a:r>
            <a:r>
              <a:rPr lang="zh-CN" altLang="en-US" sz="5400" dirty="0">
                <a:solidFill>
                  <a:srgbClr val="66FF33"/>
                </a:solidFill>
                <a:latin typeface="宋体" panose="02010600030101010101" pitchFamily="2" charset="-122"/>
              </a:rPr>
              <a:t> </a:t>
            </a:r>
            <a:endParaRPr lang="zh-CN" altLang="en-US" sz="5400" dirty="0">
              <a:solidFill>
                <a:srgbClr val="66FF33"/>
              </a:solidFill>
              <a:latin typeface="宋体" panose="02010600030101010101" pitchFamily="2" charset="-122"/>
            </a:endParaRPr>
          </a:p>
        </p:txBody>
      </p:sp>
      <p:sp>
        <p:nvSpPr>
          <p:cNvPr id="181252" name="左大括号 181251"/>
          <p:cNvSpPr/>
          <p:nvPr/>
        </p:nvSpPr>
        <p:spPr>
          <a:xfrm>
            <a:off x="3563938" y="3141663"/>
            <a:ext cx="719137" cy="2663825"/>
          </a:xfrm>
          <a:prstGeom prst="leftBrace">
            <a:avLst>
              <a:gd name="adj1" fmla="val 30868"/>
              <a:gd name="adj2" fmla="val 50000"/>
            </a:avLst>
          </a:prstGeom>
          <a:noFill/>
          <a:ln w="5715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53" name="右箭头 181252"/>
          <p:cNvSpPr/>
          <p:nvPr/>
        </p:nvSpPr>
        <p:spPr>
          <a:xfrm>
            <a:off x="2700338" y="1916113"/>
            <a:ext cx="1512887" cy="485775"/>
          </a:xfrm>
          <a:prstGeom prst="rightArrow">
            <a:avLst>
              <a:gd name="adj1" fmla="val 50000"/>
              <a:gd name="adj2" fmla="val 7785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1254" name="右箭头 181253"/>
          <p:cNvSpPr/>
          <p:nvPr/>
        </p:nvSpPr>
        <p:spPr>
          <a:xfrm>
            <a:off x="1619250" y="4221163"/>
            <a:ext cx="1800225" cy="485775"/>
          </a:xfrm>
          <a:prstGeom prst="rightArrow">
            <a:avLst>
              <a:gd name="adj1" fmla="val 50000"/>
              <a:gd name="adj2" fmla="val 9264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1255" name="右大括号 181254"/>
          <p:cNvSpPr/>
          <p:nvPr/>
        </p:nvSpPr>
        <p:spPr>
          <a:xfrm>
            <a:off x="5940425" y="3141663"/>
            <a:ext cx="584200" cy="2663825"/>
          </a:xfrm>
          <a:prstGeom prst="rightBrace">
            <a:avLst>
              <a:gd name="adj1" fmla="val 37998"/>
              <a:gd name="adj2" fmla="val 50000"/>
            </a:avLst>
          </a:prstGeom>
          <a:noFill/>
          <a:ln w="5715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1256" name="文本框 181255"/>
          <p:cNvSpPr txBox="1"/>
          <p:nvPr/>
        </p:nvSpPr>
        <p:spPr>
          <a:xfrm>
            <a:off x="6804025" y="3284538"/>
            <a:ext cx="2012950" cy="23780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lvl="0"/>
            <a:r>
              <a:rPr lang="zh-CN" altLang="en-US" sz="6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关爱</a:t>
            </a:r>
            <a:r>
              <a:rPr lang="zh-CN" altLang="en-US" sz="60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</a:t>
            </a:r>
            <a:endParaRPr lang="zh-CN" altLang="en-US" sz="60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6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呵护</a:t>
            </a:r>
            <a:r>
              <a:rPr lang="zh-CN" altLang="en-US" sz="60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</a:t>
            </a:r>
            <a:endParaRPr lang="zh-CN" altLang="en-US" sz="60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58" name="椭圆 181257"/>
          <p:cNvSpPr/>
          <p:nvPr/>
        </p:nvSpPr>
        <p:spPr>
          <a:xfrm>
            <a:off x="395288" y="549275"/>
            <a:ext cx="2808287" cy="576263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讨论总结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65" name="矩形 181264"/>
          <p:cNvSpPr/>
          <p:nvPr/>
        </p:nvSpPr>
        <p:spPr>
          <a:xfrm>
            <a:off x="323850" y="1557338"/>
            <a:ext cx="1714500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人生</a:t>
            </a:r>
            <a:endParaRPr lang="zh-CN" altLang="en-US" sz="6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66" name="矩形 181265"/>
          <p:cNvSpPr/>
          <p:nvPr/>
        </p:nvSpPr>
        <p:spPr>
          <a:xfrm>
            <a:off x="4643438" y="1557338"/>
            <a:ext cx="1714500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漂流</a:t>
            </a:r>
            <a:endParaRPr lang="zh-CN" altLang="en-US" sz="6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67" name="矩形 181266"/>
          <p:cNvSpPr/>
          <p:nvPr/>
        </p:nvSpPr>
        <p:spPr>
          <a:xfrm>
            <a:off x="179388" y="3716338"/>
            <a:ext cx="1204912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8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</a:t>
            </a:r>
            <a:endParaRPr lang="zh-CN" altLang="en-US" sz="8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68" name="矩形 181267"/>
          <p:cNvSpPr/>
          <p:nvPr/>
        </p:nvSpPr>
        <p:spPr>
          <a:xfrm>
            <a:off x="4427538" y="2781300"/>
            <a:ext cx="94932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船</a:t>
            </a:r>
            <a:endParaRPr lang="zh-CN" altLang="en-US" sz="6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69" name="矩形 181268"/>
          <p:cNvSpPr/>
          <p:nvPr/>
        </p:nvSpPr>
        <p:spPr>
          <a:xfrm>
            <a:off x="4427538" y="3933825"/>
            <a:ext cx="1714500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港湾</a:t>
            </a:r>
            <a:endParaRPr lang="zh-CN" altLang="en-US" sz="6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70" name="矩形 181269"/>
          <p:cNvSpPr/>
          <p:nvPr/>
        </p:nvSpPr>
        <p:spPr>
          <a:xfrm>
            <a:off x="4500563" y="5229225"/>
            <a:ext cx="94932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岸</a:t>
            </a:r>
            <a:endParaRPr lang="zh-CN" altLang="en-US" sz="6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</p:spTree>
  </p:cSld>
  <p:clrMapOvr>
    <a:masterClrMapping/>
  </p:clrMapOvr>
  <p:transition spd="slow">
    <p:wheel spokes="4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812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812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85" decel="1000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385" decel="100000"/>
                                        <p:tgtEl>
                                          <p:spTgt spid="1812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385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385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6" grpId="0"/>
      <p:bldP spid="181265" grpId="0"/>
      <p:bldP spid="181265" grpId="1"/>
      <p:bldP spid="181266" grpId="0"/>
      <p:bldP spid="181267" grpId="0"/>
      <p:bldP spid="181267" grpId="1"/>
      <p:bldP spid="181267" grpId="2"/>
      <p:bldP spid="181268" grpId="0"/>
      <p:bldP spid="181269" grpId="0"/>
      <p:bldP spid="1812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5590" name="图片 195589" descr="家居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5586" name="文本框 195585"/>
          <p:cNvSpPr txBox="1"/>
          <p:nvPr/>
        </p:nvSpPr>
        <p:spPr>
          <a:xfrm>
            <a:off x="250825" y="2781300"/>
            <a:ext cx="8893175" cy="338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5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5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这篇散文</a:t>
            </a:r>
            <a:r>
              <a:rPr lang="zh-CN" altLang="en-US" sz="54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以船、港湾和岸为喻</a:t>
            </a:r>
            <a:r>
              <a:rPr lang="zh-CN" altLang="en-US" sz="5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，由眼前的现象入手，深入思考，写出了</a:t>
            </a:r>
            <a:r>
              <a:rPr lang="zh-CN" altLang="en-US" sz="54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自己对人生，对家的独特思考</a:t>
            </a:r>
            <a:r>
              <a:rPr lang="zh-CN" altLang="en-US" sz="54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54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589" name="椭圆 195588"/>
          <p:cNvSpPr/>
          <p:nvPr/>
        </p:nvSpPr>
        <p:spPr>
          <a:xfrm>
            <a:off x="395288" y="692150"/>
            <a:ext cx="2808287" cy="576263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讨论总结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591" name="文本框 195590"/>
          <p:cNvSpPr txBox="1"/>
          <p:nvPr/>
        </p:nvSpPr>
        <p:spPr>
          <a:xfrm>
            <a:off x="250825" y="1557338"/>
            <a:ext cx="2635250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4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主题分析</a:t>
            </a:r>
            <a:endParaRPr lang="zh-CN" altLang="en-US" sz="48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0544" name="图片 150543" descr="家居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0543" name="标题 150542"/>
          <p:cNvSpPr>
            <a:spLocks noGrp="1"/>
          </p:cNvSpPr>
          <p:nvPr>
            <p:ph type="title"/>
          </p:nvPr>
        </p:nvSpPr>
        <p:spPr>
          <a:xfrm>
            <a:off x="468313" y="765175"/>
            <a:ext cx="2590800" cy="706438"/>
          </a:xfrm>
          <a:solidFill>
            <a:schemeClr val="folHlink"/>
          </a:solidFill>
          <a:ln w="38100">
            <a:solidFill>
              <a:srgbClr val="FF0066"/>
            </a:solidFill>
            <a:miter/>
          </a:ln>
        </p:spPr>
        <p:txBody>
          <a:bodyPr anchor="ctr"/>
          <a:p>
            <a:pPr algn="l"/>
            <a:r>
              <a:rPr lang="zh-CN" altLang="en-US" b="1" dirty="0">
                <a:solidFill>
                  <a:schemeClr val="accent2"/>
                </a:solidFill>
              </a:rPr>
              <a:t>阅读欣赏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50534" name="文本占位符 150533"/>
          <p:cNvSpPr>
            <a:spLocks noGrp="1"/>
          </p:cNvSpPr>
          <p:nvPr>
            <p:ph type="body" idx="1"/>
          </p:nvPr>
        </p:nvSpPr>
        <p:spPr>
          <a:xfrm>
            <a:off x="323850" y="1916113"/>
            <a:ext cx="8229600" cy="4525962"/>
          </a:xfrm>
        </p:spPr>
        <p:txBody>
          <a:bodyPr vert="horz"/>
          <a:p>
            <a:pPr>
              <a:lnSpc>
                <a:spcPct val="90000"/>
              </a:lnSpc>
            </a:pP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我看见黑沉沉的大地展开在我的面前</a:t>
            </a:r>
            <a:r>
              <a:rPr lang="en-US" altLang="zh-CN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用她的手臂拥抱着无数的家庭</a:t>
            </a:r>
            <a:r>
              <a:rPr lang="en-US" altLang="zh-CN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在那些家庭里有着</a:t>
            </a:r>
            <a:r>
              <a:rPr lang="zh-CN" altLang="en-US" sz="4000" b="1" dirty="0">
                <a:solidFill>
                  <a:srgbClr val="FF0066"/>
                </a:solidFill>
                <a:latin typeface="宋体" panose="02010600030101010101" pitchFamily="2" charset="-122"/>
              </a:rPr>
              <a:t>摇篮和床铺</a:t>
            </a:r>
            <a:r>
              <a:rPr lang="en-US" altLang="zh-CN" sz="4000" b="1">
                <a:solidFill>
                  <a:schemeClr val="accent2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4000" b="1" dirty="0">
                <a:solidFill>
                  <a:srgbClr val="FF0066"/>
                </a:solidFill>
                <a:latin typeface="宋体" panose="02010600030101010101" pitchFamily="2" charset="-122"/>
              </a:rPr>
              <a:t>母亲们的心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和</a:t>
            </a:r>
            <a:r>
              <a:rPr lang="zh-CN" altLang="en-US" sz="4000" b="1" dirty="0">
                <a:solidFill>
                  <a:srgbClr val="FF0066"/>
                </a:solidFill>
                <a:latin typeface="宋体" panose="02010600030101010101" pitchFamily="2" charset="-122"/>
              </a:rPr>
              <a:t>夜晚的灯</a:t>
            </a:r>
            <a:r>
              <a:rPr lang="en-US" altLang="zh-CN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还有</a:t>
            </a:r>
            <a:r>
              <a:rPr lang="zh-CN" altLang="en-US" sz="4000" b="1" dirty="0">
                <a:solidFill>
                  <a:srgbClr val="FF0066"/>
                </a:solidFill>
                <a:latin typeface="宋体" panose="02010600030101010101" pitchFamily="2" charset="-122"/>
              </a:rPr>
              <a:t>年轻的生命</a:t>
            </a:r>
            <a:r>
              <a:rPr lang="en-US" altLang="zh-CN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他们满心</a:t>
            </a:r>
            <a:r>
              <a:rPr lang="zh-CN" altLang="en-US" sz="4000" b="1" dirty="0">
                <a:solidFill>
                  <a:srgbClr val="FF0066"/>
                </a:solidFill>
                <a:latin typeface="宋体" panose="02010600030101010101" pitchFamily="2" charset="-122"/>
              </a:rPr>
              <a:t>欢乐</a:t>
            </a:r>
            <a:r>
              <a:rPr lang="en-US" altLang="zh-CN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却浑然不知这样的欢乐对世界的价值</a:t>
            </a:r>
            <a:r>
              <a:rPr lang="en-US" altLang="zh-CN" sz="4000" b="1">
                <a:solidFill>
                  <a:schemeClr val="accent2"/>
                </a:solidFill>
                <a:latin typeface="宋体" panose="02010600030101010101" pitchFamily="2" charset="-122"/>
              </a:rPr>
              <a:t>. </a:t>
            </a:r>
            <a:endParaRPr lang="en-US" altLang="zh-CN" sz="4000" b="1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   ----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摘自泰戈尔</a:t>
            </a:r>
            <a:r>
              <a:rPr lang="en-US" altLang="zh-CN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新月集</a:t>
            </a:r>
            <a:r>
              <a:rPr lang="en-US" altLang="zh-CN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·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</a:rPr>
              <a:t>家庭</a:t>
            </a:r>
            <a:r>
              <a:rPr lang="en-US" altLang="zh-CN" sz="4000" b="1">
                <a:solidFill>
                  <a:schemeClr val="accent2"/>
                </a:solidFill>
                <a:latin typeface="宋体" panose="02010600030101010101" pitchFamily="2" charset="-122"/>
              </a:rPr>
              <a:t>》</a:t>
            </a:r>
            <a:endParaRPr lang="en-US" altLang="zh-CN" sz="4000" b="1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150545" name="椭圆 150544"/>
          <p:cNvSpPr/>
          <p:nvPr/>
        </p:nvSpPr>
        <p:spPr>
          <a:xfrm>
            <a:off x="5292725" y="765175"/>
            <a:ext cx="2951163" cy="64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家是什么？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hecker dir="vert"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7704" name="图片 157703" descr="家居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7703" name="标题 157702"/>
          <p:cNvSpPr>
            <a:spLocks noGrp="1"/>
          </p:cNvSpPr>
          <p:nvPr>
            <p:ph type="title"/>
          </p:nvPr>
        </p:nvSpPr>
        <p:spPr>
          <a:xfrm>
            <a:off x="395288" y="765175"/>
            <a:ext cx="2879725" cy="792163"/>
          </a:xfrm>
          <a:solidFill>
            <a:schemeClr val="folHlink"/>
          </a:solidFill>
          <a:ln w="38100">
            <a:solidFill>
              <a:srgbClr val="FF0066"/>
            </a:solidFill>
            <a:miter/>
          </a:ln>
        </p:spPr>
        <p:txBody>
          <a:bodyPr anchor="ctr"/>
          <a:p>
            <a:r>
              <a:rPr lang="zh-CN" altLang="en-US" b="1" dirty="0">
                <a:solidFill>
                  <a:schemeClr val="accent2"/>
                </a:solidFill>
              </a:rPr>
              <a:t>阅读欣赏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57701" name="文本占位符 157700"/>
          <p:cNvSpPr>
            <a:spLocks noGrp="1"/>
          </p:cNvSpPr>
          <p:nvPr>
            <p:ph type="body" idx="1"/>
          </p:nvPr>
        </p:nvSpPr>
        <p:spPr>
          <a:xfrm>
            <a:off x="250825" y="1773238"/>
            <a:ext cx="8686800" cy="4681537"/>
          </a:xfrm>
        </p:spPr>
        <p:txBody>
          <a:bodyPr vert="horz"/>
          <a:p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问孩子：家是什么？ </a:t>
            </a:r>
            <a:endParaRPr lang="zh-CN" altLang="en-US" sz="3600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他们回答：家是</a:t>
            </a:r>
            <a:r>
              <a:rPr lang="zh-CN" altLang="en-US" sz="3600" b="1" dirty="0">
                <a:solidFill>
                  <a:srgbClr val="FF0066"/>
                </a:solidFill>
                <a:latin typeface="宋体" panose="02010600030101010101" pitchFamily="2" charset="-122"/>
              </a:rPr>
              <a:t>妈妈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柔软</a:t>
            </a:r>
            <a:r>
              <a:rPr lang="zh-CN" altLang="en-US" sz="3600" b="1" dirty="0">
                <a:solidFill>
                  <a:srgbClr val="FF0066"/>
                </a:solidFill>
                <a:latin typeface="宋体" panose="02010600030101010101" pitchFamily="2" charset="-122"/>
              </a:rPr>
              <a:t>的手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和</a:t>
            </a:r>
            <a:r>
              <a:rPr lang="zh-CN" altLang="en-US" sz="3600" b="1" dirty="0">
                <a:solidFill>
                  <a:srgbClr val="FF0066"/>
                </a:solidFill>
                <a:latin typeface="宋体" panose="02010600030101010101" pitchFamily="2" charset="-122"/>
              </a:rPr>
              <a:t>爸爸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宽阔</a:t>
            </a:r>
            <a:r>
              <a:rPr lang="zh-CN" altLang="en-US" sz="3600" b="1" dirty="0">
                <a:solidFill>
                  <a:srgbClr val="FF0066"/>
                </a:solidFill>
                <a:latin typeface="宋体" panose="02010600030101010101" pitchFamily="2" charset="-122"/>
              </a:rPr>
              <a:t>的肩膀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，家是一百分时的</a:t>
            </a:r>
            <a:r>
              <a:rPr lang="zh-CN" altLang="en-US" sz="3600" b="1" dirty="0">
                <a:solidFill>
                  <a:srgbClr val="FF0066"/>
                </a:solidFill>
                <a:latin typeface="宋体" panose="02010600030101010101" pitchFamily="2" charset="-122"/>
              </a:rPr>
              <a:t>奖赏和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不及格时的</a:t>
            </a:r>
            <a:r>
              <a:rPr lang="zh-CN" altLang="en-US" sz="3600" b="1" dirty="0">
                <a:solidFill>
                  <a:srgbClr val="FF0066"/>
                </a:solidFill>
                <a:latin typeface="宋体" panose="02010600030101010101" pitchFamily="2" charset="-122"/>
              </a:rPr>
              <a:t>斥骂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。家是可以</a:t>
            </a:r>
            <a:r>
              <a:rPr lang="zh-CN" altLang="en-US" sz="3600" b="1" dirty="0">
                <a:solidFill>
                  <a:srgbClr val="FF0066"/>
                </a:solidFill>
                <a:latin typeface="宋体" panose="02010600030101010101" pitchFamily="2" charset="-122"/>
              </a:rPr>
              <a:t>耍赖撒谎当皇帝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，也是</a:t>
            </a:r>
            <a:r>
              <a:rPr lang="zh-CN" altLang="en-US" sz="3600" b="1" dirty="0">
                <a:solidFill>
                  <a:srgbClr val="FF0066"/>
                </a:solidFill>
                <a:latin typeface="宋体" panose="02010600030101010101" pitchFamily="2" charset="-122"/>
              </a:rPr>
              <a:t>俯首听命当奴隶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的地方。家是既让你高飞又用一根线牵着的</a:t>
            </a:r>
            <a:r>
              <a:rPr lang="zh-CN" altLang="en-US" sz="3600" b="1" dirty="0">
                <a:solidFill>
                  <a:srgbClr val="FF0066"/>
                </a:solidFill>
                <a:latin typeface="宋体" panose="02010600030101010101" pitchFamily="2" charset="-122"/>
              </a:rPr>
              <a:t>风筝轴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。</a:t>
            </a:r>
            <a:endParaRPr lang="zh-CN" altLang="en-US" sz="3600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------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摘自毕淑敏</a:t>
            </a:r>
            <a:r>
              <a:rPr lang="en-US" altLang="zh-CN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家问</a:t>
            </a:r>
            <a:r>
              <a:rPr lang="en-US" altLang="zh-CN" sz="3600" b="1">
                <a:solidFill>
                  <a:schemeClr val="accent2"/>
                </a:solidFill>
                <a:latin typeface="宋体" panose="02010600030101010101" pitchFamily="2" charset="-122"/>
              </a:rPr>
              <a:t>》</a:t>
            </a:r>
            <a:endParaRPr lang="en-US" altLang="zh-CN" sz="3600" b="1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157705" name="椭圆 157704"/>
          <p:cNvSpPr/>
          <p:nvPr/>
        </p:nvSpPr>
        <p:spPr>
          <a:xfrm>
            <a:off x="5292725" y="765175"/>
            <a:ext cx="2951163" cy="64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家是什么？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这一家三口是谁？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  <p:pic>
        <p:nvPicPr>
          <p:cNvPr id="8" name="内容占位符 7" descr="mmexport14708490148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90800" y="1042670"/>
            <a:ext cx="2837815" cy="50520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3412" name="图片 273411" descr="家居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3410" name="标题 273409"/>
          <p:cNvSpPr>
            <a:spLocks noGrp="1"/>
          </p:cNvSpPr>
          <p:nvPr>
            <p:ph type="title"/>
          </p:nvPr>
        </p:nvSpPr>
        <p:spPr>
          <a:xfrm>
            <a:off x="539750" y="692150"/>
            <a:ext cx="2520950" cy="649288"/>
          </a:xfrm>
          <a:solidFill>
            <a:schemeClr val="folHlink"/>
          </a:solidFill>
          <a:ln w="38100">
            <a:solidFill>
              <a:srgbClr val="FF0066"/>
            </a:solidFill>
            <a:miter/>
          </a:ln>
        </p:spPr>
        <p:txBody>
          <a:bodyPr anchor="ctr"/>
          <a:p>
            <a:r>
              <a:rPr lang="zh-CN" altLang="en-US" sz="4000" b="1" dirty="0">
                <a:solidFill>
                  <a:schemeClr val="accent2"/>
                </a:solidFill>
              </a:rPr>
              <a:t>回顾感悟</a:t>
            </a:r>
            <a:endParaRPr lang="zh-CN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273411" name="文本占位符 273410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229600" cy="1468438"/>
          </a:xfrm>
        </p:spPr>
        <p:txBody>
          <a:bodyPr/>
          <a:p>
            <a:r>
              <a:rPr lang="zh-CN" altLang="en-US" sz="4400" b="1" dirty="0">
                <a:solidFill>
                  <a:srgbClr val="FF0000"/>
                </a:solidFill>
              </a:rPr>
              <a:t>回忆你学过的古诗词中，有哪些句子是倾诉对家的感情的？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73413" name="椭圆 273412"/>
          <p:cNvSpPr/>
          <p:nvPr/>
        </p:nvSpPr>
        <p:spPr>
          <a:xfrm>
            <a:off x="5292725" y="765175"/>
            <a:ext cx="2951163" cy="64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家是什么？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3414" name="文本框 273413"/>
          <p:cNvSpPr txBox="1"/>
          <p:nvPr/>
        </p:nvSpPr>
        <p:spPr>
          <a:xfrm>
            <a:off x="468313" y="3141663"/>
            <a:ext cx="8137525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、家是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 “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来日绮床前，寒梅著花未”的</a:t>
            </a:r>
            <a:r>
              <a:rPr lang="zh-CN" altLang="en-US" sz="40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那朵寒梅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  <a:endParaRPr lang="en-US" altLang="zh-CN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、家是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 “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举头望明月，低头思故乡”的</a:t>
            </a:r>
            <a:r>
              <a:rPr lang="zh-CN" altLang="en-US" sz="40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那轮明月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4441" name="图片 274440" descr="家居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4435" name="文本占位符 274434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229600" cy="5256212"/>
          </a:xfrm>
        </p:spPr>
        <p:txBody>
          <a:bodyPr/>
          <a:p>
            <a:pPr>
              <a:lnSpc>
                <a:spcPct val="80000"/>
              </a:lnSpc>
              <a:buNone/>
            </a:pP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、家是</a:t>
            </a: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 “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春风又绿江南岸，明月何时照我还”的</a:t>
            </a:r>
            <a:r>
              <a:rPr lang="zh-CN" altLang="en-US" b="1" dirty="0">
                <a:solidFill>
                  <a:srgbClr val="FF0066"/>
                </a:solidFill>
                <a:latin typeface="宋体" panose="02010600030101010101" pitchFamily="2" charset="-122"/>
              </a:rPr>
              <a:t>似箭归心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。</a:t>
            </a: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 </a:t>
            </a:r>
            <a:endParaRPr lang="en-US" altLang="zh-CN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4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、家是“何当共剪西窗烛</a:t>
            </a: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却话巴山夜雨时”</a:t>
            </a:r>
            <a:r>
              <a:rPr lang="zh-CN" altLang="en-US" b="1" dirty="0">
                <a:solidFill>
                  <a:srgbClr val="FF0066"/>
                </a:solidFill>
                <a:latin typeface="宋体" panose="02010600030101010101" pitchFamily="2" charset="-122"/>
              </a:rPr>
              <a:t>剪落的灯花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。</a:t>
            </a:r>
            <a:endParaRPr lang="zh-CN" altLang="en-US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5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、家是</a:t>
            </a: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 “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夕阳西下，断肠人在天涯”的</a:t>
            </a:r>
            <a:r>
              <a:rPr lang="zh-CN" altLang="en-US" b="1" dirty="0">
                <a:solidFill>
                  <a:srgbClr val="FF0066"/>
                </a:solidFill>
                <a:latin typeface="宋体" panose="02010600030101010101" pitchFamily="2" charset="-122"/>
              </a:rPr>
              <a:t>九曲回肠</a:t>
            </a: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 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。</a:t>
            </a:r>
            <a:endParaRPr lang="zh-CN" altLang="en-US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6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、家是</a:t>
            </a: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 “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日暮乡关何处是，烟波江上使人愁”的</a:t>
            </a:r>
            <a:r>
              <a:rPr lang="zh-CN" altLang="en-US" b="1" dirty="0">
                <a:solidFill>
                  <a:srgbClr val="FF0066"/>
                </a:solidFill>
                <a:latin typeface="宋体" panose="02010600030101010101" pitchFamily="2" charset="-122"/>
              </a:rPr>
              <a:t>缕缕愁思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。</a:t>
            </a:r>
            <a:endParaRPr lang="zh-CN" altLang="en-US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7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、家是</a:t>
            </a: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 “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谁家玉笛暗飞声，散入春风满洛城”</a:t>
            </a: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 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那</a:t>
            </a:r>
            <a:r>
              <a:rPr lang="zh-CN" altLang="en-US" b="1" dirty="0">
                <a:solidFill>
                  <a:srgbClr val="FF0066"/>
                </a:solidFill>
                <a:latin typeface="宋体" panose="02010600030101010101" pitchFamily="2" charset="-122"/>
              </a:rPr>
              <a:t>撩人的夜曲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。</a:t>
            </a: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 </a:t>
            </a:r>
            <a:endParaRPr lang="en-US" altLang="zh-CN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、家是</a:t>
            </a: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</a:rPr>
              <a:t> “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姑苏城外寒山寺，夜半钟声到客船”那</a:t>
            </a:r>
            <a:r>
              <a:rPr lang="zh-CN" altLang="en-US" b="1" dirty="0">
                <a:solidFill>
                  <a:srgbClr val="FF0066"/>
                </a:solidFill>
                <a:latin typeface="宋体" panose="02010600030101010101" pitchFamily="2" charset="-122"/>
              </a:rPr>
              <a:t>夜半的钟声</a:t>
            </a: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。</a:t>
            </a:r>
            <a:endParaRPr lang="zh-CN" altLang="en-US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74436" name="标题 274435"/>
          <p:cNvSpPr>
            <a:spLocks noGrp="1"/>
          </p:cNvSpPr>
          <p:nvPr>
            <p:ph type="title"/>
          </p:nvPr>
        </p:nvSpPr>
        <p:spPr>
          <a:xfrm>
            <a:off x="395288" y="620713"/>
            <a:ext cx="2386012" cy="581025"/>
          </a:xfrm>
          <a:solidFill>
            <a:schemeClr val="folHlink"/>
          </a:solidFill>
          <a:ln w="38100">
            <a:solidFill>
              <a:srgbClr val="FF0066"/>
            </a:solidFill>
            <a:miter/>
          </a:ln>
        </p:spPr>
        <p:txBody>
          <a:bodyPr vert="horz" wrap="square" lIns="91440" tIns="45720" rIns="91440" bIns="45720" anchor="ctr"/>
          <a:p>
            <a:r>
              <a:rPr lang="zh-CN" altLang="en-US" sz="4000" b="1" dirty="0"/>
              <a:t>回顾感悟</a:t>
            </a:r>
            <a:endParaRPr lang="zh-CN" altLang="en-US" sz="4000" b="1" dirty="0"/>
          </a:p>
        </p:txBody>
      </p:sp>
      <p:sp>
        <p:nvSpPr>
          <p:cNvPr id="274438" name="椭圆 274437"/>
          <p:cNvSpPr/>
          <p:nvPr/>
        </p:nvSpPr>
        <p:spPr>
          <a:xfrm>
            <a:off x="5219700" y="549275"/>
            <a:ext cx="2951163" cy="64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家是什么？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7443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7443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7443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charRg st="3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274435">
                                            <p:txEl>
                                              <p:charRg st="3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274435">
                                            <p:txEl>
                                              <p:charRg st="3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274435">
                                            <p:txEl>
                                              <p:charRg st="3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charRg st="5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274435">
                                            <p:txEl>
                                              <p:charRg st="5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274435">
                                            <p:txEl>
                                              <p:charRg st="5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274435">
                                            <p:txEl>
                                              <p:charRg st="5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charRg st="8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274435">
                                            <p:txEl>
                                              <p:charRg st="8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274435">
                                            <p:txEl>
                                              <p:charRg st="8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274435">
                                            <p:txEl>
                                              <p:charRg st="8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charRg st="11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1000"/>
                                        <p:tgtEl>
                                          <p:spTgt spid="274435">
                                            <p:txEl>
                                              <p:charRg st="11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1000"/>
                                        <p:tgtEl>
                                          <p:spTgt spid="274435">
                                            <p:txEl>
                                              <p:charRg st="11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000"/>
                                        <p:tgtEl>
                                          <p:spTgt spid="274435">
                                            <p:txEl>
                                              <p:charRg st="11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charRg st="145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0"/>
                                        <p:tgtEl>
                                          <p:spTgt spid="274435">
                                            <p:txEl>
                                              <p:charRg st="145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0"/>
                                        <p:tgtEl>
                                          <p:spTgt spid="274435">
                                            <p:txEl>
                                              <p:charRg st="145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0"/>
                                        <p:tgtEl>
                                          <p:spTgt spid="274435">
                                            <p:txEl>
                                              <p:charRg st="145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82" name="图片 276481" descr="家居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483" name="标题 276482"/>
          <p:cNvSpPr>
            <a:spLocks noGrp="1"/>
          </p:cNvSpPr>
          <p:nvPr>
            <p:ph type="title"/>
          </p:nvPr>
        </p:nvSpPr>
        <p:spPr>
          <a:xfrm>
            <a:off x="468313" y="620713"/>
            <a:ext cx="2386012" cy="576262"/>
          </a:xfrm>
          <a:solidFill>
            <a:schemeClr val="folHlink"/>
          </a:solidFill>
          <a:ln w="28575">
            <a:solidFill>
              <a:srgbClr val="FF0066"/>
            </a:solidFill>
            <a:miter/>
          </a:ln>
        </p:spPr>
        <p:txBody>
          <a:bodyPr anchor="ctr"/>
          <a:p>
            <a:r>
              <a:rPr lang="zh-CN" altLang="en-US" sz="4000" dirty="0">
                <a:solidFill>
                  <a:schemeClr val="accent2"/>
                </a:solidFill>
              </a:rPr>
              <a:t>认识提高</a:t>
            </a:r>
            <a:endParaRPr lang="zh-CN" altLang="en-US" sz="4000" dirty="0">
              <a:solidFill>
                <a:schemeClr val="accent2"/>
              </a:solidFill>
            </a:endParaRPr>
          </a:p>
        </p:txBody>
      </p:sp>
      <p:sp>
        <p:nvSpPr>
          <p:cNvPr id="276485" name="椭圆 276484"/>
          <p:cNvSpPr/>
          <p:nvPr/>
        </p:nvSpPr>
        <p:spPr>
          <a:xfrm>
            <a:off x="5219700" y="549275"/>
            <a:ext cx="2951163" cy="64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家是什么？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486" name="文本占位符 276485"/>
          <p:cNvSpPr>
            <a:spLocks noGrp="1"/>
          </p:cNvSpPr>
          <p:nvPr>
            <p:ph type="body" idx="1"/>
          </p:nvPr>
        </p:nvSpPr>
        <p:spPr>
          <a:xfrm>
            <a:off x="323850" y="1773238"/>
            <a:ext cx="8229600" cy="4525962"/>
          </a:xfrm>
        </p:spPr>
        <p:txBody>
          <a:bodyPr/>
          <a:p>
            <a:pPr>
              <a:buNone/>
            </a:pPr>
            <a:r>
              <a:rPr lang="en-US" altLang="zh-CN" sz="4400" dirty="0">
                <a:solidFill>
                  <a:schemeClr val="accent2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4400" dirty="0">
                <a:solidFill>
                  <a:schemeClr val="accent2"/>
                </a:solidFill>
                <a:latin typeface="宋体" panose="02010600030101010101" pitchFamily="2" charset="-122"/>
              </a:rPr>
              <a:t>今天我们通过学习、欣赏和回顾，了解到不同作者笔下有不同的家。每个人都有一个自己的家。</a:t>
            </a:r>
            <a:r>
              <a:rPr lang="zh-CN" altLang="en-US" sz="4400" dirty="0">
                <a:solidFill>
                  <a:srgbClr val="FF0066"/>
                </a:solidFill>
                <a:latin typeface="宋体" panose="02010600030101010101" pitchFamily="2" charset="-122"/>
              </a:rPr>
              <a:t>家是什么？</a:t>
            </a:r>
            <a:r>
              <a:rPr lang="zh-CN" altLang="en-US" sz="4400" dirty="0">
                <a:solidFill>
                  <a:schemeClr val="accent2"/>
                </a:solidFill>
                <a:latin typeface="宋体" panose="02010600030101010101" pitchFamily="2" charset="-122"/>
              </a:rPr>
              <a:t>再不用我赘述，请用笔把你的真切感受写出来吧。</a:t>
            </a:r>
            <a:endParaRPr lang="zh-CN" altLang="en-US" sz="4400" dirty="0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6373" name="图片 186372" descr="家居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6370" name="文本框 186369"/>
          <p:cNvSpPr txBox="1"/>
          <p:nvPr/>
        </p:nvSpPr>
        <p:spPr>
          <a:xfrm>
            <a:off x="2195513" y="1125538"/>
            <a:ext cx="62642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endParaRPr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371" name="文本框 186370"/>
          <p:cNvSpPr txBox="1"/>
          <p:nvPr/>
        </p:nvSpPr>
        <p:spPr>
          <a:xfrm>
            <a:off x="395288" y="1484313"/>
            <a:ext cx="8496300" cy="4760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har char="•"/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家是夏天的空调，大雪天的一个酒壶；</a:t>
            </a: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  <a:buChar char="•"/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家是月光下的倾诉，家是夕阳里的搀扶；</a:t>
            </a: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  <a:buChar char="•"/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家是远行时的一声声叮嘱，家是重逢时滚落的泪珠，</a:t>
            </a: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  <a:buChar char="•"/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家会很小很小，螺蛳壳是蜗牛的家；家会很大很大，宇宙是星星的家；</a:t>
            </a: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372" name="矩形 186371"/>
          <p:cNvSpPr/>
          <p:nvPr/>
        </p:nvSpPr>
        <p:spPr>
          <a:xfrm>
            <a:off x="1403350" y="1125538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1800" dirty="0">
                <a:solidFill>
                  <a:srgbClr val="FFC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</a:t>
            </a:r>
            <a:endParaRPr lang="zh-CN" altLang="en-US" sz="1800" dirty="0">
              <a:solidFill>
                <a:srgbClr val="FFC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374" name="矩形 186373"/>
          <p:cNvSpPr/>
          <p:nvPr/>
        </p:nvSpPr>
        <p:spPr>
          <a:xfrm>
            <a:off x="468313" y="620713"/>
            <a:ext cx="2386012" cy="576262"/>
          </a:xfrm>
          <a:prstGeom prst="rect">
            <a:avLst/>
          </a:prstGeom>
          <a:solidFill>
            <a:schemeClr val="folHlink"/>
          </a:solidFill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4000" dirty="0">
                <a:solidFill>
                  <a:schemeClr val="accent2"/>
                </a:solidFill>
              </a:rPr>
              <a:t>认识提高</a:t>
            </a:r>
            <a:endParaRPr lang="zh-CN" altLang="en-US" sz="4000" dirty="0">
              <a:solidFill>
                <a:schemeClr val="accent2"/>
              </a:solidFill>
            </a:endParaRPr>
          </a:p>
        </p:txBody>
      </p:sp>
      <p:sp>
        <p:nvSpPr>
          <p:cNvPr id="186375" name="椭圆 186374"/>
          <p:cNvSpPr/>
          <p:nvPr/>
        </p:nvSpPr>
        <p:spPr>
          <a:xfrm>
            <a:off x="5219700" y="549275"/>
            <a:ext cx="2951163" cy="64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家是什么？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7510" name="图片 277509" descr="家居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7507" name="文本占位符 277506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家会很轻很轻，像一粒尘埃，被人一指弹掉，不留一丝痕迹；家会很重很重，像一座铅山，压在背脊上，寸步难行；</a:t>
            </a:r>
            <a:endParaRPr lang="zh-CN" altLang="en-US" sz="3600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家会很快乐很幸福，像一眼不老的清泉，家会很凄楚很悲凉，像一汪深不可测的泪潭 </a:t>
            </a:r>
            <a:endParaRPr lang="zh-CN" altLang="en-US" sz="3600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sz="3600" dirty="0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277508" name="标题 277507"/>
          <p:cNvSpPr>
            <a:spLocks noGrp="1"/>
          </p:cNvSpPr>
          <p:nvPr>
            <p:ph type="title"/>
          </p:nvPr>
        </p:nvSpPr>
        <p:spPr>
          <a:xfrm>
            <a:off x="468313" y="836613"/>
            <a:ext cx="2314575" cy="652462"/>
          </a:xfrm>
          <a:solidFill>
            <a:schemeClr val="folHlink"/>
          </a:solidFill>
          <a:ln w="28575">
            <a:solidFill>
              <a:srgbClr val="FF0066"/>
            </a:solidFill>
            <a:miter/>
          </a:ln>
        </p:spPr>
        <p:txBody>
          <a:bodyPr vert="horz" wrap="square" lIns="91440" tIns="45720" rIns="91440" bIns="45720" anchor="ctr"/>
          <a:p>
            <a:r>
              <a:rPr lang="zh-CN" altLang="en-US" sz="4000" dirty="0"/>
              <a:t>认识提高</a:t>
            </a:r>
            <a:endParaRPr lang="zh-CN" altLang="en-US" sz="4000" dirty="0"/>
          </a:p>
        </p:txBody>
      </p:sp>
      <p:sp>
        <p:nvSpPr>
          <p:cNvPr id="277509" name="椭圆 277508"/>
          <p:cNvSpPr/>
          <p:nvPr/>
        </p:nvSpPr>
        <p:spPr>
          <a:xfrm>
            <a:off x="5219700" y="836613"/>
            <a:ext cx="2951163" cy="64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家是什么？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7507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7507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charRg st="52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7507">
                                            <p:txEl>
                                              <p:charRg st="52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7507">
                                            <p:txEl>
                                              <p:charRg st="52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8534" name="图片 278533" descr="家居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8530" name="标题 278529"/>
          <p:cNvSpPr>
            <a:spLocks noGrp="1"/>
          </p:cNvSpPr>
          <p:nvPr>
            <p:ph type="title"/>
          </p:nvPr>
        </p:nvSpPr>
        <p:spPr>
          <a:xfrm>
            <a:off x="395288" y="692150"/>
            <a:ext cx="2374900" cy="652463"/>
          </a:xfrm>
          <a:solidFill>
            <a:schemeClr val="folHlink"/>
          </a:solidFill>
          <a:ln w="38100">
            <a:solidFill>
              <a:srgbClr val="FF0066"/>
            </a:solidFill>
            <a:miter/>
          </a:ln>
        </p:spPr>
        <p:txBody>
          <a:bodyPr anchor="ctr"/>
          <a:p>
            <a:r>
              <a:rPr lang="zh-CN" altLang="en-US" sz="4000" dirty="0">
                <a:solidFill>
                  <a:schemeClr val="accent2"/>
                </a:solidFill>
              </a:rPr>
              <a:t>课外作业</a:t>
            </a:r>
            <a:endParaRPr lang="zh-CN" altLang="en-US" sz="4000" dirty="0">
              <a:solidFill>
                <a:schemeClr val="accent2"/>
              </a:solidFill>
            </a:endParaRPr>
          </a:p>
        </p:txBody>
      </p:sp>
      <p:sp>
        <p:nvSpPr>
          <p:cNvPr id="278531" name="文本占位符 278530"/>
          <p:cNvSpPr>
            <a:spLocks noGrp="1"/>
          </p:cNvSpPr>
          <p:nvPr>
            <p:ph type="body" idx="1"/>
          </p:nvPr>
        </p:nvSpPr>
        <p:spPr>
          <a:xfrm>
            <a:off x="395288" y="2276475"/>
            <a:ext cx="8280400" cy="3600450"/>
          </a:xfrm>
        </p:spPr>
        <p:txBody>
          <a:bodyPr/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人生是一场旅行，那么（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）家是一辆汽车，（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）家是加油站，（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）家是终点站；</a:t>
            </a:r>
            <a:endParaRPr lang="zh-CN" altLang="en-US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如果把人生比作一场战役，那么（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）家是一名勇士，（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）家是一枚炮弹，（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）家是一方红十字阵地；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 </a:t>
            </a:r>
            <a:endParaRPr lang="en-US" altLang="zh-CN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人生就像一场旅行，那么（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）家是旅行包，（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）家是驿站，（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）家是目的地；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 </a:t>
            </a:r>
            <a:b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</a:br>
            <a:endParaRPr lang="en-US" altLang="zh-CN" b="1" dirty="0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278532" name="文本框 278531"/>
          <p:cNvSpPr txBox="1"/>
          <p:nvPr/>
        </p:nvSpPr>
        <p:spPr>
          <a:xfrm>
            <a:off x="395288" y="1484313"/>
            <a:ext cx="87487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仿照课文，写一组喻人生和家的比喻句。</a:t>
            </a:r>
            <a:endParaRPr lang="zh-CN" altLang="en-US" sz="32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8535" name="椭圆 278534"/>
          <p:cNvSpPr/>
          <p:nvPr/>
        </p:nvSpPr>
        <p:spPr>
          <a:xfrm>
            <a:off x="5724525" y="765175"/>
            <a:ext cx="2735263" cy="5762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作业展示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8531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charRg st="39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8531">
                                            <p:txEl>
                                              <p:charRg st="39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charRg st="8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8531">
                                            <p:txEl>
                                              <p:charRg st="88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9554" name="图片 279553" descr="家居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9555" name="标题 279554"/>
          <p:cNvSpPr>
            <a:spLocks noGrp="1"/>
          </p:cNvSpPr>
          <p:nvPr>
            <p:ph type="title"/>
          </p:nvPr>
        </p:nvSpPr>
        <p:spPr>
          <a:xfrm>
            <a:off x="395288" y="620713"/>
            <a:ext cx="2374900" cy="652462"/>
          </a:xfrm>
          <a:solidFill>
            <a:schemeClr val="folHlink"/>
          </a:solidFill>
          <a:ln w="38100">
            <a:solidFill>
              <a:srgbClr val="FF0066"/>
            </a:solidFill>
            <a:miter/>
          </a:ln>
        </p:spPr>
        <p:txBody>
          <a:bodyPr anchor="ctr"/>
          <a:p>
            <a:r>
              <a:rPr lang="zh-CN" altLang="en-US" sz="4000" dirty="0">
                <a:solidFill>
                  <a:schemeClr val="accent2"/>
                </a:solidFill>
              </a:rPr>
              <a:t>课外作业</a:t>
            </a:r>
            <a:endParaRPr lang="zh-CN" altLang="en-US" sz="4000" dirty="0">
              <a:solidFill>
                <a:schemeClr val="accent2"/>
              </a:solidFill>
            </a:endParaRPr>
          </a:p>
        </p:txBody>
      </p:sp>
      <p:sp>
        <p:nvSpPr>
          <p:cNvPr id="279557" name="文本框 279556"/>
          <p:cNvSpPr txBox="1"/>
          <p:nvPr/>
        </p:nvSpPr>
        <p:spPr>
          <a:xfrm>
            <a:off x="395288" y="1341438"/>
            <a:ext cx="87487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32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仿照课文的写法，写一组喻人生和家的比喻句。</a:t>
            </a:r>
            <a:endParaRPr lang="zh-CN" altLang="en-US" sz="32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9558" name="椭圆 279557"/>
          <p:cNvSpPr/>
          <p:nvPr/>
        </p:nvSpPr>
        <p:spPr>
          <a:xfrm>
            <a:off x="5724525" y="692150"/>
            <a:ext cx="2735263" cy="5762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作业展示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9559" name="文本占位符 279558"/>
          <p:cNvSpPr>
            <a:spLocks noGrp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人生就如一个大舞台，那么（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）家是给你力量的导演，（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）家是给你机会的主持人，（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）家是给你掌声的观众；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 </a:t>
            </a:r>
            <a:endParaRPr lang="en-US" altLang="zh-CN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如果人生是一座学习的乐园，那么（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）家是妈妈的唠叨，（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）家是爸爸的教诲，（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）家是能遮风挡雨的大树；</a:t>
            </a:r>
            <a:endParaRPr lang="zh-CN" altLang="en-US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如果人生是一个成长的过程，那么（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）家是甜甜的糖果，（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）家是让你飞翔的翅膀，（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</a:rPr>
              <a:t>）家是握在手里的那根风筝线。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 </a:t>
            </a:r>
            <a:b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</a:b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</a:rPr>
              <a:t> </a:t>
            </a:r>
            <a:endParaRPr lang="en-US" altLang="zh-CN" b="1" dirty="0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9559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9559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charRg st="5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9559">
                                            <p:txEl>
                                              <p:charRg st="5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9559">
                                            <p:txEl>
                                              <p:charRg st="5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charRg st="106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9559">
                                            <p:txEl>
                                              <p:charRg st="106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9559">
                                            <p:txEl>
                                              <p:charRg st="106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1605" name="图片 281604" descr="地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1606" name="矩形 281605"/>
          <p:cNvSpPr/>
          <p:nvPr/>
        </p:nvSpPr>
        <p:spPr>
          <a:xfrm>
            <a:off x="2484438" y="2492375"/>
            <a:ext cx="4267200" cy="162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9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谢   谢</a:t>
            </a:r>
            <a:endParaRPr lang="zh-CN" altLang="en-US" sz="9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81608" name="我想有个家(自弹自唱)(清晰版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60928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>
          <a:xfrm flipH="1">
            <a:off x="9258935" y="6092190"/>
            <a:ext cx="2805430" cy="476885"/>
          </a:xfrm>
        </p:spPr>
        <p:txBody>
          <a:bodyPr/>
          <a:p>
            <a:pPr lvl="0"/>
            <a:endParaRPr lang="zh-CN" dirty="0"/>
          </a:p>
        </p:txBody>
      </p:sp>
    </p:spTree>
  </p:cSld>
  <p:clrMapOvr>
    <a:masterClrMapping/>
  </p:clrMapOvr>
  <p:transition>
    <p:zoom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2816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803" fill="hold"/>
                                        <p:tgtEl>
                                          <p:spTgt spid="281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160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sz="2400" dirty="0">
                <a:solidFill>
                  <a:srgbClr val="FF0000"/>
                </a:solidFill>
              </a:rPr>
              <a:t>这是我温馨的一家</a:t>
            </a:r>
            <a:endParaRPr lang="zh-CN" sz="2400" dirty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  <p:pic>
        <p:nvPicPr>
          <p:cNvPr id="7" name="内容占位符 6" descr="mmexport147084902550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64155" y="705485"/>
            <a:ext cx="3078480" cy="5480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4" name="图片 2053" descr="家居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椭圆 2058"/>
          <p:cNvSpPr/>
          <p:nvPr/>
        </p:nvSpPr>
        <p:spPr>
          <a:xfrm>
            <a:off x="250825" y="188913"/>
            <a:ext cx="2808288" cy="576262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导入新课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7" name="图片 2056" descr="3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836613"/>
            <a:ext cx="6553200" cy="491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8" name="文本框 2057"/>
          <p:cNvSpPr txBox="1"/>
          <p:nvPr/>
        </p:nvSpPr>
        <p:spPr>
          <a:xfrm>
            <a:off x="5580063" y="4508500"/>
            <a:ext cx="230505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周国平</a:t>
            </a:r>
            <a:endParaRPr lang="zh-CN" altLang="en-US" sz="54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spd="slow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1803" name="图片 161802" descr="家居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24975" cy="699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1794" name="标题 161793"/>
          <p:cNvSpPr>
            <a:spLocks noGrp="1"/>
          </p:cNvSpPr>
          <p:nvPr>
            <p:ph type="title"/>
          </p:nvPr>
        </p:nvSpPr>
        <p:spPr>
          <a:xfrm>
            <a:off x="250825" y="981075"/>
            <a:ext cx="8229600" cy="1143000"/>
          </a:xfrm>
        </p:spPr>
        <p:txBody>
          <a:bodyPr anchor="ctr"/>
          <a:p>
            <a:pPr algn="l"/>
            <a:r>
              <a:rPr lang="zh-CN" altLang="en-US" sz="6000" b="1" dirty="0"/>
              <a:t>周国平</a:t>
            </a:r>
            <a:endParaRPr lang="zh-CN" altLang="en-US" sz="6000" b="1" dirty="0"/>
          </a:p>
        </p:txBody>
      </p:sp>
      <p:sp>
        <p:nvSpPr>
          <p:cNvPr id="161796" name="文本占位符 161795"/>
          <p:cNvSpPr>
            <a:spLocks noGrp="1"/>
          </p:cNvSpPr>
          <p:nvPr>
            <p:ph type="body" sz="half" idx="2"/>
          </p:nvPr>
        </p:nvSpPr>
        <p:spPr>
          <a:xfrm>
            <a:off x="3059113" y="620713"/>
            <a:ext cx="5940425" cy="6840537"/>
          </a:xfrm>
        </p:spPr>
        <p:txBody>
          <a:bodyPr/>
          <a:p>
            <a:pPr>
              <a:lnSpc>
                <a:spcPct val="80000"/>
              </a:lnSpc>
              <a:buNone/>
            </a:pP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      1945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年出生于上海，现在中国社会科学院哲学所工作。主要作品有：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守望的距离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安静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尼采：在世纪的转折点上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人与永恒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尼采与形而上学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周国平文集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妞妞：一个父亲的札记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等。主要译作有：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尼采美学文选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尼采诗集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偶像的黄昏</a:t>
            </a:r>
            <a:r>
              <a:rPr lang="en-US" altLang="zh-CN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等。</a:t>
            </a:r>
            <a:endParaRPr lang="zh-CN" altLang="en-US" b="1" kern="1200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b="1" kern="1200" dirty="0">
                <a:solidFill>
                  <a:schemeClr val="accent2"/>
                </a:solidFill>
                <a:latin typeface="宋体" panose="02010600030101010101" pitchFamily="2" charset="-122"/>
              </a:rPr>
              <a:t>     周国平的作品充满了人生的智慧和哲学的魅力，融理性和激情于一体，笔调清新自然，内涵睿智深刻。</a:t>
            </a:r>
            <a:endParaRPr lang="zh-CN" altLang="en-US" b="1" kern="1200" dirty="0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pic>
        <p:nvPicPr>
          <p:cNvPr id="161804" name="图片 161803" descr="周国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205038"/>
            <a:ext cx="2673350" cy="4249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1806" name="椭圆 161805"/>
          <p:cNvSpPr/>
          <p:nvPr/>
        </p:nvSpPr>
        <p:spPr>
          <a:xfrm>
            <a:off x="250825" y="260350"/>
            <a:ext cx="2808288" cy="576263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走近作者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charRg st="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61796">
                                            <p:txEl>
                                              <p:charRg st="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1796">
                                            <p:txEl>
                                              <p:charRg st="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charRg st="136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61796">
                                            <p:txEl>
                                              <p:charRg st="136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1796">
                                            <p:txEl>
                                              <p:charRg st="136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4196" name="图片 264195" descr="家居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4194" name="文本占位符 264193"/>
          <p:cNvSpPr>
            <a:spLocks noGrp="1"/>
          </p:cNvSpPr>
          <p:nvPr>
            <p:ph type="body" idx="1"/>
          </p:nvPr>
        </p:nvSpPr>
        <p:spPr>
          <a:xfrm>
            <a:off x="0" y="908050"/>
            <a:ext cx="9036050" cy="5759450"/>
          </a:xfrm>
        </p:spPr>
        <p:txBody>
          <a:bodyPr/>
          <a:p>
            <a:pPr>
              <a:lnSpc>
                <a:spcPct val="130000"/>
              </a:lnSpc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 1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、给下列字注音：（</a:t>
            </a:r>
            <a:r>
              <a:rPr lang="en-US" altLang="zh-CN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分） </a:t>
            </a:r>
            <a:endParaRPr lang="zh-CN" altLang="en-US" sz="3600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　袅（  ） 馨（  ） 憩（  ） 曳（  ）</a:t>
            </a:r>
            <a:endParaRPr lang="zh-CN" altLang="en-US" sz="3600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、解释下列词语： （</a:t>
            </a:r>
            <a:r>
              <a:rPr lang="en-US" altLang="zh-CN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分）　   </a:t>
            </a:r>
            <a:endParaRPr lang="zh-CN" altLang="en-US" sz="3600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    琐屑：</a:t>
            </a:r>
            <a:r>
              <a:rPr lang="en-US" altLang="zh-CN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            </a:t>
            </a:r>
            <a:endParaRPr lang="en-US" altLang="zh-CN" sz="3600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憩： </a:t>
            </a:r>
            <a:endParaRPr lang="zh-CN" altLang="en-US" sz="3600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、周国平是一位</a:t>
            </a:r>
            <a:r>
              <a:rPr lang="zh-CN" altLang="en-US" sz="3600" b="1" u="sng" dirty="0">
                <a:solidFill>
                  <a:schemeClr val="accent2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作家</a:t>
            </a:r>
            <a:r>
              <a:rPr lang="en-US" altLang="zh-CN" sz="3600" b="1">
                <a:solidFill>
                  <a:schemeClr val="accent2"/>
                </a:solidFill>
                <a:latin typeface="宋体" panose="02010600030101010101" pitchFamily="2" charset="-122"/>
              </a:rPr>
              <a:t>,</a:t>
            </a:r>
            <a:endParaRPr lang="en-US" altLang="zh-CN" sz="3600" b="1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有随感集（     ）（</a:t>
            </a:r>
            <a:r>
              <a:rPr lang="en-US" altLang="zh-CN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accent2"/>
                </a:solidFill>
                <a:latin typeface="宋体" panose="02010600030101010101" pitchFamily="2" charset="-122"/>
              </a:rPr>
              <a:t>分）</a:t>
            </a:r>
            <a:endParaRPr lang="zh-CN" altLang="en-US" sz="3600" b="1" dirty="0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  <p:sp>
        <p:nvSpPr>
          <p:cNvPr id="264197" name="椭圆 264196"/>
          <p:cNvSpPr/>
          <p:nvPr/>
        </p:nvSpPr>
        <p:spPr>
          <a:xfrm>
            <a:off x="323850" y="260350"/>
            <a:ext cx="2808288" cy="576263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预习检测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5221" name="图片 265220" descr="家居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5218" name="文本占位符 265217"/>
          <p:cNvSpPr>
            <a:spLocks noGrp="1"/>
          </p:cNvSpPr>
          <p:nvPr>
            <p:ph type="body" idx="1"/>
          </p:nvPr>
        </p:nvSpPr>
        <p:spPr>
          <a:xfrm>
            <a:off x="107950" y="1052513"/>
            <a:ext cx="9036050" cy="5759450"/>
          </a:xfrm>
        </p:spPr>
        <p:txBody>
          <a:bodyPr/>
          <a:p>
            <a:pPr>
              <a:lnSpc>
                <a:spcPct val="130000"/>
              </a:lnSpc>
              <a:buNone/>
            </a:pPr>
            <a:r>
              <a:rPr lang="en-US" altLang="zh-CN" sz="3600" b="1" dirty="0">
                <a:solidFill>
                  <a:schemeClr val="accent2"/>
                </a:solidFill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1</a:t>
            </a: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、给下列字注音：（</a:t>
            </a:r>
            <a:r>
              <a:rPr lang="en-US" altLang="zh-CN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2</a:t>
            </a: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分） </a:t>
            </a:r>
            <a:endParaRPr lang="zh-CN" altLang="en-US" sz="3600" b="1" dirty="0">
              <a:solidFill>
                <a:schemeClr val="accent2"/>
              </a:solidFill>
              <a:latin typeface="黑体" panose="0201060906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 袅（</a:t>
            </a:r>
            <a:r>
              <a:rPr lang="en-US" altLang="zh-CN" sz="3600" b="1" err="1">
                <a:solidFill>
                  <a:srgbClr val="FF0066"/>
                </a:solidFill>
                <a:latin typeface="黑体" panose="02010609060101010101" pitchFamily="2" charset="-122"/>
              </a:rPr>
              <a:t>niǎo</a:t>
            </a: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） 馨（</a:t>
            </a:r>
            <a:r>
              <a:rPr lang="en-US" altLang="zh-CN" sz="3600" b="1" err="1">
                <a:solidFill>
                  <a:srgbClr val="FF0066"/>
                </a:solidFill>
                <a:latin typeface="黑体" panose="02010609060101010101" pitchFamily="2" charset="-122"/>
              </a:rPr>
              <a:t>xīn</a:t>
            </a: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） 憩（</a:t>
            </a:r>
            <a:r>
              <a:rPr lang="en-US" altLang="zh-CN" sz="3600" b="1" err="1">
                <a:solidFill>
                  <a:srgbClr val="FF0066"/>
                </a:solidFill>
                <a:latin typeface="黑体" panose="02010609060101010101" pitchFamily="2" charset="-122"/>
              </a:rPr>
              <a:t>qì</a:t>
            </a: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）曳（</a:t>
            </a:r>
            <a:r>
              <a:rPr lang="en-US" altLang="zh-CN" sz="3600" b="1" err="1">
                <a:solidFill>
                  <a:srgbClr val="FF0066"/>
                </a:solidFill>
                <a:latin typeface="黑体" panose="02010609060101010101" pitchFamily="2" charset="-122"/>
              </a:rPr>
              <a:t>yè</a:t>
            </a: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）</a:t>
            </a:r>
            <a:endParaRPr lang="zh-CN" altLang="en-US" sz="3600" b="1" dirty="0">
              <a:solidFill>
                <a:schemeClr val="accent2"/>
              </a:solidFill>
              <a:latin typeface="黑体" panose="0201060906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2</a:t>
            </a: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、解释下列词语： （</a:t>
            </a:r>
            <a:r>
              <a:rPr lang="en-US" altLang="zh-CN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2</a:t>
            </a: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分）　   </a:t>
            </a:r>
            <a:endParaRPr lang="zh-CN" altLang="en-US" sz="3600" b="1" dirty="0">
              <a:solidFill>
                <a:schemeClr val="accent2"/>
              </a:solidFill>
              <a:latin typeface="黑体" panose="0201060906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    琐屑：</a:t>
            </a:r>
            <a:r>
              <a:rPr lang="zh-CN" altLang="en-US" sz="3600" b="1" dirty="0">
                <a:solidFill>
                  <a:srgbClr val="FF0066"/>
                </a:solidFill>
                <a:latin typeface="黑体" panose="02010609060101010101" pitchFamily="2" charset="-122"/>
              </a:rPr>
              <a:t>琐碎</a:t>
            </a:r>
            <a:r>
              <a:rPr lang="en-US" altLang="zh-CN" sz="3600" b="1" dirty="0">
                <a:solidFill>
                  <a:srgbClr val="FF0066"/>
                </a:solidFill>
                <a:latin typeface="黑体" panose="02010609060101010101" pitchFamily="2" charset="-122"/>
              </a:rPr>
              <a:t> </a:t>
            </a:r>
            <a:r>
              <a:rPr lang="en-US" altLang="zh-CN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            </a:t>
            </a:r>
            <a:endParaRPr lang="en-US" altLang="zh-CN" sz="3600" b="1" dirty="0">
              <a:solidFill>
                <a:schemeClr val="accent2"/>
              </a:solidFill>
              <a:latin typeface="黑体" panose="0201060906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    </a:t>
            </a: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憩：</a:t>
            </a:r>
            <a:r>
              <a:rPr lang="zh-CN" altLang="en-US" sz="3600" b="1" dirty="0">
                <a:solidFill>
                  <a:srgbClr val="FF0066"/>
                </a:solidFill>
                <a:latin typeface="黑体" panose="02010609060101010101" pitchFamily="2" charset="-122"/>
              </a:rPr>
              <a:t>休息</a:t>
            </a: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 </a:t>
            </a:r>
            <a:endParaRPr lang="zh-CN" altLang="en-US" sz="3600" b="1" dirty="0">
              <a:solidFill>
                <a:schemeClr val="accent2"/>
              </a:solidFill>
              <a:latin typeface="黑体" panose="0201060906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3</a:t>
            </a: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、周国平是一位</a:t>
            </a:r>
            <a:r>
              <a:rPr lang="zh-CN" altLang="en-US" sz="3600" b="1" u="sng" dirty="0">
                <a:solidFill>
                  <a:schemeClr val="accent2"/>
                </a:solidFill>
                <a:latin typeface="黑体" panose="02010609060101010101" pitchFamily="2" charset="-122"/>
              </a:rPr>
              <a:t> </a:t>
            </a:r>
            <a:r>
              <a:rPr lang="zh-CN" altLang="en-US" sz="3600" b="1" u="sng" dirty="0">
                <a:solidFill>
                  <a:srgbClr val="FF0066"/>
                </a:solidFill>
                <a:latin typeface="黑体" panose="02010609060101010101" pitchFamily="2" charset="-122"/>
              </a:rPr>
              <a:t>当代</a:t>
            </a:r>
            <a:r>
              <a:rPr lang="zh-CN" altLang="en-US" sz="3600" b="1" u="sng" dirty="0">
                <a:solidFill>
                  <a:schemeClr val="accent2"/>
                </a:solidFill>
                <a:latin typeface="黑体" panose="02010609060101010101" pitchFamily="2" charset="-122"/>
              </a:rPr>
              <a:t> </a:t>
            </a:r>
            <a:r>
              <a:rPr lang="zh-CN" altLang="en-US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作家</a:t>
            </a:r>
            <a:r>
              <a:rPr lang="en-US" altLang="zh-CN" sz="3600" b="1">
                <a:solidFill>
                  <a:schemeClr val="accent2"/>
                </a:solidFill>
                <a:latin typeface="黑体" panose="02010609060101010101" pitchFamily="2" charset="-122"/>
              </a:rPr>
              <a:t>,</a:t>
            </a:r>
            <a:endParaRPr lang="en-US" altLang="zh-CN" sz="3600" b="1">
              <a:solidFill>
                <a:schemeClr val="accent2"/>
              </a:solidFill>
              <a:latin typeface="黑体" panose="02010609060101010101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黑体" panose="02010609060101010101" pitchFamily="2" charset="-122"/>
              </a:rPr>
              <a:t> </a:t>
            </a:r>
            <a:endParaRPr lang="zh-CN" altLang="en-US" sz="3600" b="1" dirty="0">
              <a:solidFill>
                <a:schemeClr val="accent2"/>
              </a:solidFill>
              <a:latin typeface="黑体" panose="02010609060101010101" pitchFamily="2" charset="-122"/>
            </a:endParaRPr>
          </a:p>
        </p:txBody>
      </p:sp>
      <p:sp>
        <p:nvSpPr>
          <p:cNvPr id="265223" name="椭圆 265222"/>
          <p:cNvSpPr/>
          <p:nvPr/>
        </p:nvSpPr>
        <p:spPr>
          <a:xfrm>
            <a:off x="323850" y="333375"/>
            <a:ext cx="2808288" cy="576263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预习检测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>
          <a:xfrm>
            <a:off x="5791200" y="6336030"/>
            <a:ext cx="2895600" cy="476250"/>
          </a:xfrm>
        </p:spPr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>
          <a:xfrm>
            <a:off x="4060190" y="6245225"/>
            <a:ext cx="2438400" cy="476250"/>
          </a:xfrm>
        </p:spPr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3071" name="图片 173070" descr="家居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060" name="图片 173059" descr="KY0j_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25" y="1412875"/>
            <a:ext cx="5184775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3067" name="文本占位符 173066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3529012" cy="5184775"/>
          </a:xfrm>
        </p:spPr>
        <p:txBody>
          <a:bodyPr/>
          <a:p>
            <a:r>
              <a:rPr lang="zh-CN" altLang="en-US" sz="4000" kern="1200" dirty="0">
                <a:solidFill>
                  <a:schemeClr val="folHlink"/>
                </a:solidFill>
              </a:rPr>
              <a:t>作者把人生比作什么？</a:t>
            </a:r>
            <a:endParaRPr lang="zh-CN" altLang="en-US" sz="4000" kern="1200" dirty="0">
              <a:solidFill>
                <a:schemeClr val="folHlink"/>
              </a:solidFill>
            </a:endParaRPr>
          </a:p>
          <a:p>
            <a:r>
              <a:rPr lang="zh-CN" altLang="en-US" sz="4000" kern="1200" dirty="0">
                <a:solidFill>
                  <a:schemeClr val="folHlink"/>
                </a:solidFill>
              </a:rPr>
              <a:t>作者认为“家”是什么</a:t>
            </a:r>
            <a:r>
              <a:rPr lang="en-US" altLang="zh-CN" sz="4000" kern="1200">
                <a:solidFill>
                  <a:schemeClr val="folHlink"/>
                </a:solidFill>
              </a:rPr>
              <a:t>?</a:t>
            </a:r>
            <a:endParaRPr lang="en-US" altLang="zh-CN" sz="4000" kern="1200">
              <a:solidFill>
                <a:schemeClr val="folHlink"/>
              </a:solidFill>
            </a:endParaRPr>
          </a:p>
          <a:p>
            <a:r>
              <a:rPr lang="zh-CN" altLang="en-US" sz="4000" kern="1200" dirty="0">
                <a:solidFill>
                  <a:schemeClr val="folHlink"/>
                </a:solidFill>
              </a:rPr>
              <a:t>它带给人们怎样的感受？</a:t>
            </a:r>
            <a:endParaRPr lang="zh-CN" altLang="en-US" sz="4000" kern="1200" dirty="0">
              <a:solidFill>
                <a:schemeClr val="folHlink"/>
              </a:solidFill>
            </a:endParaRPr>
          </a:p>
        </p:txBody>
      </p:sp>
      <p:sp>
        <p:nvSpPr>
          <p:cNvPr id="173072" name="文本框 173071"/>
          <p:cNvSpPr txBox="1"/>
          <p:nvPr/>
        </p:nvSpPr>
        <p:spPr>
          <a:xfrm>
            <a:off x="808038" y="3381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endParaRPr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3076" name="椭圆 173075"/>
          <p:cNvSpPr/>
          <p:nvPr/>
        </p:nvSpPr>
        <p:spPr>
          <a:xfrm>
            <a:off x="323850" y="620713"/>
            <a:ext cx="2808288" cy="576262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整体感知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mb/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0294" name="图片 140293" descr="家居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290" name="标题 140289"/>
          <p:cNvSpPr>
            <a:spLocks noGrp="1"/>
          </p:cNvSpPr>
          <p:nvPr>
            <p:ph type="title"/>
          </p:nvPr>
        </p:nvSpPr>
        <p:spPr>
          <a:xfrm>
            <a:off x="179388" y="1916113"/>
            <a:ext cx="8229600" cy="1143000"/>
          </a:xfrm>
        </p:spPr>
        <p:txBody>
          <a:bodyPr anchor="ctr"/>
          <a:p>
            <a:pPr algn="l"/>
            <a:r>
              <a:rPr lang="zh-CN" altLang="en-US" sz="4000" b="1" dirty="0">
                <a:solidFill>
                  <a:schemeClr val="accent2"/>
                </a:solidFill>
              </a:rPr>
              <a:t>人生奋斗的过程比喻成“</a:t>
            </a:r>
            <a:r>
              <a:rPr lang="zh-CN" altLang="en-US" sz="4000" b="1" dirty="0">
                <a:solidFill>
                  <a:srgbClr val="FF0066"/>
                </a:solidFill>
              </a:rPr>
              <a:t>一种漂流</a:t>
            </a:r>
            <a:r>
              <a:rPr lang="zh-CN" altLang="en-US" sz="4000" b="1" dirty="0">
                <a:solidFill>
                  <a:schemeClr val="accent2"/>
                </a:solidFill>
              </a:rPr>
              <a:t>”</a:t>
            </a:r>
            <a:endParaRPr lang="zh-CN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140291" name="文本占位符 140290"/>
          <p:cNvSpPr>
            <a:spLocks noGrp="1"/>
          </p:cNvSpPr>
          <p:nvPr>
            <p:ph type="body" idx="1"/>
          </p:nvPr>
        </p:nvSpPr>
        <p:spPr>
          <a:xfrm>
            <a:off x="179388" y="2924175"/>
            <a:ext cx="7929562" cy="4138613"/>
          </a:xfrm>
        </p:spPr>
        <p:txBody>
          <a:bodyPr/>
          <a:p>
            <a:r>
              <a:rPr lang="zh-CN" altLang="en-US" sz="4400" b="1" dirty="0">
                <a:solidFill>
                  <a:schemeClr val="accent2"/>
                </a:solidFill>
              </a:rPr>
              <a:t>家是一只船           </a:t>
            </a:r>
            <a:r>
              <a:rPr lang="zh-CN" altLang="en-US" sz="4400" b="1" dirty="0">
                <a:solidFill>
                  <a:srgbClr val="FF0066"/>
                </a:solidFill>
              </a:rPr>
              <a:t>温馨</a:t>
            </a:r>
            <a:endParaRPr lang="zh-CN" altLang="en-US" sz="4400" b="1" dirty="0">
              <a:solidFill>
                <a:srgbClr val="FF0066"/>
              </a:solidFill>
            </a:endParaRPr>
          </a:p>
          <a:p>
            <a:r>
              <a:rPr lang="zh-CN" altLang="en-US" sz="4400" b="1" dirty="0">
                <a:solidFill>
                  <a:schemeClr val="accent2"/>
                </a:solidFill>
              </a:rPr>
              <a:t>家是温暖的港湾    </a:t>
            </a:r>
            <a:r>
              <a:rPr lang="zh-CN" altLang="en-US" sz="4400" b="1" dirty="0">
                <a:solidFill>
                  <a:srgbClr val="FF0066"/>
                </a:solidFill>
              </a:rPr>
              <a:t>温暖</a:t>
            </a:r>
            <a:endParaRPr lang="zh-CN" altLang="en-US" sz="4400" b="1" dirty="0">
              <a:solidFill>
                <a:srgbClr val="FF0066"/>
              </a:solidFill>
            </a:endParaRPr>
          </a:p>
          <a:p>
            <a:r>
              <a:rPr lang="zh-CN" altLang="en-US" sz="4400" b="1" dirty="0">
                <a:solidFill>
                  <a:schemeClr val="accent2"/>
                </a:solidFill>
              </a:rPr>
              <a:t>家是永远的岸       </a:t>
            </a:r>
            <a:r>
              <a:rPr lang="zh-CN" altLang="en-US" sz="4400" b="1" dirty="0">
                <a:solidFill>
                  <a:srgbClr val="FF0066"/>
                </a:solidFill>
              </a:rPr>
              <a:t>梦魂萦绕</a:t>
            </a:r>
            <a:endParaRPr lang="zh-CN" altLang="en-US" sz="4400" b="1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zh-CN" altLang="en-US" sz="4400" b="1" dirty="0">
                <a:solidFill>
                  <a:schemeClr val="accent2"/>
                </a:solidFill>
              </a:rPr>
              <a:t>                              </a:t>
            </a:r>
            <a:r>
              <a:rPr lang="zh-CN" altLang="en-US" sz="4400" b="1" dirty="0">
                <a:solidFill>
                  <a:srgbClr val="FF0066"/>
                </a:solidFill>
              </a:rPr>
              <a:t>永远的牵挂</a:t>
            </a:r>
            <a:endParaRPr lang="zh-CN" altLang="en-US" sz="4400" b="1" dirty="0">
              <a:solidFill>
                <a:srgbClr val="FF0066"/>
              </a:solidFill>
            </a:endParaRPr>
          </a:p>
          <a:p>
            <a:endParaRPr lang="zh-CN" altLang="en-US" sz="4400" b="1" dirty="0">
              <a:solidFill>
                <a:schemeClr val="accent2"/>
              </a:solidFill>
            </a:endParaRPr>
          </a:p>
          <a:p>
            <a:endParaRPr lang="zh-CN" altLang="en-US" sz="4400" b="1">
              <a:solidFill>
                <a:schemeClr val="accent2"/>
              </a:solidFill>
            </a:endParaRPr>
          </a:p>
        </p:txBody>
      </p:sp>
      <p:sp>
        <p:nvSpPr>
          <p:cNvPr id="140292" name="文本框 140291"/>
          <p:cNvSpPr txBox="1"/>
          <p:nvPr/>
        </p:nvSpPr>
        <p:spPr>
          <a:xfrm>
            <a:off x="87313" y="192246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endParaRPr sz="18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40295" name="文本框 140294"/>
          <p:cNvSpPr txBox="1"/>
          <p:nvPr/>
        </p:nvSpPr>
        <p:spPr>
          <a:xfrm>
            <a:off x="179388" y="1412875"/>
            <a:ext cx="83375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人生经历的时间比喻成“</a:t>
            </a:r>
            <a:r>
              <a:rPr lang="zh-CN" altLang="en-US" sz="40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岁月之河</a:t>
            </a:r>
            <a:r>
              <a:rPr lang="zh-CN" alt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zh-CN" altLang="en-US" sz="40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296" name="椭圆 140295"/>
          <p:cNvSpPr/>
          <p:nvPr/>
        </p:nvSpPr>
        <p:spPr>
          <a:xfrm>
            <a:off x="395288" y="620713"/>
            <a:ext cx="2808287" cy="576262"/>
          </a:xfrm>
          <a:prstGeom prst="ellipse">
            <a:avLst/>
          </a:prstGeom>
          <a:solidFill>
            <a:schemeClr val="folHlink"/>
          </a:solidFill>
          <a:ln w="190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整体感知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fld id="{BB962C8B-B14F-4D97-AF65-F5344CB8AC3E}" type="datetime2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lvl="0"/>
            <a:endParaRPr lang="zh-CN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4029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charRg st="1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0291">
                                            <p:txEl>
                                              <p:charRg st="19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charRg st="33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0291">
                                            <p:txEl>
                                              <p:charRg st="33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charRg st="51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40291">
                                            <p:txEl>
                                              <p:charRg st="51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1" grpId="0" build="p"/>
      <p:bldP spid="140295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2426</Words>
  <Application>WPS 演示</Application>
  <PresentationFormat>在屏幕上显示</PresentationFormat>
  <Paragraphs>304</Paragraphs>
  <Slides>27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黑体</vt:lpstr>
      <vt:lpstr>Tahoma</vt:lpstr>
      <vt:lpstr>微软雅黑</vt:lpstr>
      <vt:lpstr>默认设计模板</vt:lpstr>
      <vt:lpstr>PowerPoint 演示文稿</vt:lpstr>
      <vt:lpstr>这一家三口是谁？</vt:lpstr>
      <vt:lpstr>PowerPoint 演示文稿</vt:lpstr>
      <vt:lpstr>PowerPoint 演示文稿</vt:lpstr>
      <vt:lpstr>周国平</vt:lpstr>
      <vt:lpstr>PowerPoint 演示文稿</vt:lpstr>
      <vt:lpstr>PowerPoint 演示文稿</vt:lpstr>
      <vt:lpstr>PowerPoint 演示文稿</vt:lpstr>
      <vt:lpstr>人生奋斗的过程比喻成“一种漂流”</vt:lpstr>
      <vt:lpstr>作者为什么会认为家是船、港湾、                        和岸呢？</vt:lpstr>
      <vt:lpstr>PowerPoint 演示文稿</vt:lpstr>
      <vt:lpstr>PowerPoint 演示文稿</vt:lpstr>
      <vt:lpstr>PowerPoint 演示文稿</vt:lpstr>
      <vt:lpstr>       作者把人生比作“一种漂流”，又把家比作船、港湾、岸，说说这几个比喻间的内在联系。 </vt:lpstr>
      <vt:lpstr>       这篇文章告诉我们“家”的真谛是什么？ </vt:lpstr>
      <vt:lpstr>板书设计 </vt:lpstr>
      <vt:lpstr>PowerPoint 演示文稿</vt:lpstr>
      <vt:lpstr>阅读欣赏</vt:lpstr>
      <vt:lpstr>阅读欣赏</vt:lpstr>
      <vt:lpstr>回顾感悟</vt:lpstr>
      <vt:lpstr>回顾感悟</vt:lpstr>
      <vt:lpstr>认识提高</vt:lpstr>
      <vt:lpstr>PowerPoint 演示文稿</vt:lpstr>
      <vt:lpstr>认识提高</vt:lpstr>
      <vt:lpstr>课外作业</vt:lpstr>
      <vt:lpstr>课外作业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yfj</dc:creator>
  <cp:lastModifiedBy>Anonymous</cp:lastModifiedBy>
  <cp:revision>70</cp:revision>
  <dcterms:created xsi:type="dcterms:W3CDTF">2005-06-03T12:15:00Z</dcterms:created>
  <dcterms:modified xsi:type="dcterms:W3CDTF">2016-12-14T23:38:34Z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