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2016/8/30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noFill/>
        </p:spPr>
        <p:txBody>
          <a:bodyPr>
            <a:normAutofit/>
          </a:bodyPr>
          <a:lstStyle/>
          <a:p>
            <a:r>
              <a:rPr lang="zh-CN" altLang="en-US" sz="8000" dirty="0">
                <a:latin typeface="黑体" pitchFamily="49" charset="-122"/>
                <a:ea typeface="黑体" pitchFamily="49" charset="-122"/>
              </a:rPr>
              <a:t>蜡烛</a:t>
            </a:r>
          </a:p>
        </p:txBody>
      </p:sp>
      <p:sp>
        <p:nvSpPr>
          <p:cNvPr id="3" name="副标题 2"/>
          <p:cNvSpPr>
            <a:spLocks noGrp="1"/>
          </p:cNvSpPr>
          <p:nvPr>
            <p:ph type="subTitle" idx="1"/>
          </p:nvPr>
        </p:nvSpPr>
        <p:spPr>
          <a:xfrm>
            <a:off x="1371600" y="3886200"/>
            <a:ext cx="6400800" cy="1198984"/>
          </a:xfrm>
          <a:noFill/>
        </p:spPr>
        <p:txBody>
          <a:bodyPr/>
          <a:lstStyle/>
          <a:p>
            <a:r>
              <a:rPr lang="zh-CN" altLang="en-US" sz="6000" b="1" dirty="0" smtClean="0">
                <a:latin typeface="仿宋" pitchFamily="49" charset="-122"/>
                <a:ea typeface="仿宋" pitchFamily="49" charset="-122"/>
              </a:rPr>
              <a:t>西蒙诺夫</a:t>
            </a:r>
            <a:endParaRPr lang="zh-CN" altLang="en-US" sz="6000" b="1" dirty="0">
              <a:latin typeface="仿宋" pitchFamily="49" charset="-122"/>
              <a:ea typeface="仿宋" pitchFamily="49" charset="-122"/>
            </a:endParaRPr>
          </a:p>
        </p:txBody>
      </p:sp>
    </p:spTree>
    <p:extLst>
      <p:ext uri="{BB962C8B-B14F-4D97-AF65-F5344CB8AC3E}">
        <p14:creationId xmlns:p14="http://schemas.microsoft.com/office/powerpoint/2010/main" val="717212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i="1" dirty="0" smtClean="0">
                <a:latin typeface="仿宋" pitchFamily="49" charset="-122"/>
                <a:ea typeface="仿宋" pitchFamily="49" charset="-122"/>
              </a:rPr>
              <a:t>作者介绍</a:t>
            </a:r>
            <a:endParaRPr lang="zh-CN" altLang="en-US" b="1" i="1" dirty="0">
              <a:latin typeface="仿宋" pitchFamily="49" charset="-122"/>
              <a:ea typeface="仿宋" pitchFamily="49" charset="-122"/>
            </a:endParaRPr>
          </a:p>
        </p:txBody>
      </p:sp>
      <p:sp>
        <p:nvSpPr>
          <p:cNvPr id="3" name="内容占位符 2"/>
          <p:cNvSpPr>
            <a:spLocks noGrp="1"/>
          </p:cNvSpPr>
          <p:nvPr>
            <p:ph idx="1"/>
          </p:nvPr>
        </p:nvSpPr>
        <p:spPr>
          <a:xfrm>
            <a:off x="467544" y="1340769"/>
            <a:ext cx="8219256" cy="4320480"/>
          </a:xfrm>
        </p:spPr>
        <p:txBody>
          <a:bodyPr>
            <a:noAutofit/>
          </a:bodyPr>
          <a:lstStyle/>
          <a:p>
            <a:pPr marL="0" indent="0">
              <a:buNone/>
            </a:pPr>
            <a:r>
              <a:rPr lang="en-US" altLang="zh-CN" sz="3600" dirty="0" smtClean="0"/>
              <a:t>        </a:t>
            </a:r>
            <a:r>
              <a:rPr lang="zh-CN" altLang="zh-CN" sz="3600" dirty="0" smtClean="0"/>
              <a:t>西蒙诺夫</a:t>
            </a:r>
            <a:r>
              <a:rPr lang="zh-CN" altLang="zh-CN" sz="3600" dirty="0"/>
              <a:t>是</a:t>
            </a:r>
            <a:r>
              <a:rPr lang="zh-CN" altLang="zh-CN" sz="3600" dirty="0">
                <a:solidFill>
                  <a:srgbClr val="FF0000"/>
                </a:solidFill>
              </a:rPr>
              <a:t>前苏联战地记者、作家、小说家、诗人、剧作家</a:t>
            </a:r>
            <a:r>
              <a:rPr lang="zh-CN" altLang="zh-CN" sz="3600" dirty="0"/>
              <a:t>。他非常善于在战地通讯中采用文学作品的创作手法赋予战地通讯文学作品的诸多元素</a:t>
            </a:r>
            <a:r>
              <a:rPr lang="zh-CN" altLang="zh-CN" sz="3600" dirty="0" smtClean="0"/>
              <a:t>。作品</a:t>
            </a:r>
            <a:r>
              <a:rPr lang="zh-CN" altLang="zh-CN" sz="3600" dirty="0"/>
              <a:t>《我城一少年》《俄罗斯人》《日日夜夜》《俄罗斯问题》《友与敌》均获斯大林奖金，《生者与死者》获列宁奖金。</a:t>
            </a:r>
            <a:endParaRPr lang="zh-CN" altLang="en-US" sz="3600" dirty="0"/>
          </a:p>
        </p:txBody>
      </p:sp>
    </p:spTree>
    <p:extLst>
      <p:ext uri="{BB962C8B-B14F-4D97-AF65-F5344CB8AC3E}">
        <p14:creationId xmlns:p14="http://schemas.microsoft.com/office/powerpoint/2010/main" val="209872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i="1" dirty="0" smtClean="0">
                <a:latin typeface="仿宋" pitchFamily="49" charset="-122"/>
                <a:ea typeface="仿宋" pitchFamily="49" charset="-122"/>
              </a:rPr>
              <a:t>写作背景</a:t>
            </a:r>
            <a:endParaRPr lang="zh-CN" altLang="en-US" b="1" i="1" dirty="0">
              <a:latin typeface="仿宋" pitchFamily="49" charset="-122"/>
              <a:ea typeface="仿宋" pitchFamily="49" charset="-122"/>
            </a:endParaRPr>
          </a:p>
        </p:txBody>
      </p:sp>
      <p:sp>
        <p:nvSpPr>
          <p:cNvPr id="3" name="内容占位符 2"/>
          <p:cNvSpPr>
            <a:spLocks noGrp="1"/>
          </p:cNvSpPr>
          <p:nvPr>
            <p:ph idx="1"/>
          </p:nvPr>
        </p:nvSpPr>
        <p:spPr/>
        <p:txBody>
          <a:bodyPr/>
          <a:lstStyle/>
          <a:p>
            <a:r>
              <a:rPr lang="en-US" altLang="zh-CN" dirty="0"/>
              <a:t>1944</a:t>
            </a:r>
            <a:r>
              <a:rPr lang="zh-CN" altLang="zh-CN" dirty="0"/>
              <a:t>年，苏联红军进行战略反攻，分别从南北两侧驱逐法西斯德军。西蒙诺夫作为随军记者，在采访的过程中收集到了这则感人肺腑的故事。</a:t>
            </a:r>
          </a:p>
          <a:p>
            <a:endParaRPr lang="zh-CN" altLang="en-US" dirty="0"/>
          </a:p>
        </p:txBody>
      </p:sp>
    </p:spTree>
    <p:extLst>
      <p:ext uri="{BB962C8B-B14F-4D97-AF65-F5344CB8AC3E}">
        <p14:creationId xmlns:p14="http://schemas.microsoft.com/office/powerpoint/2010/main" val="411045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i="1" dirty="0" smtClean="0">
                <a:latin typeface="仿宋" pitchFamily="49" charset="-122"/>
                <a:ea typeface="仿宋" pitchFamily="49" charset="-122"/>
              </a:rPr>
              <a:t>检查预习</a:t>
            </a:r>
            <a:endParaRPr lang="zh-CN" altLang="en-US" b="1" i="1" dirty="0">
              <a:latin typeface="仿宋" pitchFamily="49" charset="-122"/>
              <a:ea typeface="仿宋" pitchFamily="49" charset="-122"/>
            </a:endParaRPr>
          </a:p>
        </p:txBody>
      </p:sp>
      <p:sp>
        <p:nvSpPr>
          <p:cNvPr id="3" name="内容占位符 2"/>
          <p:cNvSpPr>
            <a:spLocks noGrp="1"/>
          </p:cNvSpPr>
          <p:nvPr>
            <p:ph idx="1"/>
          </p:nvPr>
        </p:nvSpPr>
        <p:spPr>
          <a:xfrm>
            <a:off x="457200" y="1340768"/>
            <a:ext cx="8229600" cy="5400600"/>
          </a:xfrm>
        </p:spPr>
        <p:txBody>
          <a:bodyPr>
            <a:noAutofit/>
          </a:bodyPr>
          <a:lstStyle/>
          <a:p>
            <a:pPr marL="0" indent="0">
              <a:buNone/>
            </a:pPr>
            <a:r>
              <a:rPr lang="zh-CN" altLang="zh-CN" sz="2400" dirty="0"/>
              <a:t>拂晓</a:t>
            </a:r>
            <a:r>
              <a:rPr lang="en-US" altLang="zh-CN" sz="2400" dirty="0"/>
              <a:t>f</a:t>
            </a:r>
            <a:r>
              <a:rPr lang="zh-CN" altLang="zh-CN" sz="2400" dirty="0"/>
              <a:t>ó</a:t>
            </a:r>
            <a:r>
              <a:rPr lang="en-US" altLang="zh-CN" sz="2400" dirty="0"/>
              <a:t> xi</a:t>
            </a:r>
            <a:r>
              <a:rPr lang="zh-CN" altLang="zh-CN" sz="2400" dirty="0"/>
              <a:t>ǎ</a:t>
            </a:r>
            <a:r>
              <a:rPr lang="en-US" altLang="zh-CN" sz="2400" dirty="0" smtClean="0"/>
              <a:t>o      </a:t>
            </a:r>
            <a:r>
              <a:rPr lang="zh-CN" altLang="zh-CN" sz="2400" dirty="0" smtClean="0"/>
              <a:t>瓦砾</a:t>
            </a:r>
            <a:r>
              <a:rPr lang="en-US" altLang="zh-CN" sz="2400" dirty="0"/>
              <a:t>w</a:t>
            </a:r>
            <a:r>
              <a:rPr lang="zh-CN" altLang="zh-CN" sz="2400" dirty="0"/>
              <a:t>ǎ</a:t>
            </a:r>
            <a:r>
              <a:rPr lang="en-US" altLang="zh-CN" sz="2400" dirty="0"/>
              <a:t> l</a:t>
            </a:r>
            <a:r>
              <a:rPr lang="zh-CN" altLang="zh-CN" sz="2400" dirty="0" smtClean="0"/>
              <a:t>ì</a:t>
            </a:r>
            <a:r>
              <a:rPr lang="en-US" altLang="zh-CN" sz="2400" dirty="0" smtClean="0"/>
              <a:t>        </a:t>
            </a:r>
            <a:r>
              <a:rPr lang="zh-CN" altLang="zh-CN" sz="2400" dirty="0" smtClean="0">
                <a:solidFill>
                  <a:srgbClr val="FF0000"/>
                </a:solidFill>
              </a:rPr>
              <a:t>地窖</a:t>
            </a:r>
            <a:r>
              <a:rPr lang="en-US" altLang="zh-CN" sz="2400" dirty="0" err="1"/>
              <a:t>ji</a:t>
            </a:r>
            <a:r>
              <a:rPr lang="zh-CN" altLang="zh-CN" sz="2400" dirty="0"/>
              <a:t>à</a:t>
            </a:r>
            <a:r>
              <a:rPr lang="en-US" altLang="zh-CN" sz="2400" dirty="0" smtClean="0"/>
              <a:t>o</a:t>
            </a:r>
          </a:p>
          <a:p>
            <a:pPr marL="0" indent="0">
              <a:buNone/>
            </a:pPr>
            <a:r>
              <a:rPr lang="zh-CN" altLang="zh-CN" sz="2400" dirty="0" smtClean="0"/>
              <a:t>鞠躬</a:t>
            </a:r>
            <a:r>
              <a:rPr lang="en-US" altLang="zh-CN" sz="2400" dirty="0"/>
              <a:t>j</a:t>
            </a:r>
            <a:r>
              <a:rPr lang="zh-CN" altLang="zh-CN" sz="2400" dirty="0"/>
              <a:t>ū</a:t>
            </a:r>
            <a:r>
              <a:rPr lang="en-US" altLang="zh-CN" sz="2400" dirty="0"/>
              <a:t> g</a:t>
            </a:r>
            <a:r>
              <a:rPr lang="zh-CN" altLang="zh-CN" sz="2400" dirty="0"/>
              <a:t>ō</a:t>
            </a:r>
            <a:r>
              <a:rPr lang="en-US" altLang="zh-CN" sz="2400" dirty="0" err="1" smtClean="0"/>
              <a:t>ng</a:t>
            </a:r>
            <a:r>
              <a:rPr lang="en-US" altLang="zh-CN" sz="2400" dirty="0" smtClean="0"/>
              <a:t>     </a:t>
            </a:r>
            <a:r>
              <a:rPr lang="zh-CN" altLang="zh-CN" sz="2400" dirty="0" smtClean="0"/>
              <a:t>颤巍巍</a:t>
            </a:r>
            <a:r>
              <a:rPr lang="en-US" altLang="zh-CN" sz="2400" dirty="0" err="1"/>
              <a:t>ch</a:t>
            </a:r>
            <a:r>
              <a:rPr lang="zh-CN" altLang="zh-CN" sz="2400" dirty="0"/>
              <a:t>à</a:t>
            </a:r>
            <a:r>
              <a:rPr lang="en-US" altLang="zh-CN" sz="2400" dirty="0"/>
              <a:t>n w</a:t>
            </a:r>
            <a:r>
              <a:rPr lang="zh-CN" altLang="zh-CN" sz="2400" dirty="0"/>
              <a:t>ē</a:t>
            </a:r>
            <a:r>
              <a:rPr lang="en-US" altLang="zh-CN" sz="2400" dirty="0" smtClean="0"/>
              <a:t>i     </a:t>
            </a:r>
            <a:r>
              <a:rPr lang="zh-CN" altLang="zh-CN" sz="2400" dirty="0" smtClean="0"/>
              <a:t>匍匐</a:t>
            </a:r>
            <a:r>
              <a:rPr lang="en-US" altLang="zh-CN" sz="2400" dirty="0"/>
              <a:t>p</a:t>
            </a:r>
            <a:r>
              <a:rPr lang="zh-CN" altLang="zh-CN" sz="2400" dirty="0"/>
              <a:t>ú</a:t>
            </a:r>
            <a:r>
              <a:rPr lang="en-US" altLang="zh-CN" sz="2400" dirty="0"/>
              <a:t> f</a:t>
            </a:r>
            <a:r>
              <a:rPr lang="zh-CN" altLang="zh-CN" sz="2400" dirty="0" smtClean="0"/>
              <a:t>ú</a:t>
            </a:r>
            <a:endParaRPr lang="en-US" altLang="zh-CN" sz="2400" dirty="0"/>
          </a:p>
          <a:p>
            <a:pPr marL="0" indent="0">
              <a:buNone/>
            </a:pPr>
            <a:endParaRPr lang="en-US" altLang="zh-CN" sz="2400" dirty="0" smtClean="0"/>
          </a:p>
          <a:p>
            <a:pPr marL="0" indent="0">
              <a:buNone/>
            </a:pPr>
            <a:r>
              <a:rPr lang="zh-CN" altLang="zh-CN" sz="2400" dirty="0" smtClean="0"/>
              <a:t>瓦砾</a:t>
            </a:r>
            <a:r>
              <a:rPr lang="zh-CN" altLang="zh-CN" sz="2400" dirty="0"/>
              <a:t>：破碎的砖瓦。砾：小石，碎石。</a:t>
            </a:r>
          </a:p>
          <a:p>
            <a:pPr marL="0" indent="0">
              <a:buNone/>
            </a:pPr>
            <a:r>
              <a:rPr lang="zh-CN" altLang="zh-CN" sz="2400" dirty="0" smtClean="0">
                <a:solidFill>
                  <a:srgbClr val="FF0000"/>
                </a:solidFill>
              </a:rPr>
              <a:t>匍匐</a:t>
            </a:r>
            <a:r>
              <a:rPr lang="zh-CN" altLang="zh-CN" sz="2400" dirty="0"/>
              <a:t>：爬行</a:t>
            </a:r>
            <a:r>
              <a:rPr lang="zh-CN" altLang="zh-CN" sz="2400" dirty="0" smtClean="0"/>
              <a:t>。</a:t>
            </a:r>
            <a:r>
              <a:rPr lang="en-US" altLang="zh-CN" sz="2400" dirty="0" smtClean="0"/>
              <a:t>           </a:t>
            </a:r>
          </a:p>
          <a:p>
            <a:pPr marL="0" indent="0">
              <a:buNone/>
            </a:pPr>
            <a:r>
              <a:rPr lang="zh-CN" altLang="zh-CN" sz="2400" dirty="0" smtClean="0">
                <a:solidFill>
                  <a:srgbClr val="FF0000"/>
                </a:solidFill>
              </a:rPr>
              <a:t>精疲力竭</a:t>
            </a:r>
            <a:r>
              <a:rPr lang="zh-CN" altLang="zh-CN" sz="2400" dirty="0"/>
              <a:t>：精神、力气消耗已尽。竭，尽。</a:t>
            </a:r>
          </a:p>
          <a:p>
            <a:pPr marL="0" indent="0">
              <a:buNone/>
            </a:pPr>
            <a:r>
              <a:rPr lang="zh-CN" altLang="zh-CN" sz="2400" dirty="0" smtClean="0">
                <a:solidFill>
                  <a:srgbClr val="FF0000"/>
                </a:solidFill>
              </a:rPr>
              <a:t>名副其实</a:t>
            </a:r>
            <a:r>
              <a:rPr lang="zh-CN" altLang="zh-CN" sz="2400" dirty="0"/>
              <a:t>：名声或名义和实际相符。副，符合，彼此相称</a:t>
            </a:r>
            <a:r>
              <a:rPr lang="zh-CN" altLang="zh-CN" sz="2400" dirty="0" smtClean="0"/>
              <a:t>。静默</a:t>
            </a:r>
            <a:r>
              <a:rPr lang="zh-CN" altLang="zh-CN" sz="2400" dirty="0"/>
              <a:t>：肃立不作声。</a:t>
            </a:r>
          </a:p>
          <a:p>
            <a:pPr marL="0" indent="0">
              <a:buNone/>
            </a:pPr>
            <a:r>
              <a:rPr lang="zh-CN" altLang="zh-CN" sz="2400" dirty="0" smtClean="0">
                <a:solidFill>
                  <a:srgbClr val="FF0000"/>
                </a:solidFill>
              </a:rPr>
              <a:t>永垂不朽</a:t>
            </a:r>
            <a:r>
              <a:rPr lang="zh-CN" altLang="zh-CN" sz="2400" dirty="0"/>
              <a:t>：指姓名、事迹、精神等永远流传，不会磨灭。垂：流传后世；朽：腐烂，磨灭。</a:t>
            </a:r>
          </a:p>
          <a:p>
            <a:pPr marL="0" indent="0">
              <a:buNone/>
            </a:pPr>
            <a:r>
              <a:rPr lang="zh-CN" altLang="zh-CN" sz="2400" dirty="0" smtClean="0">
                <a:solidFill>
                  <a:srgbClr val="FF0000"/>
                </a:solidFill>
              </a:rPr>
              <a:t>肃穆</a:t>
            </a:r>
            <a:r>
              <a:rPr lang="zh-CN" altLang="zh-CN" sz="2400" dirty="0"/>
              <a:t>：严肃恭敬。指人的态度、神情很庄严等。肃：恭敬</a:t>
            </a:r>
            <a:r>
              <a:rPr lang="en-US" altLang="zh-CN" sz="2400" dirty="0"/>
              <a:t> </a:t>
            </a:r>
            <a:r>
              <a:rPr lang="zh-CN" altLang="zh-CN" sz="2400" dirty="0"/>
              <a:t>穆：恭敬。</a:t>
            </a:r>
          </a:p>
          <a:p>
            <a:pPr marL="0" indent="0">
              <a:buNone/>
            </a:pPr>
            <a:endParaRPr lang="zh-CN" altLang="en-US" sz="2400" dirty="0"/>
          </a:p>
        </p:txBody>
      </p:sp>
    </p:spTree>
    <p:extLst>
      <p:ext uri="{BB962C8B-B14F-4D97-AF65-F5344CB8AC3E}">
        <p14:creationId xmlns:p14="http://schemas.microsoft.com/office/powerpoint/2010/main" val="202438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i="1" dirty="0" smtClean="0">
                <a:latin typeface="仿宋" pitchFamily="49" charset="-122"/>
                <a:ea typeface="仿宋" pitchFamily="49" charset="-122"/>
              </a:rPr>
              <a:t>整体感知</a:t>
            </a:r>
            <a:endParaRPr lang="zh-CN" altLang="en-US" b="1" i="1" dirty="0">
              <a:latin typeface="仿宋" pitchFamily="49" charset="-122"/>
              <a:ea typeface="仿宋" pitchFamily="49" charset="-122"/>
            </a:endParaRPr>
          </a:p>
        </p:txBody>
      </p:sp>
      <p:sp>
        <p:nvSpPr>
          <p:cNvPr id="3" name="内容占位符 2"/>
          <p:cNvSpPr>
            <a:spLocks noGrp="1"/>
          </p:cNvSpPr>
          <p:nvPr>
            <p:ph idx="1"/>
          </p:nvPr>
        </p:nvSpPr>
        <p:spPr>
          <a:xfrm>
            <a:off x="457200" y="1600201"/>
            <a:ext cx="8229600" cy="676671"/>
          </a:xfrm>
        </p:spPr>
        <p:txBody>
          <a:bodyPr>
            <a:normAutofit fontScale="85000" lnSpcReduction="10000"/>
          </a:bodyPr>
          <a:lstStyle/>
          <a:p>
            <a:r>
              <a:rPr lang="zh-CN" altLang="zh-CN" dirty="0"/>
              <a:t>请同学们用简洁的语言说说本文讲了一件什么事？</a:t>
            </a:r>
            <a:endParaRPr lang="zh-CN" altLang="en-US" dirty="0"/>
          </a:p>
        </p:txBody>
      </p:sp>
      <p:sp>
        <p:nvSpPr>
          <p:cNvPr id="4" name="内容占位符 2"/>
          <p:cNvSpPr txBox="1">
            <a:spLocks/>
          </p:cNvSpPr>
          <p:nvPr/>
        </p:nvSpPr>
        <p:spPr>
          <a:xfrm>
            <a:off x="461370" y="2320281"/>
            <a:ext cx="8229600" cy="3989039"/>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dirty="0">
                <a:solidFill>
                  <a:schemeClr val="tx2">
                    <a:lumMod val="75000"/>
                  </a:schemeClr>
                </a:solidFill>
              </a:rPr>
              <a:t>1944</a:t>
            </a:r>
            <a:r>
              <a:rPr lang="zh-CN" altLang="zh-CN" dirty="0">
                <a:solidFill>
                  <a:schemeClr val="tx2">
                    <a:lumMod val="75000"/>
                  </a:schemeClr>
                </a:solidFill>
              </a:rPr>
              <a:t>年</a:t>
            </a:r>
            <a:r>
              <a:rPr lang="en-US" altLang="zh-CN" dirty="0">
                <a:solidFill>
                  <a:schemeClr val="tx2">
                    <a:lumMod val="75000"/>
                  </a:schemeClr>
                </a:solidFill>
              </a:rPr>
              <a:t>9</a:t>
            </a:r>
            <a:r>
              <a:rPr lang="zh-CN" altLang="zh-CN" dirty="0">
                <a:solidFill>
                  <a:schemeClr val="tx2">
                    <a:lumMod val="75000"/>
                  </a:schemeClr>
                </a:solidFill>
              </a:rPr>
              <a:t>月</a:t>
            </a:r>
            <a:r>
              <a:rPr lang="en-US" altLang="zh-CN" dirty="0">
                <a:solidFill>
                  <a:schemeClr val="tx2">
                    <a:lumMod val="75000"/>
                  </a:schemeClr>
                </a:solidFill>
              </a:rPr>
              <a:t>19</a:t>
            </a:r>
            <a:r>
              <a:rPr lang="zh-CN" altLang="zh-CN" dirty="0">
                <a:solidFill>
                  <a:schemeClr val="tx2">
                    <a:lumMod val="75000"/>
                  </a:schemeClr>
                </a:solidFill>
              </a:rPr>
              <a:t>日，苏联红军在南斯拉夫保卫战中，与德国鬼子展开了激烈的争战，在红军偷袭萨伐河上的一座桥时，一位红军战士英勇牺牲了。一位南斯拉夫母亲不忍红军烈士暴尸战场，冒着德国人的炮火安葬红军战士。她用双手舀干弹坑里的积水，把烈士的遗体拖进弹坑，摆正遗体，并吻了死者的嘴唇和前额，双手捧土，一捧一捧堆成坟堆，埋葬了烈士。为悼念烈士，她拿出珍藏</a:t>
            </a:r>
            <a:r>
              <a:rPr lang="en-US" altLang="zh-CN" dirty="0">
                <a:solidFill>
                  <a:schemeClr val="tx2">
                    <a:lumMod val="75000"/>
                  </a:schemeClr>
                </a:solidFill>
              </a:rPr>
              <a:t>45</a:t>
            </a:r>
            <a:r>
              <a:rPr lang="zh-CN" altLang="zh-CN" dirty="0">
                <a:solidFill>
                  <a:schemeClr val="tx2">
                    <a:lumMod val="75000"/>
                  </a:schemeClr>
                </a:solidFill>
              </a:rPr>
              <a:t>年的结婚蜡烛点在坟头上，并彻夜守在坟头陪伴烈士的英灵。</a:t>
            </a:r>
          </a:p>
          <a:p>
            <a:pPr marL="0" indent="0">
              <a:buNone/>
            </a:pPr>
            <a:endParaRPr lang="zh-CN" altLang="en-US" dirty="0">
              <a:solidFill>
                <a:schemeClr val="tx2">
                  <a:lumMod val="75000"/>
                </a:schemeClr>
              </a:solidFill>
            </a:endParaRPr>
          </a:p>
        </p:txBody>
      </p:sp>
    </p:spTree>
    <p:extLst>
      <p:ext uri="{BB962C8B-B14F-4D97-AF65-F5344CB8AC3E}">
        <p14:creationId xmlns:p14="http://schemas.microsoft.com/office/powerpoint/2010/main" val="125910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274638"/>
            <a:ext cx="8229600" cy="1143000"/>
          </a:xfrm>
        </p:spPr>
        <p:txBody>
          <a:bodyPr/>
          <a:lstStyle/>
          <a:p>
            <a:pPr algn="l"/>
            <a:r>
              <a:rPr lang="zh-CN" altLang="en-US" b="1" i="1" dirty="0" smtClean="0">
                <a:latin typeface="仿宋" pitchFamily="49" charset="-122"/>
                <a:ea typeface="仿宋" pitchFamily="49" charset="-122"/>
              </a:rPr>
              <a:t>整体感知</a:t>
            </a:r>
            <a:endParaRPr lang="zh-CN" altLang="en-US" b="1" i="1" dirty="0">
              <a:latin typeface="仿宋" pitchFamily="49" charset="-122"/>
              <a:ea typeface="仿宋" pitchFamily="49" charset="-122"/>
            </a:endParaRPr>
          </a:p>
        </p:txBody>
      </p:sp>
      <p:sp>
        <p:nvSpPr>
          <p:cNvPr id="5" name="内容占位符 2"/>
          <p:cNvSpPr>
            <a:spLocks noGrp="1"/>
          </p:cNvSpPr>
          <p:nvPr>
            <p:ph idx="1"/>
          </p:nvPr>
        </p:nvSpPr>
        <p:spPr>
          <a:xfrm>
            <a:off x="457200" y="1600201"/>
            <a:ext cx="8229600" cy="676671"/>
          </a:xfrm>
        </p:spPr>
        <p:txBody>
          <a:bodyPr>
            <a:noAutofit/>
          </a:bodyPr>
          <a:lstStyle/>
          <a:p>
            <a:r>
              <a:rPr lang="zh-CN" altLang="zh-CN" dirty="0"/>
              <a:t>战地通讯的主要成分是记叙。你能找出其中的六要素吗？</a:t>
            </a:r>
            <a:endParaRPr lang="zh-CN" altLang="en-US" dirty="0"/>
          </a:p>
        </p:txBody>
      </p:sp>
      <p:sp>
        <p:nvSpPr>
          <p:cNvPr id="6" name="内容占位符 2"/>
          <p:cNvSpPr txBox="1">
            <a:spLocks/>
          </p:cNvSpPr>
          <p:nvPr/>
        </p:nvSpPr>
        <p:spPr>
          <a:xfrm>
            <a:off x="461370" y="2636912"/>
            <a:ext cx="8503118" cy="367240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zh-CN" dirty="0">
                <a:solidFill>
                  <a:schemeClr val="tx2">
                    <a:lumMod val="75000"/>
                  </a:schemeClr>
                </a:solidFill>
              </a:rPr>
              <a:t>时间：第二次世界大战期间，</a:t>
            </a:r>
            <a:r>
              <a:rPr lang="en-US" altLang="zh-CN" dirty="0">
                <a:solidFill>
                  <a:schemeClr val="tx2">
                    <a:lumMod val="75000"/>
                  </a:schemeClr>
                </a:solidFill>
              </a:rPr>
              <a:t>1944</a:t>
            </a:r>
            <a:r>
              <a:rPr lang="zh-CN" altLang="zh-CN" dirty="0">
                <a:solidFill>
                  <a:schemeClr val="tx2">
                    <a:lumMod val="75000"/>
                  </a:schemeClr>
                </a:solidFill>
              </a:rPr>
              <a:t>年</a:t>
            </a:r>
            <a:r>
              <a:rPr lang="en-US" altLang="zh-CN" dirty="0">
                <a:solidFill>
                  <a:schemeClr val="tx2">
                    <a:lumMod val="75000"/>
                  </a:schemeClr>
                </a:solidFill>
              </a:rPr>
              <a:t>9</a:t>
            </a:r>
            <a:r>
              <a:rPr lang="zh-CN" altLang="zh-CN" dirty="0">
                <a:solidFill>
                  <a:schemeClr val="tx2">
                    <a:lumMod val="75000"/>
                  </a:schemeClr>
                </a:solidFill>
              </a:rPr>
              <a:t>月</a:t>
            </a:r>
            <a:r>
              <a:rPr lang="en-US" altLang="zh-CN" dirty="0">
                <a:solidFill>
                  <a:schemeClr val="tx2">
                    <a:lumMod val="75000"/>
                  </a:schemeClr>
                </a:solidFill>
              </a:rPr>
              <a:t>19</a:t>
            </a:r>
            <a:r>
              <a:rPr lang="zh-CN" altLang="zh-CN" dirty="0">
                <a:solidFill>
                  <a:schemeClr val="tx2">
                    <a:lumMod val="75000"/>
                  </a:schemeClr>
                </a:solidFill>
              </a:rPr>
              <a:t>日；</a:t>
            </a:r>
          </a:p>
          <a:p>
            <a:pPr marL="0" indent="0">
              <a:buNone/>
            </a:pPr>
            <a:r>
              <a:rPr lang="zh-CN" altLang="zh-CN" dirty="0">
                <a:solidFill>
                  <a:schemeClr val="tx2">
                    <a:lumMod val="75000"/>
                  </a:schemeClr>
                </a:solidFill>
              </a:rPr>
              <a:t>地点：贝尔格莱德的萨伐河；</a:t>
            </a:r>
          </a:p>
          <a:p>
            <a:pPr marL="0" indent="0">
              <a:buNone/>
            </a:pPr>
            <a:r>
              <a:rPr lang="zh-CN" altLang="zh-CN" dirty="0">
                <a:solidFill>
                  <a:schemeClr val="tx2">
                    <a:lumMod val="75000"/>
                  </a:schemeClr>
                </a:solidFill>
              </a:rPr>
              <a:t>人物：老妇人玛利·育乞西、红军战士契柯拉耶夫；</a:t>
            </a:r>
          </a:p>
          <a:p>
            <a:pPr marL="0" indent="0">
              <a:buNone/>
            </a:pPr>
            <a:r>
              <a:rPr lang="zh-CN" altLang="zh-CN" dirty="0">
                <a:solidFill>
                  <a:schemeClr val="tx2">
                    <a:lumMod val="75000"/>
                  </a:schemeClr>
                </a:solidFill>
              </a:rPr>
              <a:t>事件：一位苏联红军战士在南斯拉夫国土上牺牲了（原因），南斯拉夫母亲不顾枪林弹雨，以惊人的毅力安葬了烈士（经过），最后拿出自己唯一珍爱的结婚花烛点在烈士的坟头，悼念烈士表达敬意（结果）。</a:t>
            </a:r>
          </a:p>
          <a:p>
            <a:pPr marL="0" indent="0">
              <a:buNone/>
            </a:pPr>
            <a:endParaRPr lang="zh-CN" altLang="zh-CN" dirty="0">
              <a:solidFill>
                <a:schemeClr val="tx2">
                  <a:lumMod val="75000"/>
                </a:schemeClr>
              </a:solidFill>
            </a:endParaRPr>
          </a:p>
          <a:p>
            <a:pPr marL="0" indent="0">
              <a:buNone/>
            </a:pPr>
            <a:endParaRPr lang="zh-CN" altLang="en-US" dirty="0">
              <a:solidFill>
                <a:schemeClr val="tx2">
                  <a:lumMod val="75000"/>
                </a:schemeClr>
              </a:solidFill>
            </a:endParaRPr>
          </a:p>
        </p:txBody>
      </p:sp>
    </p:spTree>
    <p:extLst>
      <p:ext uri="{BB962C8B-B14F-4D97-AF65-F5344CB8AC3E}">
        <p14:creationId xmlns:p14="http://schemas.microsoft.com/office/powerpoint/2010/main" val="326954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274638"/>
            <a:ext cx="8229600" cy="1143000"/>
          </a:xfrm>
        </p:spPr>
        <p:txBody>
          <a:bodyPr/>
          <a:lstStyle/>
          <a:p>
            <a:pPr algn="l"/>
            <a:r>
              <a:rPr lang="zh-CN" altLang="en-US" b="1" i="1" dirty="0" smtClean="0">
                <a:latin typeface="仿宋" pitchFamily="49" charset="-122"/>
                <a:ea typeface="仿宋" pitchFamily="49" charset="-122"/>
              </a:rPr>
              <a:t>整体感知</a:t>
            </a:r>
            <a:endParaRPr lang="zh-CN" altLang="en-US" b="1" i="1" dirty="0">
              <a:latin typeface="仿宋" pitchFamily="49" charset="-122"/>
              <a:ea typeface="仿宋" pitchFamily="49" charset="-122"/>
            </a:endParaRPr>
          </a:p>
        </p:txBody>
      </p:sp>
      <p:sp>
        <p:nvSpPr>
          <p:cNvPr id="5" name="内容占位符 2"/>
          <p:cNvSpPr>
            <a:spLocks noGrp="1"/>
          </p:cNvSpPr>
          <p:nvPr>
            <p:ph idx="1"/>
          </p:nvPr>
        </p:nvSpPr>
        <p:spPr>
          <a:xfrm>
            <a:off x="457200" y="1600201"/>
            <a:ext cx="8229600" cy="676671"/>
          </a:xfrm>
        </p:spPr>
        <p:txBody>
          <a:bodyPr>
            <a:noAutofit/>
          </a:bodyPr>
          <a:lstStyle/>
          <a:p>
            <a:r>
              <a:rPr lang="zh-CN" altLang="zh-CN" dirty="0"/>
              <a:t>请同学们理清文章结构。</a:t>
            </a:r>
            <a:endParaRPr lang="zh-CN" altLang="en-US" dirty="0"/>
          </a:p>
        </p:txBody>
      </p:sp>
      <p:sp>
        <p:nvSpPr>
          <p:cNvPr id="6" name="内容占位符 2"/>
          <p:cNvSpPr txBox="1">
            <a:spLocks/>
          </p:cNvSpPr>
          <p:nvPr/>
        </p:nvSpPr>
        <p:spPr>
          <a:xfrm>
            <a:off x="461370" y="2636912"/>
            <a:ext cx="8503118" cy="36724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zh-CN" dirty="0">
                <a:solidFill>
                  <a:schemeClr val="tx2">
                    <a:lumMod val="75000"/>
                  </a:schemeClr>
                </a:solidFill>
              </a:rPr>
              <a:t>第一部分（</a:t>
            </a:r>
            <a:r>
              <a:rPr lang="en-US" altLang="zh-CN" dirty="0">
                <a:solidFill>
                  <a:schemeClr val="tx2">
                    <a:lumMod val="75000"/>
                  </a:schemeClr>
                </a:solidFill>
              </a:rPr>
              <a:t>1</a:t>
            </a:r>
            <a:r>
              <a:rPr lang="zh-CN" altLang="zh-CN" dirty="0">
                <a:solidFill>
                  <a:schemeClr val="tx2">
                    <a:lumMod val="75000"/>
                  </a:schemeClr>
                </a:solidFill>
              </a:rPr>
              <a:t>～</a:t>
            </a:r>
            <a:r>
              <a:rPr lang="en-US" altLang="zh-CN" dirty="0">
                <a:solidFill>
                  <a:schemeClr val="tx2">
                    <a:lumMod val="75000"/>
                  </a:schemeClr>
                </a:solidFill>
              </a:rPr>
              <a:t>7</a:t>
            </a:r>
            <a:r>
              <a:rPr lang="zh-CN" altLang="zh-CN" dirty="0">
                <a:solidFill>
                  <a:schemeClr val="tx2">
                    <a:lumMod val="75000"/>
                  </a:schemeClr>
                </a:solidFill>
              </a:rPr>
              <a:t>段），一个红军战士牺牲在战场上。</a:t>
            </a:r>
          </a:p>
          <a:p>
            <a:pPr marL="0" indent="0">
              <a:buNone/>
            </a:pPr>
            <a:r>
              <a:rPr lang="zh-CN" altLang="zh-CN" dirty="0">
                <a:solidFill>
                  <a:schemeClr val="tx2">
                    <a:lumMod val="75000"/>
                  </a:schemeClr>
                </a:solidFill>
              </a:rPr>
              <a:t>第二部分（</a:t>
            </a:r>
            <a:r>
              <a:rPr lang="en-US" altLang="zh-CN" dirty="0">
                <a:solidFill>
                  <a:schemeClr val="tx2">
                    <a:lumMod val="75000"/>
                  </a:schemeClr>
                </a:solidFill>
              </a:rPr>
              <a:t>8</a:t>
            </a:r>
            <a:r>
              <a:rPr lang="zh-CN" altLang="zh-CN" dirty="0">
                <a:solidFill>
                  <a:schemeClr val="tx2">
                    <a:lumMod val="75000"/>
                  </a:schemeClr>
                </a:solidFill>
              </a:rPr>
              <a:t>～</a:t>
            </a:r>
            <a:r>
              <a:rPr lang="en-US" altLang="zh-CN" dirty="0">
                <a:solidFill>
                  <a:schemeClr val="tx2">
                    <a:lumMod val="75000"/>
                  </a:schemeClr>
                </a:solidFill>
              </a:rPr>
              <a:t>31</a:t>
            </a:r>
            <a:r>
              <a:rPr lang="zh-CN" altLang="zh-CN" dirty="0">
                <a:solidFill>
                  <a:schemeClr val="tx2">
                    <a:lumMod val="75000"/>
                  </a:schemeClr>
                </a:solidFill>
              </a:rPr>
              <a:t>段），一位老妇人置生死于度外，冒着炮火安葬红军烈士。</a:t>
            </a:r>
          </a:p>
          <a:p>
            <a:pPr marL="0" indent="0">
              <a:buNone/>
            </a:pPr>
            <a:r>
              <a:rPr lang="zh-CN" altLang="zh-CN" dirty="0">
                <a:solidFill>
                  <a:schemeClr val="tx2">
                    <a:lumMod val="75000"/>
                  </a:schemeClr>
                </a:solidFill>
              </a:rPr>
              <a:t>第三部分（</a:t>
            </a:r>
            <a:r>
              <a:rPr lang="en-US" altLang="zh-CN" dirty="0">
                <a:solidFill>
                  <a:schemeClr val="tx2">
                    <a:lumMod val="75000"/>
                  </a:schemeClr>
                </a:solidFill>
              </a:rPr>
              <a:t>32</a:t>
            </a:r>
            <a:r>
              <a:rPr lang="zh-CN" altLang="zh-CN" dirty="0">
                <a:solidFill>
                  <a:schemeClr val="tx2">
                    <a:lumMod val="75000"/>
                  </a:schemeClr>
                </a:solidFill>
              </a:rPr>
              <a:t>～</a:t>
            </a:r>
            <a:r>
              <a:rPr lang="en-US" altLang="zh-CN" dirty="0">
                <a:solidFill>
                  <a:schemeClr val="tx2">
                    <a:lumMod val="75000"/>
                  </a:schemeClr>
                </a:solidFill>
              </a:rPr>
              <a:t>44</a:t>
            </a:r>
            <a:r>
              <a:rPr lang="zh-CN" altLang="zh-CN" dirty="0">
                <a:solidFill>
                  <a:schemeClr val="tx2">
                    <a:lumMod val="75000"/>
                  </a:schemeClr>
                </a:solidFill>
              </a:rPr>
              <a:t>段），老妇人掩埋红军烈士的动人事迹感染了每一位红军战士。</a:t>
            </a:r>
          </a:p>
          <a:p>
            <a:pPr marL="0" indent="0">
              <a:buNone/>
            </a:pPr>
            <a:endParaRPr lang="zh-CN" altLang="en-US" dirty="0">
              <a:solidFill>
                <a:schemeClr val="tx2">
                  <a:lumMod val="75000"/>
                </a:schemeClr>
              </a:solidFill>
            </a:endParaRPr>
          </a:p>
        </p:txBody>
      </p:sp>
    </p:spTree>
    <p:extLst>
      <p:ext uri="{BB962C8B-B14F-4D97-AF65-F5344CB8AC3E}">
        <p14:creationId xmlns:p14="http://schemas.microsoft.com/office/powerpoint/2010/main" val="53038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274638"/>
            <a:ext cx="8229600" cy="1143000"/>
          </a:xfrm>
        </p:spPr>
        <p:txBody>
          <a:bodyPr/>
          <a:lstStyle/>
          <a:p>
            <a:pPr algn="l"/>
            <a:r>
              <a:rPr lang="zh-CN" altLang="en-US" b="1" i="1" dirty="0" smtClean="0">
                <a:latin typeface="仿宋" pitchFamily="49" charset="-122"/>
                <a:ea typeface="仿宋" pitchFamily="49" charset="-122"/>
              </a:rPr>
              <a:t>整体感知</a:t>
            </a:r>
            <a:endParaRPr lang="zh-CN" altLang="en-US" b="1" i="1" dirty="0">
              <a:latin typeface="仿宋" pitchFamily="49" charset="-122"/>
              <a:ea typeface="仿宋" pitchFamily="49" charset="-122"/>
            </a:endParaRPr>
          </a:p>
        </p:txBody>
      </p:sp>
      <p:sp>
        <p:nvSpPr>
          <p:cNvPr id="5" name="内容占位符 2"/>
          <p:cNvSpPr>
            <a:spLocks noGrp="1"/>
          </p:cNvSpPr>
          <p:nvPr>
            <p:ph idx="1"/>
          </p:nvPr>
        </p:nvSpPr>
        <p:spPr>
          <a:xfrm>
            <a:off x="457200" y="1600201"/>
            <a:ext cx="8229600" cy="676671"/>
          </a:xfrm>
        </p:spPr>
        <p:txBody>
          <a:bodyPr>
            <a:noAutofit/>
          </a:bodyPr>
          <a:lstStyle/>
          <a:p>
            <a:r>
              <a:rPr lang="zh-CN" altLang="zh-CN" dirty="0"/>
              <a:t>本文的主题是什么？</a:t>
            </a:r>
            <a:endParaRPr lang="zh-CN" altLang="en-US" dirty="0"/>
          </a:p>
        </p:txBody>
      </p:sp>
      <p:sp>
        <p:nvSpPr>
          <p:cNvPr id="6" name="内容占位符 2"/>
          <p:cNvSpPr txBox="1">
            <a:spLocks/>
          </p:cNvSpPr>
          <p:nvPr/>
        </p:nvSpPr>
        <p:spPr>
          <a:xfrm>
            <a:off x="461370" y="2636912"/>
            <a:ext cx="8503118" cy="36724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dirty="0" smtClean="0">
                <a:solidFill>
                  <a:schemeClr val="tx2">
                    <a:lumMod val="75000"/>
                  </a:schemeClr>
                </a:solidFill>
              </a:rPr>
              <a:t>        </a:t>
            </a:r>
            <a:r>
              <a:rPr lang="zh-CN" altLang="zh-CN" dirty="0" smtClean="0">
                <a:solidFill>
                  <a:schemeClr val="tx2">
                    <a:lumMod val="75000"/>
                  </a:schemeClr>
                </a:solidFill>
              </a:rPr>
              <a:t>本文</a:t>
            </a:r>
            <a:r>
              <a:rPr lang="zh-CN" altLang="zh-CN" dirty="0">
                <a:solidFill>
                  <a:schemeClr val="tx2">
                    <a:lumMod val="75000"/>
                  </a:schemeClr>
                </a:solidFill>
              </a:rPr>
              <a:t>通过南斯拉夫母亲的行为，赞美反法西斯同盟各国战斗的友谊，讴歌南斯拉夫人民对苏联红军的深厚感情。</a:t>
            </a:r>
          </a:p>
          <a:p>
            <a:pPr marL="0" indent="0">
              <a:buNone/>
            </a:pPr>
            <a:endParaRPr lang="zh-CN" altLang="en-US" dirty="0">
              <a:solidFill>
                <a:schemeClr val="tx2">
                  <a:lumMod val="75000"/>
                </a:schemeClr>
              </a:solidFill>
            </a:endParaRPr>
          </a:p>
        </p:txBody>
      </p:sp>
    </p:spTree>
    <p:extLst>
      <p:ext uri="{BB962C8B-B14F-4D97-AF65-F5344CB8AC3E}">
        <p14:creationId xmlns:p14="http://schemas.microsoft.com/office/powerpoint/2010/main" val="15230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274638"/>
            <a:ext cx="8229600" cy="1143000"/>
          </a:xfrm>
        </p:spPr>
        <p:txBody>
          <a:bodyPr/>
          <a:lstStyle/>
          <a:p>
            <a:pPr algn="l"/>
            <a:r>
              <a:rPr lang="zh-CN" altLang="en-US" b="1" i="1" dirty="0" smtClean="0">
                <a:latin typeface="仿宋" pitchFamily="49" charset="-122"/>
                <a:ea typeface="仿宋" pitchFamily="49" charset="-122"/>
              </a:rPr>
              <a:t>品析精彩</a:t>
            </a:r>
            <a:endParaRPr lang="zh-CN" altLang="en-US" b="1" i="1" dirty="0">
              <a:latin typeface="仿宋" pitchFamily="49" charset="-122"/>
              <a:ea typeface="仿宋" pitchFamily="49" charset="-122"/>
            </a:endParaRPr>
          </a:p>
        </p:txBody>
      </p:sp>
      <p:sp>
        <p:nvSpPr>
          <p:cNvPr id="5" name="内容占位符 2"/>
          <p:cNvSpPr>
            <a:spLocks noGrp="1"/>
          </p:cNvSpPr>
          <p:nvPr>
            <p:ph idx="1"/>
          </p:nvPr>
        </p:nvSpPr>
        <p:spPr>
          <a:xfrm>
            <a:off x="457200" y="1600201"/>
            <a:ext cx="8229600" cy="2332855"/>
          </a:xfrm>
        </p:spPr>
        <p:txBody>
          <a:bodyPr>
            <a:noAutofit/>
          </a:bodyPr>
          <a:lstStyle/>
          <a:p>
            <a:r>
              <a:rPr lang="zh-CN" altLang="zh-CN" dirty="0"/>
              <a:t>文中的老妇人始终未说一句话，作者通过行动描写来表现人物丰富的内心世界。请同学们选择典型画面展开想像，推想文中老妇人的心理活动。</a:t>
            </a:r>
            <a:endParaRPr lang="zh-CN" altLang="en-US" dirty="0"/>
          </a:p>
        </p:txBody>
      </p:sp>
    </p:spTree>
    <p:extLst>
      <p:ext uri="{BB962C8B-B14F-4D97-AF65-F5344CB8AC3E}">
        <p14:creationId xmlns:p14="http://schemas.microsoft.com/office/powerpoint/2010/main" val="23457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92500" lnSpcReduction="20000"/>
          </a:bodyPr>
          <a:lstStyle/>
          <a:p>
            <a:pPr marL="0" indent="0">
              <a:buNone/>
            </a:pPr>
            <a:r>
              <a:rPr lang="zh-CN" altLang="zh-CN" b="1" dirty="0"/>
              <a:t>示例：</a:t>
            </a:r>
            <a:endParaRPr lang="zh-CN" altLang="zh-CN" dirty="0"/>
          </a:p>
          <a:p>
            <a:pPr marL="0" indent="0">
              <a:buNone/>
            </a:pPr>
            <a:r>
              <a:rPr lang="en-US" altLang="zh-CN" dirty="0"/>
              <a:t>1.</a:t>
            </a:r>
            <a:r>
              <a:rPr lang="zh-CN" altLang="zh-CN" dirty="0"/>
              <a:t>老玛利</a:t>
            </a:r>
            <a:r>
              <a:rPr lang="en-US" altLang="zh-CN" dirty="0"/>
              <a:t>·</a:t>
            </a:r>
            <a:r>
              <a:rPr lang="zh-CN" altLang="zh-CN" dirty="0"/>
              <a:t>育乞西看着那战死的兵，看了很久，她很想把这件事告诉什么人。可是附近一带，不用说人，连一个活东西都没有，甚至陪伴她在地窖里过了四天的那一只猫也被刚才炸起来的砖石碎片砸死了。老妇人想了半天，然后，伸手在她那惟一的衣袋里摸出件什么东西来，揣在怀里，慢慢地爬出了地窖。</a:t>
            </a:r>
          </a:p>
          <a:p>
            <a:endParaRPr lang="en-US" altLang="zh-CN" dirty="0" smtClean="0"/>
          </a:p>
          <a:p>
            <a:r>
              <a:rPr lang="zh-CN" altLang="zh-CN" dirty="0" smtClean="0"/>
              <a:t>她</a:t>
            </a:r>
            <a:r>
              <a:rPr lang="zh-CN" altLang="zh-CN" dirty="0"/>
              <a:t>想告诉人们什么？“她想了半天”，心里是怎么想的？</a:t>
            </a:r>
            <a:endParaRPr lang="zh-CN" altLang="en-US" dirty="0"/>
          </a:p>
        </p:txBody>
      </p:sp>
    </p:spTree>
    <p:extLst>
      <p:ext uri="{BB962C8B-B14F-4D97-AF65-F5344CB8AC3E}">
        <p14:creationId xmlns:p14="http://schemas.microsoft.com/office/powerpoint/2010/main" val="65432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67544" y="476672"/>
            <a:ext cx="8568952" cy="4525963"/>
          </a:xfrm>
        </p:spPr>
        <p:txBody>
          <a:bodyPr>
            <a:noAutofit/>
          </a:bodyPr>
          <a:lstStyle/>
          <a:p>
            <a:r>
              <a:rPr lang="zh-CN" altLang="zh-CN" sz="2400" b="1" dirty="0"/>
              <a:t>示例：</a:t>
            </a:r>
            <a:endParaRPr lang="zh-CN" altLang="zh-CN" sz="2400" dirty="0"/>
          </a:p>
          <a:p>
            <a:pPr marL="0" indent="0">
              <a:buNone/>
            </a:pPr>
            <a:r>
              <a:rPr lang="zh-CN" altLang="zh-CN" sz="2400" dirty="0"/>
              <a:t>自从这第二次世界大战以来，我受了多大的苦啊！该死的战争，可恶的德国鬼子们用炮火炸毁了我的房屋，摧毁了我的家园，男人也死了，我没有亲人了，如今又害得我无处藏身，只好去住地窖了，我本以为生活再没希望了，可这些苏联红军的出现又给我带来了希望！他们来保卫我的国家，我打心底里感激他们。多亏了这些苏联红军啊！他们不属于南斯拉夫，却心甘情愿地帮我们打这些该死的德国人，他们时刻冒着生命危险，可他们仍不怕，多么可亲可敬的人儿啊！现在，那个年轻人战死了，他还那么地年轻就牺牲了，想必还没有成家吧？他是为了我们南斯拉夫的解放而牺牲的，死后也不能平静地躺在家乡的土地上，而是孤零零地躺在他乡的战场上</a:t>
            </a:r>
            <a:r>
              <a:rPr lang="en-US" altLang="zh-CN" sz="2400" dirty="0"/>
              <a:t>……</a:t>
            </a:r>
            <a:r>
              <a:rPr lang="zh-CN" altLang="zh-CN" sz="2400" dirty="0"/>
              <a:t>多可怜的孩子啊，我们应该把他安葬了才是啊，可是附近的人甚至猫都被炸死了，我该怎么办呢？对了，我还珍藏着一对儿我结婚时的喜烛，</a:t>
            </a:r>
            <a:r>
              <a:rPr lang="en-US" altLang="zh-CN" sz="2400" dirty="0"/>
              <a:t>45</a:t>
            </a:r>
            <a:r>
              <a:rPr lang="zh-CN" altLang="zh-CN" sz="2400" dirty="0"/>
              <a:t>年了啊，想必我这把老骨头是用不上了吧？现在我要拼老命亲自去安葬那个孩子，并把这个喜烛给他点上，他是为我的国家而战死，这喜烛给他用值得</a:t>
            </a:r>
            <a:r>
              <a:rPr lang="zh-CN" altLang="zh-CN" sz="2400" dirty="0" smtClean="0"/>
              <a:t>！</a:t>
            </a:r>
            <a:endParaRPr lang="zh-CN" altLang="zh-CN" sz="2400" dirty="0"/>
          </a:p>
        </p:txBody>
      </p:sp>
    </p:spTree>
    <p:extLst>
      <p:ext uri="{BB962C8B-B14F-4D97-AF65-F5344CB8AC3E}">
        <p14:creationId xmlns:p14="http://schemas.microsoft.com/office/powerpoint/2010/main" val="177853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92500" lnSpcReduction="20000"/>
          </a:bodyPr>
          <a:lstStyle/>
          <a:p>
            <a:pPr marL="0" indent="0">
              <a:buNone/>
            </a:pPr>
            <a:r>
              <a:rPr lang="en-US" altLang="zh-CN" dirty="0"/>
              <a:t>2.</a:t>
            </a:r>
            <a:r>
              <a:rPr lang="zh-CN" altLang="zh-CN" dirty="0"/>
              <a:t>她穿过方场，到了那战死的苏联士兵身边，她用力把那尸身翻过来。看见他的面孔了，很年轻，很苍白。她轻轻理好了他的头发，又费了很大的劲把他那一双早已僵硬了的手臂弯过来，交叉地覆在他的胸前。然后，她在他旁边坐了下来。</a:t>
            </a:r>
          </a:p>
          <a:p>
            <a:pPr marL="0" indent="0">
              <a:buNone/>
            </a:pPr>
            <a:r>
              <a:rPr lang="zh-CN" altLang="zh-CN" dirty="0"/>
              <a:t>这样，她坐在那里，静静地，一小时，也许两小时。</a:t>
            </a:r>
          </a:p>
          <a:p>
            <a:endParaRPr lang="en-US" altLang="zh-CN" dirty="0" smtClean="0"/>
          </a:p>
          <a:p>
            <a:r>
              <a:rPr lang="zh-CN" altLang="zh-CN" dirty="0" smtClean="0"/>
              <a:t>老</a:t>
            </a:r>
            <a:r>
              <a:rPr lang="zh-CN" altLang="zh-CN" dirty="0"/>
              <a:t>妇人为什么要这样做？她做这一切时心里是怎么想的？“她坐在那里，静静地。”她想了些什么？</a:t>
            </a:r>
          </a:p>
          <a:p>
            <a:endParaRPr lang="zh-CN" altLang="en-US" dirty="0"/>
          </a:p>
        </p:txBody>
      </p:sp>
    </p:spTree>
    <p:extLst>
      <p:ext uri="{BB962C8B-B14F-4D97-AF65-F5344CB8AC3E}">
        <p14:creationId xmlns:p14="http://schemas.microsoft.com/office/powerpoint/2010/main" val="83187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lnSpcReduction="10000"/>
          </a:bodyPr>
          <a:lstStyle/>
          <a:p>
            <a:r>
              <a:rPr lang="zh-CN" altLang="zh-CN" b="1" dirty="0"/>
              <a:t>示例：</a:t>
            </a:r>
            <a:endParaRPr lang="zh-CN" altLang="zh-CN" dirty="0"/>
          </a:p>
          <a:p>
            <a:pPr marL="0" indent="0">
              <a:buNone/>
            </a:pPr>
            <a:r>
              <a:rPr lang="en-US" altLang="zh-CN" dirty="0" smtClean="0"/>
              <a:t>         </a:t>
            </a:r>
            <a:r>
              <a:rPr lang="zh-CN" altLang="zh-CN" dirty="0" smtClean="0"/>
              <a:t>多</a:t>
            </a:r>
            <a:r>
              <a:rPr lang="zh-CN" altLang="zh-CN" dirty="0"/>
              <a:t>好的的孩子啊，他还那么年轻，他一定很想念他的亲人，他的亲人也一定在盼望他早日回家团聚，可惜他却死在这里，再也见不到他的母亲了</a:t>
            </a:r>
            <a:r>
              <a:rPr lang="en-US" altLang="zh-CN" dirty="0"/>
              <a:t>......</a:t>
            </a:r>
            <a:r>
              <a:rPr lang="zh-CN" altLang="zh-CN" dirty="0"/>
              <a:t>他把青春、热血、生命和他的一切都泼洒在了这个战场上，他这是为了和平啊！现在，他就是我的孩子，我要多陪他一会儿，还要选个好地方妥善安葬他</a:t>
            </a:r>
            <a:r>
              <a:rPr lang="en-US" altLang="zh-CN" dirty="0" smtClean="0"/>
              <a:t>......</a:t>
            </a:r>
            <a:endParaRPr lang="zh-CN" altLang="zh-CN" dirty="0"/>
          </a:p>
        </p:txBody>
      </p:sp>
    </p:spTree>
    <p:extLst>
      <p:ext uri="{BB962C8B-B14F-4D97-AF65-F5344CB8AC3E}">
        <p14:creationId xmlns:p14="http://schemas.microsoft.com/office/powerpoint/2010/main" val="174958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a:bodyPr>
          <a:lstStyle/>
          <a:p>
            <a:pPr marL="0" indent="0">
              <a:buNone/>
            </a:pPr>
            <a:r>
              <a:rPr lang="en-US" altLang="zh-CN" dirty="0"/>
              <a:t>3</a:t>
            </a:r>
            <a:r>
              <a:rPr lang="en-US" altLang="zh-CN" dirty="0" smtClean="0"/>
              <a:t>.</a:t>
            </a:r>
            <a:r>
              <a:rPr lang="zh-CN" altLang="zh-CN" dirty="0"/>
              <a:t>即使在这个当儿，老妇人也没有说话，她不过抬起眼睛来，朝这些脱了帽的肃立着的人们看了一眼，十分庄严地对他们深深一鞠躬；然后，把她的黑色大围巾拉直了，颤巍巍地走了。没有再回过头来，看一下那蜡烛和那些士兵</a:t>
            </a:r>
            <a:r>
              <a:rPr lang="zh-CN" altLang="zh-CN" dirty="0" smtClean="0"/>
              <a:t>。</a:t>
            </a:r>
            <a:endParaRPr lang="en-US" altLang="zh-CN" dirty="0" smtClean="0"/>
          </a:p>
          <a:p>
            <a:pPr marL="0" indent="0">
              <a:buNone/>
            </a:pPr>
            <a:endParaRPr lang="en-US" altLang="zh-CN" dirty="0" smtClean="0"/>
          </a:p>
          <a:p>
            <a:pPr marL="0" indent="0">
              <a:buNone/>
            </a:pPr>
            <a:r>
              <a:rPr lang="zh-CN" altLang="zh-CN" dirty="0" smtClean="0"/>
              <a:t>老</a:t>
            </a:r>
            <a:r>
              <a:rPr lang="zh-CN" altLang="zh-CN" dirty="0"/>
              <a:t>妇人为什么不说话？为什么鞠躬？</a:t>
            </a:r>
          </a:p>
          <a:p>
            <a:pPr marL="0" indent="0">
              <a:buNone/>
            </a:pPr>
            <a:endParaRPr lang="zh-CN" altLang="en-US" dirty="0"/>
          </a:p>
        </p:txBody>
      </p:sp>
    </p:spTree>
    <p:extLst>
      <p:ext uri="{BB962C8B-B14F-4D97-AF65-F5344CB8AC3E}">
        <p14:creationId xmlns:p14="http://schemas.microsoft.com/office/powerpoint/2010/main" val="119122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395536" y="188640"/>
            <a:ext cx="8229600" cy="4525963"/>
          </a:xfrm>
        </p:spPr>
        <p:txBody>
          <a:bodyPr>
            <a:noAutofit/>
          </a:bodyPr>
          <a:lstStyle/>
          <a:p>
            <a:r>
              <a:rPr lang="zh-CN" altLang="zh-CN" sz="2400" dirty="0"/>
              <a:t>这些，应该都是他的战友们吧？！哦，亲爱的红军战士们。我此时已经不知道该说些什么来感谢你们了。从希特勒发动第二次世界大战开始，我们没有能力反抗，只有服从</a:t>
            </a:r>
            <a:r>
              <a:rPr lang="en-US" altLang="zh-CN" sz="2400" dirty="0"/>
              <a:t>!</a:t>
            </a:r>
            <a:r>
              <a:rPr lang="zh-CN" altLang="zh-CN" sz="2400" dirty="0"/>
              <a:t>就在这个危机的时候，我们的救星出现了，他们也就是你们</a:t>
            </a:r>
            <a:r>
              <a:rPr lang="en-US" altLang="zh-CN" sz="2400" dirty="0"/>
              <a:t>——</a:t>
            </a:r>
            <a:r>
              <a:rPr lang="zh-CN" altLang="zh-CN" sz="2400" dirty="0"/>
              <a:t>勇敢而又可爱的苏联红军。我知道你们又失去了一位好战友，心里特别难过，我也同样心痛。你们这些孩子真不简单啊！为了打击法西斯，年纪轻轻就离开了父母，在异国他乡浴血奋战</a:t>
            </a:r>
            <a:r>
              <a:rPr lang="en-US" altLang="zh-CN" sz="2400" dirty="0"/>
              <a:t>……</a:t>
            </a:r>
            <a:r>
              <a:rPr lang="zh-CN" altLang="zh-CN" sz="2400" dirty="0"/>
              <a:t>你们的英勇无畏让我感动，我对你们真诚的祝福也只有深深的鞠一躬。虽然战争快要结束了，但是我也在战争的岁月里变老了，但我还有最起码的良知，我也没有什么东西所以也就把我珍藏了四十五年的结婚蜡烛插在这位可爱的红军战士的坟墓上！孩子们啊，以后的战斗将会更加凶险。勇敢些，父母的心总伴随着你们冲锋陷阵；小心些，父母放不下的心还在等待你们的凯旋呀！我在心里默默地祝福你们，愿上帝保佑你们早日取得胜利，保佑你们能够平安活着！</a:t>
            </a:r>
          </a:p>
          <a:p>
            <a:endParaRPr lang="zh-CN" altLang="en-US" sz="2400" dirty="0"/>
          </a:p>
        </p:txBody>
      </p:sp>
    </p:spTree>
    <p:extLst>
      <p:ext uri="{BB962C8B-B14F-4D97-AF65-F5344CB8AC3E}">
        <p14:creationId xmlns:p14="http://schemas.microsoft.com/office/powerpoint/2010/main" val="51431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85000" lnSpcReduction="10000"/>
          </a:bodyPr>
          <a:lstStyle/>
          <a:p>
            <a:pPr marL="0" indent="0">
              <a:buNone/>
            </a:pPr>
            <a:r>
              <a:rPr lang="zh-CN" altLang="zh-CN" b="1" dirty="0"/>
              <a:t>小结：</a:t>
            </a:r>
            <a:endParaRPr lang="zh-CN" altLang="zh-CN" dirty="0"/>
          </a:p>
          <a:p>
            <a:pPr marL="0" indent="0">
              <a:buNone/>
            </a:pPr>
            <a:r>
              <a:rPr lang="zh-CN" altLang="zh-CN" dirty="0"/>
              <a:t>动作描写是文学作品中塑造人物最为重要、也是最常用的一种方法，成功的动作描写可以突出人物特点或者体现人物性格和内心世界。如何成功地描写人物动作呢？</a:t>
            </a:r>
          </a:p>
          <a:p>
            <a:pPr marL="0" indent="0">
              <a:buNone/>
            </a:pPr>
            <a:r>
              <a:rPr lang="en-US" altLang="zh-CN" dirty="0"/>
              <a:t>1.</a:t>
            </a:r>
            <a:r>
              <a:rPr lang="zh-CN" altLang="zh-CN" dirty="0">
                <a:solidFill>
                  <a:srgbClr val="FF0000"/>
                </a:solidFill>
              </a:rPr>
              <a:t>抓住特征，准确恰当地运用动词</a:t>
            </a:r>
            <a:r>
              <a:rPr lang="zh-CN" altLang="zh-CN" dirty="0"/>
              <a:t>。法国作家福楼拜说：</a:t>
            </a:r>
            <a:r>
              <a:rPr lang="en-US" altLang="zh-CN" dirty="0"/>
              <a:t>“</a:t>
            </a:r>
            <a:r>
              <a:rPr lang="zh-CN" altLang="zh-CN" dirty="0"/>
              <a:t>无论你所要讲的是什幺，真正能表现它的句子只有一个，真正适当的动词和形容词也只有一个，就是那最准确的一句，最准确的一词。</a:t>
            </a:r>
            <a:r>
              <a:rPr lang="en-US" altLang="zh-CN" dirty="0"/>
              <a:t>”</a:t>
            </a:r>
            <a:endParaRPr lang="zh-CN" altLang="zh-CN" dirty="0"/>
          </a:p>
          <a:p>
            <a:pPr marL="0" indent="0">
              <a:buNone/>
            </a:pPr>
            <a:r>
              <a:rPr lang="en-US" altLang="zh-CN" dirty="0"/>
              <a:t>2.</a:t>
            </a:r>
            <a:r>
              <a:rPr lang="zh-CN" altLang="zh-CN" dirty="0">
                <a:solidFill>
                  <a:srgbClr val="FF0000"/>
                </a:solidFill>
              </a:rPr>
              <a:t>要具体</a:t>
            </a:r>
            <a:r>
              <a:rPr lang="en-US" altLang="zh-CN" dirty="0">
                <a:solidFill>
                  <a:srgbClr val="FF0000"/>
                </a:solidFill>
              </a:rPr>
              <a:t>,</a:t>
            </a:r>
            <a:r>
              <a:rPr lang="zh-CN" altLang="zh-CN" dirty="0">
                <a:solidFill>
                  <a:srgbClr val="FF0000"/>
                </a:solidFill>
              </a:rPr>
              <a:t>描写人物的动作不能太笼统</a:t>
            </a:r>
            <a:r>
              <a:rPr lang="zh-CN" altLang="zh-CN" dirty="0"/>
              <a:t>。</a:t>
            </a:r>
          </a:p>
          <a:p>
            <a:pPr marL="0" indent="0">
              <a:buNone/>
            </a:pPr>
            <a:r>
              <a:rPr lang="en-US" altLang="zh-CN" dirty="0"/>
              <a:t>3.</a:t>
            </a:r>
            <a:r>
              <a:rPr lang="zh-CN" altLang="zh-CN" dirty="0">
                <a:solidFill>
                  <a:srgbClr val="FF0000"/>
                </a:solidFill>
              </a:rPr>
              <a:t>运用修辞，合理地使用限定语及修饰语</a:t>
            </a:r>
            <a:r>
              <a:rPr lang="zh-CN" altLang="zh-CN" dirty="0"/>
              <a:t>。</a:t>
            </a:r>
          </a:p>
          <a:p>
            <a:endParaRPr lang="zh-CN" altLang="en-US" dirty="0"/>
          </a:p>
        </p:txBody>
      </p:sp>
    </p:spTree>
    <p:extLst>
      <p:ext uri="{BB962C8B-B14F-4D97-AF65-F5344CB8AC3E}">
        <p14:creationId xmlns:p14="http://schemas.microsoft.com/office/powerpoint/2010/main" val="404035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i="1" dirty="0" smtClean="0">
                <a:latin typeface="仿宋" pitchFamily="49" charset="-122"/>
                <a:ea typeface="仿宋" pitchFamily="49" charset="-122"/>
              </a:rPr>
              <a:t>课堂实战</a:t>
            </a:r>
            <a:endParaRPr lang="zh-CN" altLang="en-US" b="1" i="1" dirty="0">
              <a:latin typeface="仿宋" pitchFamily="49" charset="-122"/>
              <a:ea typeface="仿宋" pitchFamily="49" charset="-122"/>
            </a:endParaRPr>
          </a:p>
        </p:txBody>
      </p:sp>
      <p:sp>
        <p:nvSpPr>
          <p:cNvPr id="3" name="内容占位符 2"/>
          <p:cNvSpPr>
            <a:spLocks noGrp="1"/>
          </p:cNvSpPr>
          <p:nvPr>
            <p:ph idx="1"/>
          </p:nvPr>
        </p:nvSpPr>
        <p:spPr/>
        <p:txBody>
          <a:bodyPr/>
          <a:lstStyle/>
          <a:p>
            <a:pPr marL="0" indent="0">
              <a:buNone/>
            </a:pPr>
            <a:r>
              <a:rPr lang="zh-CN" altLang="zh-CN" dirty="0" smtClean="0"/>
              <a:t>以</a:t>
            </a:r>
            <a:r>
              <a:rPr lang="zh-CN" altLang="zh-CN" dirty="0"/>
              <a:t>“老妇人是一个</a:t>
            </a:r>
            <a:r>
              <a:rPr lang="en-US" altLang="zh-CN" u="sng" dirty="0"/>
              <a:t>        </a:t>
            </a:r>
            <a:r>
              <a:rPr lang="en-US" altLang="zh-CN" dirty="0"/>
              <a:t> </a:t>
            </a:r>
            <a:r>
              <a:rPr lang="zh-CN" altLang="zh-CN" dirty="0"/>
              <a:t>的人”为题说话。</a:t>
            </a:r>
          </a:p>
          <a:p>
            <a:endParaRPr lang="zh-CN" altLang="en-US" dirty="0"/>
          </a:p>
        </p:txBody>
      </p:sp>
    </p:spTree>
    <p:extLst>
      <p:ext uri="{BB962C8B-B14F-4D97-AF65-F5344CB8AC3E}">
        <p14:creationId xmlns:p14="http://schemas.microsoft.com/office/powerpoint/2010/main" val="68695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3">
                                            <p:txEl>
                                              <p:pRg st="0" end="0"/>
                                            </p:txEl>
                                          </p:spTgt>
                                        </p:tgtEl>
                                        <p:attrNameLst>
                                          <p:attrName>style.color</p:attrName>
                                        </p:attrNameLst>
                                      </p:cBhvr>
                                      <p:by>
                                        <p:hsl h="0" s="-70588" l="0"/>
                                      </p:by>
                                    </p:animClr>
                                    <p:animClr clrSpc="hsl" dir="cw">
                                      <p:cBhvr>
                                        <p:cTn id="7" dur="500" fill="hold"/>
                                        <p:tgtEl>
                                          <p:spTgt spid="3">
                                            <p:txEl>
                                              <p:pRg st="0" end="0"/>
                                            </p:txEl>
                                          </p:spTgt>
                                        </p:tgtEl>
                                        <p:attrNameLst>
                                          <p:attrName>fillcolor</p:attrName>
                                        </p:attrNameLst>
                                      </p:cBhvr>
                                      <p:by>
                                        <p:hsl h="0" s="-70588" l="0"/>
                                      </p:by>
                                    </p:animClr>
                                    <p:animClr clrSpc="hsl" dir="cw">
                                      <p:cBhvr>
                                        <p:cTn id="8" dur="500" fill="hold"/>
                                        <p:tgtEl>
                                          <p:spTgt spid="3">
                                            <p:txEl>
                                              <p:pRg st="0" end="0"/>
                                            </p:txEl>
                                          </p:spTgt>
                                        </p:tgtEl>
                                        <p:attrNameLst>
                                          <p:attrName>stroke.color</p:attrName>
                                        </p:attrNameLst>
                                      </p:cBhvr>
                                      <p:by>
                                        <p:hsl h="0" s="-70588" l="0"/>
                                      </p:by>
                                    </p:animClr>
                                    <p:set>
                                      <p:cBhvr>
                                        <p:cTn id="9"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i="1" dirty="0" smtClean="0">
                <a:latin typeface="仿宋" pitchFamily="49" charset="-122"/>
                <a:ea typeface="仿宋" pitchFamily="49" charset="-122"/>
              </a:rPr>
              <a:t>深入研究</a:t>
            </a:r>
            <a:endParaRPr lang="zh-CN" altLang="en-US" b="1" i="1" dirty="0">
              <a:latin typeface="仿宋" pitchFamily="49" charset="-122"/>
              <a:ea typeface="仿宋" pitchFamily="49" charset="-122"/>
            </a:endParaRPr>
          </a:p>
        </p:txBody>
      </p:sp>
      <p:sp>
        <p:nvSpPr>
          <p:cNvPr id="3" name="内容占位符 2"/>
          <p:cNvSpPr>
            <a:spLocks noGrp="1"/>
          </p:cNvSpPr>
          <p:nvPr>
            <p:ph idx="1"/>
          </p:nvPr>
        </p:nvSpPr>
        <p:spPr>
          <a:xfrm>
            <a:off x="457200" y="1600201"/>
            <a:ext cx="8229600" cy="1180727"/>
          </a:xfrm>
        </p:spPr>
        <p:txBody>
          <a:bodyPr/>
          <a:lstStyle/>
          <a:p>
            <a:r>
              <a:rPr lang="zh-CN" altLang="zh-CN" dirty="0"/>
              <a:t>你发现文章对哪些内容进行了不厌其烦的反复描写？分别有什么作用？</a:t>
            </a:r>
            <a:endParaRPr lang="zh-CN" altLang="en-US" dirty="0"/>
          </a:p>
        </p:txBody>
      </p:sp>
      <p:sp>
        <p:nvSpPr>
          <p:cNvPr id="4" name="内容占位符 2"/>
          <p:cNvSpPr txBox="1">
            <a:spLocks/>
          </p:cNvSpPr>
          <p:nvPr/>
        </p:nvSpPr>
        <p:spPr>
          <a:xfrm>
            <a:off x="453030" y="2968353"/>
            <a:ext cx="8229600" cy="226084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dirty="0" smtClean="0">
                <a:solidFill>
                  <a:srgbClr val="002060"/>
                </a:solidFill>
              </a:rPr>
              <a:t>        </a:t>
            </a:r>
            <a:r>
              <a:rPr lang="zh-CN" altLang="zh-CN" dirty="0" smtClean="0">
                <a:solidFill>
                  <a:srgbClr val="002060"/>
                </a:solidFill>
              </a:rPr>
              <a:t>文章</a:t>
            </a:r>
            <a:r>
              <a:rPr lang="zh-CN" altLang="zh-CN" dirty="0">
                <a:solidFill>
                  <a:srgbClr val="002060"/>
                </a:solidFill>
              </a:rPr>
              <a:t>不断对炮火、老妇人的黑色围巾、老妇人的动作、烧焦的树木、闪烁的蜡烛等内容进行了反复交代与描写。</a:t>
            </a:r>
            <a:endParaRPr lang="zh-CN" altLang="en-US" dirty="0">
              <a:solidFill>
                <a:srgbClr val="002060"/>
              </a:solidFill>
            </a:endParaRPr>
          </a:p>
        </p:txBody>
      </p:sp>
    </p:spTree>
    <p:extLst>
      <p:ext uri="{BB962C8B-B14F-4D97-AF65-F5344CB8AC3E}">
        <p14:creationId xmlns:p14="http://schemas.microsoft.com/office/powerpoint/2010/main" val="63099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l"/>
            <a:r>
              <a:rPr lang="en-US" altLang="zh-CN" sz="3600" b="1" dirty="0">
                <a:latin typeface="仿宋" pitchFamily="49" charset="-122"/>
                <a:ea typeface="仿宋" pitchFamily="49" charset="-122"/>
              </a:rPr>
              <a:t>1.</a:t>
            </a:r>
            <a:r>
              <a:rPr lang="zh-CN" altLang="zh-CN" sz="3600" b="1" dirty="0">
                <a:latin typeface="仿宋" pitchFamily="49" charset="-122"/>
                <a:ea typeface="仿宋" pitchFamily="49" charset="-122"/>
              </a:rPr>
              <a:t>对炮火的</a:t>
            </a:r>
            <a:r>
              <a:rPr lang="en-US" altLang="zh-CN" sz="3600" b="1" dirty="0">
                <a:latin typeface="仿宋" pitchFamily="49" charset="-122"/>
                <a:ea typeface="仿宋" pitchFamily="49" charset="-122"/>
              </a:rPr>
              <a:t>11</a:t>
            </a:r>
            <a:r>
              <a:rPr lang="zh-CN" altLang="zh-CN" sz="3600" b="1" dirty="0">
                <a:latin typeface="仿宋" pitchFamily="49" charset="-122"/>
                <a:ea typeface="仿宋" pitchFamily="49" charset="-122"/>
              </a:rPr>
              <a:t>次描写：</a:t>
            </a:r>
            <a:r>
              <a:rPr lang="zh-CN" altLang="zh-CN" sz="3600" dirty="0">
                <a:latin typeface="仿宋" pitchFamily="49" charset="-122"/>
                <a:ea typeface="仿宋" pitchFamily="49" charset="-122"/>
              </a:rPr>
              <a:t/>
            </a:r>
            <a:br>
              <a:rPr lang="zh-CN" altLang="zh-CN" sz="3600" dirty="0">
                <a:latin typeface="仿宋" pitchFamily="49" charset="-122"/>
                <a:ea typeface="仿宋" pitchFamily="49" charset="-122"/>
              </a:rPr>
            </a:br>
            <a:endParaRPr lang="zh-CN" altLang="en-US" sz="3600" dirty="0">
              <a:latin typeface="仿宋" pitchFamily="49" charset="-122"/>
              <a:ea typeface="仿宋" pitchFamily="49" charset="-122"/>
            </a:endParaRPr>
          </a:p>
        </p:txBody>
      </p:sp>
      <p:sp>
        <p:nvSpPr>
          <p:cNvPr id="3" name="内容占位符 2"/>
          <p:cNvSpPr>
            <a:spLocks noGrp="1"/>
          </p:cNvSpPr>
          <p:nvPr>
            <p:ph idx="1"/>
          </p:nvPr>
        </p:nvSpPr>
        <p:spPr/>
        <p:txBody>
          <a:bodyPr>
            <a:normAutofit fontScale="85000" lnSpcReduction="10000"/>
          </a:bodyPr>
          <a:lstStyle/>
          <a:p>
            <a:pPr marL="0" indent="0">
              <a:buNone/>
            </a:pPr>
            <a:r>
              <a:rPr lang="zh-CN" altLang="zh-CN" dirty="0"/>
              <a:t>①在方场的中央，我们那五个人被对岸敌人的迫击炮火赶上了。在炮火下，他们伏在地上有半小时之久。最后，炮火稀了一点儿，两个轻伤的抱着两个重伤的爬了回来。【</a:t>
            </a:r>
            <a:r>
              <a:rPr lang="zh-CN" altLang="zh-CN" dirty="0">
                <a:solidFill>
                  <a:srgbClr val="FF0000"/>
                </a:solidFill>
              </a:rPr>
              <a:t>“爬”字生动形象地写出了受伤的红军战士回程的艰难，反衬出战争的无情、惨烈</a:t>
            </a:r>
            <a:r>
              <a:rPr lang="zh-CN" altLang="zh-CN" dirty="0"/>
              <a:t>】</a:t>
            </a:r>
          </a:p>
          <a:p>
            <a:pPr marL="0" indent="0">
              <a:buNone/>
            </a:pPr>
            <a:r>
              <a:rPr lang="zh-CN" altLang="zh-CN" dirty="0"/>
              <a:t>②红军的偷袭企图一定把德国人吓坏了，他们老是用迫击炮轰击方场和附近的街道，整整一天，只有短短的几次间歇。【</a:t>
            </a:r>
            <a:r>
              <a:rPr lang="zh-CN" altLang="zh-CN" dirty="0">
                <a:solidFill>
                  <a:srgbClr val="FF0000"/>
                </a:solidFill>
              </a:rPr>
              <a:t>二写炮火，敌人已是惊弓之鸟</a:t>
            </a:r>
            <a:r>
              <a:rPr lang="en-US" altLang="zh-CN" dirty="0">
                <a:solidFill>
                  <a:srgbClr val="FF0000"/>
                </a:solidFill>
              </a:rPr>
              <a:t>,</a:t>
            </a:r>
            <a:r>
              <a:rPr lang="zh-CN" altLang="zh-CN" dirty="0">
                <a:solidFill>
                  <a:srgbClr val="FF0000"/>
                </a:solidFill>
              </a:rPr>
              <a:t>“老是”“只有”表明敌人的胆怯和疯狂</a:t>
            </a:r>
            <a:r>
              <a:rPr lang="zh-CN" altLang="zh-CN" dirty="0"/>
              <a:t>】</a:t>
            </a:r>
          </a:p>
          <a:p>
            <a:pPr marL="0" indent="0">
              <a:buNone/>
            </a:pPr>
            <a:r>
              <a:rPr lang="zh-CN" altLang="zh-CN" dirty="0"/>
              <a:t>③德国人的炮火一直轰到太阳落山。【</a:t>
            </a:r>
            <a:r>
              <a:rPr lang="zh-CN" altLang="zh-CN" dirty="0">
                <a:solidFill>
                  <a:srgbClr val="FF0000"/>
                </a:solidFill>
              </a:rPr>
              <a:t>三写炮火</a:t>
            </a:r>
            <a:r>
              <a:rPr lang="zh-CN" altLang="zh-CN" dirty="0"/>
              <a:t>】</a:t>
            </a:r>
          </a:p>
          <a:p>
            <a:endParaRPr lang="zh-CN" altLang="en-US" dirty="0"/>
          </a:p>
        </p:txBody>
      </p:sp>
    </p:spTree>
    <p:extLst>
      <p:ext uri="{BB962C8B-B14F-4D97-AF65-F5344CB8AC3E}">
        <p14:creationId xmlns:p14="http://schemas.microsoft.com/office/powerpoint/2010/main" val="230618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57200" y="404664"/>
            <a:ext cx="8229600" cy="6192688"/>
          </a:xfrm>
        </p:spPr>
        <p:txBody>
          <a:bodyPr>
            <a:normAutofit fontScale="85000" lnSpcReduction="20000"/>
          </a:bodyPr>
          <a:lstStyle/>
          <a:p>
            <a:pPr marL="0" indent="0">
              <a:buNone/>
            </a:pPr>
            <a:r>
              <a:rPr lang="zh-CN" altLang="zh-CN" dirty="0"/>
              <a:t>④她看见德国人的炮口对准了这五个红军，炮弹纷纷在他们周围爆炸。她从地窖里爬出来，想招呼那五个红军到她那里去她认定，她自己住的地方比较安全，然而她刚爬出一半，一颗炮弹落在近旁炸开了。老妇人被这一震，耳朵也聋了，脑袋碰在墙上，失去了知觉。【</a:t>
            </a:r>
            <a:r>
              <a:rPr lang="zh-CN" altLang="zh-CN" dirty="0">
                <a:solidFill>
                  <a:srgbClr val="FF0000"/>
                </a:solidFill>
              </a:rPr>
              <a:t>四写炮火。“纷纷”表明敌人炮火的密集，为下文老妇人掩埋尸体埋下伏笔</a:t>
            </a:r>
            <a:r>
              <a:rPr lang="zh-CN" altLang="zh-CN" dirty="0"/>
              <a:t>】</a:t>
            </a:r>
          </a:p>
          <a:p>
            <a:pPr marL="0" indent="0">
              <a:buNone/>
            </a:pPr>
            <a:r>
              <a:rPr lang="zh-CN" altLang="zh-CN" dirty="0"/>
              <a:t>⑤德国人又开炮了，炮弹在这小小的方场上炸开了，黑色的泥土直翻起来，柱子似的。碎片把那些剩下来的树木的枝条都削去了。那个苏联人孤零零地躺在那毫无遮掩的方场上，一只手臂枕在脑袋下面，周围是炸弯了的铁器和炸焦了的树木。【</a:t>
            </a:r>
            <a:r>
              <a:rPr lang="zh-CN" altLang="zh-CN" dirty="0">
                <a:solidFill>
                  <a:srgbClr val="FF0000"/>
                </a:solidFill>
              </a:rPr>
              <a:t>五写炮火。运用比喻暗示炮弹攻击猛烈，再次渲染敌人火力猛烈和造成的严重破坏，突出环境险恶，一方面展示战斗的激烈与残酷，另一方面也从侧面突出了老妇人的勇敢</a:t>
            </a:r>
            <a:r>
              <a:rPr lang="zh-CN" altLang="zh-CN" dirty="0"/>
              <a:t>】</a:t>
            </a:r>
          </a:p>
          <a:p>
            <a:pPr marL="0" indent="0">
              <a:buNone/>
            </a:pPr>
            <a:r>
              <a:rPr lang="zh-CN" altLang="zh-CN" dirty="0"/>
              <a:t>⑥德国人还在轰击，可是没有一颗炮弹打在老妇人的近旁。【</a:t>
            </a:r>
            <a:r>
              <a:rPr lang="zh-CN" altLang="zh-CN" dirty="0">
                <a:solidFill>
                  <a:srgbClr val="FF0000"/>
                </a:solidFill>
              </a:rPr>
              <a:t>六写炮火，表明老妇人是在敌人的炮击中掩埋红军战士的</a:t>
            </a:r>
            <a:r>
              <a:rPr lang="zh-CN" altLang="zh-CN" dirty="0"/>
              <a:t>】</a:t>
            </a:r>
            <a:endParaRPr lang="zh-CN" altLang="en-US" dirty="0"/>
          </a:p>
        </p:txBody>
      </p:sp>
    </p:spTree>
    <p:extLst>
      <p:ext uri="{BB962C8B-B14F-4D97-AF65-F5344CB8AC3E}">
        <p14:creationId xmlns:p14="http://schemas.microsoft.com/office/powerpoint/2010/main" val="241459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332656"/>
            <a:ext cx="8229600" cy="5976664"/>
          </a:xfrm>
        </p:spPr>
        <p:txBody>
          <a:bodyPr>
            <a:normAutofit fontScale="77500" lnSpcReduction="20000"/>
          </a:bodyPr>
          <a:lstStyle/>
          <a:p>
            <a:pPr marL="0" indent="0">
              <a:buNone/>
            </a:pPr>
            <a:r>
              <a:rPr lang="zh-CN" altLang="zh-CN" dirty="0"/>
              <a:t>⑦德国人还在开炮，可是跟先前一样，那些炮弹落得离老人很远。【</a:t>
            </a:r>
            <a:r>
              <a:rPr lang="zh-CN" altLang="zh-CN" dirty="0">
                <a:solidFill>
                  <a:srgbClr val="FF0000"/>
                </a:solidFill>
              </a:rPr>
              <a:t>七写炮火。照应上文，突出环境险恶，渲染紧张气氛</a:t>
            </a:r>
            <a:r>
              <a:rPr lang="zh-CN" altLang="zh-CN" dirty="0"/>
              <a:t>】</a:t>
            </a:r>
          </a:p>
          <a:p>
            <a:pPr marL="0" indent="0">
              <a:buNone/>
            </a:pPr>
            <a:r>
              <a:rPr lang="zh-CN" altLang="zh-CN" dirty="0"/>
              <a:t>⑧德国人的炮火没有停止过，可是炮弹仍旧落在离老妇人很远的地方。【</a:t>
            </a:r>
            <a:r>
              <a:rPr lang="zh-CN" altLang="zh-CN" dirty="0">
                <a:solidFill>
                  <a:srgbClr val="FF0000"/>
                </a:solidFill>
              </a:rPr>
              <a:t>八写炮火，再次照应上文，反复强调德国人的炮火，渲染战争惨烈，突出老妇人的勇敢、崇高与伟大</a:t>
            </a:r>
            <a:r>
              <a:rPr lang="zh-CN" altLang="zh-CN" dirty="0"/>
              <a:t>】</a:t>
            </a:r>
          </a:p>
          <a:p>
            <a:pPr marL="0" indent="0">
              <a:buNone/>
            </a:pPr>
            <a:r>
              <a:rPr lang="zh-CN" altLang="zh-CN" dirty="0"/>
              <a:t>⑨德国人的炮还在轰击，但是，和先前一样，炮弹落下的地方都离老妇人很远。【</a:t>
            </a:r>
            <a:r>
              <a:rPr lang="zh-CN" altLang="zh-CN" dirty="0">
                <a:solidFill>
                  <a:srgbClr val="FF0000"/>
                </a:solidFill>
              </a:rPr>
              <a:t>九写炮火，和上边的文字形成间隔反复</a:t>
            </a:r>
            <a:r>
              <a:rPr lang="zh-CN" altLang="zh-CN" dirty="0"/>
              <a:t>】</a:t>
            </a:r>
          </a:p>
          <a:p>
            <a:pPr marL="0" indent="0">
              <a:buNone/>
            </a:pPr>
            <a:r>
              <a:rPr lang="zh-CN" altLang="zh-CN" dirty="0"/>
              <a:t>⑩炮弹爆炸的当儿，蜡烛的火焰不过抖了一下。但是有好几次，炮弹落得相当近，蜡烛被爆炸的风吹灭了，有一次，竟给震倒了。【</a:t>
            </a:r>
            <a:r>
              <a:rPr lang="zh-CN" altLang="zh-CN" dirty="0">
                <a:solidFill>
                  <a:srgbClr val="FF0000"/>
                </a:solidFill>
              </a:rPr>
              <a:t>第十次写炮火</a:t>
            </a:r>
            <a:r>
              <a:rPr lang="zh-CN" altLang="zh-CN" dirty="0"/>
              <a:t>】</a:t>
            </a:r>
          </a:p>
          <a:p>
            <a:pPr marL="0" indent="0">
              <a:buNone/>
            </a:pPr>
            <a:r>
              <a:rPr lang="zh-CN" altLang="zh-CN" dirty="0"/>
              <a:t>⑾拂晓前，契柯拉耶夫所属的那一连红军，在猛烈的炮火掩护下，直奔方场，占领了那座桥。【</a:t>
            </a:r>
            <a:r>
              <a:rPr lang="zh-CN" altLang="zh-CN" dirty="0">
                <a:solidFill>
                  <a:srgbClr val="FF0000"/>
                </a:solidFill>
              </a:rPr>
              <a:t>第十一次写炮火，所不同的是前十次都是敌人的炮火，这一次是红军的，写红军占领了那座桥，是略写</a:t>
            </a:r>
            <a:r>
              <a:rPr lang="zh-CN" altLang="zh-CN" dirty="0"/>
              <a:t>】</a:t>
            </a:r>
          </a:p>
          <a:p>
            <a:endParaRPr lang="zh-CN" altLang="en-US" dirty="0"/>
          </a:p>
        </p:txBody>
      </p:sp>
    </p:spTree>
    <p:extLst>
      <p:ext uri="{BB962C8B-B14F-4D97-AF65-F5344CB8AC3E}">
        <p14:creationId xmlns:p14="http://schemas.microsoft.com/office/powerpoint/2010/main" val="378563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dirty="0" smtClean="0">
                <a:latin typeface="仿宋" pitchFamily="49" charset="-122"/>
                <a:ea typeface="仿宋" pitchFamily="49" charset="-122"/>
              </a:rPr>
              <a:t>小结：</a:t>
            </a:r>
            <a:endParaRPr lang="zh-CN" altLang="en-US" b="1" dirty="0">
              <a:latin typeface="仿宋" pitchFamily="49" charset="-122"/>
              <a:ea typeface="仿宋" pitchFamily="49" charset="-122"/>
            </a:endParaRPr>
          </a:p>
        </p:txBody>
      </p:sp>
      <p:sp>
        <p:nvSpPr>
          <p:cNvPr id="3" name="内容占位符 2"/>
          <p:cNvSpPr>
            <a:spLocks noGrp="1"/>
          </p:cNvSpPr>
          <p:nvPr>
            <p:ph idx="1"/>
          </p:nvPr>
        </p:nvSpPr>
        <p:spPr/>
        <p:txBody>
          <a:bodyPr>
            <a:normAutofit lnSpcReduction="10000"/>
          </a:bodyPr>
          <a:lstStyle/>
          <a:p>
            <a:pPr marL="0" indent="0">
              <a:buNone/>
            </a:pPr>
            <a:r>
              <a:rPr lang="en-US" altLang="zh-CN" dirty="0">
                <a:solidFill>
                  <a:srgbClr val="002060"/>
                </a:solidFill>
              </a:rPr>
              <a:t> </a:t>
            </a:r>
            <a:r>
              <a:rPr lang="en-US" altLang="zh-CN" dirty="0" smtClean="0">
                <a:solidFill>
                  <a:srgbClr val="002060"/>
                </a:solidFill>
              </a:rPr>
              <a:t>       </a:t>
            </a:r>
            <a:r>
              <a:rPr lang="zh-CN" altLang="zh-CN" dirty="0" smtClean="0">
                <a:solidFill>
                  <a:srgbClr val="002060"/>
                </a:solidFill>
              </a:rPr>
              <a:t>小说</a:t>
            </a:r>
            <a:r>
              <a:rPr lang="zh-CN" altLang="zh-CN" dirty="0">
                <a:solidFill>
                  <a:srgbClr val="002060"/>
                </a:solidFill>
              </a:rPr>
              <a:t>中环境描写可以渲染氛围，展示时代背景，塑造人物特点，深化主题等。课文特别注重用环境描写来营造气氛、衬托人物，如对炮火的多次描写，一方面是为了渲染当时紧张而激烈的战斗气氛，另一方面也突出德国士兵的残忍，与老妇人形成鲜明的对比，突出展现老妇人的不顾生死临危不惧，她不顾艰难与年老体衰在炮火中埋葬烈士的行为也就格外感人，表现了老妇人精神的崇高伟大，这正是特殊环境所产生的艺术效果。</a:t>
            </a:r>
          </a:p>
        </p:txBody>
      </p:sp>
    </p:spTree>
    <p:extLst>
      <p:ext uri="{BB962C8B-B14F-4D97-AF65-F5344CB8AC3E}">
        <p14:creationId xmlns:p14="http://schemas.microsoft.com/office/powerpoint/2010/main" val="414990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Autofit/>
          </a:bodyPr>
          <a:lstStyle/>
          <a:p>
            <a:pPr algn="l"/>
            <a:r>
              <a:rPr lang="en-US" altLang="zh-CN" sz="3600" b="1" dirty="0">
                <a:latin typeface="仿宋" pitchFamily="49" charset="-122"/>
                <a:ea typeface="仿宋" pitchFamily="49" charset="-122"/>
              </a:rPr>
              <a:t>2.</a:t>
            </a:r>
            <a:r>
              <a:rPr lang="zh-CN" altLang="zh-CN" sz="3600" b="1" dirty="0">
                <a:latin typeface="仿宋" pitchFamily="49" charset="-122"/>
                <a:ea typeface="仿宋" pitchFamily="49" charset="-122"/>
              </a:rPr>
              <a:t>对蜡烛的六次描写</a:t>
            </a:r>
            <a:r>
              <a:rPr lang="zh-CN" altLang="zh-CN" sz="3600" dirty="0">
                <a:latin typeface="仿宋" pitchFamily="49" charset="-122"/>
                <a:ea typeface="仿宋" pitchFamily="49" charset="-122"/>
              </a:rPr>
              <a:t/>
            </a:r>
            <a:br>
              <a:rPr lang="zh-CN" altLang="zh-CN" sz="3600" dirty="0">
                <a:latin typeface="仿宋" pitchFamily="49" charset="-122"/>
                <a:ea typeface="仿宋" pitchFamily="49" charset="-122"/>
              </a:rPr>
            </a:br>
            <a:endParaRPr lang="zh-CN" altLang="en-US" sz="3600" dirty="0">
              <a:latin typeface="仿宋" pitchFamily="49" charset="-122"/>
              <a:ea typeface="仿宋" pitchFamily="49" charset="-122"/>
            </a:endParaRPr>
          </a:p>
        </p:txBody>
      </p:sp>
      <p:sp>
        <p:nvSpPr>
          <p:cNvPr id="3" name="内容占位符 2"/>
          <p:cNvSpPr>
            <a:spLocks noGrp="1"/>
          </p:cNvSpPr>
          <p:nvPr>
            <p:ph idx="1"/>
          </p:nvPr>
        </p:nvSpPr>
        <p:spPr>
          <a:xfrm>
            <a:off x="457200" y="908720"/>
            <a:ext cx="8229600" cy="5217443"/>
          </a:xfrm>
        </p:spPr>
        <p:txBody>
          <a:bodyPr>
            <a:normAutofit fontScale="85000" lnSpcReduction="20000"/>
          </a:bodyPr>
          <a:lstStyle/>
          <a:p>
            <a:pPr marL="0" indent="0">
              <a:buNone/>
            </a:pPr>
            <a:r>
              <a:rPr lang="zh-CN" altLang="zh-CN" dirty="0"/>
              <a:t>①她又在衣袋里摸了半天，摸出火柴来。她把那大蜡烛插到坟堆的顶上，点了起来。这晚上没有风，蜡烛的火焰向上直升，一点也不摇晃。</a:t>
            </a:r>
          </a:p>
          <a:p>
            <a:pPr marL="0" indent="0">
              <a:buNone/>
            </a:pPr>
            <a:r>
              <a:rPr lang="zh-CN" altLang="zh-CN" dirty="0"/>
              <a:t>②炮弹爆炸的当儿，蜡烛的火焰不过抖了一下。</a:t>
            </a:r>
          </a:p>
          <a:p>
            <a:pPr marL="0" indent="0">
              <a:buNone/>
            </a:pPr>
            <a:r>
              <a:rPr lang="zh-CN" altLang="zh-CN" dirty="0"/>
              <a:t>③蜡烛被爆炸的风吹灭了，有一次，竟给震倒了。</a:t>
            </a:r>
          </a:p>
          <a:p>
            <a:pPr marL="0" indent="0">
              <a:buNone/>
            </a:pPr>
            <a:r>
              <a:rPr lang="zh-CN" altLang="zh-CN" dirty="0"/>
              <a:t>④在已经被破坏的铁栏杆附近，耸立着一个小小的坟堆。一支蜡烛，旁边还有生锈的洋铁片给它挡住了风，在坟堆上闪耀着柔和的火焰。蜡烛快点完了，烛芯快给蜡泪淹没了，但是那一朵小火花依然在闪烁。</a:t>
            </a:r>
          </a:p>
          <a:p>
            <a:pPr marL="0" indent="0">
              <a:buNone/>
            </a:pPr>
            <a:r>
              <a:rPr lang="zh-CN" altLang="zh-CN" dirty="0"/>
              <a:t>⑤他们围着坟堆，静默地站着，看着这渐渐暗淡下去的烛光。</a:t>
            </a:r>
          </a:p>
          <a:p>
            <a:pPr marL="0" indent="0">
              <a:buNone/>
            </a:pPr>
            <a:r>
              <a:rPr lang="zh-CN" altLang="zh-CN" dirty="0"/>
              <a:t>⑥在炮火烧焦了的土地上，在炸弯了的铁器和烧死了的树木中间，那位南斯拉夫母亲的惟一珍爱的东西她的结婚的花烛还是明晃晃地点在一个苏联青年的坟头。</a:t>
            </a:r>
          </a:p>
          <a:p>
            <a:endParaRPr lang="zh-CN" altLang="en-US" dirty="0"/>
          </a:p>
        </p:txBody>
      </p:sp>
    </p:spTree>
    <p:extLst>
      <p:ext uri="{BB962C8B-B14F-4D97-AF65-F5344CB8AC3E}">
        <p14:creationId xmlns:p14="http://schemas.microsoft.com/office/powerpoint/2010/main" val="50488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sz="3600" b="1" dirty="0" smtClean="0">
                <a:latin typeface="仿宋" pitchFamily="49" charset="-122"/>
                <a:ea typeface="仿宋" pitchFamily="49" charset="-122"/>
              </a:rPr>
              <a:t>小结：</a:t>
            </a:r>
            <a:endParaRPr lang="zh-CN" altLang="en-US" sz="3600" b="1" dirty="0">
              <a:latin typeface="仿宋" pitchFamily="49" charset="-122"/>
              <a:ea typeface="仿宋" pitchFamily="49" charset="-122"/>
            </a:endParaRPr>
          </a:p>
        </p:txBody>
      </p:sp>
      <p:sp>
        <p:nvSpPr>
          <p:cNvPr id="3" name="内容占位符 2"/>
          <p:cNvSpPr>
            <a:spLocks noGrp="1"/>
          </p:cNvSpPr>
          <p:nvPr>
            <p:ph idx="1"/>
          </p:nvPr>
        </p:nvSpPr>
        <p:spPr>
          <a:xfrm>
            <a:off x="457200" y="1268760"/>
            <a:ext cx="8229600" cy="4857403"/>
          </a:xfrm>
        </p:spPr>
        <p:txBody>
          <a:bodyPr>
            <a:normAutofit fontScale="85000" lnSpcReduction="20000"/>
          </a:bodyPr>
          <a:lstStyle/>
          <a:p>
            <a:r>
              <a:rPr lang="zh-CN" altLang="zh-CN" dirty="0">
                <a:solidFill>
                  <a:srgbClr val="002060"/>
                </a:solidFill>
              </a:rPr>
              <a:t>在这样一个特殊的环境、特殊的氛围中，反复描写蜡烛有着特殊的意义。</a:t>
            </a:r>
            <a:r>
              <a:rPr lang="zh-CN" altLang="zh-CN" dirty="0">
                <a:solidFill>
                  <a:srgbClr val="FF0000"/>
                </a:solidFill>
              </a:rPr>
              <a:t>文章借小小的</a:t>
            </a:r>
            <a:r>
              <a:rPr lang="en-US" altLang="zh-CN" dirty="0">
                <a:solidFill>
                  <a:srgbClr val="FF0000"/>
                </a:solidFill>
              </a:rPr>
              <a:t>“</a:t>
            </a:r>
            <a:r>
              <a:rPr lang="zh-CN" altLang="zh-CN" dirty="0">
                <a:solidFill>
                  <a:srgbClr val="FF0000"/>
                </a:solidFill>
              </a:rPr>
              <a:t>蜡烛</a:t>
            </a:r>
            <a:r>
              <a:rPr lang="en-US" altLang="zh-CN" dirty="0">
                <a:solidFill>
                  <a:srgbClr val="FF0000"/>
                </a:solidFill>
              </a:rPr>
              <a:t>”</a:t>
            </a:r>
            <a:r>
              <a:rPr lang="zh-CN" altLang="zh-CN" dirty="0">
                <a:solidFill>
                  <a:srgbClr val="FF0000"/>
                </a:solidFill>
              </a:rPr>
              <a:t>讴歌南斯拉夫母亲对苏联红军烈士最崇高、最热烈、最诚挚的感情</a:t>
            </a:r>
            <a:r>
              <a:rPr lang="zh-CN" altLang="zh-CN" dirty="0">
                <a:solidFill>
                  <a:srgbClr val="002060"/>
                </a:solidFill>
              </a:rPr>
              <a:t>，可谓视角独特。从摸出蜡烛之后，直到结尾，一直围绕着烛光展开细腻的描写，在这样一个特殊的环境里，特殊的氛围中，烛光彰显了特殊的意义，造成一种诗的意境。结尾像抒情诗一般赞美烛光，让人沉浸在这个意境之中，眼前总是那一点烛光，久久不能忘怀。</a:t>
            </a:r>
            <a:r>
              <a:rPr lang="zh-CN" altLang="zh-CN" dirty="0">
                <a:solidFill>
                  <a:srgbClr val="FF0000"/>
                </a:solidFill>
              </a:rPr>
              <a:t>这对意义非凡的蜡烛分明就是全文的线索，那</a:t>
            </a:r>
            <a:r>
              <a:rPr lang="en-US" altLang="zh-CN" dirty="0">
                <a:solidFill>
                  <a:srgbClr val="FF0000"/>
                </a:solidFill>
              </a:rPr>
              <a:t>“</a:t>
            </a:r>
            <a:r>
              <a:rPr lang="zh-CN" altLang="zh-CN" dirty="0">
                <a:solidFill>
                  <a:srgbClr val="FF0000"/>
                </a:solidFill>
              </a:rPr>
              <a:t>永远燃着</a:t>
            </a:r>
            <a:r>
              <a:rPr lang="en-US" altLang="zh-CN" dirty="0">
                <a:solidFill>
                  <a:srgbClr val="FF0000"/>
                </a:solidFill>
              </a:rPr>
              <a:t>”</a:t>
            </a:r>
            <a:r>
              <a:rPr lang="zh-CN" altLang="zh-CN" dirty="0">
                <a:solidFill>
                  <a:srgbClr val="FF0000"/>
                </a:solidFill>
              </a:rPr>
              <a:t>、</a:t>
            </a:r>
            <a:r>
              <a:rPr lang="en-US" altLang="zh-CN" dirty="0">
                <a:solidFill>
                  <a:srgbClr val="FF0000"/>
                </a:solidFill>
              </a:rPr>
              <a:t>“</a:t>
            </a:r>
            <a:r>
              <a:rPr lang="zh-CN" altLang="zh-CN" dirty="0">
                <a:solidFill>
                  <a:srgbClr val="FF0000"/>
                </a:solidFill>
              </a:rPr>
              <a:t>不会熄灭的</a:t>
            </a:r>
            <a:r>
              <a:rPr lang="en-US" altLang="zh-CN" dirty="0">
                <a:solidFill>
                  <a:srgbClr val="FF0000"/>
                </a:solidFill>
              </a:rPr>
              <a:t>”</a:t>
            </a:r>
            <a:r>
              <a:rPr lang="zh-CN" altLang="zh-CN" dirty="0">
                <a:solidFill>
                  <a:srgbClr val="FF0000"/>
                </a:solidFill>
              </a:rPr>
              <a:t>火焰，俨然成了正义、友谊、爱心的化身，是人类美好情感的体现。烛光，象征着红军烈士的生命之光，寄托着南斯拉夫人民对红军烈士的哀思，是两国人民战斗情谊的见证。</a:t>
            </a:r>
            <a:endParaRPr lang="zh-CN" altLang="en-US" dirty="0">
              <a:solidFill>
                <a:srgbClr val="FF0000"/>
              </a:solidFill>
            </a:endParaRPr>
          </a:p>
        </p:txBody>
      </p:sp>
    </p:spTree>
    <p:extLst>
      <p:ext uri="{BB962C8B-B14F-4D97-AF65-F5344CB8AC3E}">
        <p14:creationId xmlns:p14="http://schemas.microsoft.com/office/powerpoint/2010/main" val="167512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l"/>
            <a:r>
              <a:rPr lang="en-US" altLang="zh-CN" sz="3600" b="1" dirty="0">
                <a:latin typeface="仿宋" pitchFamily="49" charset="-122"/>
                <a:ea typeface="仿宋" pitchFamily="49" charset="-122"/>
              </a:rPr>
              <a:t>3.</a:t>
            </a:r>
            <a:r>
              <a:rPr lang="zh-CN" altLang="zh-CN" sz="3600" b="1" dirty="0">
                <a:latin typeface="仿宋" pitchFamily="49" charset="-122"/>
                <a:ea typeface="仿宋" pitchFamily="49" charset="-122"/>
              </a:rPr>
              <a:t>对黑围巾的四次交代</a:t>
            </a:r>
            <a:br>
              <a:rPr lang="zh-CN" altLang="zh-CN" sz="3600" b="1" dirty="0">
                <a:latin typeface="仿宋" pitchFamily="49" charset="-122"/>
                <a:ea typeface="仿宋" pitchFamily="49" charset="-122"/>
              </a:rPr>
            </a:br>
            <a:endParaRPr lang="zh-CN" altLang="en-US" sz="3600" b="1" dirty="0">
              <a:latin typeface="仿宋" pitchFamily="49" charset="-122"/>
              <a:ea typeface="仿宋" pitchFamily="49" charset="-122"/>
            </a:endParaRPr>
          </a:p>
        </p:txBody>
      </p:sp>
      <p:sp>
        <p:nvSpPr>
          <p:cNvPr id="3" name="内容占位符 2"/>
          <p:cNvSpPr>
            <a:spLocks noGrp="1"/>
          </p:cNvSpPr>
          <p:nvPr>
            <p:ph idx="1"/>
          </p:nvPr>
        </p:nvSpPr>
        <p:spPr/>
        <p:txBody>
          <a:bodyPr>
            <a:normAutofit fontScale="92500" lnSpcReduction="10000"/>
          </a:bodyPr>
          <a:lstStyle/>
          <a:p>
            <a:pPr marL="0" indent="0">
              <a:buNone/>
            </a:pPr>
            <a:r>
              <a:rPr lang="zh-CN" altLang="zh-CN" dirty="0"/>
              <a:t>①做好了坟堆后，老妇人就从她那黑色的大围巾底下，摸出她离开地窖的时候揣在怀里的东西，老妇人对着这烛光，坐在坟边，一动也不动，两臂交叉抱在胸前，披着那黑色的大围巾。</a:t>
            </a:r>
          </a:p>
          <a:p>
            <a:pPr marL="0" indent="0">
              <a:buNone/>
            </a:pPr>
            <a:r>
              <a:rPr lang="zh-CN" altLang="zh-CN" dirty="0"/>
              <a:t>②这时候，一个披着黑色大围巾的高身材的老妇人走近来了。她默默地走过那些红军身边。</a:t>
            </a:r>
          </a:p>
          <a:p>
            <a:pPr marL="0" indent="0">
              <a:buNone/>
            </a:pPr>
            <a:r>
              <a:rPr lang="zh-CN" altLang="zh-CN" dirty="0"/>
              <a:t>③在坟旁跪下，从黑色的大围巾底下取出又一支蜡烛来。</a:t>
            </a:r>
          </a:p>
          <a:p>
            <a:pPr marL="0" indent="0">
              <a:buNone/>
            </a:pPr>
            <a:r>
              <a:rPr lang="zh-CN" altLang="zh-CN" dirty="0"/>
              <a:t>④然后，把她的黑色大围巾拉直了，颤巍巍地走了。</a:t>
            </a:r>
          </a:p>
          <a:p>
            <a:endParaRPr lang="zh-CN" altLang="en-US" dirty="0"/>
          </a:p>
        </p:txBody>
      </p:sp>
    </p:spTree>
    <p:extLst>
      <p:ext uri="{BB962C8B-B14F-4D97-AF65-F5344CB8AC3E}">
        <p14:creationId xmlns:p14="http://schemas.microsoft.com/office/powerpoint/2010/main" val="19270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562074"/>
          </a:xfrm>
        </p:spPr>
        <p:txBody>
          <a:bodyPr>
            <a:normAutofit fontScale="90000"/>
          </a:bodyPr>
          <a:lstStyle/>
          <a:p>
            <a:pPr algn="l"/>
            <a:r>
              <a:rPr lang="zh-CN" altLang="en-US" sz="3600" b="1" dirty="0" smtClean="0">
                <a:latin typeface="仿宋" pitchFamily="49" charset="-122"/>
                <a:ea typeface="仿宋" pitchFamily="49" charset="-122"/>
              </a:rPr>
              <a:t>小结：</a:t>
            </a:r>
            <a:endParaRPr lang="zh-CN" altLang="en-US" sz="3600" b="1" dirty="0">
              <a:latin typeface="仿宋" pitchFamily="49" charset="-122"/>
              <a:ea typeface="仿宋" pitchFamily="49" charset="-122"/>
            </a:endParaRPr>
          </a:p>
        </p:txBody>
      </p:sp>
      <p:sp>
        <p:nvSpPr>
          <p:cNvPr id="3" name="内容占位符 2"/>
          <p:cNvSpPr>
            <a:spLocks noGrp="1"/>
          </p:cNvSpPr>
          <p:nvPr>
            <p:ph idx="1"/>
          </p:nvPr>
        </p:nvSpPr>
        <p:spPr>
          <a:xfrm>
            <a:off x="457200" y="908720"/>
            <a:ext cx="8229600" cy="6120680"/>
          </a:xfrm>
        </p:spPr>
        <p:txBody>
          <a:bodyPr>
            <a:normAutofit fontScale="85000" lnSpcReduction="20000"/>
          </a:bodyPr>
          <a:lstStyle/>
          <a:p>
            <a:r>
              <a:rPr lang="zh-CN" altLang="zh-CN" dirty="0">
                <a:solidFill>
                  <a:srgbClr val="002060"/>
                </a:solidFill>
              </a:rPr>
              <a:t>所谓意象，就是客观物象经过创作主体独特的情感活动而创造出来的一种艺术形象。简单地说，意象就是寓</a:t>
            </a:r>
            <a:r>
              <a:rPr lang="en-US" altLang="zh-CN" dirty="0">
                <a:solidFill>
                  <a:srgbClr val="002060"/>
                </a:solidFill>
              </a:rPr>
              <a:t>“</a:t>
            </a:r>
            <a:r>
              <a:rPr lang="zh-CN" altLang="zh-CN" dirty="0">
                <a:solidFill>
                  <a:srgbClr val="002060"/>
                </a:solidFill>
              </a:rPr>
              <a:t>意</a:t>
            </a:r>
            <a:r>
              <a:rPr lang="en-US" altLang="zh-CN" dirty="0">
                <a:solidFill>
                  <a:srgbClr val="002060"/>
                </a:solidFill>
              </a:rPr>
              <a:t>”</a:t>
            </a:r>
            <a:r>
              <a:rPr lang="zh-CN" altLang="zh-CN" dirty="0">
                <a:solidFill>
                  <a:srgbClr val="002060"/>
                </a:solidFill>
              </a:rPr>
              <a:t>之</a:t>
            </a:r>
            <a:r>
              <a:rPr lang="en-US" altLang="zh-CN" dirty="0">
                <a:solidFill>
                  <a:srgbClr val="002060"/>
                </a:solidFill>
              </a:rPr>
              <a:t>“</a:t>
            </a:r>
            <a:r>
              <a:rPr lang="zh-CN" altLang="zh-CN" dirty="0">
                <a:solidFill>
                  <a:srgbClr val="002060"/>
                </a:solidFill>
              </a:rPr>
              <a:t>象</a:t>
            </a:r>
            <a:r>
              <a:rPr lang="en-US" altLang="zh-CN" dirty="0">
                <a:solidFill>
                  <a:srgbClr val="002060"/>
                </a:solidFill>
              </a:rPr>
              <a:t>”</a:t>
            </a:r>
            <a:r>
              <a:rPr lang="zh-CN" altLang="zh-CN" dirty="0">
                <a:solidFill>
                  <a:srgbClr val="002060"/>
                </a:solidFill>
              </a:rPr>
              <a:t>，就是用来寄托主观情思的客观物象，是赋有某种特殊含义和文学意味的具体形象。简单地说就是借物抒情。老妇人的饰物</a:t>
            </a:r>
            <a:r>
              <a:rPr lang="en-US" altLang="zh-CN" dirty="0">
                <a:solidFill>
                  <a:srgbClr val="002060"/>
                </a:solidFill>
              </a:rPr>
              <a:t>——</a:t>
            </a:r>
            <a:r>
              <a:rPr lang="zh-CN" altLang="zh-CN" dirty="0">
                <a:solidFill>
                  <a:srgbClr val="002060"/>
                </a:solidFill>
              </a:rPr>
              <a:t>一条黑色大围巾</a:t>
            </a:r>
            <a:r>
              <a:rPr lang="en-US" altLang="zh-CN" dirty="0">
                <a:solidFill>
                  <a:srgbClr val="002060"/>
                </a:solidFill>
              </a:rPr>
              <a:t>——</a:t>
            </a:r>
            <a:r>
              <a:rPr lang="zh-CN" altLang="zh-CN" dirty="0">
                <a:solidFill>
                  <a:srgbClr val="002060"/>
                </a:solidFill>
              </a:rPr>
              <a:t>在文章中出现了六次，这看似不经意出现的寻常之物，其实却是作者情感抒发所借助的意象。年轻的苏联红军士兵牺牲在反法西斯战争的前线，在异国他乡捐躯，可谓浩气长存、永垂不朽，作者巧借这黑色的大围巾来寄托对烈士的哀思。</a:t>
            </a:r>
            <a:r>
              <a:rPr lang="zh-CN" altLang="zh-CN" dirty="0">
                <a:solidFill>
                  <a:srgbClr val="FF0000"/>
                </a:solidFill>
              </a:rPr>
              <a:t>黑色，表达沉痛哀悼的庄重情感，文中一再突出围巾的颜色，渲染了肃穆的气氛，表达了老妇人的哀悼之情。</a:t>
            </a:r>
            <a:r>
              <a:rPr lang="zh-CN" altLang="zh-CN" dirty="0">
                <a:solidFill>
                  <a:srgbClr val="002060"/>
                </a:solidFill>
              </a:rPr>
              <a:t>这种感情建立在正义的反侵略的基础上，不分国界，情同母子。这种感情，就是人类最美好的情感。文中的这种意味，读者只要融情入事，是容易领会的。结尾处</a:t>
            </a:r>
            <a:r>
              <a:rPr lang="en-US" altLang="zh-CN" dirty="0">
                <a:solidFill>
                  <a:srgbClr val="002060"/>
                </a:solidFill>
              </a:rPr>
              <a:t>“</a:t>
            </a:r>
            <a:r>
              <a:rPr lang="zh-CN" altLang="zh-CN" dirty="0">
                <a:solidFill>
                  <a:srgbClr val="002060"/>
                </a:solidFill>
              </a:rPr>
              <a:t>黑色大围巾</a:t>
            </a:r>
            <a:r>
              <a:rPr lang="en-US" altLang="zh-CN" dirty="0">
                <a:solidFill>
                  <a:srgbClr val="002060"/>
                </a:solidFill>
              </a:rPr>
              <a:t>”</a:t>
            </a:r>
            <a:r>
              <a:rPr lang="zh-CN" altLang="zh-CN" dirty="0">
                <a:solidFill>
                  <a:srgbClr val="002060"/>
                </a:solidFill>
              </a:rPr>
              <a:t>的字眼高密度出现，使庄严肃穆的气氛骤然浓烈，作者顺势将全文的情感推向了高潮。</a:t>
            </a:r>
            <a:endParaRPr lang="zh-CN" altLang="en-US" dirty="0">
              <a:solidFill>
                <a:srgbClr val="002060"/>
              </a:solidFill>
            </a:endParaRPr>
          </a:p>
        </p:txBody>
      </p:sp>
    </p:spTree>
    <p:extLst>
      <p:ext uri="{BB962C8B-B14F-4D97-AF65-F5344CB8AC3E}">
        <p14:creationId xmlns:p14="http://schemas.microsoft.com/office/powerpoint/2010/main" val="149887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Autofit/>
          </a:bodyPr>
          <a:lstStyle/>
          <a:p>
            <a:pPr algn="l"/>
            <a:r>
              <a:rPr lang="en-US" altLang="zh-CN" sz="3600" b="1" dirty="0">
                <a:latin typeface="仿宋" pitchFamily="49" charset="-122"/>
                <a:ea typeface="仿宋" pitchFamily="49" charset="-122"/>
              </a:rPr>
              <a:t>4.</a:t>
            </a:r>
            <a:r>
              <a:rPr lang="zh-CN" altLang="zh-CN" sz="3600" b="1" dirty="0">
                <a:latin typeface="仿宋" pitchFamily="49" charset="-122"/>
                <a:ea typeface="仿宋" pitchFamily="49" charset="-122"/>
              </a:rPr>
              <a:t>对老妇人动作的反复描写</a:t>
            </a:r>
            <a:br>
              <a:rPr lang="zh-CN" altLang="zh-CN" sz="3600" b="1" dirty="0">
                <a:latin typeface="仿宋" pitchFamily="49" charset="-122"/>
                <a:ea typeface="仿宋" pitchFamily="49" charset="-122"/>
              </a:rPr>
            </a:br>
            <a:endParaRPr lang="zh-CN" altLang="en-US" sz="3600" b="1" dirty="0">
              <a:latin typeface="仿宋" pitchFamily="49" charset="-122"/>
              <a:ea typeface="仿宋" pitchFamily="49" charset="-122"/>
            </a:endParaRPr>
          </a:p>
        </p:txBody>
      </p:sp>
      <p:sp>
        <p:nvSpPr>
          <p:cNvPr id="3" name="内容占位符 2"/>
          <p:cNvSpPr>
            <a:spLocks noGrp="1"/>
          </p:cNvSpPr>
          <p:nvPr>
            <p:ph idx="1"/>
          </p:nvPr>
        </p:nvSpPr>
        <p:spPr>
          <a:xfrm>
            <a:off x="457200" y="847253"/>
            <a:ext cx="8229600" cy="4525963"/>
          </a:xfrm>
        </p:spPr>
        <p:txBody>
          <a:bodyPr>
            <a:normAutofit lnSpcReduction="10000"/>
          </a:bodyPr>
          <a:lstStyle/>
          <a:p>
            <a:r>
              <a:rPr lang="zh-CN" altLang="zh-CN" b="1" dirty="0"/>
              <a:t>三次写“爬”</a:t>
            </a:r>
            <a:endParaRPr lang="zh-CN" altLang="zh-CN" dirty="0"/>
          </a:p>
          <a:p>
            <a:pPr marL="0" indent="0">
              <a:buNone/>
            </a:pPr>
            <a:r>
              <a:rPr lang="zh-CN" altLang="zh-CN" dirty="0"/>
              <a:t>①她从地窖里爬出来，想招呼那五个红军到她那里去。她认定，她自己住的地方比较安全。</a:t>
            </a:r>
          </a:p>
          <a:p>
            <a:pPr marL="0" indent="0">
              <a:buNone/>
            </a:pPr>
            <a:r>
              <a:rPr lang="zh-CN" altLang="zh-CN" dirty="0"/>
              <a:t>②然而她刚爬出一半，一颗炮弹落在近旁炸开了。</a:t>
            </a:r>
          </a:p>
          <a:p>
            <a:pPr marL="0" indent="0">
              <a:buNone/>
            </a:pPr>
            <a:r>
              <a:rPr lang="zh-CN" altLang="zh-CN" dirty="0"/>
              <a:t>③老妇人想了半天，然后，伸手在她那惟一的衣袋里摸出件什么东西来，揣在怀里，慢慢地爬出了地窖。</a:t>
            </a:r>
          </a:p>
          <a:p>
            <a:endParaRPr lang="zh-CN" altLang="en-US" dirty="0"/>
          </a:p>
        </p:txBody>
      </p:sp>
      <p:sp>
        <p:nvSpPr>
          <p:cNvPr id="4" name="内容占位符 2"/>
          <p:cNvSpPr txBox="1">
            <a:spLocks/>
          </p:cNvSpPr>
          <p:nvPr/>
        </p:nvSpPr>
        <p:spPr>
          <a:xfrm>
            <a:off x="422875" y="5495092"/>
            <a:ext cx="8229600" cy="6375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zh-CN" dirty="0" smtClean="0">
                <a:solidFill>
                  <a:srgbClr val="FF0000"/>
                </a:solidFill>
              </a:rPr>
              <a:t>作用：三次“爬”写出了老妇人年老力衰</a:t>
            </a:r>
            <a:r>
              <a:rPr lang="zh-CN" altLang="en-US" dirty="0" smtClean="0">
                <a:solidFill>
                  <a:srgbClr val="FF0000"/>
                </a:solidFill>
              </a:rPr>
              <a:t>。</a:t>
            </a:r>
            <a:endParaRPr lang="zh-CN" altLang="zh-CN" dirty="0" smtClean="0">
              <a:solidFill>
                <a:srgbClr val="FF0000"/>
              </a:solidFill>
            </a:endParaRPr>
          </a:p>
          <a:p>
            <a:endParaRPr lang="zh-CN" altLang="en-US" dirty="0">
              <a:solidFill>
                <a:srgbClr val="FF0000"/>
              </a:solidFill>
            </a:endParaRPr>
          </a:p>
        </p:txBody>
      </p:sp>
    </p:spTree>
    <p:extLst>
      <p:ext uri="{BB962C8B-B14F-4D97-AF65-F5344CB8AC3E}">
        <p14:creationId xmlns:p14="http://schemas.microsoft.com/office/powerpoint/2010/main" val="297043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457200" y="847253"/>
            <a:ext cx="8229600" cy="4093915"/>
          </a:xfrm>
        </p:spPr>
        <p:txBody>
          <a:bodyPr>
            <a:normAutofit/>
          </a:bodyPr>
          <a:lstStyle/>
          <a:p>
            <a:r>
              <a:rPr lang="zh-CN" altLang="zh-CN" b="1" dirty="0"/>
              <a:t>三次写“跪”</a:t>
            </a:r>
            <a:endParaRPr lang="zh-CN" altLang="zh-CN" dirty="0"/>
          </a:p>
          <a:p>
            <a:pPr marL="0" indent="0">
              <a:buNone/>
            </a:pPr>
            <a:r>
              <a:rPr lang="zh-CN" altLang="zh-CN" dirty="0"/>
              <a:t>①老妇人跪在那坑里，用手掌舀出那些水。</a:t>
            </a:r>
          </a:p>
          <a:p>
            <a:pPr marL="0" indent="0">
              <a:buNone/>
            </a:pPr>
            <a:r>
              <a:rPr lang="zh-CN" altLang="zh-CN" dirty="0"/>
              <a:t>②休息够了，老妇人跪到死者旁边，用手在死者身上画了十字，又吻了死者的嘴唇和前额。</a:t>
            </a:r>
          </a:p>
          <a:p>
            <a:pPr marL="0" indent="0">
              <a:buNone/>
            </a:pPr>
            <a:r>
              <a:rPr lang="zh-CN" altLang="zh-CN" dirty="0"/>
              <a:t>③她默默地走过那些红军身边，在坟旁跪下，从黑色的大围巾底下取出又一支蜡烛来。</a:t>
            </a:r>
          </a:p>
          <a:p>
            <a:endParaRPr lang="zh-CN" altLang="en-US" dirty="0"/>
          </a:p>
        </p:txBody>
      </p:sp>
      <p:sp>
        <p:nvSpPr>
          <p:cNvPr id="6" name="内容占位符 2"/>
          <p:cNvSpPr txBox="1">
            <a:spLocks/>
          </p:cNvSpPr>
          <p:nvPr/>
        </p:nvSpPr>
        <p:spPr>
          <a:xfrm>
            <a:off x="422875" y="4941168"/>
            <a:ext cx="8229600" cy="11914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zh-CN" dirty="0" smtClean="0">
                <a:solidFill>
                  <a:srgbClr val="FF0000"/>
                </a:solidFill>
              </a:rPr>
              <a:t>作用：</a:t>
            </a:r>
            <a:r>
              <a:rPr lang="zh-CN" altLang="zh-CN" dirty="0">
                <a:solidFill>
                  <a:srgbClr val="FF0000"/>
                </a:solidFill>
              </a:rPr>
              <a:t>三次“跪”写出了行动不便老妇人对牺牲战士的沉痛哀悼。</a:t>
            </a:r>
            <a:endParaRPr lang="zh-CN" altLang="en-US" dirty="0">
              <a:solidFill>
                <a:srgbClr val="FF0000"/>
              </a:solidFill>
            </a:endParaRPr>
          </a:p>
        </p:txBody>
      </p:sp>
    </p:spTree>
    <p:extLst>
      <p:ext uri="{BB962C8B-B14F-4D97-AF65-F5344CB8AC3E}">
        <p14:creationId xmlns:p14="http://schemas.microsoft.com/office/powerpoint/2010/main" val="309139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dirty="0" smtClean="0">
                <a:latin typeface="仿宋" pitchFamily="49" charset="-122"/>
                <a:ea typeface="仿宋" pitchFamily="49" charset="-122"/>
              </a:rPr>
              <a:t>小结：</a:t>
            </a:r>
            <a:endParaRPr lang="zh-CN" altLang="en-US" b="1" dirty="0">
              <a:latin typeface="仿宋" pitchFamily="49" charset="-122"/>
              <a:ea typeface="仿宋" pitchFamily="49" charset="-122"/>
            </a:endParaRPr>
          </a:p>
        </p:txBody>
      </p:sp>
      <p:sp>
        <p:nvSpPr>
          <p:cNvPr id="3" name="内容占位符 2"/>
          <p:cNvSpPr>
            <a:spLocks noGrp="1"/>
          </p:cNvSpPr>
          <p:nvPr>
            <p:ph idx="1"/>
          </p:nvPr>
        </p:nvSpPr>
        <p:spPr/>
        <p:txBody>
          <a:bodyPr/>
          <a:lstStyle/>
          <a:p>
            <a:pPr marL="0" indent="0">
              <a:buNone/>
            </a:pPr>
            <a:r>
              <a:rPr lang="en-US" altLang="zh-CN" dirty="0" smtClean="0">
                <a:solidFill>
                  <a:srgbClr val="002060"/>
                </a:solidFill>
              </a:rPr>
              <a:t>        </a:t>
            </a:r>
            <a:r>
              <a:rPr lang="zh-CN" altLang="zh-CN" dirty="0" smtClean="0">
                <a:solidFill>
                  <a:srgbClr val="002060"/>
                </a:solidFill>
              </a:rPr>
              <a:t>动作</a:t>
            </a:r>
            <a:r>
              <a:rPr lang="zh-CN" altLang="zh-CN" dirty="0">
                <a:solidFill>
                  <a:srgbClr val="002060"/>
                </a:solidFill>
              </a:rPr>
              <a:t>描写是文学作品中塑造人物最为重要、也是最常用的一种方法，成功的动作描写可以突出人物特点或者体现人物性格和内心世界。无声的动作描写所传达的老妇人是对苏联红军的爱戴和敬意，她把烈士的精神当作是这一晚上行动的力量源泉，把烈士当儿子，并为他守灵，一位母亲的胸怀跃然纸上，震撼我们的心灵。</a:t>
            </a:r>
            <a:endParaRPr lang="zh-CN" altLang="en-US" dirty="0">
              <a:solidFill>
                <a:srgbClr val="002060"/>
              </a:solidFill>
            </a:endParaRPr>
          </a:p>
        </p:txBody>
      </p:sp>
    </p:spTree>
    <p:extLst>
      <p:ext uri="{BB962C8B-B14F-4D97-AF65-F5344CB8AC3E}">
        <p14:creationId xmlns:p14="http://schemas.microsoft.com/office/powerpoint/2010/main" val="338714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l"/>
            <a:r>
              <a:rPr lang="zh-CN" altLang="zh-CN" sz="3600" b="1" dirty="0">
                <a:latin typeface="仿宋" pitchFamily="49" charset="-122"/>
                <a:ea typeface="仿宋" pitchFamily="49" charset="-122"/>
              </a:rPr>
              <a:t>这篇战地通讯非常感人，这样的艺术效果是怎么产生的？</a:t>
            </a:r>
            <a:endParaRPr lang="zh-CN" altLang="en-US" sz="3600" b="1" dirty="0">
              <a:latin typeface="仿宋" pitchFamily="49" charset="-122"/>
              <a:ea typeface="仿宋" pitchFamily="49" charset="-122"/>
            </a:endParaRPr>
          </a:p>
        </p:txBody>
      </p:sp>
      <p:sp>
        <p:nvSpPr>
          <p:cNvPr id="3" name="内容占位符 2"/>
          <p:cNvSpPr>
            <a:spLocks noGrp="1"/>
          </p:cNvSpPr>
          <p:nvPr>
            <p:ph idx="1"/>
          </p:nvPr>
        </p:nvSpPr>
        <p:spPr>
          <a:xfrm>
            <a:off x="457200" y="1600200"/>
            <a:ext cx="8229600" cy="4853136"/>
          </a:xfrm>
        </p:spPr>
        <p:txBody>
          <a:bodyPr>
            <a:normAutofit fontScale="85000" lnSpcReduction="20000"/>
          </a:bodyPr>
          <a:lstStyle/>
          <a:p>
            <a:pPr marL="0" indent="0">
              <a:buNone/>
            </a:pPr>
            <a:r>
              <a:rPr lang="en-US" altLang="zh-CN" dirty="0">
                <a:solidFill>
                  <a:srgbClr val="FF0000"/>
                </a:solidFill>
              </a:rPr>
              <a:t>1.</a:t>
            </a:r>
            <a:r>
              <a:rPr lang="zh-CN" altLang="zh-CN" dirty="0">
                <a:solidFill>
                  <a:srgbClr val="FF0000"/>
                </a:solidFill>
              </a:rPr>
              <a:t>题材感人。</a:t>
            </a:r>
            <a:r>
              <a:rPr lang="zh-CN" altLang="zh-CN" dirty="0"/>
              <a:t>感人的题材要写得感人，写作方法很重要。探究这篇战地通讯的写法，可以悟到，作者在落笔之前，对事件之所以感人的种种因素是作了分析的，在叙述过程中，在感人的因素上就着力描写。再则，突出蜡烛，突出烛光，更是作品成功的关键。</a:t>
            </a:r>
          </a:p>
          <a:p>
            <a:pPr marL="0" indent="0">
              <a:buNone/>
            </a:pPr>
            <a:r>
              <a:rPr lang="en-US" altLang="zh-CN" dirty="0">
                <a:solidFill>
                  <a:srgbClr val="FF0000"/>
                </a:solidFill>
              </a:rPr>
              <a:t>2.</a:t>
            </a:r>
            <a:r>
              <a:rPr lang="zh-CN" altLang="zh-CN" dirty="0">
                <a:solidFill>
                  <a:srgbClr val="FF0000"/>
                </a:solidFill>
              </a:rPr>
              <a:t>事件感人。</a:t>
            </a:r>
            <a:r>
              <a:rPr lang="zh-CN" altLang="zh-CN" dirty="0"/>
              <a:t>分析起来有四点。一是环境危险，炮火连天；二是老妇人年老体弱，掩埋烈士非常吃力；三是老妇人像掩埋亲人一样掩埋烈士；四是点在坟上的蜡烛有特殊意义。作者在叙述过程中，凡是写到这四点的，都着力描写，造成了感人的效果。写炮火，不是笼统地写一句就算了，几乎隔几行就写炮火，叫人一直为老妇人的安危揪着心，老妇人在炮火之中的种种行为就格外感人。</a:t>
            </a:r>
          </a:p>
          <a:p>
            <a:pPr marL="0" indent="0">
              <a:buNone/>
            </a:pPr>
            <a:endParaRPr lang="zh-CN" altLang="en-US" dirty="0"/>
          </a:p>
        </p:txBody>
      </p:sp>
    </p:spTree>
    <p:extLst>
      <p:ext uri="{BB962C8B-B14F-4D97-AF65-F5344CB8AC3E}">
        <p14:creationId xmlns:p14="http://schemas.microsoft.com/office/powerpoint/2010/main" val="182695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marL="0" indent="0">
              <a:buNone/>
            </a:pPr>
            <a:r>
              <a:rPr lang="en-US" altLang="zh-CN" dirty="0"/>
              <a:t>3.</a:t>
            </a:r>
            <a:r>
              <a:rPr lang="zh-CN" altLang="zh-CN" dirty="0"/>
              <a:t>作者在诸多感人的因素之中又</a:t>
            </a:r>
            <a:r>
              <a:rPr lang="zh-CN" altLang="zh-CN" dirty="0">
                <a:solidFill>
                  <a:srgbClr val="FF0000"/>
                </a:solidFill>
              </a:rPr>
              <a:t>突出</a:t>
            </a:r>
            <a:r>
              <a:rPr lang="zh-CN" altLang="zh-CN" dirty="0" smtClean="0">
                <a:solidFill>
                  <a:srgbClr val="FF0000"/>
                </a:solidFill>
              </a:rPr>
              <a:t>蜡烛</a:t>
            </a:r>
            <a:r>
              <a:rPr lang="zh-CN" altLang="en-US" dirty="0" smtClean="0"/>
              <a:t>。</a:t>
            </a:r>
            <a:r>
              <a:rPr lang="zh-CN" altLang="zh-CN" dirty="0" smtClean="0"/>
              <a:t>郑重</a:t>
            </a:r>
            <a:r>
              <a:rPr lang="zh-CN" altLang="zh-CN" dirty="0"/>
              <a:t>地说明，这是“</a:t>
            </a:r>
            <a:r>
              <a:rPr lang="en-US" altLang="zh-CN" dirty="0"/>
              <a:t>45</a:t>
            </a:r>
            <a:r>
              <a:rPr lang="zh-CN" altLang="zh-CN" dirty="0"/>
              <a:t>年前她结婚的喜烛，她一直舍不得用，珍藏到今天”，从摸出蜡烛之后，直到结尾，一直围绕着烛光展开细腻的描写，在这样一个特殊的环境里，特殊的氛围中，烛光显出了特殊的意义，造成一种诗的意境，结尾像抒情诗一般赞美烛光，让人沉浸在这个意境之中，眼前总是那一点烛光，久久不能忘怀。</a:t>
            </a:r>
            <a:endParaRPr lang="zh-CN" altLang="en-US" dirty="0"/>
          </a:p>
        </p:txBody>
      </p:sp>
    </p:spTree>
    <p:extLst>
      <p:ext uri="{BB962C8B-B14F-4D97-AF65-F5344CB8AC3E}">
        <p14:creationId xmlns:p14="http://schemas.microsoft.com/office/powerpoint/2010/main" val="139779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i="1" dirty="0" smtClean="0">
                <a:latin typeface="仿宋" pitchFamily="49" charset="-122"/>
                <a:ea typeface="仿宋" pitchFamily="49" charset="-122"/>
              </a:rPr>
              <a:t>课堂小结</a:t>
            </a:r>
            <a:endParaRPr lang="zh-CN" altLang="en-US" b="1" i="1" dirty="0">
              <a:latin typeface="仿宋" pitchFamily="49" charset="-122"/>
              <a:ea typeface="仿宋" pitchFamily="49" charset="-122"/>
            </a:endParaRPr>
          </a:p>
        </p:txBody>
      </p:sp>
      <p:sp>
        <p:nvSpPr>
          <p:cNvPr id="3" name="内容占位符 2"/>
          <p:cNvSpPr>
            <a:spLocks noGrp="1"/>
          </p:cNvSpPr>
          <p:nvPr>
            <p:ph idx="1"/>
          </p:nvPr>
        </p:nvSpPr>
        <p:spPr>
          <a:xfrm>
            <a:off x="457200" y="1600200"/>
            <a:ext cx="8229600" cy="4637112"/>
          </a:xfrm>
        </p:spPr>
        <p:txBody>
          <a:bodyPr>
            <a:normAutofit/>
          </a:bodyPr>
          <a:lstStyle/>
          <a:p>
            <a:pPr marL="0" indent="0">
              <a:buNone/>
            </a:pPr>
            <a:r>
              <a:rPr lang="zh-CN" altLang="zh-CN" sz="4000" dirty="0">
                <a:solidFill>
                  <a:srgbClr val="002060"/>
                </a:solidFill>
              </a:rPr>
              <a:t>侵略战争冷酷残，军民血肉永相连。</a:t>
            </a:r>
          </a:p>
          <a:p>
            <a:pPr marL="0" indent="0">
              <a:buNone/>
            </a:pPr>
            <a:r>
              <a:rPr lang="zh-CN" altLang="zh-CN" sz="4000" dirty="0">
                <a:solidFill>
                  <a:srgbClr val="002060"/>
                </a:solidFill>
              </a:rPr>
              <a:t>苏联战士舍生死，正义母亲燃蜡盘。</a:t>
            </a:r>
          </a:p>
          <a:p>
            <a:pPr marL="0" indent="0">
              <a:buNone/>
            </a:pPr>
            <a:r>
              <a:rPr lang="zh-CN" altLang="zh-CN" sz="4000" dirty="0">
                <a:solidFill>
                  <a:srgbClr val="002060"/>
                </a:solidFill>
              </a:rPr>
              <a:t>黑色围巾悼苦痛，火红烛焰照尊严。</a:t>
            </a:r>
          </a:p>
          <a:p>
            <a:pPr marL="0" indent="0">
              <a:buNone/>
            </a:pPr>
            <a:r>
              <a:rPr lang="zh-CN" altLang="zh-CN" sz="4000" dirty="0">
                <a:solidFill>
                  <a:srgbClr val="002060"/>
                </a:solidFill>
              </a:rPr>
              <a:t>坟头守护情诚挚，半辈珍藏现爱酣。</a:t>
            </a:r>
          </a:p>
          <a:p>
            <a:endParaRPr lang="zh-CN" altLang="en-US" sz="4000" dirty="0">
              <a:solidFill>
                <a:srgbClr val="002060"/>
              </a:solidFill>
            </a:endParaRPr>
          </a:p>
        </p:txBody>
      </p:sp>
    </p:spTree>
    <p:extLst>
      <p:ext uri="{BB962C8B-B14F-4D97-AF65-F5344CB8AC3E}">
        <p14:creationId xmlns:p14="http://schemas.microsoft.com/office/powerpoint/2010/main" val="248152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b="1" i="1" dirty="0" smtClean="0">
                <a:latin typeface="仿宋" pitchFamily="49" charset="-122"/>
                <a:ea typeface="仿宋" pitchFamily="49" charset="-122"/>
              </a:rPr>
              <a:t>分组活动</a:t>
            </a:r>
            <a:endParaRPr lang="zh-CN" altLang="en-US" b="1" i="1" dirty="0">
              <a:latin typeface="仿宋" pitchFamily="49" charset="-122"/>
              <a:ea typeface="仿宋" pitchFamily="49" charset="-122"/>
            </a:endParaRPr>
          </a:p>
        </p:txBody>
      </p:sp>
      <p:sp>
        <p:nvSpPr>
          <p:cNvPr id="3" name="内容占位符 2"/>
          <p:cNvSpPr>
            <a:spLocks noGrp="1"/>
          </p:cNvSpPr>
          <p:nvPr>
            <p:ph idx="1"/>
          </p:nvPr>
        </p:nvSpPr>
        <p:spPr>
          <a:xfrm>
            <a:off x="457200" y="1600201"/>
            <a:ext cx="8229600" cy="3124944"/>
          </a:xfrm>
        </p:spPr>
        <p:txBody>
          <a:bodyPr/>
          <a:lstStyle/>
          <a:p>
            <a:pPr marL="0" indent="0">
              <a:buNone/>
            </a:pPr>
            <a:r>
              <a:rPr lang="zh-CN" altLang="zh-CN" dirty="0">
                <a:solidFill>
                  <a:srgbClr val="002060"/>
                </a:solidFill>
              </a:rPr>
              <a:t>①假如你是老妇人，你会怎样记下这件事？</a:t>
            </a:r>
            <a:r>
              <a:rPr lang="en-US" altLang="zh-CN" dirty="0">
                <a:solidFill>
                  <a:srgbClr val="002060"/>
                </a:solidFill>
              </a:rPr>
              <a:t/>
            </a:r>
            <a:br>
              <a:rPr lang="en-US" altLang="zh-CN" dirty="0">
                <a:solidFill>
                  <a:srgbClr val="002060"/>
                </a:solidFill>
              </a:rPr>
            </a:br>
            <a:r>
              <a:rPr lang="zh-CN" altLang="zh-CN" dirty="0">
                <a:solidFill>
                  <a:srgbClr val="002060"/>
                </a:solidFill>
              </a:rPr>
              <a:t>②假如你是敌人，你会怎样记下这件事？</a:t>
            </a:r>
            <a:r>
              <a:rPr lang="en-US" altLang="zh-CN" dirty="0">
                <a:solidFill>
                  <a:srgbClr val="002060"/>
                </a:solidFill>
              </a:rPr>
              <a:t/>
            </a:r>
            <a:br>
              <a:rPr lang="en-US" altLang="zh-CN" dirty="0">
                <a:solidFill>
                  <a:srgbClr val="002060"/>
                </a:solidFill>
              </a:rPr>
            </a:br>
            <a:r>
              <a:rPr lang="zh-CN" altLang="zh-CN" dirty="0">
                <a:solidFill>
                  <a:srgbClr val="002060"/>
                </a:solidFill>
              </a:rPr>
              <a:t>③假如你是那位牺牲战士的母亲，你有什么话对老妇人说？</a:t>
            </a:r>
            <a:r>
              <a:rPr lang="en-US" altLang="zh-CN" dirty="0">
                <a:solidFill>
                  <a:srgbClr val="002060"/>
                </a:solidFill>
              </a:rPr>
              <a:t/>
            </a:r>
            <a:br>
              <a:rPr lang="en-US" altLang="zh-CN" dirty="0">
                <a:solidFill>
                  <a:srgbClr val="002060"/>
                </a:solidFill>
              </a:rPr>
            </a:br>
            <a:r>
              <a:rPr lang="zh-CN" altLang="zh-CN" dirty="0">
                <a:solidFill>
                  <a:srgbClr val="002060"/>
                </a:solidFill>
              </a:rPr>
              <a:t>④假如你是一直战斗在那位牺牲战士身旁的战友，请你写下你的见闻和感受。</a:t>
            </a:r>
            <a:endParaRPr lang="zh-CN" altLang="en-US" dirty="0">
              <a:solidFill>
                <a:srgbClr val="002060"/>
              </a:solidFill>
            </a:endParaRPr>
          </a:p>
        </p:txBody>
      </p:sp>
      <p:sp>
        <p:nvSpPr>
          <p:cNvPr id="4" name="内容占位符 2"/>
          <p:cNvSpPr txBox="1">
            <a:spLocks/>
          </p:cNvSpPr>
          <p:nvPr/>
        </p:nvSpPr>
        <p:spPr>
          <a:xfrm>
            <a:off x="452468" y="4725144"/>
            <a:ext cx="8229600" cy="194421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zh-CN" i="1" dirty="0">
                <a:latin typeface="仿宋" pitchFamily="49" charset="-122"/>
                <a:ea typeface="仿宋" pitchFamily="49" charset="-122"/>
              </a:rPr>
              <a:t>改写注意事项：</a:t>
            </a:r>
            <a:r>
              <a:rPr lang="en-US" altLang="zh-CN" i="1" dirty="0">
                <a:latin typeface="仿宋" pitchFamily="49" charset="-122"/>
                <a:ea typeface="仿宋" pitchFamily="49" charset="-122"/>
              </a:rPr>
              <a:t/>
            </a:r>
            <a:br>
              <a:rPr lang="en-US" altLang="zh-CN" i="1" dirty="0">
                <a:latin typeface="仿宋" pitchFamily="49" charset="-122"/>
                <a:ea typeface="仿宋" pitchFamily="49" charset="-122"/>
              </a:rPr>
            </a:br>
            <a:r>
              <a:rPr lang="zh-CN" altLang="zh-CN" i="1" dirty="0">
                <a:latin typeface="仿宋" pitchFamily="49" charset="-122"/>
                <a:ea typeface="仿宋" pitchFamily="49" charset="-122"/>
              </a:rPr>
              <a:t>①尊重原文中人物的主体性格；②尊重文章的主题与作者的情感倾向；③考虑人物不同的身份与国籍；④从细处着手想象。</a:t>
            </a:r>
            <a:endParaRPr lang="zh-CN" altLang="en-US" i="1" dirty="0">
              <a:latin typeface="仿宋" pitchFamily="49" charset="-122"/>
              <a:ea typeface="仿宋" pitchFamily="49" charset="-122"/>
            </a:endParaRPr>
          </a:p>
        </p:txBody>
      </p:sp>
    </p:spTree>
    <p:extLst>
      <p:ext uri="{BB962C8B-B14F-4D97-AF65-F5344CB8AC3E}">
        <p14:creationId xmlns:p14="http://schemas.microsoft.com/office/powerpoint/2010/main" val="165796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3744</Words>
  <Application>Microsoft Office PowerPoint</Application>
  <PresentationFormat>全屏显示(4:3)</PresentationFormat>
  <Paragraphs>116</Paragraphs>
  <Slides>33</Slides>
  <Notes>0</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Office 主题</vt:lpstr>
      <vt:lpstr>蜡烛</vt:lpstr>
      <vt:lpstr>作者介绍</vt:lpstr>
      <vt:lpstr>写作背景</vt:lpstr>
      <vt:lpstr>检查预习</vt:lpstr>
      <vt:lpstr>整体感知</vt:lpstr>
      <vt:lpstr>整体感知</vt:lpstr>
      <vt:lpstr>整体感知</vt:lpstr>
      <vt:lpstr>整体感知</vt:lpstr>
      <vt:lpstr>品析精彩</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课堂实战</vt:lpstr>
      <vt:lpstr>深入研究</vt:lpstr>
      <vt:lpstr>1.对炮火的11次描写： </vt:lpstr>
      <vt:lpstr>PowerPoint 演示文稿</vt:lpstr>
      <vt:lpstr>PowerPoint 演示文稿</vt:lpstr>
      <vt:lpstr>小结：</vt:lpstr>
      <vt:lpstr>2.对蜡烛的六次描写 </vt:lpstr>
      <vt:lpstr>小结：</vt:lpstr>
      <vt:lpstr>3.对黑围巾的四次交代 </vt:lpstr>
      <vt:lpstr>小结：</vt:lpstr>
      <vt:lpstr>4.对老妇人动作的反复描写 </vt:lpstr>
      <vt:lpstr>PowerPoint 演示文稿</vt:lpstr>
      <vt:lpstr>小结：</vt:lpstr>
      <vt:lpstr>这篇战地通讯非常感人，这样的艺术效果是怎么产生的？</vt:lpstr>
      <vt:lpstr>PowerPoint 演示文稿</vt:lpstr>
      <vt:lpstr>课堂小结</vt:lpstr>
      <vt:lpstr>分组活动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蜡烛</dc:title>
  <dc:creator>Administrator</dc:creator>
  <cp:lastModifiedBy>WIN</cp:lastModifiedBy>
  <cp:revision>9</cp:revision>
  <dcterms:created xsi:type="dcterms:W3CDTF">2016-08-30T12:24:13Z</dcterms:created>
  <dcterms:modified xsi:type="dcterms:W3CDTF">2016-08-30T13:23:12Z</dcterms:modified>
</cp:coreProperties>
</file>