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3"/>
    <p:sldId id="293" r:id="rId4"/>
    <p:sldId id="294" r:id="rId5"/>
    <p:sldId id="295" r:id="rId6"/>
    <p:sldId id="296" r:id="rId7"/>
    <p:sldId id="297" r:id="rId8"/>
    <p:sldId id="298" r:id="rId9"/>
    <p:sldId id="264" r:id="rId10"/>
    <p:sldId id="266" r:id="rId11"/>
    <p:sldId id="267" r:id="rId12"/>
    <p:sldId id="274" r:id="rId13"/>
    <p:sldId id="275" r:id="rId15"/>
    <p:sldId id="276" r:id="rId16"/>
    <p:sldId id="277" r:id="rId17"/>
    <p:sldId id="278" r:id="rId18"/>
    <p:sldId id="280" r:id="rId19"/>
    <p:sldId id="282" r:id="rId20"/>
    <p:sldId id="283" r:id="rId21"/>
    <p:sldId id="284" r:id="rId22"/>
    <p:sldId id="299" r:id="rId23"/>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64" y="-84"/>
      </p:cViewPr>
      <p:guideLst>
        <p:guide orient="horz" pos="2160"/>
        <p:guide pos="29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notesMaster" Target="notesMasters/notesMaster1.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24.wmf"/><Relationship Id="rId7" Type="http://schemas.openxmlformats.org/officeDocument/2006/relationships/image" Target="../media/image23.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 Id="rId3" Type="http://schemas.openxmlformats.org/officeDocument/2006/relationships/image" Target="../media/image18.wmf"/><Relationship Id="rId2" Type="http://schemas.openxmlformats.org/officeDocument/2006/relationships/image" Target="../media/image17.emf"/><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28.emf"/><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endParaRPr lang="en-US" altLang="zh-CN"/>
          </a:p>
        </p:txBody>
      </p:sp>
      <p:sp>
        <p:nvSpPr>
          <p:cNvPr id="184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altLang="zh-CN"/>
          </a:p>
        </p:txBody>
      </p:sp>
      <p:sp>
        <p:nvSpPr>
          <p:cNvPr id="184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4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84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altLang="zh-CN"/>
          </a:p>
        </p:txBody>
      </p:sp>
      <p:sp>
        <p:nvSpPr>
          <p:cNvPr id="184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683F7408-D99D-4B90-8BCF-47CD016DAD6E}" type="slidenum">
              <a:rPr lang="en-US" altLang="zh-CN"/>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200" algn="l" rtl="0" fontAlgn="base">
      <a:spcBef>
        <a:spcPct val="30000"/>
      </a:spcBef>
      <a:spcAft>
        <a:spcPct val="0"/>
      </a:spcAft>
      <a:defRPr sz="1200" kern="1200">
        <a:solidFill>
          <a:schemeClr val="tx1"/>
        </a:solidFill>
        <a:latin typeface="Arial" charset="0"/>
        <a:ea typeface="宋体" pitchFamily="2" charset="-122"/>
        <a:cs typeface="+mn-cs"/>
      </a:defRPr>
    </a:lvl2pPr>
    <a:lvl3pPr marL="914400" algn="l" rtl="0" fontAlgn="base">
      <a:spcBef>
        <a:spcPct val="30000"/>
      </a:spcBef>
      <a:spcAft>
        <a:spcPct val="0"/>
      </a:spcAft>
      <a:defRPr sz="1200" kern="1200">
        <a:solidFill>
          <a:schemeClr val="tx1"/>
        </a:solidFill>
        <a:latin typeface="Arial" charset="0"/>
        <a:ea typeface="宋体" pitchFamily="2" charset="-122"/>
        <a:cs typeface="+mn-cs"/>
      </a:defRPr>
    </a:lvl3pPr>
    <a:lvl4pPr marL="1371600" algn="l" rtl="0" fontAlgn="base">
      <a:spcBef>
        <a:spcPct val="30000"/>
      </a:spcBef>
      <a:spcAft>
        <a:spcPct val="0"/>
      </a:spcAft>
      <a:defRPr sz="1200" kern="1200">
        <a:solidFill>
          <a:schemeClr val="tx1"/>
        </a:solidFill>
        <a:latin typeface="Arial" charset="0"/>
        <a:ea typeface="宋体" pitchFamily="2" charset="-122"/>
        <a:cs typeface="+mn-cs"/>
      </a:defRPr>
    </a:lvl4pPr>
    <a:lvl5pPr marL="1828800" algn="l" rtl="0" fontAlgn="base">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B09875AB-95BE-4F46-BA9C-1AB9C85E8155}" type="slidenum">
              <a:rPr lang="en-US" altLang="zh-CN"/>
            </a:fld>
            <a:endParaRPr lang="en-US" altLang="zh-CN"/>
          </a:p>
        </p:txBody>
      </p:sp>
      <p:sp>
        <p:nvSpPr>
          <p:cNvPr id="276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r"/>
            <a:fld id="{609DDF40-14D9-4451-A1CD-51575E8861EC}" type="slidenum">
              <a:rPr kumimoji="1" lang="en-US" altLang="zh-CN" sz="1200">
                <a:latin typeface="Times New Roman" pitchFamily="18" charset="0"/>
              </a:rPr>
            </a:fld>
            <a:endParaRPr kumimoji="1" lang="en-US" altLang="zh-CN" sz="1200">
              <a:latin typeface="Times New Roman" pitchFamily="18" charset="0"/>
            </a:endParaRPr>
          </a:p>
        </p:txBody>
      </p:sp>
      <p:sp>
        <p:nvSpPr>
          <p:cNvPr id="27651" name="Rectangle 2"/>
          <p:cNvSpPr>
            <a:spLocks noChangeArrowheads="1" noTextEdit="1"/>
          </p:cNvSpPr>
          <p:nvPr>
            <p:ph type="sldImg"/>
          </p:nvPr>
        </p:nvSpPr>
        <p:spPr>
          <a:solidFill>
            <a:srgbClr val="FFFFFF"/>
          </a:solidFill>
        </p:spPr>
      </p:sp>
      <p:sp>
        <p:nvSpPr>
          <p:cNvPr id="27652" name="Rectangle 3"/>
          <p:cNvSpPr>
            <a:spLocks noChangeArrowheads="1"/>
          </p:cNvSpPr>
          <p:nvPr>
            <p:ph type="body" idx="1"/>
          </p:nvPr>
        </p:nvSpPr>
        <p:spPr>
          <a:solidFill>
            <a:srgbClr val="FFFFFF"/>
          </a:solidFill>
          <a:ln>
            <a:solidFill>
              <a:srgbClr val="000000"/>
            </a:solidFill>
            <a:miter lim="800000"/>
          </a:ln>
        </p:spPr>
        <p:txBody>
          <a:bodyPr/>
          <a:lstStyle/>
          <a:p>
            <a:r>
              <a:rPr lang="zh-CN" altLang="en-US" sz="1600" b="1">
                <a:ea typeface="华文行楷" pitchFamily="2" charset="-122"/>
              </a:rPr>
              <a:t>广东省阳江市第一中学周如钢</a:t>
            </a:r>
            <a:endParaRPr lang="zh-CN" altLang="en-US" sz="1600" b="1">
              <a:ea typeface="华文行楷"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8D58B52F-7549-4CFD-8611-E3EAD211A58A}" type="slidenum">
              <a:rPr lang="en-US" altLang="zh-CN"/>
            </a:fld>
            <a:endParaRPr lang="en-US" altLang="zh-CN"/>
          </a:p>
        </p:txBody>
      </p:sp>
      <p:sp>
        <p:nvSpPr>
          <p:cNvPr id="296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r"/>
            <a:fld id="{5328D108-5272-4086-954E-58854766FC39}" type="slidenum">
              <a:rPr kumimoji="1" lang="en-US" altLang="zh-CN" sz="1200">
                <a:latin typeface="Times New Roman" pitchFamily="18" charset="0"/>
              </a:rPr>
            </a:fld>
            <a:endParaRPr kumimoji="1" lang="en-US" altLang="zh-CN" sz="1200">
              <a:latin typeface="Times New Roman" pitchFamily="18" charset="0"/>
            </a:endParaRPr>
          </a:p>
        </p:txBody>
      </p:sp>
      <p:sp>
        <p:nvSpPr>
          <p:cNvPr id="29699" name="Rectangle 2"/>
          <p:cNvSpPr>
            <a:spLocks noChangeArrowheads="1" noTextEdit="1"/>
          </p:cNvSpPr>
          <p:nvPr>
            <p:ph type="sldImg"/>
          </p:nvPr>
        </p:nvSpPr>
        <p:spPr>
          <a:solidFill>
            <a:srgbClr val="FFFFFF"/>
          </a:solidFill>
        </p:spPr>
      </p:sp>
      <p:sp>
        <p:nvSpPr>
          <p:cNvPr id="29700" name="Rectangle 3"/>
          <p:cNvSpPr>
            <a:spLocks noChangeArrowheads="1"/>
          </p:cNvSpPr>
          <p:nvPr>
            <p:ph type="body" idx="1"/>
          </p:nvPr>
        </p:nvSpPr>
        <p:spPr>
          <a:solidFill>
            <a:srgbClr val="FFFFFF"/>
          </a:solidFill>
          <a:ln>
            <a:solidFill>
              <a:srgbClr val="000000"/>
            </a:solidFill>
            <a:miter lim="800000"/>
          </a:ln>
        </p:spPr>
        <p:txBody>
          <a:bodyPr/>
          <a:lstStyle/>
          <a:p>
            <a:r>
              <a:rPr lang="zh-CN" altLang="en-US" sz="1600" b="1">
                <a:ea typeface="华文行楷" pitchFamily="2" charset="-122"/>
              </a:rPr>
              <a:t>广东省阳江市第一中学周如钢</a:t>
            </a:r>
            <a:endParaRPr lang="zh-CN" altLang="en-US" sz="1600" b="1">
              <a:ea typeface="华文行楷"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p:txBody>
          <a:bodyPr/>
          <a:lstStyle/>
          <a:p>
            <a:fld id="{84C6F8AD-EB57-4525-BFE3-4B48E97D2900}" type="slidenum">
              <a:rPr lang="en-US" altLang="zh-CN"/>
            </a:fld>
            <a:endParaRPr lang="en-US" altLang="zh-CN"/>
          </a:p>
        </p:txBody>
      </p:sp>
      <p:sp>
        <p:nvSpPr>
          <p:cNvPr id="337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lgn="r"/>
            <a:fld id="{13728DEF-A07A-4EC5-B951-674A4A83D80E}" type="slidenum">
              <a:rPr kumimoji="1" lang="en-US" altLang="zh-CN" sz="1200">
                <a:latin typeface="Times New Roman" pitchFamily="18" charset="0"/>
              </a:rPr>
            </a:fld>
            <a:endParaRPr kumimoji="1" lang="en-US" altLang="zh-CN" sz="1200">
              <a:latin typeface="Times New Roman" pitchFamily="18" charset="0"/>
            </a:endParaRPr>
          </a:p>
        </p:txBody>
      </p:sp>
      <p:sp>
        <p:nvSpPr>
          <p:cNvPr id="33795" name="Rectangle 2"/>
          <p:cNvSpPr>
            <a:spLocks noChangeArrowheads="1" noTextEdit="1"/>
          </p:cNvSpPr>
          <p:nvPr>
            <p:ph type="sldImg"/>
          </p:nvPr>
        </p:nvSpPr>
        <p:spPr>
          <a:solidFill>
            <a:srgbClr val="FFFFFF"/>
          </a:solidFill>
        </p:spPr>
      </p:sp>
      <p:sp>
        <p:nvSpPr>
          <p:cNvPr id="33796" name="Rectangle 3"/>
          <p:cNvSpPr>
            <a:spLocks noChangeArrowheads="1"/>
          </p:cNvSpPr>
          <p:nvPr>
            <p:ph type="body" idx="1"/>
          </p:nvPr>
        </p:nvSpPr>
        <p:spPr>
          <a:solidFill>
            <a:srgbClr val="FFFFFF"/>
          </a:solidFill>
          <a:ln>
            <a:solidFill>
              <a:srgbClr val="000000"/>
            </a:solidFill>
            <a:miter lim="800000"/>
          </a:ln>
        </p:spPr>
        <p:txBody>
          <a:bodyPr/>
          <a:lstStyle/>
          <a:p>
            <a:r>
              <a:rPr lang="zh-CN" altLang="en-US" sz="1600" b="1">
                <a:ea typeface="华文行楷" pitchFamily="2" charset="-122"/>
              </a:rPr>
              <a:t>广东省阳江市第一中学周如钢</a:t>
            </a:r>
            <a:endParaRPr lang="zh-CN" altLang="en-US" sz="1600" b="1">
              <a:ea typeface="华文行楷"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Rot="1" noChangeArrowheads="1"/>
          </p:cNvSpPr>
          <p:nvPr>
            <p:ph type="ctrTitle"/>
          </p:nvPr>
        </p:nvSpPr>
        <p:spPr>
          <a:xfrm>
            <a:off x="685800" y="2286000"/>
            <a:ext cx="7772400" cy="1143000"/>
          </a:xfrm>
        </p:spPr>
        <p:txBody>
          <a:bodyPr/>
          <a:lstStyle>
            <a:lvl1pPr>
              <a:defRPr/>
            </a:lvl1pPr>
          </a:lstStyle>
          <a:p>
            <a:pPr lvl="0"/>
            <a:r>
              <a:rPr lang="zh-CN" altLang="en-US" noProof="0" smtClean="0"/>
              <a:t>单击此处编辑母版标题样式</a:t>
            </a:r>
            <a:endParaRPr lang="zh-CN" altLang="en-US" noProof="0" smtClean="0"/>
          </a:p>
        </p:txBody>
      </p:sp>
      <p:sp>
        <p:nvSpPr>
          <p:cNvPr id="61443"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zh-CN" altLang="en-US" noProof="0" smtClean="0"/>
              <a:t>单击此处编辑母版副标题样式</a:t>
            </a:r>
            <a:endParaRPr lang="zh-CN" altLang="en-US" noProof="0" smtClean="0"/>
          </a:p>
        </p:txBody>
      </p:sp>
      <p:sp>
        <p:nvSpPr>
          <p:cNvPr id="61444" name="Rectangle 4"/>
          <p:cNvSpPr>
            <a:spLocks noGrp="1" noChangeArrowheads="1"/>
          </p:cNvSpPr>
          <p:nvPr>
            <p:ph type="dt" sz="half" idx="2"/>
          </p:nvPr>
        </p:nvSpPr>
        <p:spPr/>
        <p:txBody>
          <a:bodyPr/>
          <a:lstStyle>
            <a:lvl1pPr>
              <a:defRPr/>
            </a:lvl1pPr>
          </a:lstStyle>
          <a:p>
            <a:endParaRPr lang="en-US" altLang="zh-CN"/>
          </a:p>
        </p:txBody>
      </p:sp>
      <p:sp>
        <p:nvSpPr>
          <p:cNvPr id="61445" name="Rectangle 5"/>
          <p:cNvSpPr>
            <a:spLocks noGrp="1" noChangeArrowheads="1"/>
          </p:cNvSpPr>
          <p:nvPr>
            <p:ph type="ftr" sz="quarter" idx="3"/>
          </p:nvPr>
        </p:nvSpPr>
        <p:spPr/>
        <p:txBody>
          <a:bodyPr/>
          <a:lstStyle>
            <a:lvl1pPr>
              <a:defRPr/>
            </a:lvl1pPr>
          </a:lstStyle>
          <a:p>
            <a:endParaRPr lang="en-US" altLang="zh-CN"/>
          </a:p>
        </p:txBody>
      </p:sp>
      <p:sp>
        <p:nvSpPr>
          <p:cNvPr id="61446" name="Rectangle 6"/>
          <p:cNvSpPr>
            <a:spLocks noGrp="1" noChangeArrowheads="1"/>
          </p:cNvSpPr>
          <p:nvPr>
            <p:ph type="sldNum" sz="quarter" idx="4"/>
          </p:nvPr>
        </p:nvSpPr>
        <p:spPr/>
        <p:txBody>
          <a:bodyPr/>
          <a:lstStyle>
            <a:lvl1pPr>
              <a:defRPr/>
            </a:lvl1pPr>
          </a:lstStyle>
          <a:p>
            <a:fld id="{6893DFDA-6E88-46E9-8BFE-1950B8FD490E}" type="slidenum">
              <a:rPr lang="en-US" altLang="zh-CN"/>
            </a:fld>
            <a:endParaRPr lang="en-US" altLang="zh-CN"/>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103AC9B8-BB59-41C5-9843-4FCC1BB2E30D}" type="slidenum">
              <a:rPr lang="en-US" altLang="zh-CN"/>
            </a:fld>
            <a:endParaRPr lang="en-US" altLang="zh-CN"/>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707188" y="609600"/>
            <a:ext cx="2135187" cy="5489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1625" y="609600"/>
            <a:ext cx="6253163" cy="548957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B1A8B6B-285E-4D9A-A510-388D761D14A1}" type="slidenum">
              <a:rPr lang="en-US" altLang="zh-CN"/>
            </a:fld>
            <a:endParaRPr lang="en-US" altLang="zh-CN"/>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DB0C13CC-5093-4E71-A7FE-E3E66D65C63C}" type="slidenum">
              <a:rPr lang="en-US" altLang="zh-CN"/>
            </a:fld>
            <a:endParaRPr lang="en-US" altLang="zh-CN"/>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C9A6A9C7-7F45-405D-A1DB-B8E90C4D65F0}" type="slidenum">
              <a:rPr lang="en-US" altLang="zh-CN"/>
            </a:fld>
            <a:endParaRPr lang="en-US" altLang="zh-CN"/>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01625"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905000"/>
            <a:ext cx="4194175" cy="4194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03B9302D-E123-4968-A063-79E619848003}" type="slidenum">
              <a:rPr lang="en-US" altLang="zh-CN"/>
            </a:fld>
            <a:endParaRPr lang="en-US" altLang="zh-CN"/>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D20085A2-B1EF-4103-91F6-E7B350EC57D8}" type="slidenum">
              <a:rPr lang="en-US" altLang="zh-CN"/>
            </a:fld>
            <a:endParaRPr lang="en-US" altLang="zh-CN"/>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DE919EA2-A887-41FF-9B2A-F891EFD805EC}" type="slidenum">
              <a:rPr lang="en-US" altLang="zh-CN"/>
            </a:fld>
            <a:endParaRPr lang="en-US" altLang="zh-CN"/>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E6441F11-8C7B-482F-BCCB-CD5C32A96003}" type="slidenum">
              <a:rPr lang="en-US" altLang="zh-CN"/>
            </a:fld>
            <a:endParaRPr lang="en-US" altLang="zh-CN"/>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831824F3-8A34-4B77-B7CC-1AD5B474D0B5}" type="slidenum">
              <a:rPr lang="en-US" altLang="zh-CN"/>
            </a:fld>
            <a:endParaRPr lang="en-US" altLang="zh-CN"/>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F2431A3B-ACF9-43D5-A0ED-2CE6F973D323}" type="slidenum">
              <a:rPr lang="en-US" altLang="zh-CN"/>
            </a:fld>
            <a:endParaRPr lang="en-US" altLang="zh-CN"/>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bwMode="auto">
          <a:xfrm>
            <a:off x="301625" y="609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60419" name="Rectangle 3"/>
          <p:cNvSpPr>
            <a:spLocks noGrp="1" noRot="1" noChangeArrowheads="1"/>
          </p:cNvSpPr>
          <p:nvPr>
            <p:ph type="body" idx="1"/>
          </p:nvPr>
        </p:nvSpPr>
        <p:spPr bwMode="auto">
          <a:xfrm>
            <a:off x="301625" y="1905000"/>
            <a:ext cx="8540750" cy="419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0420" name="Rectangle 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6042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zh-CN"/>
          </a:p>
        </p:txBody>
      </p:sp>
      <p:sp>
        <p:nvSpPr>
          <p:cNvPr id="60422" name="Rectangle 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DC7A4767-759F-4FC8-91DC-5F110C0B842F}" type="slidenum">
              <a:rPr lang="en-US" altLang="zh-CN"/>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lr>
          <a:schemeClr val="hlink"/>
        </a:buClr>
        <a:buSzPct val="75000"/>
        <a:buFont typeface="Wingdings" pitchFamily="2" charset="2"/>
        <a:buChar char="v"/>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5000"/>
        <a:buFont typeface="Wingdings" pitchFamily="2" charset="2"/>
        <a:buChar char=""/>
        <a:defRPr sz="2800">
          <a:solidFill>
            <a:schemeClr val="tx1"/>
          </a:solidFill>
          <a:latin typeface="+mn-lt"/>
          <a:ea typeface="+mn-ea"/>
        </a:defRPr>
      </a:lvl2pPr>
      <a:lvl3pPr marL="1143000" indent="-228600" algn="l" rtl="0" fontAlgn="base">
        <a:spcBef>
          <a:spcPct val="20000"/>
        </a:spcBef>
        <a:spcAft>
          <a:spcPct val="0"/>
        </a:spcAft>
        <a:buClr>
          <a:schemeClr val="hlink"/>
        </a:buClr>
        <a:buSzPct val="85000"/>
        <a:buFont typeface="Wingdings" pitchFamily="2" charset="2"/>
        <a:buChar char="v"/>
        <a:defRPr sz="2400">
          <a:solidFill>
            <a:schemeClr val="tx1"/>
          </a:solidFill>
          <a:latin typeface="+mn-lt"/>
          <a:ea typeface="+mn-ea"/>
        </a:defRPr>
      </a:lvl3pPr>
      <a:lvl4pPr marL="1600200" indent="-228600" algn="l" rtl="0" fontAlgn="base">
        <a:spcBef>
          <a:spcPct val="20000"/>
        </a:spcBef>
        <a:spcAft>
          <a:spcPct val="0"/>
        </a:spcAft>
        <a:buClr>
          <a:schemeClr val="accent2"/>
        </a:buClr>
        <a:buSzPct val="90000"/>
        <a:buFont typeface="Wingdings" pitchFamily="2" charset="2"/>
        <a:buChar char=""/>
        <a:defRPr sz="2000">
          <a:solidFill>
            <a:schemeClr val="tx1"/>
          </a:solidFill>
          <a:latin typeface="+mn-lt"/>
          <a:ea typeface="+mn-ea"/>
        </a:defRPr>
      </a:lvl4pPr>
      <a:lvl5pPr marL="20574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5pPr>
      <a:lvl6pPr marL="25146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6pPr>
      <a:lvl7pPr marL="29718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7pPr>
      <a:lvl8pPr marL="34290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8pPr>
      <a:lvl9pPr marL="3886200" indent="-228600" algn="l" rtl="0" fontAlgn="base">
        <a:spcBef>
          <a:spcPct val="20000"/>
        </a:spcBef>
        <a:spcAft>
          <a:spcPct val="0"/>
        </a:spcAft>
        <a:buClr>
          <a:schemeClr val="hlink"/>
        </a:buClr>
        <a:buSzPct val="85000"/>
        <a:buFont typeface="Wingdings" pitchFamily="2" charset="2"/>
        <a:buChar char="v"/>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vmlDrawing" Target="../drawings/vmlDrawing4.vml"/><Relationship Id="rId6" Type="http://schemas.openxmlformats.org/officeDocument/2006/relationships/slideLayout" Target="../slideLayouts/slideLayout7.xml"/><Relationship Id="rId5" Type="http://schemas.openxmlformats.org/officeDocument/2006/relationships/image" Target="../media/image12.wmf"/><Relationship Id="rId4" Type="http://schemas.openxmlformats.org/officeDocument/2006/relationships/oleObject" Target="../embeddings/oleObject5.bin"/><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slides/_rels/slide12.xml.rels><?xml version="1.0" encoding="UTF-8" standalone="yes"?>
<Relationships xmlns="http://schemas.openxmlformats.org/package/2006/relationships"><Relationship Id="rId9" Type="http://schemas.openxmlformats.org/officeDocument/2006/relationships/vmlDrawing" Target="../drawings/vmlDrawing5.vml"/><Relationship Id="rId8" Type="http://schemas.openxmlformats.org/officeDocument/2006/relationships/slideLayout" Target="../slideLayouts/slideLayout7.xml"/><Relationship Id="rId7" Type="http://schemas.openxmlformats.org/officeDocument/2006/relationships/image" Target="../media/image12.wmf"/><Relationship Id="rId6" Type="http://schemas.openxmlformats.org/officeDocument/2006/relationships/oleObject" Target="../embeddings/oleObject7.bin"/><Relationship Id="rId5" Type="http://schemas.openxmlformats.org/officeDocument/2006/relationships/image" Target="../media/image13.wmf"/><Relationship Id="rId4" Type="http://schemas.openxmlformats.org/officeDocument/2006/relationships/oleObject" Target="../embeddings/oleObject6.bin"/><Relationship Id="rId3" Type="http://schemas.openxmlformats.org/officeDocument/2006/relationships/image" Target="../media/image11.wmf"/><Relationship Id="rId2" Type="http://schemas.openxmlformats.org/officeDocument/2006/relationships/image" Target="../media/image10.wmf"/><Relationship Id="rId10" Type="http://schemas.openxmlformats.org/officeDocument/2006/relationships/notesSlide" Target="../notesSlides/notesSlide2.xml"/><Relationship Id="rId1"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vmlDrawing" Target="../drawings/vmlDrawing6.vml"/><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4.wmf"/><Relationship Id="rId1"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9" Type="http://schemas.openxmlformats.org/officeDocument/2006/relationships/oleObject" Target="../embeddings/oleObject13.bin"/><Relationship Id="rId8" Type="http://schemas.openxmlformats.org/officeDocument/2006/relationships/image" Target="../media/image19.wmf"/><Relationship Id="rId7" Type="http://schemas.openxmlformats.org/officeDocument/2006/relationships/oleObject" Target="../embeddings/oleObject12.bin"/><Relationship Id="rId6" Type="http://schemas.openxmlformats.org/officeDocument/2006/relationships/image" Target="../media/image18.wmf"/><Relationship Id="rId5" Type="http://schemas.openxmlformats.org/officeDocument/2006/relationships/oleObject" Target="../embeddings/oleObject11.bin"/><Relationship Id="rId4" Type="http://schemas.openxmlformats.org/officeDocument/2006/relationships/image" Target="../media/image17.emf"/><Relationship Id="rId3" Type="http://schemas.openxmlformats.org/officeDocument/2006/relationships/oleObject" Target="../embeddings/oleObject10.bin"/><Relationship Id="rId21" Type="http://schemas.openxmlformats.org/officeDocument/2006/relationships/vmlDrawing" Target="../drawings/vmlDrawing7.vml"/><Relationship Id="rId20" Type="http://schemas.openxmlformats.org/officeDocument/2006/relationships/slideLayout" Target="../slideLayouts/slideLayout7.xml"/><Relationship Id="rId2" Type="http://schemas.openxmlformats.org/officeDocument/2006/relationships/image" Target="../media/image16.wmf"/><Relationship Id="rId19" Type="http://schemas.openxmlformats.org/officeDocument/2006/relationships/image" Target="../media/image24.wmf"/><Relationship Id="rId18" Type="http://schemas.openxmlformats.org/officeDocument/2006/relationships/oleObject" Target="../embeddings/oleObject18.bin"/><Relationship Id="rId17" Type="http://schemas.openxmlformats.org/officeDocument/2006/relationships/image" Target="../media/image23.wmf"/><Relationship Id="rId16" Type="http://schemas.openxmlformats.org/officeDocument/2006/relationships/oleObject" Target="../embeddings/oleObject17.bin"/><Relationship Id="rId15" Type="http://schemas.openxmlformats.org/officeDocument/2006/relationships/image" Target="../media/image22.emf"/><Relationship Id="rId14" Type="http://schemas.openxmlformats.org/officeDocument/2006/relationships/image" Target="../media/image21.wmf"/><Relationship Id="rId13" Type="http://schemas.openxmlformats.org/officeDocument/2006/relationships/oleObject" Target="../embeddings/oleObject16.bin"/><Relationship Id="rId12" Type="http://schemas.openxmlformats.org/officeDocument/2006/relationships/image" Target="../media/image20.wmf"/><Relationship Id="rId11" Type="http://schemas.openxmlformats.org/officeDocument/2006/relationships/oleObject" Target="../embeddings/oleObject15.bin"/><Relationship Id="rId10" Type="http://schemas.openxmlformats.org/officeDocument/2006/relationships/oleObject" Target="../embeddings/oleObject14.bin"/><Relationship Id="rId1"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9" Type="http://schemas.openxmlformats.org/officeDocument/2006/relationships/image" Target="../media/image29.png"/><Relationship Id="rId8" Type="http://schemas.openxmlformats.org/officeDocument/2006/relationships/image" Target="../media/image28.emf"/><Relationship Id="rId7" Type="http://schemas.openxmlformats.org/officeDocument/2006/relationships/oleObject" Target="../embeddings/oleObject22.bin"/><Relationship Id="rId6" Type="http://schemas.openxmlformats.org/officeDocument/2006/relationships/image" Target="../media/image27.wmf"/><Relationship Id="rId5" Type="http://schemas.openxmlformats.org/officeDocument/2006/relationships/oleObject" Target="../embeddings/oleObject21.bin"/><Relationship Id="rId4" Type="http://schemas.openxmlformats.org/officeDocument/2006/relationships/image" Target="../media/image26.wmf"/><Relationship Id="rId3" Type="http://schemas.openxmlformats.org/officeDocument/2006/relationships/oleObject" Target="../embeddings/oleObject20.bin"/><Relationship Id="rId2" Type="http://schemas.openxmlformats.org/officeDocument/2006/relationships/image" Target="../media/image25.wmf"/><Relationship Id="rId11" Type="http://schemas.openxmlformats.org/officeDocument/2006/relationships/vmlDrawing" Target="../drawings/vmlDrawing8.vml"/><Relationship Id="rId10" Type="http://schemas.openxmlformats.org/officeDocument/2006/relationships/slideLayout" Target="../slideLayouts/slideLayout7.xml"/><Relationship Id="rId1" Type="http://schemas.openxmlformats.org/officeDocument/2006/relationships/oleObject" Target="../embeddings/oleObject19.bin"/></Relationships>
</file>

<file path=ppt/slides/_rels/slide19.xml.rels><?xml version="1.0" encoding="UTF-8" standalone="yes"?>
<Relationships xmlns="http://schemas.openxmlformats.org/package/2006/relationships"><Relationship Id="rId7" Type="http://schemas.openxmlformats.org/officeDocument/2006/relationships/vmlDrawing" Target="../drawings/vmlDrawing9.vml"/><Relationship Id="rId6" Type="http://schemas.openxmlformats.org/officeDocument/2006/relationships/slideLayout" Target="../slideLayouts/slideLayout7.xml"/><Relationship Id="rId5" Type="http://schemas.openxmlformats.org/officeDocument/2006/relationships/image" Target="../media/image31.wmf"/><Relationship Id="rId4" Type="http://schemas.openxmlformats.org/officeDocument/2006/relationships/oleObject" Target="../embeddings/oleObject25.bin"/><Relationship Id="rId3" Type="http://schemas.openxmlformats.org/officeDocument/2006/relationships/oleObject" Target="../embeddings/oleObject24.bin"/><Relationship Id="rId2" Type="http://schemas.openxmlformats.org/officeDocument/2006/relationships/image" Target="../media/image30.wmf"/><Relationship Id="rId1"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1.xml"/><Relationship Id="rId2" Type="http://schemas.openxmlformats.org/officeDocument/2006/relationships/image" Target="../media/image4.wmf"/><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7.xml"/><Relationship Id="rId4" Type="http://schemas.openxmlformats.org/officeDocument/2006/relationships/image" Target="../media/image7.wmf"/><Relationship Id="rId3" Type="http://schemas.openxmlformats.org/officeDocument/2006/relationships/oleObject" Target="../embeddings/oleObject3.bin"/><Relationship Id="rId2" Type="http://schemas.openxmlformats.org/officeDocument/2006/relationships/image" Target="../media/image6.wmf"/><Relationship Id="rId1"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8.wmf"/><Relationship Id="rId1"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1066800" y="3733800"/>
            <a:ext cx="6610350"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4400">
                <a:solidFill>
                  <a:srgbClr val="FF0000"/>
                </a:solidFill>
                <a:latin typeface="宋体" pitchFamily="2" charset="-122"/>
              </a:rPr>
              <a:t>第二章 随机变量及其分布</a:t>
            </a:r>
            <a:endParaRPr lang="zh-CN" altLang="en-US" sz="4400">
              <a:solidFill>
                <a:srgbClr val="FF0000"/>
              </a:solidFill>
              <a:latin typeface="宋体" pitchFamily="2" charset="-122"/>
            </a:endParaRPr>
          </a:p>
          <a:p>
            <a:r>
              <a:rPr lang="zh-CN" altLang="en-US" sz="4400">
                <a:solidFill>
                  <a:srgbClr val="FF0000"/>
                </a:solidFill>
                <a:latin typeface="宋体" pitchFamily="2" charset="-122"/>
              </a:rPr>
              <a:t>      </a:t>
            </a:r>
            <a:endParaRPr lang="zh-CN" altLang="en-US" sz="4400">
              <a:solidFill>
                <a:srgbClr val="FF0000"/>
              </a:solidFill>
              <a:latin typeface="宋体" pitchFamily="2" charset="-122"/>
            </a:endParaRPr>
          </a:p>
          <a:p>
            <a:r>
              <a:rPr lang="zh-CN" altLang="en-US" sz="4400">
                <a:solidFill>
                  <a:srgbClr val="FF0000"/>
                </a:solidFill>
                <a:latin typeface="宋体" pitchFamily="2" charset="-122"/>
              </a:rPr>
              <a:t>      </a:t>
            </a:r>
            <a:r>
              <a:rPr lang="en-US" altLang="zh-CN" sz="4400">
                <a:solidFill>
                  <a:srgbClr val="FF0000"/>
                </a:solidFill>
                <a:latin typeface="宋体" pitchFamily="2" charset="-122"/>
              </a:rPr>
              <a:t>2.4 </a:t>
            </a:r>
            <a:r>
              <a:rPr lang="zh-CN" altLang="en-US" sz="4400">
                <a:solidFill>
                  <a:srgbClr val="FF0000"/>
                </a:solidFill>
                <a:latin typeface="宋体" pitchFamily="2" charset="-122"/>
              </a:rPr>
              <a:t>正态分布</a:t>
            </a:r>
            <a:endParaRPr lang="zh-CN" altLang="en-US" sz="4400">
              <a:solidFill>
                <a:srgbClr val="FF0000"/>
              </a:solidFill>
              <a:latin typeface="宋体" pitchFamily="2" charset="-122"/>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228600" y="180975"/>
            <a:ext cx="8763000" cy="112776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600" b="1">
                <a:latin typeface="Times New Roman" pitchFamily="18" charset="0"/>
                <a:ea typeface="黑体" pitchFamily="2" charset="-122"/>
              </a:rPr>
              <a:t>3. </a:t>
            </a:r>
            <a:r>
              <a:rPr kumimoji="1" lang="zh-CN" altLang="en-US" sz="3200" b="1">
                <a:latin typeface="Times New Roman" pitchFamily="18" charset="0"/>
                <a:ea typeface="幼圆" pitchFamily="49" charset="-122"/>
              </a:rPr>
              <a:t>在实际遇到的许多随机现象都服从或近似服从正态分布：</a:t>
            </a:r>
            <a:endParaRPr kumimoji="1" lang="zh-CN" altLang="en-US" sz="3200" b="1">
              <a:latin typeface="Times New Roman" pitchFamily="18" charset="0"/>
              <a:ea typeface="幼圆" pitchFamily="49" charset="-122"/>
            </a:endParaRPr>
          </a:p>
        </p:txBody>
      </p:sp>
      <p:sp>
        <p:nvSpPr>
          <p:cNvPr id="55299" name="Text Box 3"/>
          <p:cNvSpPr txBox="1">
            <a:spLocks noChangeArrowheads="1"/>
          </p:cNvSpPr>
          <p:nvPr/>
        </p:nvSpPr>
        <p:spPr bwMode="auto">
          <a:xfrm>
            <a:off x="152400" y="1371600"/>
            <a:ext cx="8305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zh-CN" altLang="en-US" sz="3600" b="1">
                <a:solidFill>
                  <a:srgbClr val="000099"/>
                </a:solidFill>
                <a:latin typeface="Times New Roman" pitchFamily="18" charset="0"/>
                <a:ea typeface="隶书" pitchFamily="49" charset="-122"/>
              </a:rPr>
              <a:t>在生产中</a:t>
            </a:r>
            <a:r>
              <a:rPr kumimoji="1" lang="zh-CN" altLang="en-US" sz="3600" b="1">
                <a:latin typeface="Times New Roman" pitchFamily="18" charset="0"/>
                <a:ea typeface="黑体" pitchFamily="2" charset="-122"/>
              </a:rPr>
              <a:t>，</a:t>
            </a:r>
            <a:r>
              <a:rPr kumimoji="1" lang="zh-CN" altLang="en-US" sz="2400" b="1">
                <a:latin typeface="Times New Roman" pitchFamily="18" charset="0"/>
                <a:ea typeface="黑体" pitchFamily="2" charset="-122"/>
              </a:rPr>
              <a:t>在正常生产条件下各种产品的质量指标；</a:t>
            </a:r>
            <a:endParaRPr kumimoji="1" lang="zh-CN" altLang="en-US" sz="2400" b="1">
              <a:latin typeface="Times New Roman" pitchFamily="18" charset="0"/>
              <a:ea typeface="黑体" pitchFamily="2" charset="-122"/>
            </a:endParaRPr>
          </a:p>
        </p:txBody>
      </p:sp>
      <p:sp>
        <p:nvSpPr>
          <p:cNvPr id="55300" name="Text Box 4"/>
          <p:cNvSpPr txBox="1">
            <a:spLocks noChangeArrowheads="1"/>
          </p:cNvSpPr>
          <p:nvPr/>
        </p:nvSpPr>
        <p:spPr bwMode="auto">
          <a:xfrm>
            <a:off x="0" y="2057400"/>
            <a:ext cx="838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600" b="1">
                <a:latin typeface="Times New Roman" pitchFamily="18" charset="0"/>
                <a:ea typeface="黑体" pitchFamily="2" charset="-122"/>
              </a:rPr>
              <a:t> </a:t>
            </a:r>
            <a:r>
              <a:rPr kumimoji="1" lang="zh-CN" altLang="en-US" sz="3600" b="1">
                <a:solidFill>
                  <a:srgbClr val="000099"/>
                </a:solidFill>
                <a:latin typeface="Times New Roman" pitchFamily="18" charset="0"/>
                <a:ea typeface="隶书" pitchFamily="49" charset="-122"/>
              </a:rPr>
              <a:t>在测量中</a:t>
            </a:r>
            <a:r>
              <a:rPr kumimoji="1" lang="zh-CN" altLang="en-US" sz="3600" b="1">
                <a:latin typeface="Times New Roman" pitchFamily="18" charset="0"/>
                <a:ea typeface="黑体" pitchFamily="2" charset="-122"/>
              </a:rPr>
              <a:t>，</a:t>
            </a:r>
            <a:r>
              <a:rPr kumimoji="1" lang="zh-CN" altLang="en-US" sz="2400" b="1">
                <a:latin typeface="Times New Roman" pitchFamily="18" charset="0"/>
                <a:ea typeface="黑体" pitchFamily="2" charset="-122"/>
              </a:rPr>
              <a:t>测量结果；</a:t>
            </a:r>
            <a:endParaRPr kumimoji="1" lang="zh-CN" altLang="en-US" sz="2400" b="1">
              <a:latin typeface="Times New Roman" pitchFamily="18" charset="0"/>
              <a:ea typeface="黑体" pitchFamily="2" charset="-122"/>
            </a:endParaRPr>
          </a:p>
        </p:txBody>
      </p:sp>
      <p:sp>
        <p:nvSpPr>
          <p:cNvPr id="55301" name="Text Box 5"/>
          <p:cNvSpPr txBox="1">
            <a:spLocks noChangeArrowheads="1"/>
          </p:cNvSpPr>
          <p:nvPr/>
        </p:nvSpPr>
        <p:spPr bwMode="auto">
          <a:xfrm>
            <a:off x="0" y="2819400"/>
            <a:ext cx="9384665"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600" b="1">
                <a:latin typeface="Times New Roman" pitchFamily="18" charset="0"/>
                <a:ea typeface="黑体" pitchFamily="2" charset="-122"/>
              </a:rPr>
              <a:t> </a:t>
            </a:r>
            <a:r>
              <a:rPr kumimoji="1" lang="zh-CN" altLang="en-US" sz="3600" b="1">
                <a:solidFill>
                  <a:srgbClr val="000099"/>
                </a:solidFill>
                <a:latin typeface="Times New Roman" pitchFamily="18" charset="0"/>
                <a:ea typeface="隶书" pitchFamily="49" charset="-122"/>
              </a:rPr>
              <a:t>在生物学中，</a:t>
            </a:r>
            <a:r>
              <a:rPr kumimoji="1" lang="zh-CN" altLang="en-US" sz="2400" b="1">
                <a:latin typeface="Times New Roman" pitchFamily="18" charset="0"/>
                <a:ea typeface="黑体" pitchFamily="2" charset="-122"/>
              </a:rPr>
              <a:t>同一群体的某一特征如身高、体重、肺活量量；</a:t>
            </a:r>
            <a:endParaRPr kumimoji="1" lang="zh-CN" altLang="en-US" sz="2400" b="1">
              <a:latin typeface="Times New Roman" pitchFamily="18" charset="0"/>
              <a:ea typeface="黑体" pitchFamily="2" charset="-122"/>
            </a:endParaRPr>
          </a:p>
        </p:txBody>
      </p:sp>
      <p:sp>
        <p:nvSpPr>
          <p:cNvPr id="55302" name="Text Box 6"/>
          <p:cNvSpPr txBox="1">
            <a:spLocks noChangeArrowheads="1"/>
          </p:cNvSpPr>
          <p:nvPr/>
        </p:nvSpPr>
        <p:spPr bwMode="auto">
          <a:xfrm>
            <a:off x="0" y="3657600"/>
            <a:ext cx="7924800"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600" b="1">
                <a:latin typeface="Times New Roman" pitchFamily="18" charset="0"/>
                <a:ea typeface="黑体" pitchFamily="2" charset="-122"/>
              </a:rPr>
              <a:t> </a:t>
            </a:r>
            <a:r>
              <a:rPr kumimoji="1" lang="zh-CN" altLang="en-US" sz="3600" b="1">
                <a:solidFill>
                  <a:srgbClr val="000099"/>
                </a:solidFill>
                <a:latin typeface="Times New Roman" pitchFamily="18" charset="0"/>
                <a:ea typeface="隶书" pitchFamily="49" charset="-122"/>
              </a:rPr>
              <a:t>在气象中</a:t>
            </a:r>
            <a:r>
              <a:rPr kumimoji="1" lang="zh-CN" altLang="en-US" sz="3600" b="1">
                <a:latin typeface="Times New Roman" pitchFamily="18" charset="0"/>
                <a:ea typeface="黑体" pitchFamily="2" charset="-122"/>
              </a:rPr>
              <a:t>，</a:t>
            </a:r>
            <a:r>
              <a:rPr kumimoji="1" lang="zh-CN" altLang="en-US" sz="2400" b="1">
                <a:latin typeface="Times New Roman" pitchFamily="18" charset="0"/>
                <a:ea typeface="黑体" pitchFamily="2" charset="-122"/>
              </a:rPr>
              <a:t>某地每年七月份的平均气温、平均湿度 </a:t>
            </a:r>
            <a:endParaRPr kumimoji="1" lang="zh-CN" altLang="en-US" sz="2400" b="1">
              <a:latin typeface="Times New Roman" pitchFamily="18" charset="0"/>
              <a:ea typeface="黑体" pitchFamily="2" charset="-122"/>
            </a:endParaRPr>
          </a:p>
          <a:p>
            <a:pPr>
              <a:spcBef>
                <a:spcPct val="50000"/>
              </a:spcBef>
            </a:pPr>
            <a:r>
              <a:rPr kumimoji="1" lang="zh-CN" altLang="en-US" sz="2400" b="1">
                <a:latin typeface="Times New Roman" pitchFamily="18" charset="0"/>
                <a:ea typeface="黑体" pitchFamily="2" charset="-122"/>
              </a:rPr>
              <a:t>                                 以及降雨量等，水文中的水位；</a:t>
            </a:r>
            <a:endParaRPr kumimoji="1" lang="zh-CN" altLang="en-US" sz="2400" b="1">
              <a:latin typeface="Times New Roman" pitchFamily="18" charset="0"/>
              <a:ea typeface="黑体" pitchFamily="2" charset="-122"/>
            </a:endParaRPr>
          </a:p>
        </p:txBody>
      </p:sp>
      <p:sp>
        <p:nvSpPr>
          <p:cNvPr id="55303" name="Text Box 7"/>
          <p:cNvSpPr txBox="1">
            <a:spLocks noChangeArrowheads="1"/>
          </p:cNvSpPr>
          <p:nvPr/>
        </p:nvSpPr>
        <p:spPr bwMode="auto">
          <a:xfrm>
            <a:off x="0" y="4648200"/>
            <a:ext cx="91440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600" b="1">
                <a:latin typeface="Times New Roman" pitchFamily="18" charset="0"/>
                <a:ea typeface="黑体" pitchFamily="2" charset="-122"/>
              </a:rPr>
              <a:t>       </a:t>
            </a:r>
            <a:r>
              <a:rPr kumimoji="1" lang="zh-CN" altLang="en-US" sz="3600" b="1">
                <a:solidFill>
                  <a:srgbClr val="FF0000"/>
                </a:solidFill>
                <a:latin typeface="Times New Roman" pitchFamily="18" charset="0"/>
                <a:ea typeface="方正舒体" pitchFamily="2" charset="-122"/>
              </a:rPr>
              <a:t>总之，正态分布广泛存在于自然界、生产及科学技术的许多领域中。</a:t>
            </a:r>
            <a:endParaRPr kumimoji="1" lang="zh-CN" altLang="en-US" sz="3600" b="1">
              <a:solidFill>
                <a:srgbClr val="FF0000"/>
              </a:solidFill>
              <a:latin typeface="Times New Roman" pitchFamily="18" charset="0"/>
              <a:ea typeface="方正舒体" pitchFamily="2" charset="-122"/>
            </a:endParaRPr>
          </a:p>
        </p:txBody>
      </p:sp>
      <p:sp>
        <p:nvSpPr>
          <p:cNvPr id="55304" name="Text Box 8"/>
          <p:cNvSpPr txBox="1">
            <a:spLocks noChangeArrowheads="1"/>
          </p:cNvSpPr>
          <p:nvPr/>
        </p:nvSpPr>
        <p:spPr bwMode="auto">
          <a:xfrm>
            <a:off x="0" y="5949950"/>
            <a:ext cx="87058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zh-CN" altLang="en-US" sz="3600" b="1">
                <a:solidFill>
                  <a:srgbClr val="00CC00"/>
                </a:solidFill>
                <a:latin typeface="Times New Roman" pitchFamily="18" charset="0"/>
                <a:ea typeface="华文行楷" pitchFamily="2" charset="-122"/>
              </a:rPr>
              <a:t>正态分布在概率和统计中占有重要地位。</a:t>
            </a:r>
            <a:endParaRPr kumimoji="1" lang="zh-CN" altLang="en-US" sz="3600" b="1">
              <a:solidFill>
                <a:srgbClr val="00CC00"/>
              </a:solidFill>
              <a:latin typeface="Times New Roman" pitchFamily="18" charset="0"/>
              <a:ea typeface="华文行楷" pitchFamily="2"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blinds(horizontal)">
                                      <p:cBhvr>
                                        <p:cTn id="7" dur="500"/>
                                        <p:tgtEl>
                                          <p:spTgt spid="5529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5300"/>
                                        </p:tgtEl>
                                        <p:attrNameLst>
                                          <p:attrName>style.visibility</p:attrName>
                                        </p:attrNameLst>
                                      </p:cBhvr>
                                      <p:to>
                                        <p:strVal val="visible"/>
                                      </p:to>
                                    </p:set>
                                    <p:animEffect transition="in" filter="checkerboard(across)">
                                      <p:cBhvr>
                                        <p:cTn id="12" dur="500"/>
                                        <p:tgtEl>
                                          <p:spTgt spid="553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55301"/>
                                        </p:tgtEl>
                                        <p:attrNameLst>
                                          <p:attrName>style.visibility</p:attrName>
                                        </p:attrNameLst>
                                      </p:cBhvr>
                                      <p:to>
                                        <p:strVal val="visible"/>
                                      </p:to>
                                    </p:set>
                                    <p:animEffect transition="in" filter="barn(outHorizontal)">
                                      <p:cBhvr>
                                        <p:cTn id="17" dur="500"/>
                                        <p:tgtEl>
                                          <p:spTgt spid="553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5302"/>
                                        </p:tgtEl>
                                        <p:attrNameLst>
                                          <p:attrName>style.visibility</p:attrName>
                                        </p:attrNameLst>
                                      </p:cBhvr>
                                      <p:to>
                                        <p:strVal val="visible"/>
                                      </p:to>
                                    </p:set>
                                    <p:animEffect transition="in" filter="wipe(up)">
                                      <p:cBhvr>
                                        <p:cTn id="22" dur="500"/>
                                        <p:tgtEl>
                                          <p:spTgt spid="5530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55303"/>
                                        </p:tgtEl>
                                        <p:attrNameLst>
                                          <p:attrName>style.visibility</p:attrName>
                                        </p:attrNameLst>
                                      </p:cBhvr>
                                      <p:to>
                                        <p:strVal val="visible"/>
                                      </p:to>
                                    </p:set>
                                    <p:animEffect transition="in" filter="barn(inHorizontal)">
                                      <p:cBhvr>
                                        <p:cTn id="27" dur="500"/>
                                        <p:tgtEl>
                                          <p:spTgt spid="55303"/>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55304"/>
                                        </p:tgtEl>
                                        <p:attrNameLst>
                                          <p:attrName>style.visibility</p:attrName>
                                        </p:attrNameLst>
                                      </p:cBhvr>
                                      <p:to>
                                        <p:strVal val="visible"/>
                                      </p:to>
                                    </p:set>
                                    <p:anim calcmode="lin" valueType="num">
                                      <p:cBhvr>
                                        <p:cTn id="32" dur="500" fill="hold"/>
                                        <p:tgtEl>
                                          <p:spTgt spid="55304"/>
                                        </p:tgtEl>
                                        <p:attrNameLst>
                                          <p:attrName>ppt_w</p:attrName>
                                        </p:attrNameLst>
                                      </p:cBhvr>
                                      <p:tavLst>
                                        <p:tav tm="0">
                                          <p:val>
                                            <p:fltVal val="0"/>
                                          </p:val>
                                        </p:tav>
                                        <p:tav tm="100000">
                                          <p:val>
                                            <p:strVal val="#ppt_w"/>
                                          </p:val>
                                        </p:tav>
                                      </p:tavLst>
                                    </p:anim>
                                    <p:anim calcmode="lin" valueType="num">
                                      <p:cBhvr>
                                        <p:cTn id="33" dur="500" fill="hold"/>
                                        <p:tgtEl>
                                          <p:spTgt spid="5530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autoUpdateAnimBg="0"/>
      <p:bldP spid="55300" grpId="0" autoUpdateAnimBg="0"/>
      <p:bldP spid="55301" grpId="0" autoUpdateAnimBg="0"/>
      <p:bldP spid="55302" grpId="0" autoUpdateAnimBg="0"/>
      <p:bldP spid="55303" grpId="0" autoUpdateAnimBg="0"/>
      <p:bldP spid="5530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0"/>
          <p:cNvSpPr txBox="1">
            <a:spLocks noChangeArrowheads="1"/>
          </p:cNvSpPr>
          <p:nvPr/>
        </p:nvSpPr>
        <p:spPr bwMode="auto">
          <a:xfrm>
            <a:off x="228600" y="152400"/>
            <a:ext cx="3733800" cy="57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sz="3200" b="1">
                <a:solidFill>
                  <a:schemeClr val="accent2"/>
                </a:solidFill>
                <a:ea typeface="黑体" pitchFamily="2" charset="-122"/>
              </a:rPr>
              <a:t>4</a:t>
            </a:r>
            <a:r>
              <a:rPr lang="zh-CN" altLang="en-US" sz="3200" b="1">
                <a:solidFill>
                  <a:schemeClr val="accent2"/>
                </a:solidFill>
                <a:ea typeface="黑体" pitchFamily="2" charset="-122"/>
              </a:rPr>
              <a:t>、正态曲线的性质</a:t>
            </a:r>
            <a:endParaRPr lang="zh-CN" altLang="en-US" sz="3200" b="1">
              <a:solidFill>
                <a:schemeClr val="accent2"/>
              </a:solidFill>
              <a:ea typeface="黑体" pitchFamily="2" charset="-122"/>
            </a:endParaRPr>
          </a:p>
        </p:txBody>
      </p:sp>
      <p:grpSp>
        <p:nvGrpSpPr>
          <p:cNvPr id="2" name="Group 11"/>
          <p:cNvGrpSpPr/>
          <p:nvPr/>
        </p:nvGrpSpPr>
        <p:grpSpPr bwMode="auto">
          <a:xfrm>
            <a:off x="0" y="2312988"/>
            <a:ext cx="2906713" cy="2844800"/>
            <a:chOff x="68" y="1418"/>
            <a:chExt cx="1831" cy="1792"/>
          </a:xfrm>
        </p:grpSpPr>
        <p:grpSp>
          <p:nvGrpSpPr>
            <p:cNvPr id="26628" name="Group 12"/>
            <p:cNvGrpSpPr/>
            <p:nvPr/>
          </p:nvGrpSpPr>
          <p:grpSpPr bwMode="auto">
            <a:xfrm>
              <a:off x="68" y="1418"/>
              <a:ext cx="1831" cy="1772"/>
              <a:chOff x="237" y="2338"/>
              <a:chExt cx="1831" cy="1772"/>
            </a:xfrm>
          </p:grpSpPr>
          <p:sp>
            <p:nvSpPr>
              <p:cNvPr id="26629" name="Line 13"/>
              <p:cNvSpPr>
                <a:spLocks noChangeShapeType="1"/>
              </p:cNvSpPr>
              <p:nvPr/>
            </p:nvSpPr>
            <p:spPr bwMode="auto">
              <a:xfrm>
                <a:off x="295" y="3884"/>
                <a:ext cx="172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30" name="Line 14"/>
              <p:cNvSpPr>
                <a:spLocks noChangeShapeType="1"/>
              </p:cNvSpPr>
              <p:nvPr/>
            </p:nvSpPr>
            <p:spPr bwMode="auto">
              <a:xfrm flipV="1">
                <a:off x="1111" y="2478"/>
                <a:ext cx="0"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31" name="Text Box 15"/>
              <p:cNvSpPr txBox="1">
                <a:spLocks noChangeArrowheads="1"/>
              </p:cNvSpPr>
              <p:nvPr/>
            </p:nvSpPr>
            <p:spPr bwMode="auto">
              <a:xfrm>
                <a:off x="960" y="383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0</a:t>
                </a:r>
                <a:endParaRPr lang="en-US" altLang="zh-CN" b="1"/>
              </a:p>
            </p:txBody>
          </p:sp>
          <p:sp>
            <p:nvSpPr>
              <p:cNvPr id="26632" name="Text Box 16"/>
              <p:cNvSpPr txBox="1">
                <a:spLocks noChangeArrowheads="1"/>
              </p:cNvSpPr>
              <p:nvPr/>
            </p:nvSpPr>
            <p:spPr bwMode="auto">
              <a:xfrm>
                <a:off x="1233" y="38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1</a:t>
                </a:r>
                <a:endParaRPr lang="en-US" altLang="zh-CN" b="1"/>
              </a:p>
            </p:txBody>
          </p:sp>
          <p:sp>
            <p:nvSpPr>
              <p:cNvPr id="26633" name="Text Box 17"/>
              <p:cNvSpPr txBox="1">
                <a:spLocks noChangeArrowheads="1"/>
              </p:cNvSpPr>
              <p:nvPr/>
            </p:nvSpPr>
            <p:spPr bwMode="auto">
              <a:xfrm>
                <a:off x="1429" y="383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2</a:t>
                </a:r>
                <a:endParaRPr lang="en-US" altLang="zh-CN" b="1"/>
              </a:p>
            </p:txBody>
          </p:sp>
          <p:sp>
            <p:nvSpPr>
              <p:cNvPr id="26634" name="Text Box 18"/>
              <p:cNvSpPr txBox="1">
                <a:spLocks noChangeArrowheads="1"/>
              </p:cNvSpPr>
              <p:nvPr/>
            </p:nvSpPr>
            <p:spPr bwMode="auto">
              <a:xfrm>
                <a:off x="703" y="3838"/>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-1</a:t>
                </a:r>
                <a:endParaRPr lang="en-US" altLang="zh-CN" b="1"/>
              </a:p>
            </p:txBody>
          </p:sp>
          <p:sp>
            <p:nvSpPr>
              <p:cNvPr id="26635" name="Text Box 19"/>
              <p:cNvSpPr txBox="1">
                <a:spLocks noChangeArrowheads="1"/>
              </p:cNvSpPr>
              <p:nvPr/>
            </p:nvSpPr>
            <p:spPr bwMode="auto">
              <a:xfrm>
                <a:off x="463" y="3838"/>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-2</a:t>
                </a:r>
                <a:endParaRPr lang="en-US" altLang="zh-CN" b="1"/>
              </a:p>
            </p:txBody>
          </p:sp>
          <p:sp>
            <p:nvSpPr>
              <p:cNvPr id="26636" name="Text Box 20"/>
              <p:cNvSpPr txBox="1">
                <a:spLocks noChangeArrowheads="1"/>
              </p:cNvSpPr>
              <p:nvPr/>
            </p:nvSpPr>
            <p:spPr bwMode="auto">
              <a:xfrm>
                <a:off x="1824" y="3744"/>
                <a:ext cx="244"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sz="3200" b="1" i="1">
                    <a:latin typeface="Times New Roman" pitchFamily="18" charset="0"/>
                  </a:rPr>
                  <a:t>x</a:t>
                </a:r>
                <a:endParaRPr lang="en-US" altLang="zh-CN" sz="3200" b="1" i="1">
                  <a:latin typeface="Times New Roman" pitchFamily="18" charset="0"/>
                </a:endParaRPr>
              </a:p>
            </p:txBody>
          </p:sp>
          <p:sp>
            <p:nvSpPr>
              <p:cNvPr id="26637" name="Text Box 21"/>
              <p:cNvSpPr txBox="1">
                <a:spLocks noChangeArrowheads="1"/>
              </p:cNvSpPr>
              <p:nvPr/>
            </p:nvSpPr>
            <p:spPr bwMode="auto">
              <a:xfrm>
                <a:off x="923" y="2338"/>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sz="3200" b="1" i="1">
                    <a:latin typeface="Times New Roman" pitchFamily="18" charset="0"/>
                  </a:rPr>
                  <a:t>y</a:t>
                </a:r>
                <a:endParaRPr lang="en-US" altLang="zh-CN" sz="3200" b="1" i="1">
                  <a:latin typeface="Times New Roman" pitchFamily="18" charset="0"/>
                </a:endParaRPr>
              </a:p>
            </p:txBody>
          </p:sp>
          <p:sp>
            <p:nvSpPr>
              <p:cNvPr id="26638" name="Text Box 22"/>
              <p:cNvSpPr txBox="1">
                <a:spLocks noChangeArrowheads="1"/>
              </p:cNvSpPr>
              <p:nvPr/>
            </p:nvSpPr>
            <p:spPr bwMode="auto">
              <a:xfrm>
                <a:off x="237" y="3851"/>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-3</a:t>
                </a:r>
                <a:endParaRPr lang="en-US" altLang="zh-CN" b="1"/>
              </a:p>
            </p:txBody>
          </p:sp>
          <p:sp>
            <p:nvSpPr>
              <p:cNvPr id="26639" name="Line 23"/>
              <p:cNvSpPr>
                <a:spLocks noChangeShapeType="1"/>
              </p:cNvSpPr>
              <p:nvPr/>
            </p:nvSpPr>
            <p:spPr bwMode="auto">
              <a:xfrm>
                <a:off x="884" y="2568"/>
                <a:ext cx="0" cy="154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pic>
          <p:nvPicPr>
            <p:cNvPr id="26640" name="Picture 24"/>
            <p:cNvPicPr>
              <a:picLocks noChangeAspect="1" noChangeArrowheads="1"/>
            </p:cNvPicPr>
            <p:nvPr/>
          </p:nvPicPr>
          <p:blipFill>
            <a:blip r:embed="rId1">
              <a:extLst>
                <a:ext uri="{28A0092B-C50C-407E-A947-70E740481C1C}">
                  <a14:useLocalDpi xmlns:a14="http://schemas.microsoft.com/office/drawing/2010/main" val="0"/>
                </a:ext>
              </a:extLst>
            </a:blip>
            <a:srcRect l="30353" r="35411" b="32303"/>
            <a:stretch>
              <a:fillRect/>
            </a:stretch>
          </p:blipFill>
          <p:spPr bwMode="auto">
            <a:xfrm>
              <a:off x="262" y="1784"/>
              <a:ext cx="922"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1" name="Text Box 25"/>
            <p:cNvSpPr txBox="1">
              <a:spLocks noChangeArrowheads="1"/>
            </p:cNvSpPr>
            <p:nvPr/>
          </p:nvSpPr>
          <p:spPr bwMode="auto">
            <a:xfrm>
              <a:off x="113" y="1797"/>
              <a:ext cx="5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μ= -1</a:t>
              </a:r>
              <a:endParaRPr lang="en-US" altLang="zh-CN" b="1"/>
            </a:p>
          </p:txBody>
        </p:sp>
        <p:sp>
          <p:nvSpPr>
            <p:cNvPr id="26642" name="Text Box 26"/>
            <p:cNvSpPr txBox="1">
              <a:spLocks noChangeArrowheads="1"/>
            </p:cNvSpPr>
            <p:nvPr/>
          </p:nvSpPr>
          <p:spPr bwMode="auto">
            <a:xfrm>
              <a:off x="975" y="2115"/>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σ=0.5</a:t>
              </a:r>
              <a:endParaRPr lang="en-US" altLang="zh-CN" b="1"/>
            </a:p>
          </p:txBody>
        </p:sp>
        <p:sp>
          <p:nvSpPr>
            <p:cNvPr id="26643" name="Line 27"/>
            <p:cNvSpPr>
              <a:spLocks noChangeShapeType="1"/>
            </p:cNvSpPr>
            <p:nvPr/>
          </p:nvSpPr>
          <p:spPr bwMode="auto">
            <a:xfrm>
              <a:off x="567" y="1933"/>
              <a:ext cx="136"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44" name="Line 28"/>
            <p:cNvSpPr>
              <a:spLocks noChangeShapeType="1"/>
            </p:cNvSpPr>
            <p:nvPr/>
          </p:nvSpPr>
          <p:spPr bwMode="auto">
            <a:xfrm flipV="1">
              <a:off x="884" y="2251"/>
              <a:ext cx="136" cy="9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4" name="Group 29"/>
          <p:cNvGrpSpPr/>
          <p:nvPr/>
        </p:nvGrpSpPr>
        <p:grpSpPr bwMode="auto">
          <a:xfrm>
            <a:off x="2852738" y="2286000"/>
            <a:ext cx="3028950" cy="2811463"/>
            <a:chOff x="1882" y="1413"/>
            <a:chExt cx="1820" cy="1771"/>
          </a:xfrm>
        </p:grpSpPr>
        <p:grpSp>
          <p:nvGrpSpPr>
            <p:cNvPr id="26646" name="Group 30"/>
            <p:cNvGrpSpPr/>
            <p:nvPr/>
          </p:nvGrpSpPr>
          <p:grpSpPr bwMode="auto">
            <a:xfrm>
              <a:off x="1882" y="1413"/>
              <a:ext cx="1820" cy="1771"/>
              <a:chOff x="1643" y="284"/>
              <a:chExt cx="1820" cy="1771"/>
            </a:xfrm>
          </p:grpSpPr>
          <p:sp>
            <p:nvSpPr>
              <p:cNvPr id="26647" name="Line 31"/>
              <p:cNvSpPr>
                <a:spLocks noChangeShapeType="1"/>
              </p:cNvSpPr>
              <p:nvPr/>
            </p:nvSpPr>
            <p:spPr bwMode="auto">
              <a:xfrm>
                <a:off x="1701" y="1830"/>
                <a:ext cx="172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8" name="Line 32"/>
              <p:cNvSpPr>
                <a:spLocks noChangeShapeType="1"/>
              </p:cNvSpPr>
              <p:nvPr/>
            </p:nvSpPr>
            <p:spPr bwMode="auto">
              <a:xfrm flipV="1">
                <a:off x="2517" y="424"/>
                <a:ext cx="0"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49" name="Text Box 33"/>
              <p:cNvSpPr txBox="1">
                <a:spLocks noChangeArrowheads="1"/>
              </p:cNvSpPr>
              <p:nvPr/>
            </p:nvSpPr>
            <p:spPr bwMode="auto">
              <a:xfrm>
                <a:off x="2366" y="1784"/>
                <a:ext cx="1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0</a:t>
                </a:r>
                <a:endParaRPr lang="en-US" altLang="zh-CN" b="1"/>
              </a:p>
            </p:txBody>
          </p:sp>
          <p:sp>
            <p:nvSpPr>
              <p:cNvPr id="26650" name="Text Box 34"/>
              <p:cNvSpPr txBox="1">
                <a:spLocks noChangeArrowheads="1"/>
              </p:cNvSpPr>
              <p:nvPr/>
            </p:nvSpPr>
            <p:spPr bwMode="auto">
              <a:xfrm>
                <a:off x="2639" y="1797"/>
                <a:ext cx="1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1</a:t>
                </a:r>
                <a:endParaRPr lang="en-US" altLang="zh-CN" b="1"/>
              </a:p>
            </p:txBody>
          </p:sp>
          <p:sp>
            <p:nvSpPr>
              <p:cNvPr id="26651" name="Text Box 35"/>
              <p:cNvSpPr txBox="1">
                <a:spLocks noChangeArrowheads="1"/>
              </p:cNvSpPr>
              <p:nvPr/>
            </p:nvSpPr>
            <p:spPr bwMode="auto">
              <a:xfrm>
                <a:off x="2835" y="1784"/>
                <a:ext cx="1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2</a:t>
                </a:r>
                <a:endParaRPr lang="en-US" altLang="zh-CN" b="1"/>
              </a:p>
            </p:txBody>
          </p:sp>
          <p:sp>
            <p:nvSpPr>
              <p:cNvPr id="26652" name="Text Box 36"/>
              <p:cNvSpPr txBox="1">
                <a:spLocks noChangeArrowheads="1"/>
              </p:cNvSpPr>
              <p:nvPr/>
            </p:nvSpPr>
            <p:spPr bwMode="auto">
              <a:xfrm>
                <a:off x="2109" y="1784"/>
                <a:ext cx="2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-1</a:t>
                </a:r>
                <a:endParaRPr lang="en-US" altLang="zh-CN" b="1"/>
              </a:p>
            </p:txBody>
          </p:sp>
          <p:sp>
            <p:nvSpPr>
              <p:cNvPr id="26653" name="Text Box 37"/>
              <p:cNvSpPr txBox="1">
                <a:spLocks noChangeArrowheads="1"/>
              </p:cNvSpPr>
              <p:nvPr/>
            </p:nvSpPr>
            <p:spPr bwMode="auto">
              <a:xfrm>
                <a:off x="1869" y="1784"/>
                <a:ext cx="2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-2</a:t>
                </a:r>
                <a:endParaRPr lang="en-US" altLang="zh-CN" b="1"/>
              </a:p>
            </p:txBody>
          </p:sp>
          <p:sp>
            <p:nvSpPr>
              <p:cNvPr id="26654" name="Text Box 38"/>
              <p:cNvSpPr txBox="1">
                <a:spLocks noChangeArrowheads="1"/>
              </p:cNvSpPr>
              <p:nvPr/>
            </p:nvSpPr>
            <p:spPr bwMode="auto">
              <a:xfrm>
                <a:off x="3230" y="1690"/>
                <a:ext cx="233"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sz="3200" b="1" i="1">
                    <a:latin typeface="Times New Roman" pitchFamily="18" charset="0"/>
                  </a:rPr>
                  <a:t>x</a:t>
                </a:r>
                <a:endParaRPr lang="en-US" altLang="zh-CN" sz="3200" b="1" i="1">
                  <a:latin typeface="Times New Roman" pitchFamily="18" charset="0"/>
                </a:endParaRPr>
              </a:p>
            </p:txBody>
          </p:sp>
          <p:sp>
            <p:nvSpPr>
              <p:cNvPr id="26655" name="Text Box 39"/>
              <p:cNvSpPr txBox="1">
                <a:spLocks noChangeArrowheads="1"/>
              </p:cNvSpPr>
              <p:nvPr/>
            </p:nvSpPr>
            <p:spPr bwMode="auto">
              <a:xfrm>
                <a:off x="2329" y="284"/>
                <a:ext cx="21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sz="3200" b="1" i="1">
                    <a:latin typeface="Times New Roman" pitchFamily="18" charset="0"/>
                  </a:rPr>
                  <a:t>y</a:t>
                </a:r>
                <a:endParaRPr lang="en-US" altLang="zh-CN" sz="3200" b="1" i="1">
                  <a:latin typeface="Times New Roman" pitchFamily="18" charset="0"/>
                </a:endParaRPr>
              </a:p>
            </p:txBody>
          </p:sp>
          <p:sp>
            <p:nvSpPr>
              <p:cNvPr id="26656" name="Text Box 40"/>
              <p:cNvSpPr txBox="1">
                <a:spLocks noChangeArrowheads="1"/>
              </p:cNvSpPr>
              <p:nvPr/>
            </p:nvSpPr>
            <p:spPr bwMode="auto">
              <a:xfrm>
                <a:off x="1643" y="1797"/>
                <a:ext cx="2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-3</a:t>
                </a:r>
                <a:endParaRPr lang="en-US" altLang="zh-CN" b="1"/>
              </a:p>
            </p:txBody>
          </p:sp>
          <p:pic>
            <p:nvPicPr>
              <p:cNvPr id="26657" name="Picture 41"/>
              <p:cNvPicPr>
                <a:picLocks noChangeAspect="1" noChangeArrowheads="1"/>
              </p:cNvPicPr>
              <p:nvPr/>
            </p:nvPicPr>
            <p:blipFill>
              <a:blip r:embed="rId2">
                <a:extLst>
                  <a:ext uri="{28A0092B-C50C-407E-A947-70E740481C1C}">
                    <a14:useLocalDpi xmlns:a14="http://schemas.microsoft.com/office/drawing/2010/main" val="0"/>
                  </a:ext>
                </a:extLst>
              </a:blip>
              <a:srcRect l="30353" r="38446"/>
              <a:stretch>
                <a:fillRect/>
              </a:stretch>
            </p:blipFill>
            <p:spPr bwMode="auto">
              <a:xfrm>
                <a:off x="1817" y="1192"/>
                <a:ext cx="1317"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Text Box 42"/>
              <p:cNvSpPr txBox="1">
                <a:spLocks noChangeArrowheads="1"/>
              </p:cNvSpPr>
              <p:nvPr/>
            </p:nvSpPr>
            <p:spPr bwMode="auto">
              <a:xfrm>
                <a:off x="3049" y="1797"/>
                <a:ext cx="18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3</a:t>
                </a:r>
                <a:endParaRPr lang="en-US" altLang="zh-CN" b="1"/>
              </a:p>
            </p:txBody>
          </p:sp>
        </p:grpSp>
        <p:sp>
          <p:nvSpPr>
            <p:cNvPr id="26659" name="Text Box 43"/>
            <p:cNvSpPr txBox="1">
              <a:spLocks noChangeArrowheads="1"/>
            </p:cNvSpPr>
            <p:nvPr/>
          </p:nvSpPr>
          <p:spPr bwMode="auto">
            <a:xfrm>
              <a:off x="2789" y="2115"/>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μ=0</a:t>
              </a:r>
              <a:endParaRPr lang="en-US" altLang="zh-CN" b="1"/>
            </a:p>
          </p:txBody>
        </p:sp>
        <p:sp>
          <p:nvSpPr>
            <p:cNvPr id="26660" name="Text Box 44"/>
            <p:cNvSpPr txBox="1">
              <a:spLocks noChangeArrowheads="1"/>
            </p:cNvSpPr>
            <p:nvPr/>
          </p:nvSpPr>
          <p:spPr bwMode="auto">
            <a:xfrm>
              <a:off x="3091" y="2428"/>
              <a:ext cx="4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σ=1</a:t>
              </a:r>
              <a:endParaRPr lang="en-US" altLang="zh-CN" b="1"/>
            </a:p>
          </p:txBody>
        </p:sp>
        <p:sp>
          <p:nvSpPr>
            <p:cNvPr id="26661" name="Line 45"/>
            <p:cNvSpPr>
              <a:spLocks noChangeShapeType="1"/>
            </p:cNvSpPr>
            <p:nvPr/>
          </p:nvSpPr>
          <p:spPr bwMode="auto">
            <a:xfrm flipV="1">
              <a:off x="2744" y="2251"/>
              <a:ext cx="91" cy="4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62" name="Line 46"/>
            <p:cNvSpPr>
              <a:spLocks noChangeShapeType="1"/>
            </p:cNvSpPr>
            <p:nvPr/>
          </p:nvSpPr>
          <p:spPr bwMode="auto">
            <a:xfrm flipV="1">
              <a:off x="3016" y="2568"/>
              <a:ext cx="136" cy="4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6" name="Group 47"/>
          <p:cNvGrpSpPr/>
          <p:nvPr/>
        </p:nvGrpSpPr>
        <p:grpSpPr bwMode="auto">
          <a:xfrm>
            <a:off x="5824538" y="2286000"/>
            <a:ext cx="3036887" cy="2813050"/>
            <a:chOff x="3742" y="1418"/>
            <a:chExt cx="1913" cy="1772"/>
          </a:xfrm>
        </p:grpSpPr>
        <p:grpSp>
          <p:nvGrpSpPr>
            <p:cNvPr id="26664" name="Group 48"/>
            <p:cNvGrpSpPr/>
            <p:nvPr/>
          </p:nvGrpSpPr>
          <p:grpSpPr bwMode="auto">
            <a:xfrm>
              <a:off x="3742" y="1418"/>
              <a:ext cx="1913" cy="1772"/>
              <a:chOff x="3742" y="2280"/>
              <a:chExt cx="1913" cy="1772"/>
            </a:xfrm>
          </p:grpSpPr>
          <p:sp>
            <p:nvSpPr>
              <p:cNvPr id="26665" name="Line 49"/>
              <p:cNvSpPr>
                <a:spLocks noChangeShapeType="1"/>
              </p:cNvSpPr>
              <p:nvPr/>
            </p:nvSpPr>
            <p:spPr bwMode="auto">
              <a:xfrm>
                <a:off x="3879" y="3826"/>
                <a:ext cx="172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66" name="Line 50"/>
              <p:cNvSpPr>
                <a:spLocks noChangeShapeType="1"/>
              </p:cNvSpPr>
              <p:nvPr/>
            </p:nvSpPr>
            <p:spPr bwMode="auto">
              <a:xfrm flipV="1">
                <a:off x="4616" y="2420"/>
                <a:ext cx="0"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6667" name="Text Box 51"/>
              <p:cNvSpPr txBox="1">
                <a:spLocks noChangeArrowheads="1"/>
              </p:cNvSpPr>
              <p:nvPr/>
            </p:nvSpPr>
            <p:spPr bwMode="auto">
              <a:xfrm>
                <a:off x="4465" y="378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0</a:t>
                </a:r>
                <a:endParaRPr lang="en-US" altLang="zh-CN" b="1"/>
              </a:p>
            </p:txBody>
          </p:sp>
          <p:sp>
            <p:nvSpPr>
              <p:cNvPr id="26668" name="Text Box 52"/>
              <p:cNvSpPr txBox="1">
                <a:spLocks noChangeArrowheads="1"/>
              </p:cNvSpPr>
              <p:nvPr/>
            </p:nvSpPr>
            <p:spPr bwMode="auto">
              <a:xfrm>
                <a:off x="4694" y="379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1</a:t>
                </a:r>
                <a:endParaRPr lang="en-US" altLang="zh-CN" b="1"/>
              </a:p>
            </p:txBody>
          </p:sp>
          <p:sp>
            <p:nvSpPr>
              <p:cNvPr id="26669" name="Text Box 53"/>
              <p:cNvSpPr txBox="1">
                <a:spLocks noChangeArrowheads="1"/>
              </p:cNvSpPr>
              <p:nvPr/>
            </p:nvSpPr>
            <p:spPr bwMode="auto">
              <a:xfrm>
                <a:off x="4921" y="379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2</a:t>
                </a:r>
                <a:endParaRPr lang="en-US" altLang="zh-CN" b="1"/>
              </a:p>
            </p:txBody>
          </p:sp>
          <p:sp>
            <p:nvSpPr>
              <p:cNvPr id="26670" name="Text Box 54"/>
              <p:cNvSpPr txBox="1">
                <a:spLocks noChangeArrowheads="1"/>
              </p:cNvSpPr>
              <p:nvPr/>
            </p:nvSpPr>
            <p:spPr bwMode="auto">
              <a:xfrm>
                <a:off x="4208" y="3789"/>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-1</a:t>
                </a:r>
                <a:endParaRPr lang="en-US" altLang="zh-CN" b="1"/>
              </a:p>
            </p:txBody>
          </p:sp>
          <p:sp>
            <p:nvSpPr>
              <p:cNvPr id="26671" name="Text Box 55"/>
              <p:cNvSpPr txBox="1">
                <a:spLocks noChangeArrowheads="1"/>
              </p:cNvSpPr>
              <p:nvPr/>
            </p:nvSpPr>
            <p:spPr bwMode="auto">
              <a:xfrm>
                <a:off x="3968" y="3789"/>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-2</a:t>
                </a:r>
                <a:endParaRPr lang="en-US" altLang="zh-CN" b="1"/>
              </a:p>
            </p:txBody>
          </p:sp>
          <p:sp>
            <p:nvSpPr>
              <p:cNvPr id="26672" name="Text Box 56"/>
              <p:cNvSpPr txBox="1">
                <a:spLocks noChangeArrowheads="1"/>
              </p:cNvSpPr>
              <p:nvPr/>
            </p:nvSpPr>
            <p:spPr bwMode="auto">
              <a:xfrm>
                <a:off x="5459" y="379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x</a:t>
                </a:r>
                <a:endParaRPr lang="en-US" altLang="zh-CN" b="1"/>
              </a:p>
            </p:txBody>
          </p:sp>
          <p:sp>
            <p:nvSpPr>
              <p:cNvPr id="26673" name="Text Box 57"/>
              <p:cNvSpPr txBox="1">
                <a:spLocks noChangeArrowheads="1"/>
              </p:cNvSpPr>
              <p:nvPr/>
            </p:nvSpPr>
            <p:spPr bwMode="auto">
              <a:xfrm>
                <a:off x="4428" y="2280"/>
                <a:ext cx="2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sz="3200" b="1" i="1">
                    <a:latin typeface="Times New Roman" pitchFamily="18" charset="0"/>
                  </a:rPr>
                  <a:t>y</a:t>
                </a:r>
                <a:endParaRPr lang="en-US" altLang="zh-CN" sz="3200" b="1" i="1">
                  <a:latin typeface="Times New Roman" pitchFamily="18" charset="0"/>
                </a:endParaRPr>
              </a:p>
            </p:txBody>
          </p:sp>
          <p:sp>
            <p:nvSpPr>
              <p:cNvPr id="26674" name="Text Box 58"/>
              <p:cNvSpPr txBox="1">
                <a:spLocks noChangeArrowheads="1"/>
              </p:cNvSpPr>
              <p:nvPr/>
            </p:nvSpPr>
            <p:spPr bwMode="auto">
              <a:xfrm>
                <a:off x="3742" y="3793"/>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-3</a:t>
                </a:r>
                <a:endParaRPr lang="en-US" altLang="zh-CN" b="1"/>
              </a:p>
            </p:txBody>
          </p:sp>
          <p:sp>
            <p:nvSpPr>
              <p:cNvPr id="26675" name="Line 59"/>
              <p:cNvSpPr>
                <a:spLocks noChangeShapeType="1"/>
              </p:cNvSpPr>
              <p:nvPr/>
            </p:nvSpPr>
            <p:spPr bwMode="auto">
              <a:xfrm>
                <a:off x="4830" y="2510"/>
                <a:ext cx="0" cy="154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76" name="Text Box 60"/>
              <p:cNvSpPr txBox="1">
                <a:spLocks noChangeArrowheads="1"/>
              </p:cNvSpPr>
              <p:nvPr/>
            </p:nvSpPr>
            <p:spPr bwMode="auto">
              <a:xfrm>
                <a:off x="5133" y="379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3</a:t>
                </a:r>
                <a:endParaRPr lang="en-US" altLang="zh-CN" b="1"/>
              </a:p>
            </p:txBody>
          </p:sp>
          <p:sp>
            <p:nvSpPr>
              <p:cNvPr id="26677" name="Text Box 61"/>
              <p:cNvSpPr txBox="1">
                <a:spLocks noChangeArrowheads="1"/>
              </p:cNvSpPr>
              <p:nvPr/>
            </p:nvSpPr>
            <p:spPr bwMode="auto">
              <a:xfrm>
                <a:off x="5360" y="379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4</a:t>
                </a:r>
                <a:endParaRPr lang="en-US" altLang="zh-CN" b="1"/>
              </a:p>
            </p:txBody>
          </p:sp>
        </p:grpSp>
        <p:pic>
          <p:nvPicPr>
            <p:cNvPr id="26678" name="Picture 62"/>
            <p:cNvPicPr>
              <a:picLocks noChangeAspect="1" noChangeArrowheads="1"/>
            </p:cNvPicPr>
            <p:nvPr/>
          </p:nvPicPr>
          <p:blipFill>
            <a:blip r:embed="rId3">
              <a:extLst>
                <a:ext uri="{28A0092B-C50C-407E-A947-70E740481C1C}">
                  <a14:useLocalDpi xmlns:a14="http://schemas.microsoft.com/office/drawing/2010/main" val="0"/>
                </a:ext>
              </a:extLst>
            </a:blip>
            <a:srcRect l="29340" r="37939"/>
            <a:stretch>
              <a:fillRect/>
            </a:stretch>
          </p:blipFill>
          <p:spPr bwMode="auto">
            <a:xfrm>
              <a:off x="4014" y="2572"/>
              <a:ext cx="146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9" name="Text Box 63"/>
            <p:cNvSpPr txBox="1">
              <a:spLocks noChangeArrowheads="1"/>
            </p:cNvSpPr>
            <p:nvPr/>
          </p:nvSpPr>
          <p:spPr bwMode="auto">
            <a:xfrm>
              <a:off x="4921" y="1974"/>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μ=1</a:t>
              </a:r>
              <a:endParaRPr lang="en-US" altLang="zh-CN" b="1"/>
            </a:p>
          </p:txBody>
        </p:sp>
        <p:sp>
          <p:nvSpPr>
            <p:cNvPr id="26680" name="Text Box 64"/>
            <p:cNvSpPr txBox="1">
              <a:spLocks noChangeArrowheads="1"/>
            </p:cNvSpPr>
            <p:nvPr/>
          </p:nvSpPr>
          <p:spPr bwMode="auto">
            <a:xfrm>
              <a:off x="5057" y="2478"/>
              <a:ext cx="4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b="1"/>
                <a:t>σ=2</a:t>
              </a:r>
              <a:endParaRPr lang="en-US" altLang="zh-CN" b="1"/>
            </a:p>
          </p:txBody>
        </p:sp>
        <p:sp>
          <p:nvSpPr>
            <p:cNvPr id="26681" name="Line 65"/>
            <p:cNvSpPr>
              <a:spLocks noChangeShapeType="1"/>
            </p:cNvSpPr>
            <p:nvPr/>
          </p:nvSpPr>
          <p:spPr bwMode="auto">
            <a:xfrm flipV="1">
              <a:off x="4830" y="2115"/>
              <a:ext cx="137" cy="9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6682" name="Line 66"/>
            <p:cNvSpPr>
              <a:spLocks noChangeShapeType="1"/>
            </p:cNvSpPr>
            <p:nvPr/>
          </p:nvSpPr>
          <p:spPr bwMode="auto">
            <a:xfrm flipV="1">
              <a:off x="5057" y="2659"/>
              <a:ext cx="91"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4579" name="Text Box 67"/>
          <p:cNvSpPr txBox="1">
            <a:spLocks noChangeArrowheads="1"/>
          </p:cNvSpPr>
          <p:nvPr/>
        </p:nvSpPr>
        <p:spPr bwMode="auto">
          <a:xfrm>
            <a:off x="838200" y="5445125"/>
            <a:ext cx="69707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2800" b="1">
                <a:ea typeface="黑体" pitchFamily="2" charset="-122"/>
              </a:rPr>
              <a:t>具有</a:t>
            </a:r>
            <a:r>
              <a:rPr lang="zh-CN" altLang="en-US" sz="2800" b="1">
                <a:solidFill>
                  <a:srgbClr val="FF3300"/>
                </a:solidFill>
                <a:ea typeface="黑体" pitchFamily="2" charset="-122"/>
              </a:rPr>
              <a:t>两头低、中间高、左右对称</a:t>
            </a:r>
            <a:r>
              <a:rPr lang="zh-CN" altLang="en-US" sz="2800" b="1">
                <a:ea typeface="黑体" pitchFamily="2" charset="-122"/>
              </a:rPr>
              <a:t>的基本特征</a:t>
            </a:r>
            <a:endParaRPr lang="zh-CN" altLang="en-US" sz="2800" b="1">
              <a:ea typeface="黑体" pitchFamily="2" charset="-122"/>
            </a:endParaRPr>
          </a:p>
        </p:txBody>
      </p:sp>
      <p:graphicFrame>
        <p:nvGraphicFramePr>
          <p:cNvPr id="26684" name="Object 0"/>
          <p:cNvGraphicFramePr>
            <a:graphicFrameLocks noChangeAspect="1"/>
          </p:cNvGraphicFramePr>
          <p:nvPr/>
        </p:nvGraphicFramePr>
        <p:xfrm>
          <a:off x="457200" y="609600"/>
          <a:ext cx="8077200" cy="1744663"/>
        </p:xfrm>
        <a:graphic>
          <a:graphicData uri="http://schemas.openxmlformats.org/presentationml/2006/ole">
            <mc:AlternateContent xmlns:mc="http://schemas.openxmlformats.org/markup-compatibility/2006">
              <mc:Choice xmlns:v="urn:schemas-microsoft-com:vml" Requires="v">
                <p:oleObj spid="_x0000_s26685" name="Equation" r:id="rId4" imgW="2501900" imgH="482600" progId="Equation.DSMT4">
                  <p:embed/>
                </p:oleObj>
              </mc:Choice>
              <mc:Fallback>
                <p:oleObj name="Equation" r:id="rId4" imgW="2501900" imgH="482600" progId="Equation.DSMT4">
                  <p:embed/>
                  <p:pic>
                    <p:nvPicPr>
                      <p:cNvPr id="0" name="Object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609600"/>
                        <a:ext cx="8077200" cy="174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579"/>
                                        </p:tgtEl>
                                        <p:attrNameLst>
                                          <p:attrName>style.visibility</p:attrName>
                                        </p:attrNameLst>
                                      </p:cBhvr>
                                      <p:to>
                                        <p:strVal val="visible"/>
                                      </p:to>
                                    </p:set>
                                    <p:animEffect transition="in" filter="wipe(left)">
                                      <p:cBhvr>
                                        <p:cTn id="22" dur="500"/>
                                        <p:tgtEl>
                                          <p:spTgt spid="6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79"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6"/>
          <p:cNvGrpSpPr/>
          <p:nvPr/>
        </p:nvGrpSpPr>
        <p:grpSpPr bwMode="auto">
          <a:xfrm>
            <a:off x="0" y="1677988"/>
            <a:ext cx="2827338" cy="2674937"/>
            <a:chOff x="68" y="1525"/>
            <a:chExt cx="1781" cy="1685"/>
          </a:xfrm>
        </p:grpSpPr>
        <p:grpSp>
          <p:nvGrpSpPr>
            <p:cNvPr id="28675" name="Group 7"/>
            <p:cNvGrpSpPr/>
            <p:nvPr/>
          </p:nvGrpSpPr>
          <p:grpSpPr bwMode="auto">
            <a:xfrm>
              <a:off x="68" y="1525"/>
              <a:ext cx="1781" cy="1665"/>
              <a:chOff x="237" y="2445"/>
              <a:chExt cx="1781" cy="1665"/>
            </a:xfrm>
          </p:grpSpPr>
          <p:sp>
            <p:nvSpPr>
              <p:cNvPr id="28676" name="Line 8"/>
              <p:cNvSpPr>
                <a:spLocks noChangeShapeType="1"/>
              </p:cNvSpPr>
              <p:nvPr/>
            </p:nvSpPr>
            <p:spPr bwMode="auto">
              <a:xfrm>
                <a:off x="295" y="3884"/>
                <a:ext cx="172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77" name="Line 9"/>
              <p:cNvSpPr>
                <a:spLocks noChangeShapeType="1"/>
              </p:cNvSpPr>
              <p:nvPr/>
            </p:nvSpPr>
            <p:spPr bwMode="auto">
              <a:xfrm flipV="1">
                <a:off x="1111" y="2478"/>
                <a:ext cx="0"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78" name="Text Box 10"/>
              <p:cNvSpPr txBox="1">
                <a:spLocks noChangeArrowheads="1"/>
              </p:cNvSpPr>
              <p:nvPr/>
            </p:nvSpPr>
            <p:spPr bwMode="auto">
              <a:xfrm>
                <a:off x="960" y="383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0</a:t>
                </a:r>
                <a:endParaRPr lang="en-US" altLang="zh-CN"/>
              </a:p>
            </p:txBody>
          </p:sp>
          <p:sp>
            <p:nvSpPr>
              <p:cNvPr id="28679" name="Text Box 11"/>
              <p:cNvSpPr txBox="1">
                <a:spLocks noChangeArrowheads="1"/>
              </p:cNvSpPr>
              <p:nvPr/>
            </p:nvSpPr>
            <p:spPr bwMode="auto">
              <a:xfrm>
                <a:off x="1233" y="3851"/>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1</a:t>
                </a:r>
                <a:endParaRPr lang="en-US" altLang="zh-CN"/>
              </a:p>
            </p:txBody>
          </p:sp>
          <p:sp>
            <p:nvSpPr>
              <p:cNvPr id="28680" name="Text Box 12"/>
              <p:cNvSpPr txBox="1">
                <a:spLocks noChangeArrowheads="1"/>
              </p:cNvSpPr>
              <p:nvPr/>
            </p:nvSpPr>
            <p:spPr bwMode="auto">
              <a:xfrm>
                <a:off x="1429" y="3838"/>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2</a:t>
                </a:r>
                <a:endParaRPr lang="en-US" altLang="zh-CN"/>
              </a:p>
            </p:txBody>
          </p:sp>
          <p:sp>
            <p:nvSpPr>
              <p:cNvPr id="28681" name="Text Box 13"/>
              <p:cNvSpPr txBox="1">
                <a:spLocks noChangeArrowheads="1"/>
              </p:cNvSpPr>
              <p:nvPr/>
            </p:nvSpPr>
            <p:spPr bwMode="auto">
              <a:xfrm>
                <a:off x="703" y="3838"/>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-1</a:t>
                </a:r>
                <a:endParaRPr lang="en-US" altLang="zh-CN"/>
              </a:p>
            </p:txBody>
          </p:sp>
          <p:sp>
            <p:nvSpPr>
              <p:cNvPr id="28682" name="Text Box 14"/>
              <p:cNvSpPr txBox="1">
                <a:spLocks noChangeArrowheads="1"/>
              </p:cNvSpPr>
              <p:nvPr/>
            </p:nvSpPr>
            <p:spPr bwMode="auto">
              <a:xfrm>
                <a:off x="463" y="3838"/>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-2</a:t>
                </a:r>
                <a:endParaRPr lang="en-US" altLang="zh-CN"/>
              </a:p>
            </p:txBody>
          </p:sp>
          <p:sp>
            <p:nvSpPr>
              <p:cNvPr id="28683" name="Text Box 15"/>
              <p:cNvSpPr txBox="1">
                <a:spLocks noChangeArrowheads="1"/>
              </p:cNvSpPr>
              <p:nvPr/>
            </p:nvSpPr>
            <p:spPr bwMode="auto">
              <a:xfrm>
                <a:off x="1824" y="3851"/>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x</a:t>
                </a:r>
                <a:endParaRPr lang="en-US" altLang="zh-CN"/>
              </a:p>
            </p:txBody>
          </p:sp>
          <p:sp>
            <p:nvSpPr>
              <p:cNvPr id="28684" name="Text Box 16"/>
              <p:cNvSpPr txBox="1">
                <a:spLocks noChangeArrowheads="1"/>
              </p:cNvSpPr>
              <p:nvPr/>
            </p:nvSpPr>
            <p:spPr bwMode="auto">
              <a:xfrm>
                <a:off x="923" y="2445"/>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y</a:t>
                </a:r>
                <a:endParaRPr lang="en-US" altLang="zh-CN"/>
              </a:p>
            </p:txBody>
          </p:sp>
          <p:sp>
            <p:nvSpPr>
              <p:cNvPr id="28685" name="Text Box 17"/>
              <p:cNvSpPr txBox="1">
                <a:spLocks noChangeArrowheads="1"/>
              </p:cNvSpPr>
              <p:nvPr/>
            </p:nvSpPr>
            <p:spPr bwMode="auto">
              <a:xfrm>
                <a:off x="237" y="3851"/>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-3</a:t>
                </a:r>
                <a:endParaRPr lang="en-US" altLang="zh-CN"/>
              </a:p>
            </p:txBody>
          </p:sp>
          <p:sp>
            <p:nvSpPr>
              <p:cNvPr id="28686" name="Line 18"/>
              <p:cNvSpPr>
                <a:spLocks noChangeShapeType="1"/>
              </p:cNvSpPr>
              <p:nvPr/>
            </p:nvSpPr>
            <p:spPr bwMode="auto">
              <a:xfrm>
                <a:off x="884" y="2568"/>
                <a:ext cx="0" cy="154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pic>
          <p:nvPicPr>
            <p:cNvPr id="28687" name="Picture 19"/>
            <p:cNvPicPr>
              <a:picLocks noChangeAspect="1" noChangeArrowheads="1"/>
            </p:cNvPicPr>
            <p:nvPr/>
          </p:nvPicPr>
          <p:blipFill>
            <a:blip r:embed="rId1">
              <a:extLst>
                <a:ext uri="{28A0092B-C50C-407E-A947-70E740481C1C}">
                  <a14:useLocalDpi xmlns:a14="http://schemas.microsoft.com/office/drawing/2010/main" val="0"/>
                </a:ext>
              </a:extLst>
            </a:blip>
            <a:srcRect l="30353" r="35411" b="32303"/>
            <a:stretch>
              <a:fillRect/>
            </a:stretch>
          </p:blipFill>
          <p:spPr bwMode="auto">
            <a:xfrm>
              <a:off x="262" y="1784"/>
              <a:ext cx="922"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8" name="Text Box 20"/>
            <p:cNvSpPr txBox="1">
              <a:spLocks noChangeArrowheads="1"/>
            </p:cNvSpPr>
            <p:nvPr/>
          </p:nvSpPr>
          <p:spPr bwMode="auto">
            <a:xfrm>
              <a:off x="113" y="1797"/>
              <a:ext cx="51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μ= -1</a:t>
              </a:r>
              <a:endParaRPr lang="en-US" altLang="zh-CN"/>
            </a:p>
          </p:txBody>
        </p:sp>
        <p:sp>
          <p:nvSpPr>
            <p:cNvPr id="28689" name="Text Box 21"/>
            <p:cNvSpPr txBox="1">
              <a:spLocks noChangeArrowheads="1"/>
            </p:cNvSpPr>
            <p:nvPr/>
          </p:nvSpPr>
          <p:spPr bwMode="auto">
            <a:xfrm>
              <a:off x="975" y="2115"/>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σ=0.5</a:t>
              </a:r>
              <a:endParaRPr lang="en-US" altLang="zh-CN"/>
            </a:p>
          </p:txBody>
        </p:sp>
        <p:sp>
          <p:nvSpPr>
            <p:cNvPr id="28690" name="Line 22"/>
            <p:cNvSpPr>
              <a:spLocks noChangeShapeType="1"/>
            </p:cNvSpPr>
            <p:nvPr/>
          </p:nvSpPr>
          <p:spPr bwMode="auto">
            <a:xfrm>
              <a:off x="567" y="1933"/>
              <a:ext cx="136"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691" name="Line 23"/>
            <p:cNvSpPr>
              <a:spLocks noChangeShapeType="1"/>
            </p:cNvSpPr>
            <p:nvPr/>
          </p:nvSpPr>
          <p:spPr bwMode="auto">
            <a:xfrm flipV="1">
              <a:off x="884" y="2251"/>
              <a:ext cx="136" cy="9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8692" name="Group 24"/>
          <p:cNvGrpSpPr/>
          <p:nvPr/>
        </p:nvGrpSpPr>
        <p:grpSpPr bwMode="auto">
          <a:xfrm>
            <a:off x="2879725" y="1670050"/>
            <a:ext cx="2827338" cy="2598738"/>
            <a:chOff x="1882" y="1520"/>
            <a:chExt cx="1781" cy="1637"/>
          </a:xfrm>
        </p:grpSpPr>
        <p:grpSp>
          <p:nvGrpSpPr>
            <p:cNvPr id="28693" name="Group 25"/>
            <p:cNvGrpSpPr/>
            <p:nvPr/>
          </p:nvGrpSpPr>
          <p:grpSpPr bwMode="auto">
            <a:xfrm>
              <a:off x="1882" y="1520"/>
              <a:ext cx="1781" cy="1637"/>
              <a:chOff x="1643" y="391"/>
              <a:chExt cx="1781" cy="1637"/>
            </a:xfrm>
          </p:grpSpPr>
          <p:sp>
            <p:nvSpPr>
              <p:cNvPr id="28694" name="Line 26"/>
              <p:cNvSpPr>
                <a:spLocks noChangeShapeType="1"/>
              </p:cNvSpPr>
              <p:nvPr/>
            </p:nvSpPr>
            <p:spPr bwMode="auto">
              <a:xfrm>
                <a:off x="1701" y="1830"/>
                <a:ext cx="172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95" name="Line 27"/>
              <p:cNvSpPr>
                <a:spLocks noChangeShapeType="1"/>
              </p:cNvSpPr>
              <p:nvPr/>
            </p:nvSpPr>
            <p:spPr bwMode="auto">
              <a:xfrm flipV="1">
                <a:off x="2517" y="424"/>
                <a:ext cx="0"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696" name="Text Box 28"/>
              <p:cNvSpPr txBox="1">
                <a:spLocks noChangeArrowheads="1"/>
              </p:cNvSpPr>
              <p:nvPr/>
            </p:nvSpPr>
            <p:spPr bwMode="auto">
              <a:xfrm>
                <a:off x="2366" y="178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0</a:t>
                </a:r>
                <a:endParaRPr lang="en-US" altLang="zh-CN"/>
              </a:p>
            </p:txBody>
          </p:sp>
          <p:sp>
            <p:nvSpPr>
              <p:cNvPr id="28697" name="Text Box 29"/>
              <p:cNvSpPr txBox="1">
                <a:spLocks noChangeArrowheads="1"/>
              </p:cNvSpPr>
              <p:nvPr/>
            </p:nvSpPr>
            <p:spPr bwMode="auto">
              <a:xfrm>
                <a:off x="2639" y="179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1</a:t>
                </a:r>
                <a:endParaRPr lang="en-US" altLang="zh-CN"/>
              </a:p>
            </p:txBody>
          </p:sp>
          <p:sp>
            <p:nvSpPr>
              <p:cNvPr id="28698" name="Text Box 30"/>
              <p:cNvSpPr txBox="1">
                <a:spLocks noChangeArrowheads="1"/>
              </p:cNvSpPr>
              <p:nvPr/>
            </p:nvSpPr>
            <p:spPr bwMode="auto">
              <a:xfrm>
                <a:off x="2835" y="1784"/>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2</a:t>
                </a:r>
                <a:endParaRPr lang="en-US" altLang="zh-CN"/>
              </a:p>
            </p:txBody>
          </p:sp>
          <p:sp>
            <p:nvSpPr>
              <p:cNvPr id="28699" name="Text Box 31"/>
              <p:cNvSpPr txBox="1">
                <a:spLocks noChangeArrowheads="1"/>
              </p:cNvSpPr>
              <p:nvPr/>
            </p:nvSpPr>
            <p:spPr bwMode="auto">
              <a:xfrm>
                <a:off x="2109" y="1784"/>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-1</a:t>
                </a:r>
                <a:endParaRPr lang="en-US" altLang="zh-CN"/>
              </a:p>
            </p:txBody>
          </p:sp>
          <p:sp>
            <p:nvSpPr>
              <p:cNvPr id="28700" name="Text Box 32"/>
              <p:cNvSpPr txBox="1">
                <a:spLocks noChangeArrowheads="1"/>
              </p:cNvSpPr>
              <p:nvPr/>
            </p:nvSpPr>
            <p:spPr bwMode="auto">
              <a:xfrm>
                <a:off x="1869" y="1784"/>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-2</a:t>
                </a:r>
                <a:endParaRPr lang="en-US" altLang="zh-CN"/>
              </a:p>
            </p:txBody>
          </p:sp>
          <p:sp>
            <p:nvSpPr>
              <p:cNvPr id="28701" name="Text Box 33"/>
              <p:cNvSpPr txBox="1">
                <a:spLocks noChangeArrowheads="1"/>
              </p:cNvSpPr>
              <p:nvPr/>
            </p:nvSpPr>
            <p:spPr bwMode="auto">
              <a:xfrm>
                <a:off x="3230" y="179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x</a:t>
                </a:r>
                <a:endParaRPr lang="en-US" altLang="zh-CN"/>
              </a:p>
            </p:txBody>
          </p:sp>
          <p:sp>
            <p:nvSpPr>
              <p:cNvPr id="28702" name="Text Box 34"/>
              <p:cNvSpPr txBox="1">
                <a:spLocks noChangeArrowheads="1"/>
              </p:cNvSpPr>
              <p:nvPr/>
            </p:nvSpPr>
            <p:spPr bwMode="auto">
              <a:xfrm>
                <a:off x="2329" y="391"/>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y</a:t>
                </a:r>
                <a:endParaRPr lang="en-US" altLang="zh-CN"/>
              </a:p>
            </p:txBody>
          </p:sp>
          <p:sp>
            <p:nvSpPr>
              <p:cNvPr id="28703" name="Text Box 35"/>
              <p:cNvSpPr txBox="1">
                <a:spLocks noChangeArrowheads="1"/>
              </p:cNvSpPr>
              <p:nvPr/>
            </p:nvSpPr>
            <p:spPr bwMode="auto">
              <a:xfrm>
                <a:off x="1643" y="1797"/>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-3</a:t>
                </a:r>
                <a:endParaRPr lang="en-US" altLang="zh-CN"/>
              </a:p>
            </p:txBody>
          </p:sp>
          <p:pic>
            <p:nvPicPr>
              <p:cNvPr id="28704" name="Picture 36"/>
              <p:cNvPicPr>
                <a:picLocks noChangeAspect="1" noChangeArrowheads="1"/>
              </p:cNvPicPr>
              <p:nvPr/>
            </p:nvPicPr>
            <p:blipFill>
              <a:blip r:embed="rId2">
                <a:extLst>
                  <a:ext uri="{28A0092B-C50C-407E-A947-70E740481C1C}">
                    <a14:useLocalDpi xmlns:a14="http://schemas.microsoft.com/office/drawing/2010/main" val="0"/>
                  </a:ext>
                </a:extLst>
              </a:blip>
              <a:srcRect l="30353" r="38446"/>
              <a:stretch>
                <a:fillRect/>
              </a:stretch>
            </p:blipFill>
            <p:spPr bwMode="auto">
              <a:xfrm>
                <a:off x="1817" y="1192"/>
                <a:ext cx="1317"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05" name="Text Box 37"/>
              <p:cNvSpPr txBox="1">
                <a:spLocks noChangeArrowheads="1"/>
              </p:cNvSpPr>
              <p:nvPr/>
            </p:nvSpPr>
            <p:spPr bwMode="auto">
              <a:xfrm>
                <a:off x="3049" y="179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3</a:t>
                </a:r>
                <a:endParaRPr lang="en-US" altLang="zh-CN"/>
              </a:p>
            </p:txBody>
          </p:sp>
        </p:grpSp>
        <p:sp>
          <p:nvSpPr>
            <p:cNvPr id="28706" name="Text Box 38"/>
            <p:cNvSpPr txBox="1">
              <a:spLocks noChangeArrowheads="1"/>
            </p:cNvSpPr>
            <p:nvPr/>
          </p:nvSpPr>
          <p:spPr bwMode="auto">
            <a:xfrm>
              <a:off x="2789" y="2115"/>
              <a:ext cx="4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μ=0</a:t>
              </a:r>
              <a:endParaRPr lang="en-US" altLang="zh-CN"/>
            </a:p>
          </p:txBody>
        </p:sp>
        <p:sp>
          <p:nvSpPr>
            <p:cNvPr id="28707" name="Text Box 39"/>
            <p:cNvSpPr txBox="1">
              <a:spLocks noChangeArrowheads="1"/>
            </p:cNvSpPr>
            <p:nvPr/>
          </p:nvSpPr>
          <p:spPr bwMode="auto">
            <a:xfrm>
              <a:off x="3091" y="2428"/>
              <a:ext cx="4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σ=1</a:t>
              </a:r>
              <a:endParaRPr lang="en-US" altLang="zh-CN"/>
            </a:p>
          </p:txBody>
        </p:sp>
        <p:sp>
          <p:nvSpPr>
            <p:cNvPr id="28708" name="Line 40"/>
            <p:cNvSpPr>
              <a:spLocks noChangeShapeType="1"/>
            </p:cNvSpPr>
            <p:nvPr/>
          </p:nvSpPr>
          <p:spPr bwMode="auto">
            <a:xfrm flipV="1">
              <a:off x="2744" y="2251"/>
              <a:ext cx="91" cy="4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09" name="Line 41"/>
            <p:cNvSpPr>
              <a:spLocks noChangeShapeType="1"/>
            </p:cNvSpPr>
            <p:nvPr/>
          </p:nvSpPr>
          <p:spPr bwMode="auto">
            <a:xfrm flipV="1">
              <a:off x="3016" y="2568"/>
              <a:ext cx="136" cy="4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28710" name="Group 42"/>
          <p:cNvGrpSpPr/>
          <p:nvPr/>
        </p:nvGrpSpPr>
        <p:grpSpPr bwMode="auto">
          <a:xfrm>
            <a:off x="5867400" y="1690688"/>
            <a:ext cx="3024188" cy="2643187"/>
            <a:chOff x="3742" y="1525"/>
            <a:chExt cx="1905" cy="1665"/>
          </a:xfrm>
        </p:grpSpPr>
        <p:grpSp>
          <p:nvGrpSpPr>
            <p:cNvPr id="28711" name="Group 43"/>
            <p:cNvGrpSpPr/>
            <p:nvPr/>
          </p:nvGrpSpPr>
          <p:grpSpPr bwMode="auto">
            <a:xfrm>
              <a:off x="3742" y="1525"/>
              <a:ext cx="1905" cy="1665"/>
              <a:chOff x="3742" y="2387"/>
              <a:chExt cx="1905" cy="1665"/>
            </a:xfrm>
          </p:grpSpPr>
          <p:sp>
            <p:nvSpPr>
              <p:cNvPr id="28712" name="Line 44"/>
              <p:cNvSpPr>
                <a:spLocks noChangeShapeType="1"/>
              </p:cNvSpPr>
              <p:nvPr/>
            </p:nvSpPr>
            <p:spPr bwMode="auto">
              <a:xfrm>
                <a:off x="3879" y="3826"/>
                <a:ext cx="1723" cy="0"/>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713" name="Line 45"/>
              <p:cNvSpPr>
                <a:spLocks noChangeShapeType="1"/>
              </p:cNvSpPr>
              <p:nvPr/>
            </p:nvSpPr>
            <p:spPr bwMode="auto">
              <a:xfrm flipV="1">
                <a:off x="4616" y="2420"/>
                <a:ext cx="0" cy="1587"/>
              </a:xfrm>
              <a:prstGeom prst="line">
                <a:avLst/>
              </a:prstGeom>
              <a:noFill/>
              <a:ln w="9525">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28714" name="Text Box 46"/>
              <p:cNvSpPr txBox="1">
                <a:spLocks noChangeArrowheads="1"/>
              </p:cNvSpPr>
              <p:nvPr/>
            </p:nvSpPr>
            <p:spPr bwMode="auto">
              <a:xfrm>
                <a:off x="4465" y="3780"/>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0</a:t>
                </a:r>
                <a:endParaRPr lang="en-US" altLang="zh-CN"/>
              </a:p>
            </p:txBody>
          </p:sp>
          <p:sp>
            <p:nvSpPr>
              <p:cNvPr id="28715" name="Text Box 47"/>
              <p:cNvSpPr txBox="1">
                <a:spLocks noChangeArrowheads="1"/>
              </p:cNvSpPr>
              <p:nvPr/>
            </p:nvSpPr>
            <p:spPr bwMode="auto">
              <a:xfrm>
                <a:off x="4694" y="379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1</a:t>
                </a:r>
                <a:endParaRPr lang="en-US" altLang="zh-CN"/>
              </a:p>
            </p:txBody>
          </p:sp>
          <p:sp>
            <p:nvSpPr>
              <p:cNvPr id="28716" name="Text Box 48"/>
              <p:cNvSpPr txBox="1">
                <a:spLocks noChangeArrowheads="1"/>
              </p:cNvSpPr>
              <p:nvPr/>
            </p:nvSpPr>
            <p:spPr bwMode="auto">
              <a:xfrm>
                <a:off x="4921" y="379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2</a:t>
                </a:r>
                <a:endParaRPr lang="en-US" altLang="zh-CN"/>
              </a:p>
            </p:txBody>
          </p:sp>
          <p:sp>
            <p:nvSpPr>
              <p:cNvPr id="28717" name="Text Box 49"/>
              <p:cNvSpPr txBox="1">
                <a:spLocks noChangeArrowheads="1"/>
              </p:cNvSpPr>
              <p:nvPr/>
            </p:nvSpPr>
            <p:spPr bwMode="auto">
              <a:xfrm>
                <a:off x="4208" y="3789"/>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-1</a:t>
                </a:r>
                <a:endParaRPr lang="en-US" altLang="zh-CN"/>
              </a:p>
            </p:txBody>
          </p:sp>
          <p:sp>
            <p:nvSpPr>
              <p:cNvPr id="28718" name="Text Box 50"/>
              <p:cNvSpPr txBox="1">
                <a:spLocks noChangeArrowheads="1"/>
              </p:cNvSpPr>
              <p:nvPr/>
            </p:nvSpPr>
            <p:spPr bwMode="auto">
              <a:xfrm>
                <a:off x="3968" y="3789"/>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-2</a:t>
                </a:r>
                <a:endParaRPr lang="en-US" altLang="zh-CN"/>
              </a:p>
            </p:txBody>
          </p:sp>
          <p:sp>
            <p:nvSpPr>
              <p:cNvPr id="28719" name="Text Box 51"/>
              <p:cNvSpPr txBox="1">
                <a:spLocks noChangeArrowheads="1"/>
              </p:cNvSpPr>
              <p:nvPr/>
            </p:nvSpPr>
            <p:spPr bwMode="auto">
              <a:xfrm>
                <a:off x="5459" y="3793"/>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x</a:t>
                </a:r>
                <a:endParaRPr lang="en-US" altLang="zh-CN"/>
              </a:p>
            </p:txBody>
          </p:sp>
          <p:sp>
            <p:nvSpPr>
              <p:cNvPr id="28720" name="Text Box 52"/>
              <p:cNvSpPr txBox="1">
                <a:spLocks noChangeArrowheads="1"/>
              </p:cNvSpPr>
              <p:nvPr/>
            </p:nvSpPr>
            <p:spPr bwMode="auto">
              <a:xfrm>
                <a:off x="4428" y="2387"/>
                <a:ext cx="1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y</a:t>
                </a:r>
                <a:endParaRPr lang="en-US" altLang="zh-CN"/>
              </a:p>
            </p:txBody>
          </p:sp>
          <p:sp>
            <p:nvSpPr>
              <p:cNvPr id="28721" name="Text Box 53"/>
              <p:cNvSpPr txBox="1">
                <a:spLocks noChangeArrowheads="1"/>
              </p:cNvSpPr>
              <p:nvPr/>
            </p:nvSpPr>
            <p:spPr bwMode="auto">
              <a:xfrm>
                <a:off x="3742" y="3793"/>
                <a:ext cx="2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-3</a:t>
                </a:r>
                <a:endParaRPr lang="en-US" altLang="zh-CN"/>
              </a:p>
            </p:txBody>
          </p:sp>
          <p:sp>
            <p:nvSpPr>
              <p:cNvPr id="28722" name="Line 54"/>
              <p:cNvSpPr>
                <a:spLocks noChangeShapeType="1"/>
              </p:cNvSpPr>
              <p:nvPr/>
            </p:nvSpPr>
            <p:spPr bwMode="auto">
              <a:xfrm>
                <a:off x="4830" y="2510"/>
                <a:ext cx="0" cy="154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23" name="Text Box 55"/>
              <p:cNvSpPr txBox="1">
                <a:spLocks noChangeArrowheads="1"/>
              </p:cNvSpPr>
              <p:nvPr/>
            </p:nvSpPr>
            <p:spPr bwMode="auto">
              <a:xfrm>
                <a:off x="5133" y="379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3</a:t>
                </a:r>
                <a:endParaRPr lang="en-US" altLang="zh-CN"/>
              </a:p>
            </p:txBody>
          </p:sp>
          <p:sp>
            <p:nvSpPr>
              <p:cNvPr id="28724" name="Text Box 56"/>
              <p:cNvSpPr txBox="1">
                <a:spLocks noChangeArrowheads="1"/>
              </p:cNvSpPr>
              <p:nvPr/>
            </p:nvSpPr>
            <p:spPr bwMode="auto">
              <a:xfrm>
                <a:off x="5360" y="3793"/>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4</a:t>
                </a:r>
                <a:endParaRPr lang="en-US" altLang="zh-CN"/>
              </a:p>
            </p:txBody>
          </p:sp>
        </p:grpSp>
        <p:pic>
          <p:nvPicPr>
            <p:cNvPr id="28725" name="Picture 57"/>
            <p:cNvPicPr>
              <a:picLocks noChangeAspect="1" noChangeArrowheads="1"/>
            </p:cNvPicPr>
            <p:nvPr/>
          </p:nvPicPr>
          <p:blipFill>
            <a:blip r:embed="rId3">
              <a:extLst>
                <a:ext uri="{28A0092B-C50C-407E-A947-70E740481C1C}">
                  <a14:useLocalDpi xmlns:a14="http://schemas.microsoft.com/office/drawing/2010/main" val="0"/>
                </a:ext>
              </a:extLst>
            </a:blip>
            <a:srcRect l="29340" r="37939"/>
            <a:stretch>
              <a:fillRect/>
            </a:stretch>
          </p:blipFill>
          <p:spPr bwMode="auto">
            <a:xfrm>
              <a:off x="4014" y="2572"/>
              <a:ext cx="1468"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26" name="Text Box 58"/>
            <p:cNvSpPr txBox="1">
              <a:spLocks noChangeArrowheads="1"/>
            </p:cNvSpPr>
            <p:nvPr/>
          </p:nvSpPr>
          <p:spPr bwMode="auto">
            <a:xfrm>
              <a:off x="4921" y="1974"/>
              <a:ext cx="59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μ=1</a:t>
              </a:r>
              <a:endParaRPr lang="en-US" altLang="zh-CN"/>
            </a:p>
          </p:txBody>
        </p:sp>
        <p:sp>
          <p:nvSpPr>
            <p:cNvPr id="28727" name="Text Box 59"/>
            <p:cNvSpPr txBox="1">
              <a:spLocks noChangeArrowheads="1"/>
            </p:cNvSpPr>
            <p:nvPr/>
          </p:nvSpPr>
          <p:spPr bwMode="auto">
            <a:xfrm>
              <a:off x="5057" y="2478"/>
              <a:ext cx="42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a:t>σ=2</a:t>
              </a:r>
              <a:endParaRPr lang="en-US" altLang="zh-CN"/>
            </a:p>
          </p:txBody>
        </p:sp>
        <p:sp>
          <p:nvSpPr>
            <p:cNvPr id="28728" name="Line 60"/>
            <p:cNvSpPr>
              <a:spLocks noChangeShapeType="1"/>
            </p:cNvSpPr>
            <p:nvPr/>
          </p:nvSpPr>
          <p:spPr bwMode="auto">
            <a:xfrm flipV="1">
              <a:off x="4830" y="2115"/>
              <a:ext cx="137" cy="9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28729" name="Line 61"/>
            <p:cNvSpPr>
              <a:spLocks noChangeShapeType="1"/>
            </p:cNvSpPr>
            <p:nvPr/>
          </p:nvSpPr>
          <p:spPr bwMode="auto">
            <a:xfrm flipV="1">
              <a:off x="5057" y="2659"/>
              <a:ext cx="91" cy="9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sp>
        <p:nvSpPr>
          <p:cNvPr id="66622" name="Text Box 62"/>
          <p:cNvSpPr txBox="1">
            <a:spLocks noChangeArrowheads="1"/>
          </p:cNvSpPr>
          <p:nvPr/>
        </p:nvSpPr>
        <p:spPr bwMode="auto">
          <a:xfrm>
            <a:off x="576263" y="4357688"/>
            <a:ext cx="6257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2800" b="1">
                <a:solidFill>
                  <a:srgbClr val="000000"/>
                </a:solidFill>
                <a:latin typeface="黑体" pitchFamily="2" charset="-122"/>
                <a:ea typeface="黑体" pitchFamily="2" charset="-122"/>
              </a:rPr>
              <a:t>（</a:t>
            </a:r>
            <a:r>
              <a:rPr lang="en-US" altLang="zh-CN" sz="2800" b="1">
                <a:solidFill>
                  <a:srgbClr val="000000"/>
                </a:solidFill>
                <a:latin typeface="黑体" pitchFamily="2" charset="-122"/>
                <a:ea typeface="黑体" pitchFamily="2" charset="-122"/>
              </a:rPr>
              <a:t>1</a:t>
            </a:r>
            <a:r>
              <a:rPr lang="zh-CN" altLang="en-US" sz="2800" b="1">
                <a:solidFill>
                  <a:srgbClr val="000000"/>
                </a:solidFill>
                <a:latin typeface="黑体" pitchFamily="2" charset="-122"/>
                <a:ea typeface="黑体" pitchFamily="2" charset="-122"/>
              </a:rPr>
              <a:t>）曲线在</a:t>
            </a:r>
            <a:r>
              <a:rPr lang="en-US" altLang="zh-CN" sz="2800" b="1" i="1">
                <a:solidFill>
                  <a:srgbClr val="000000"/>
                </a:solidFill>
                <a:latin typeface="Times New Roman" pitchFamily="18" charset="0"/>
                <a:ea typeface="黑体" pitchFamily="2" charset="-122"/>
              </a:rPr>
              <a:t>x</a:t>
            </a:r>
            <a:r>
              <a:rPr lang="zh-CN" altLang="en-US" sz="2800" b="1">
                <a:solidFill>
                  <a:srgbClr val="000000"/>
                </a:solidFill>
                <a:latin typeface="黑体" pitchFamily="2" charset="-122"/>
                <a:ea typeface="黑体" pitchFamily="2" charset="-122"/>
              </a:rPr>
              <a:t>轴的上方，与</a:t>
            </a:r>
            <a:r>
              <a:rPr lang="en-US" altLang="zh-CN" sz="2800" b="1" i="1">
                <a:solidFill>
                  <a:srgbClr val="000000"/>
                </a:solidFill>
                <a:latin typeface="Times New Roman" pitchFamily="18" charset="0"/>
                <a:ea typeface="黑体" pitchFamily="2" charset="-122"/>
              </a:rPr>
              <a:t>x</a:t>
            </a:r>
            <a:r>
              <a:rPr lang="zh-CN" altLang="en-US" sz="2800" b="1">
                <a:solidFill>
                  <a:srgbClr val="000000"/>
                </a:solidFill>
                <a:latin typeface="黑体" pitchFamily="2" charset="-122"/>
                <a:ea typeface="黑体" pitchFamily="2" charset="-122"/>
              </a:rPr>
              <a:t>轴不相交</a:t>
            </a:r>
            <a:r>
              <a:rPr lang="en-US" altLang="zh-CN" sz="2800" b="1">
                <a:solidFill>
                  <a:srgbClr val="000000"/>
                </a:solidFill>
                <a:latin typeface="黑体" pitchFamily="2" charset="-122"/>
                <a:ea typeface="黑体" pitchFamily="2" charset="-122"/>
              </a:rPr>
              <a:t>.</a:t>
            </a:r>
            <a:endParaRPr lang="en-US" altLang="zh-CN" sz="2800" b="1">
              <a:solidFill>
                <a:srgbClr val="000000"/>
              </a:solidFill>
              <a:latin typeface="黑体" pitchFamily="2" charset="-122"/>
              <a:ea typeface="黑体" pitchFamily="2" charset="-122"/>
            </a:endParaRPr>
          </a:p>
        </p:txBody>
      </p:sp>
      <p:sp>
        <p:nvSpPr>
          <p:cNvPr id="66623" name="Text Box 63"/>
          <p:cNvSpPr txBox="1">
            <a:spLocks noChangeArrowheads="1"/>
          </p:cNvSpPr>
          <p:nvPr/>
        </p:nvSpPr>
        <p:spPr bwMode="auto">
          <a:xfrm>
            <a:off x="533400" y="4891088"/>
            <a:ext cx="6680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2800" b="1">
                <a:solidFill>
                  <a:srgbClr val="000000"/>
                </a:solidFill>
                <a:ea typeface="黑体" pitchFamily="2" charset="-122"/>
              </a:rPr>
              <a:t>（</a:t>
            </a:r>
            <a:r>
              <a:rPr lang="en-US" altLang="zh-CN" sz="2800" b="1">
                <a:solidFill>
                  <a:srgbClr val="000000"/>
                </a:solidFill>
                <a:ea typeface="黑体" pitchFamily="2" charset="-122"/>
              </a:rPr>
              <a:t>2</a:t>
            </a:r>
            <a:r>
              <a:rPr lang="zh-CN" altLang="en-US" sz="2800" b="1">
                <a:solidFill>
                  <a:srgbClr val="000000"/>
                </a:solidFill>
                <a:ea typeface="黑体" pitchFamily="2" charset="-122"/>
              </a:rPr>
              <a:t>）曲线是单峰的</a:t>
            </a:r>
            <a:r>
              <a:rPr lang="en-US" altLang="zh-CN" sz="2800" b="1">
                <a:solidFill>
                  <a:srgbClr val="000000"/>
                </a:solidFill>
                <a:ea typeface="黑体" pitchFamily="2" charset="-122"/>
              </a:rPr>
              <a:t>,</a:t>
            </a:r>
            <a:r>
              <a:rPr lang="zh-CN" altLang="en-US" sz="2800" b="1">
                <a:solidFill>
                  <a:srgbClr val="000000"/>
                </a:solidFill>
                <a:ea typeface="黑体" pitchFamily="2" charset="-122"/>
              </a:rPr>
              <a:t>它关于直线</a:t>
            </a:r>
            <a:r>
              <a:rPr lang="en-US" altLang="zh-CN" sz="2800" b="1" i="1">
                <a:solidFill>
                  <a:srgbClr val="000000"/>
                </a:solidFill>
                <a:latin typeface="Times New Roman" pitchFamily="18" charset="0"/>
                <a:ea typeface="黑体" pitchFamily="2" charset="-122"/>
              </a:rPr>
              <a:t>x</a:t>
            </a:r>
            <a:r>
              <a:rPr lang="en-US" altLang="zh-CN" sz="2800" b="1">
                <a:solidFill>
                  <a:srgbClr val="000000"/>
                </a:solidFill>
                <a:ea typeface="黑体" pitchFamily="2" charset="-122"/>
              </a:rPr>
              <a:t>=μ</a:t>
            </a:r>
            <a:r>
              <a:rPr lang="zh-CN" altLang="en-US" sz="2800" b="1">
                <a:solidFill>
                  <a:srgbClr val="000000"/>
                </a:solidFill>
                <a:ea typeface="黑体" pitchFamily="2" charset="-122"/>
              </a:rPr>
              <a:t>对称</a:t>
            </a:r>
            <a:r>
              <a:rPr lang="en-US" altLang="zh-CN" sz="2800" b="1">
                <a:solidFill>
                  <a:srgbClr val="000000"/>
                </a:solidFill>
                <a:ea typeface="黑体" pitchFamily="2" charset="-122"/>
              </a:rPr>
              <a:t>.</a:t>
            </a:r>
            <a:endParaRPr lang="en-US" altLang="zh-CN" sz="2800" b="1">
              <a:solidFill>
                <a:srgbClr val="000000"/>
              </a:solidFill>
              <a:ea typeface="黑体" pitchFamily="2" charset="-122"/>
            </a:endParaRPr>
          </a:p>
        </p:txBody>
      </p:sp>
      <p:sp>
        <p:nvSpPr>
          <p:cNvPr id="28732" name="Text Box 64"/>
          <p:cNvSpPr txBox="1">
            <a:spLocks noChangeArrowheads="1"/>
          </p:cNvSpPr>
          <p:nvPr/>
        </p:nvSpPr>
        <p:spPr bwMode="auto">
          <a:xfrm>
            <a:off x="0" y="0"/>
            <a:ext cx="42846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3200" b="1">
                <a:solidFill>
                  <a:schemeClr val="accent2"/>
                </a:solidFill>
                <a:latin typeface="黑体" pitchFamily="2" charset="-122"/>
                <a:ea typeface="黑体" pitchFamily="2" charset="-122"/>
              </a:rPr>
              <a:t>正态曲线的性质</a:t>
            </a:r>
            <a:endParaRPr lang="zh-CN" altLang="en-US" sz="3200" b="1">
              <a:solidFill>
                <a:schemeClr val="accent2"/>
              </a:solidFill>
              <a:latin typeface="黑体" pitchFamily="2" charset="-122"/>
              <a:ea typeface="黑体" pitchFamily="2" charset="-122"/>
            </a:endParaRPr>
          </a:p>
        </p:txBody>
      </p:sp>
      <p:sp>
        <p:nvSpPr>
          <p:cNvPr id="66625" name="Text Box 65"/>
          <p:cNvSpPr txBox="1">
            <a:spLocks noChangeArrowheads="1"/>
          </p:cNvSpPr>
          <p:nvPr/>
        </p:nvSpPr>
        <p:spPr bwMode="auto">
          <a:xfrm>
            <a:off x="609600" y="5957888"/>
            <a:ext cx="54022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2800" b="1">
                <a:solidFill>
                  <a:srgbClr val="000000"/>
                </a:solidFill>
                <a:ea typeface="黑体" pitchFamily="2" charset="-122"/>
              </a:rPr>
              <a:t>（</a:t>
            </a:r>
            <a:r>
              <a:rPr lang="en-US" altLang="zh-CN" sz="2800" b="1">
                <a:solidFill>
                  <a:srgbClr val="000000"/>
                </a:solidFill>
                <a:ea typeface="黑体" pitchFamily="2" charset="-122"/>
              </a:rPr>
              <a:t>4</a:t>
            </a:r>
            <a:r>
              <a:rPr lang="zh-CN" altLang="en-US" sz="2800" b="1">
                <a:solidFill>
                  <a:srgbClr val="000000"/>
                </a:solidFill>
                <a:ea typeface="黑体" pitchFamily="2" charset="-122"/>
              </a:rPr>
              <a:t>）曲线与</a:t>
            </a:r>
            <a:r>
              <a:rPr lang="en-US" altLang="zh-CN" sz="2800" b="1" i="1">
                <a:solidFill>
                  <a:srgbClr val="000000"/>
                </a:solidFill>
                <a:latin typeface="Times New Roman" pitchFamily="18" charset="0"/>
                <a:ea typeface="黑体" pitchFamily="2" charset="-122"/>
              </a:rPr>
              <a:t>x</a:t>
            </a:r>
            <a:r>
              <a:rPr lang="zh-CN" altLang="en-US" sz="2800" b="1">
                <a:solidFill>
                  <a:srgbClr val="000000"/>
                </a:solidFill>
                <a:ea typeface="黑体" pitchFamily="2" charset="-122"/>
              </a:rPr>
              <a:t>轴之间的面积为</a:t>
            </a:r>
            <a:r>
              <a:rPr lang="en-US" altLang="zh-CN" sz="2800" b="1">
                <a:solidFill>
                  <a:srgbClr val="000000"/>
                </a:solidFill>
                <a:ea typeface="黑体" pitchFamily="2" charset="-122"/>
              </a:rPr>
              <a:t>1</a:t>
            </a:r>
            <a:endParaRPr lang="en-US" altLang="zh-CN" sz="2800" b="1">
              <a:solidFill>
                <a:srgbClr val="000000"/>
              </a:solidFill>
              <a:ea typeface="黑体" pitchFamily="2" charset="-122"/>
            </a:endParaRPr>
          </a:p>
        </p:txBody>
      </p:sp>
      <p:grpSp>
        <p:nvGrpSpPr>
          <p:cNvPr id="8" name="Group 66"/>
          <p:cNvGrpSpPr/>
          <p:nvPr/>
        </p:nvGrpSpPr>
        <p:grpSpPr bwMode="auto">
          <a:xfrm>
            <a:off x="609600" y="5348288"/>
            <a:ext cx="6773863" cy="773112"/>
            <a:chOff x="431" y="3214"/>
            <a:chExt cx="4267" cy="487"/>
          </a:xfrm>
        </p:grpSpPr>
        <p:sp>
          <p:nvSpPr>
            <p:cNvPr id="28735" name="Text Box 67"/>
            <p:cNvSpPr txBox="1">
              <a:spLocks noChangeArrowheads="1"/>
            </p:cNvSpPr>
            <p:nvPr/>
          </p:nvSpPr>
          <p:spPr bwMode="auto">
            <a:xfrm>
              <a:off x="431" y="3274"/>
              <a:ext cx="3784"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2800" b="1">
                  <a:solidFill>
                    <a:srgbClr val="000000"/>
                  </a:solidFill>
                  <a:ea typeface="黑体" pitchFamily="2" charset="-122"/>
                </a:rPr>
                <a:t>（</a:t>
              </a:r>
              <a:r>
                <a:rPr lang="en-US" altLang="zh-CN" sz="2800" b="1">
                  <a:solidFill>
                    <a:srgbClr val="000000"/>
                  </a:solidFill>
                  <a:ea typeface="黑体" pitchFamily="2" charset="-122"/>
                </a:rPr>
                <a:t>3</a:t>
              </a:r>
              <a:r>
                <a:rPr lang="zh-CN" altLang="en-US" sz="2800" b="1">
                  <a:solidFill>
                    <a:srgbClr val="000000"/>
                  </a:solidFill>
                  <a:ea typeface="黑体" pitchFamily="2" charset="-122"/>
                </a:rPr>
                <a:t>）曲线在</a:t>
              </a:r>
              <a:r>
                <a:rPr lang="en-US" altLang="zh-CN" sz="2800" b="1" i="1">
                  <a:solidFill>
                    <a:srgbClr val="000000"/>
                  </a:solidFill>
                  <a:latin typeface="Times New Roman" pitchFamily="18" charset="0"/>
                  <a:ea typeface="黑体" pitchFamily="2" charset="-122"/>
                </a:rPr>
                <a:t>x</a:t>
              </a:r>
              <a:r>
                <a:rPr lang="en-US" altLang="zh-CN" sz="2800" b="1">
                  <a:solidFill>
                    <a:srgbClr val="000000"/>
                  </a:solidFill>
                  <a:ea typeface="黑体" pitchFamily="2" charset="-122"/>
                </a:rPr>
                <a:t>=μ</a:t>
              </a:r>
              <a:r>
                <a:rPr lang="zh-CN" altLang="en-US" sz="2800" b="1">
                  <a:solidFill>
                    <a:srgbClr val="000000"/>
                  </a:solidFill>
                  <a:ea typeface="黑体" pitchFamily="2" charset="-122"/>
                </a:rPr>
                <a:t>处达到峰值</a:t>
              </a:r>
              <a:r>
                <a:rPr lang="en-US" altLang="zh-CN" sz="2800" b="1">
                  <a:solidFill>
                    <a:srgbClr val="000000"/>
                  </a:solidFill>
                  <a:ea typeface="黑体" pitchFamily="2" charset="-122"/>
                </a:rPr>
                <a:t>(</a:t>
              </a:r>
              <a:r>
                <a:rPr lang="zh-CN" altLang="en-US" sz="2800" b="1">
                  <a:solidFill>
                    <a:srgbClr val="000000"/>
                  </a:solidFill>
                  <a:ea typeface="黑体" pitchFamily="2" charset="-122"/>
                </a:rPr>
                <a:t>最高点</a:t>
              </a:r>
              <a:r>
                <a:rPr lang="en-US" altLang="zh-CN" sz="2800" b="1">
                  <a:solidFill>
                    <a:srgbClr val="000000"/>
                  </a:solidFill>
                  <a:ea typeface="黑体" pitchFamily="2" charset="-122"/>
                </a:rPr>
                <a:t>)</a:t>
              </a:r>
              <a:endParaRPr lang="en-US" altLang="zh-CN" sz="2800" b="1">
                <a:solidFill>
                  <a:srgbClr val="000000"/>
                </a:solidFill>
                <a:ea typeface="黑体" pitchFamily="2" charset="-122"/>
              </a:endParaRPr>
            </a:p>
          </p:txBody>
        </p:sp>
        <p:graphicFrame>
          <p:nvGraphicFramePr>
            <p:cNvPr id="28736" name="Object 68"/>
            <p:cNvGraphicFramePr>
              <a:graphicFrameLocks noChangeAspect="1"/>
            </p:cNvGraphicFramePr>
            <p:nvPr/>
          </p:nvGraphicFramePr>
          <p:xfrm>
            <a:off x="4168" y="3214"/>
            <a:ext cx="530" cy="487"/>
          </p:xfrm>
          <a:graphic>
            <a:graphicData uri="http://schemas.openxmlformats.org/presentationml/2006/ole">
              <mc:AlternateContent xmlns:mc="http://schemas.openxmlformats.org/markup-compatibility/2006">
                <mc:Choice xmlns:v="urn:schemas-microsoft-com:vml" Requires="v">
                  <p:oleObj spid="_x0000_s28738" name="Equation" r:id="rId4" imgW="469900" imgH="431800" progId="Equation.DSMT4">
                    <p:embed/>
                  </p:oleObj>
                </mc:Choice>
                <mc:Fallback>
                  <p:oleObj name="Equation" r:id="rId4" imgW="469900" imgH="431800" progId="Equation.DSMT4">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8" y="3214"/>
                          <a:ext cx="530" cy="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aphicFrame>
        <p:nvGraphicFramePr>
          <p:cNvPr id="28737" name="Object 69"/>
          <p:cNvGraphicFramePr>
            <a:graphicFrameLocks noChangeAspect="1"/>
          </p:cNvGraphicFramePr>
          <p:nvPr/>
        </p:nvGraphicFramePr>
        <p:xfrm>
          <a:off x="611188" y="260350"/>
          <a:ext cx="8077200" cy="1744663"/>
        </p:xfrm>
        <a:graphic>
          <a:graphicData uri="http://schemas.openxmlformats.org/presentationml/2006/ole">
            <mc:AlternateContent xmlns:mc="http://schemas.openxmlformats.org/markup-compatibility/2006">
              <mc:Choice xmlns:v="urn:schemas-microsoft-com:vml" Requires="v">
                <p:oleObj spid="_x0000_s28739" name="Equation" r:id="rId6" imgW="2501900" imgH="482600" progId="Equation.DSMT4">
                  <p:embed/>
                </p:oleObj>
              </mc:Choice>
              <mc:Fallback>
                <p:oleObj name="Equation" r:id="rId6" imgW="2501900" imgH="482600" progId="Equation.DSMT4">
                  <p:embed/>
                  <p:pic>
                    <p:nvPicPr>
                      <p:cNvPr id="0" name="Object 6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88" y="260350"/>
                        <a:ext cx="8077200" cy="174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6622"/>
                                        </p:tgtEl>
                                        <p:attrNameLst>
                                          <p:attrName>style.visibility</p:attrName>
                                        </p:attrNameLst>
                                      </p:cBhvr>
                                      <p:to>
                                        <p:strVal val="visible"/>
                                      </p:to>
                                    </p:set>
                                    <p:animEffect transition="in" filter="wipe(left)">
                                      <p:cBhvr>
                                        <p:cTn id="7" dur="500"/>
                                        <p:tgtEl>
                                          <p:spTgt spid="666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6623"/>
                                        </p:tgtEl>
                                        <p:attrNameLst>
                                          <p:attrName>style.visibility</p:attrName>
                                        </p:attrNameLst>
                                      </p:cBhvr>
                                      <p:to>
                                        <p:strVal val="visible"/>
                                      </p:to>
                                    </p:set>
                                    <p:anim calcmode="lin" valueType="num">
                                      <p:cBhvr additive="base">
                                        <p:cTn id="12" dur="500" fill="hold"/>
                                        <p:tgtEl>
                                          <p:spTgt spid="66623"/>
                                        </p:tgtEl>
                                        <p:attrNameLst>
                                          <p:attrName>ppt_x</p:attrName>
                                        </p:attrNameLst>
                                      </p:cBhvr>
                                      <p:tavLst>
                                        <p:tav tm="0">
                                          <p:val>
                                            <p:strVal val="0-#ppt_w/2"/>
                                          </p:val>
                                        </p:tav>
                                        <p:tav tm="100000">
                                          <p:val>
                                            <p:strVal val="#ppt_x"/>
                                          </p:val>
                                        </p:tav>
                                      </p:tavLst>
                                    </p:anim>
                                    <p:anim calcmode="lin" valueType="num">
                                      <p:cBhvr additive="base">
                                        <p:cTn id="13" dur="500" fill="hold"/>
                                        <p:tgtEl>
                                          <p:spTgt spid="666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66625"/>
                                        </p:tgtEl>
                                        <p:attrNameLst>
                                          <p:attrName>style.visibility</p:attrName>
                                        </p:attrNameLst>
                                      </p:cBhvr>
                                      <p:to>
                                        <p:strVal val="visible"/>
                                      </p:to>
                                    </p:set>
                                    <p:anim calcmode="lin" valueType="num">
                                      <p:cBhvr>
                                        <p:cTn id="24" dur="500" fill="hold"/>
                                        <p:tgtEl>
                                          <p:spTgt spid="66625"/>
                                        </p:tgtEl>
                                        <p:attrNameLst>
                                          <p:attrName>ppt_w</p:attrName>
                                        </p:attrNameLst>
                                      </p:cBhvr>
                                      <p:tavLst>
                                        <p:tav tm="0">
                                          <p:val>
                                            <p:fltVal val="0"/>
                                          </p:val>
                                        </p:tav>
                                        <p:tav tm="100000">
                                          <p:val>
                                            <p:strVal val="#ppt_w"/>
                                          </p:val>
                                        </p:tav>
                                      </p:tavLst>
                                    </p:anim>
                                    <p:anim calcmode="lin" valueType="num">
                                      <p:cBhvr>
                                        <p:cTn id="25" dur="500" fill="hold"/>
                                        <p:tgtEl>
                                          <p:spTgt spid="6662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22" grpId="0" autoUpdateAnimBg="0"/>
      <p:bldP spid="66623" grpId="0" autoUpdateAnimBg="0"/>
      <p:bldP spid="6662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609600" y="228600"/>
            <a:ext cx="7772400" cy="838200"/>
          </a:xfrm>
        </p:spPr>
        <p:txBody>
          <a:bodyPr/>
          <a:lstStyle/>
          <a:p>
            <a:r>
              <a:rPr lang="zh-CN" altLang="en-US" sz="3600" b="1"/>
              <a:t>方差相等、均数不等的正态分布图示</a:t>
            </a:r>
            <a:endParaRPr lang="zh-CN" altLang="en-US" sz="3600" b="1"/>
          </a:p>
        </p:txBody>
      </p:sp>
      <p:sp>
        <p:nvSpPr>
          <p:cNvPr id="28675" name="Freeform 3"/>
          <p:cNvSpPr/>
          <p:nvPr/>
        </p:nvSpPr>
        <p:spPr bwMode="auto">
          <a:xfrm>
            <a:off x="1895475" y="2205038"/>
            <a:ext cx="5405438" cy="3271837"/>
          </a:xfrm>
          <a:custGeom>
            <a:avLst/>
            <a:gdLst>
              <a:gd name="T0" fmla="*/ 25 w 1520"/>
              <a:gd name="T1" fmla="*/ 920 h 920"/>
              <a:gd name="T2" fmla="*/ 46 w 1520"/>
              <a:gd name="T3" fmla="*/ 920 h 920"/>
              <a:gd name="T4" fmla="*/ 73 w 1520"/>
              <a:gd name="T5" fmla="*/ 920 h 920"/>
              <a:gd name="T6" fmla="*/ 95 w 1520"/>
              <a:gd name="T7" fmla="*/ 920 h 920"/>
              <a:gd name="T8" fmla="*/ 122 w 1520"/>
              <a:gd name="T9" fmla="*/ 919 h 920"/>
              <a:gd name="T10" fmla="*/ 143 w 1520"/>
              <a:gd name="T11" fmla="*/ 918 h 920"/>
              <a:gd name="T12" fmla="*/ 168 w 1520"/>
              <a:gd name="T13" fmla="*/ 917 h 920"/>
              <a:gd name="T14" fmla="*/ 192 w 1520"/>
              <a:gd name="T15" fmla="*/ 915 h 920"/>
              <a:gd name="T16" fmla="*/ 213 w 1520"/>
              <a:gd name="T17" fmla="*/ 912 h 920"/>
              <a:gd name="T18" fmla="*/ 241 w 1520"/>
              <a:gd name="T19" fmla="*/ 907 h 920"/>
              <a:gd name="T20" fmla="*/ 262 w 1520"/>
              <a:gd name="T21" fmla="*/ 901 h 920"/>
              <a:gd name="T22" fmla="*/ 289 w 1520"/>
              <a:gd name="T23" fmla="*/ 892 h 920"/>
              <a:gd name="T24" fmla="*/ 310 w 1520"/>
              <a:gd name="T25" fmla="*/ 881 h 920"/>
              <a:gd name="T26" fmla="*/ 335 w 1520"/>
              <a:gd name="T27" fmla="*/ 866 h 920"/>
              <a:gd name="T28" fmla="*/ 359 w 1520"/>
              <a:gd name="T29" fmla="*/ 846 h 920"/>
              <a:gd name="T30" fmla="*/ 380 w 1520"/>
              <a:gd name="T31" fmla="*/ 824 h 920"/>
              <a:gd name="T32" fmla="*/ 408 w 1520"/>
              <a:gd name="T33" fmla="*/ 788 h 920"/>
              <a:gd name="T34" fmla="*/ 429 w 1520"/>
              <a:gd name="T35" fmla="*/ 754 h 920"/>
              <a:gd name="T36" fmla="*/ 456 w 1520"/>
              <a:gd name="T37" fmla="*/ 702 h 920"/>
              <a:gd name="T38" fmla="*/ 478 w 1520"/>
              <a:gd name="T39" fmla="*/ 656 h 920"/>
              <a:gd name="T40" fmla="*/ 502 w 1520"/>
              <a:gd name="T41" fmla="*/ 595 h 920"/>
              <a:gd name="T42" fmla="*/ 526 w 1520"/>
              <a:gd name="T43" fmla="*/ 528 h 920"/>
              <a:gd name="T44" fmla="*/ 548 w 1520"/>
              <a:gd name="T45" fmla="*/ 466 h 920"/>
              <a:gd name="T46" fmla="*/ 575 w 1520"/>
              <a:gd name="T47" fmla="*/ 382 h 920"/>
              <a:gd name="T48" fmla="*/ 596 w 1520"/>
              <a:gd name="T49" fmla="*/ 315 h 920"/>
              <a:gd name="T50" fmla="*/ 623 w 1520"/>
              <a:gd name="T51" fmla="*/ 233 h 920"/>
              <a:gd name="T52" fmla="*/ 645 w 1520"/>
              <a:gd name="T53" fmla="*/ 173 h 920"/>
              <a:gd name="T54" fmla="*/ 669 w 1520"/>
              <a:gd name="T55" fmla="*/ 112 h 920"/>
              <a:gd name="T56" fmla="*/ 693 w 1520"/>
              <a:gd name="T57" fmla="*/ 62 h 920"/>
              <a:gd name="T58" fmla="*/ 715 w 1520"/>
              <a:gd name="T59" fmla="*/ 29 h 920"/>
              <a:gd name="T60" fmla="*/ 742 w 1520"/>
              <a:gd name="T61" fmla="*/ 4 h 920"/>
              <a:gd name="T62" fmla="*/ 763 w 1520"/>
              <a:gd name="T63" fmla="*/ 0 h 920"/>
              <a:gd name="T64" fmla="*/ 791 w 1520"/>
              <a:gd name="T65" fmla="*/ 13 h 920"/>
              <a:gd name="T66" fmla="*/ 812 w 1520"/>
              <a:gd name="T67" fmla="*/ 37 h 920"/>
              <a:gd name="T68" fmla="*/ 836 w 1520"/>
              <a:gd name="T69" fmla="*/ 79 h 920"/>
              <a:gd name="T70" fmla="*/ 861 w 1520"/>
              <a:gd name="T71" fmla="*/ 133 h 920"/>
              <a:gd name="T72" fmla="*/ 882 w 1520"/>
              <a:gd name="T73" fmla="*/ 189 h 920"/>
              <a:gd name="T74" fmla="*/ 909 w 1520"/>
              <a:gd name="T75" fmla="*/ 269 h 920"/>
              <a:gd name="T76" fmla="*/ 930 w 1520"/>
              <a:gd name="T77" fmla="*/ 334 h 920"/>
              <a:gd name="T78" fmla="*/ 958 w 1520"/>
              <a:gd name="T79" fmla="*/ 419 h 920"/>
              <a:gd name="T80" fmla="*/ 979 w 1520"/>
              <a:gd name="T81" fmla="*/ 484 h 920"/>
              <a:gd name="T82" fmla="*/ 1003 w 1520"/>
              <a:gd name="T83" fmla="*/ 554 h 920"/>
              <a:gd name="T84" fmla="*/ 1028 w 1520"/>
              <a:gd name="T85" fmla="*/ 619 h 920"/>
              <a:gd name="T86" fmla="*/ 1049 w 1520"/>
              <a:gd name="T87" fmla="*/ 670 h 920"/>
              <a:gd name="T88" fmla="*/ 1076 w 1520"/>
              <a:gd name="T89" fmla="*/ 727 h 920"/>
              <a:gd name="T90" fmla="*/ 1098 w 1520"/>
              <a:gd name="T91" fmla="*/ 764 h 920"/>
              <a:gd name="T92" fmla="*/ 1125 w 1520"/>
              <a:gd name="T93" fmla="*/ 805 h 920"/>
              <a:gd name="T94" fmla="*/ 1146 w 1520"/>
              <a:gd name="T95" fmla="*/ 830 h 920"/>
              <a:gd name="T96" fmla="*/ 1171 w 1520"/>
              <a:gd name="T97" fmla="*/ 854 h 920"/>
              <a:gd name="T98" fmla="*/ 1195 w 1520"/>
              <a:gd name="T99" fmla="*/ 872 h 920"/>
              <a:gd name="T100" fmla="*/ 1216 w 1520"/>
              <a:gd name="T101" fmla="*/ 885 h 920"/>
              <a:gd name="T102" fmla="*/ 1244 w 1520"/>
              <a:gd name="T103" fmla="*/ 896 h 920"/>
              <a:gd name="T104" fmla="*/ 1265 w 1520"/>
              <a:gd name="T105" fmla="*/ 903 h 920"/>
              <a:gd name="T106" fmla="*/ 1292 w 1520"/>
              <a:gd name="T107" fmla="*/ 909 h 920"/>
              <a:gd name="T108" fmla="*/ 1313 w 1520"/>
              <a:gd name="T109" fmla="*/ 913 h 920"/>
              <a:gd name="T110" fmla="*/ 1338 w 1520"/>
              <a:gd name="T111" fmla="*/ 916 h 920"/>
              <a:gd name="T112" fmla="*/ 1362 w 1520"/>
              <a:gd name="T113" fmla="*/ 917 h 920"/>
              <a:gd name="T114" fmla="*/ 1383 w 1520"/>
              <a:gd name="T115" fmla="*/ 918 h 920"/>
              <a:gd name="T116" fmla="*/ 1411 w 1520"/>
              <a:gd name="T117" fmla="*/ 919 h 920"/>
              <a:gd name="T118" fmla="*/ 1432 w 1520"/>
              <a:gd name="T119" fmla="*/ 920 h 920"/>
              <a:gd name="T120" fmla="*/ 1459 w 1520"/>
              <a:gd name="T121" fmla="*/ 920 h 920"/>
              <a:gd name="T122" fmla="*/ 1481 w 1520"/>
              <a:gd name="T123" fmla="*/ 920 h 920"/>
              <a:gd name="T124" fmla="*/ 1505 w 1520"/>
              <a:gd name="T125" fmla="*/ 920 h 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0"/>
              <a:gd name="T190" fmla="*/ 0 h 920"/>
              <a:gd name="T191" fmla="*/ 1520 w 1520"/>
              <a:gd name="T192" fmla="*/ 920 h 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0" h="920">
                <a:moveTo>
                  <a:pt x="0" y="920"/>
                </a:moveTo>
                <a:lnTo>
                  <a:pt x="3" y="920"/>
                </a:lnTo>
                <a:lnTo>
                  <a:pt x="6" y="920"/>
                </a:lnTo>
                <a:lnTo>
                  <a:pt x="10" y="920"/>
                </a:lnTo>
                <a:lnTo>
                  <a:pt x="13" y="920"/>
                </a:lnTo>
                <a:lnTo>
                  <a:pt x="16" y="920"/>
                </a:lnTo>
                <a:lnTo>
                  <a:pt x="19" y="920"/>
                </a:lnTo>
                <a:lnTo>
                  <a:pt x="22" y="920"/>
                </a:lnTo>
                <a:lnTo>
                  <a:pt x="25" y="920"/>
                </a:lnTo>
                <a:lnTo>
                  <a:pt x="28" y="920"/>
                </a:lnTo>
                <a:lnTo>
                  <a:pt x="31" y="920"/>
                </a:lnTo>
                <a:lnTo>
                  <a:pt x="34" y="920"/>
                </a:lnTo>
                <a:lnTo>
                  <a:pt x="37" y="920"/>
                </a:lnTo>
                <a:lnTo>
                  <a:pt x="40" y="920"/>
                </a:lnTo>
                <a:lnTo>
                  <a:pt x="43" y="920"/>
                </a:lnTo>
                <a:lnTo>
                  <a:pt x="46" y="920"/>
                </a:lnTo>
                <a:lnTo>
                  <a:pt x="49" y="920"/>
                </a:lnTo>
                <a:lnTo>
                  <a:pt x="52" y="920"/>
                </a:lnTo>
                <a:lnTo>
                  <a:pt x="55" y="920"/>
                </a:lnTo>
                <a:lnTo>
                  <a:pt x="58" y="920"/>
                </a:lnTo>
                <a:lnTo>
                  <a:pt x="61" y="920"/>
                </a:lnTo>
                <a:lnTo>
                  <a:pt x="64" y="920"/>
                </a:lnTo>
                <a:lnTo>
                  <a:pt x="67" y="920"/>
                </a:lnTo>
                <a:lnTo>
                  <a:pt x="70" y="920"/>
                </a:lnTo>
                <a:lnTo>
                  <a:pt x="73" y="920"/>
                </a:lnTo>
                <a:lnTo>
                  <a:pt x="76" y="920"/>
                </a:lnTo>
                <a:lnTo>
                  <a:pt x="79" y="920"/>
                </a:lnTo>
                <a:lnTo>
                  <a:pt x="82" y="920"/>
                </a:lnTo>
                <a:lnTo>
                  <a:pt x="86" y="920"/>
                </a:lnTo>
                <a:lnTo>
                  <a:pt x="89" y="920"/>
                </a:lnTo>
                <a:lnTo>
                  <a:pt x="92" y="920"/>
                </a:lnTo>
                <a:lnTo>
                  <a:pt x="95" y="920"/>
                </a:lnTo>
                <a:lnTo>
                  <a:pt x="98" y="920"/>
                </a:lnTo>
                <a:lnTo>
                  <a:pt x="101" y="920"/>
                </a:lnTo>
                <a:lnTo>
                  <a:pt x="104" y="920"/>
                </a:lnTo>
                <a:lnTo>
                  <a:pt x="107" y="919"/>
                </a:lnTo>
                <a:lnTo>
                  <a:pt x="110" y="919"/>
                </a:lnTo>
                <a:lnTo>
                  <a:pt x="113" y="919"/>
                </a:lnTo>
                <a:lnTo>
                  <a:pt x="116" y="919"/>
                </a:lnTo>
                <a:lnTo>
                  <a:pt x="119" y="919"/>
                </a:lnTo>
                <a:lnTo>
                  <a:pt x="122" y="919"/>
                </a:lnTo>
                <a:lnTo>
                  <a:pt x="125" y="919"/>
                </a:lnTo>
                <a:lnTo>
                  <a:pt x="128" y="919"/>
                </a:lnTo>
                <a:lnTo>
                  <a:pt x="131" y="919"/>
                </a:lnTo>
                <a:lnTo>
                  <a:pt x="134" y="919"/>
                </a:lnTo>
                <a:lnTo>
                  <a:pt x="137" y="918"/>
                </a:lnTo>
                <a:lnTo>
                  <a:pt x="140" y="918"/>
                </a:lnTo>
                <a:lnTo>
                  <a:pt x="143" y="918"/>
                </a:lnTo>
                <a:lnTo>
                  <a:pt x="146" y="918"/>
                </a:lnTo>
                <a:lnTo>
                  <a:pt x="149" y="918"/>
                </a:lnTo>
                <a:lnTo>
                  <a:pt x="152" y="918"/>
                </a:lnTo>
                <a:lnTo>
                  <a:pt x="155" y="918"/>
                </a:lnTo>
                <a:lnTo>
                  <a:pt x="158" y="917"/>
                </a:lnTo>
                <a:lnTo>
                  <a:pt x="161" y="917"/>
                </a:lnTo>
                <a:lnTo>
                  <a:pt x="165" y="917"/>
                </a:lnTo>
                <a:lnTo>
                  <a:pt x="168" y="917"/>
                </a:lnTo>
                <a:lnTo>
                  <a:pt x="171" y="917"/>
                </a:lnTo>
                <a:lnTo>
                  <a:pt x="174" y="916"/>
                </a:lnTo>
                <a:lnTo>
                  <a:pt x="177" y="916"/>
                </a:lnTo>
                <a:lnTo>
                  <a:pt x="180" y="916"/>
                </a:lnTo>
                <a:lnTo>
                  <a:pt x="183" y="916"/>
                </a:lnTo>
                <a:lnTo>
                  <a:pt x="186" y="915"/>
                </a:lnTo>
                <a:lnTo>
                  <a:pt x="189" y="915"/>
                </a:lnTo>
                <a:lnTo>
                  <a:pt x="192" y="915"/>
                </a:lnTo>
                <a:lnTo>
                  <a:pt x="195" y="914"/>
                </a:lnTo>
                <a:lnTo>
                  <a:pt x="198" y="914"/>
                </a:lnTo>
                <a:lnTo>
                  <a:pt x="201" y="914"/>
                </a:lnTo>
                <a:lnTo>
                  <a:pt x="204" y="913"/>
                </a:lnTo>
                <a:lnTo>
                  <a:pt x="207" y="913"/>
                </a:lnTo>
                <a:lnTo>
                  <a:pt x="210" y="912"/>
                </a:lnTo>
                <a:lnTo>
                  <a:pt x="213" y="912"/>
                </a:lnTo>
                <a:lnTo>
                  <a:pt x="216" y="911"/>
                </a:lnTo>
                <a:lnTo>
                  <a:pt x="219" y="911"/>
                </a:lnTo>
                <a:lnTo>
                  <a:pt x="222" y="910"/>
                </a:lnTo>
                <a:lnTo>
                  <a:pt x="225" y="910"/>
                </a:lnTo>
                <a:lnTo>
                  <a:pt x="228" y="909"/>
                </a:lnTo>
                <a:lnTo>
                  <a:pt x="231" y="909"/>
                </a:lnTo>
                <a:lnTo>
                  <a:pt x="234" y="908"/>
                </a:lnTo>
                <a:lnTo>
                  <a:pt x="237" y="908"/>
                </a:lnTo>
                <a:lnTo>
                  <a:pt x="241" y="907"/>
                </a:lnTo>
                <a:lnTo>
                  <a:pt x="244" y="906"/>
                </a:lnTo>
                <a:lnTo>
                  <a:pt x="247" y="906"/>
                </a:lnTo>
                <a:lnTo>
                  <a:pt x="250" y="905"/>
                </a:lnTo>
                <a:lnTo>
                  <a:pt x="253" y="904"/>
                </a:lnTo>
                <a:lnTo>
                  <a:pt x="256" y="903"/>
                </a:lnTo>
                <a:lnTo>
                  <a:pt x="259" y="902"/>
                </a:lnTo>
                <a:lnTo>
                  <a:pt x="262" y="901"/>
                </a:lnTo>
                <a:lnTo>
                  <a:pt x="265" y="901"/>
                </a:lnTo>
                <a:lnTo>
                  <a:pt x="268" y="900"/>
                </a:lnTo>
                <a:lnTo>
                  <a:pt x="271" y="899"/>
                </a:lnTo>
                <a:lnTo>
                  <a:pt x="274" y="898"/>
                </a:lnTo>
                <a:lnTo>
                  <a:pt x="277" y="896"/>
                </a:lnTo>
                <a:lnTo>
                  <a:pt x="280" y="895"/>
                </a:lnTo>
                <a:lnTo>
                  <a:pt x="283" y="894"/>
                </a:lnTo>
                <a:lnTo>
                  <a:pt x="286" y="893"/>
                </a:lnTo>
                <a:lnTo>
                  <a:pt x="289" y="892"/>
                </a:lnTo>
                <a:lnTo>
                  <a:pt x="292" y="890"/>
                </a:lnTo>
                <a:lnTo>
                  <a:pt x="295" y="889"/>
                </a:lnTo>
                <a:lnTo>
                  <a:pt x="298" y="888"/>
                </a:lnTo>
                <a:lnTo>
                  <a:pt x="301" y="886"/>
                </a:lnTo>
                <a:lnTo>
                  <a:pt x="304" y="885"/>
                </a:lnTo>
                <a:lnTo>
                  <a:pt x="307" y="883"/>
                </a:lnTo>
                <a:lnTo>
                  <a:pt x="310" y="881"/>
                </a:lnTo>
                <a:lnTo>
                  <a:pt x="313" y="880"/>
                </a:lnTo>
                <a:lnTo>
                  <a:pt x="317" y="878"/>
                </a:lnTo>
                <a:lnTo>
                  <a:pt x="320" y="876"/>
                </a:lnTo>
                <a:lnTo>
                  <a:pt x="323" y="874"/>
                </a:lnTo>
                <a:lnTo>
                  <a:pt x="326" y="872"/>
                </a:lnTo>
                <a:lnTo>
                  <a:pt x="329" y="870"/>
                </a:lnTo>
                <a:lnTo>
                  <a:pt x="332" y="868"/>
                </a:lnTo>
                <a:lnTo>
                  <a:pt x="335" y="866"/>
                </a:lnTo>
                <a:lnTo>
                  <a:pt x="338" y="864"/>
                </a:lnTo>
                <a:lnTo>
                  <a:pt x="341" y="861"/>
                </a:lnTo>
                <a:lnTo>
                  <a:pt x="344" y="859"/>
                </a:lnTo>
                <a:lnTo>
                  <a:pt x="347" y="856"/>
                </a:lnTo>
                <a:lnTo>
                  <a:pt x="350" y="854"/>
                </a:lnTo>
                <a:lnTo>
                  <a:pt x="353" y="851"/>
                </a:lnTo>
                <a:lnTo>
                  <a:pt x="356" y="849"/>
                </a:lnTo>
                <a:lnTo>
                  <a:pt x="359" y="846"/>
                </a:lnTo>
                <a:lnTo>
                  <a:pt x="362" y="843"/>
                </a:lnTo>
                <a:lnTo>
                  <a:pt x="365" y="840"/>
                </a:lnTo>
                <a:lnTo>
                  <a:pt x="368" y="837"/>
                </a:lnTo>
                <a:lnTo>
                  <a:pt x="371" y="834"/>
                </a:lnTo>
                <a:lnTo>
                  <a:pt x="374" y="830"/>
                </a:lnTo>
                <a:lnTo>
                  <a:pt x="377" y="827"/>
                </a:lnTo>
                <a:lnTo>
                  <a:pt x="380" y="824"/>
                </a:lnTo>
                <a:lnTo>
                  <a:pt x="383" y="820"/>
                </a:lnTo>
                <a:lnTo>
                  <a:pt x="386" y="816"/>
                </a:lnTo>
                <a:lnTo>
                  <a:pt x="389" y="813"/>
                </a:lnTo>
                <a:lnTo>
                  <a:pt x="393" y="809"/>
                </a:lnTo>
                <a:lnTo>
                  <a:pt x="396" y="805"/>
                </a:lnTo>
                <a:lnTo>
                  <a:pt x="399" y="801"/>
                </a:lnTo>
                <a:lnTo>
                  <a:pt x="402" y="797"/>
                </a:lnTo>
                <a:lnTo>
                  <a:pt x="405" y="792"/>
                </a:lnTo>
                <a:lnTo>
                  <a:pt x="408" y="788"/>
                </a:lnTo>
                <a:lnTo>
                  <a:pt x="411" y="783"/>
                </a:lnTo>
                <a:lnTo>
                  <a:pt x="414" y="779"/>
                </a:lnTo>
                <a:lnTo>
                  <a:pt x="417" y="774"/>
                </a:lnTo>
                <a:lnTo>
                  <a:pt x="420" y="769"/>
                </a:lnTo>
                <a:lnTo>
                  <a:pt x="423" y="764"/>
                </a:lnTo>
                <a:lnTo>
                  <a:pt x="426" y="759"/>
                </a:lnTo>
                <a:lnTo>
                  <a:pt x="429" y="754"/>
                </a:lnTo>
                <a:lnTo>
                  <a:pt x="432" y="749"/>
                </a:lnTo>
                <a:lnTo>
                  <a:pt x="435" y="744"/>
                </a:lnTo>
                <a:lnTo>
                  <a:pt x="438" y="738"/>
                </a:lnTo>
                <a:lnTo>
                  <a:pt x="441" y="732"/>
                </a:lnTo>
                <a:lnTo>
                  <a:pt x="444" y="727"/>
                </a:lnTo>
                <a:lnTo>
                  <a:pt x="447" y="721"/>
                </a:lnTo>
                <a:lnTo>
                  <a:pt x="450" y="715"/>
                </a:lnTo>
                <a:lnTo>
                  <a:pt x="453" y="709"/>
                </a:lnTo>
                <a:lnTo>
                  <a:pt x="456" y="702"/>
                </a:lnTo>
                <a:lnTo>
                  <a:pt x="459" y="696"/>
                </a:lnTo>
                <a:lnTo>
                  <a:pt x="462" y="690"/>
                </a:lnTo>
                <a:lnTo>
                  <a:pt x="465" y="683"/>
                </a:lnTo>
                <a:lnTo>
                  <a:pt x="468" y="676"/>
                </a:lnTo>
                <a:lnTo>
                  <a:pt x="472" y="670"/>
                </a:lnTo>
                <a:lnTo>
                  <a:pt x="475" y="663"/>
                </a:lnTo>
                <a:lnTo>
                  <a:pt x="478" y="656"/>
                </a:lnTo>
                <a:lnTo>
                  <a:pt x="481" y="648"/>
                </a:lnTo>
                <a:lnTo>
                  <a:pt x="484" y="641"/>
                </a:lnTo>
                <a:lnTo>
                  <a:pt x="487" y="634"/>
                </a:lnTo>
                <a:lnTo>
                  <a:pt x="490" y="626"/>
                </a:lnTo>
                <a:lnTo>
                  <a:pt x="493" y="619"/>
                </a:lnTo>
                <a:lnTo>
                  <a:pt x="496" y="611"/>
                </a:lnTo>
                <a:lnTo>
                  <a:pt x="499" y="603"/>
                </a:lnTo>
                <a:lnTo>
                  <a:pt x="502" y="595"/>
                </a:lnTo>
                <a:lnTo>
                  <a:pt x="505" y="587"/>
                </a:lnTo>
                <a:lnTo>
                  <a:pt x="508" y="579"/>
                </a:lnTo>
                <a:lnTo>
                  <a:pt x="511" y="571"/>
                </a:lnTo>
                <a:lnTo>
                  <a:pt x="514" y="563"/>
                </a:lnTo>
                <a:lnTo>
                  <a:pt x="517" y="554"/>
                </a:lnTo>
                <a:lnTo>
                  <a:pt x="520" y="546"/>
                </a:lnTo>
                <a:lnTo>
                  <a:pt x="523" y="537"/>
                </a:lnTo>
                <a:lnTo>
                  <a:pt x="526" y="528"/>
                </a:lnTo>
                <a:lnTo>
                  <a:pt x="529" y="520"/>
                </a:lnTo>
                <a:lnTo>
                  <a:pt x="532" y="511"/>
                </a:lnTo>
                <a:lnTo>
                  <a:pt x="535" y="502"/>
                </a:lnTo>
                <a:lnTo>
                  <a:pt x="538" y="493"/>
                </a:lnTo>
                <a:lnTo>
                  <a:pt x="541" y="484"/>
                </a:lnTo>
                <a:lnTo>
                  <a:pt x="544" y="475"/>
                </a:lnTo>
                <a:lnTo>
                  <a:pt x="548" y="466"/>
                </a:lnTo>
                <a:lnTo>
                  <a:pt x="550" y="457"/>
                </a:lnTo>
                <a:lnTo>
                  <a:pt x="554" y="447"/>
                </a:lnTo>
                <a:lnTo>
                  <a:pt x="557" y="438"/>
                </a:lnTo>
                <a:lnTo>
                  <a:pt x="560" y="429"/>
                </a:lnTo>
                <a:lnTo>
                  <a:pt x="563" y="419"/>
                </a:lnTo>
                <a:lnTo>
                  <a:pt x="566" y="410"/>
                </a:lnTo>
                <a:lnTo>
                  <a:pt x="569" y="401"/>
                </a:lnTo>
                <a:lnTo>
                  <a:pt x="572" y="391"/>
                </a:lnTo>
                <a:lnTo>
                  <a:pt x="575" y="382"/>
                </a:lnTo>
                <a:lnTo>
                  <a:pt x="578" y="372"/>
                </a:lnTo>
                <a:lnTo>
                  <a:pt x="581" y="363"/>
                </a:lnTo>
                <a:lnTo>
                  <a:pt x="584" y="353"/>
                </a:lnTo>
                <a:lnTo>
                  <a:pt x="587" y="344"/>
                </a:lnTo>
                <a:lnTo>
                  <a:pt x="590" y="334"/>
                </a:lnTo>
                <a:lnTo>
                  <a:pt x="593" y="325"/>
                </a:lnTo>
                <a:lnTo>
                  <a:pt x="596" y="315"/>
                </a:lnTo>
                <a:lnTo>
                  <a:pt x="599" y="306"/>
                </a:lnTo>
                <a:lnTo>
                  <a:pt x="602" y="297"/>
                </a:lnTo>
                <a:lnTo>
                  <a:pt x="605" y="287"/>
                </a:lnTo>
                <a:lnTo>
                  <a:pt x="608" y="278"/>
                </a:lnTo>
                <a:lnTo>
                  <a:pt x="611" y="269"/>
                </a:lnTo>
                <a:lnTo>
                  <a:pt x="614" y="260"/>
                </a:lnTo>
                <a:lnTo>
                  <a:pt x="617" y="251"/>
                </a:lnTo>
                <a:lnTo>
                  <a:pt x="620" y="242"/>
                </a:lnTo>
                <a:lnTo>
                  <a:pt x="623" y="233"/>
                </a:lnTo>
                <a:lnTo>
                  <a:pt x="627" y="224"/>
                </a:lnTo>
                <a:lnTo>
                  <a:pt x="630" y="215"/>
                </a:lnTo>
                <a:lnTo>
                  <a:pt x="633" y="206"/>
                </a:lnTo>
                <a:lnTo>
                  <a:pt x="636" y="198"/>
                </a:lnTo>
                <a:lnTo>
                  <a:pt x="639" y="189"/>
                </a:lnTo>
                <a:lnTo>
                  <a:pt x="642" y="181"/>
                </a:lnTo>
                <a:lnTo>
                  <a:pt x="645" y="173"/>
                </a:lnTo>
                <a:lnTo>
                  <a:pt x="648" y="164"/>
                </a:lnTo>
                <a:lnTo>
                  <a:pt x="651" y="156"/>
                </a:lnTo>
                <a:lnTo>
                  <a:pt x="654" y="149"/>
                </a:lnTo>
                <a:lnTo>
                  <a:pt x="657" y="141"/>
                </a:lnTo>
                <a:lnTo>
                  <a:pt x="660" y="133"/>
                </a:lnTo>
                <a:lnTo>
                  <a:pt x="663" y="126"/>
                </a:lnTo>
                <a:lnTo>
                  <a:pt x="666" y="119"/>
                </a:lnTo>
                <a:lnTo>
                  <a:pt x="669" y="112"/>
                </a:lnTo>
                <a:lnTo>
                  <a:pt x="672" y="105"/>
                </a:lnTo>
                <a:lnTo>
                  <a:pt x="675" y="98"/>
                </a:lnTo>
                <a:lnTo>
                  <a:pt x="678" y="91"/>
                </a:lnTo>
                <a:lnTo>
                  <a:pt x="681" y="85"/>
                </a:lnTo>
                <a:lnTo>
                  <a:pt x="684" y="79"/>
                </a:lnTo>
                <a:lnTo>
                  <a:pt x="687" y="73"/>
                </a:lnTo>
                <a:lnTo>
                  <a:pt x="690" y="67"/>
                </a:lnTo>
                <a:lnTo>
                  <a:pt x="693" y="62"/>
                </a:lnTo>
                <a:lnTo>
                  <a:pt x="696" y="56"/>
                </a:lnTo>
                <a:lnTo>
                  <a:pt x="699" y="51"/>
                </a:lnTo>
                <a:lnTo>
                  <a:pt x="703" y="46"/>
                </a:lnTo>
                <a:lnTo>
                  <a:pt x="706" y="42"/>
                </a:lnTo>
                <a:lnTo>
                  <a:pt x="709" y="37"/>
                </a:lnTo>
                <a:lnTo>
                  <a:pt x="712" y="33"/>
                </a:lnTo>
                <a:lnTo>
                  <a:pt x="715" y="29"/>
                </a:lnTo>
                <a:lnTo>
                  <a:pt x="718" y="25"/>
                </a:lnTo>
                <a:lnTo>
                  <a:pt x="721" y="22"/>
                </a:lnTo>
                <a:lnTo>
                  <a:pt x="724" y="19"/>
                </a:lnTo>
                <a:lnTo>
                  <a:pt x="727" y="16"/>
                </a:lnTo>
                <a:lnTo>
                  <a:pt x="730" y="13"/>
                </a:lnTo>
                <a:lnTo>
                  <a:pt x="733" y="10"/>
                </a:lnTo>
                <a:lnTo>
                  <a:pt x="736" y="8"/>
                </a:lnTo>
                <a:lnTo>
                  <a:pt x="739" y="6"/>
                </a:lnTo>
                <a:lnTo>
                  <a:pt x="742" y="4"/>
                </a:lnTo>
                <a:lnTo>
                  <a:pt x="745" y="3"/>
                </a:lnTo>
                <a:lnTo>
                  <a:pt x="748" y="2"/>
                </a:lnTo>
                <a:lnTo>
                  <a:pt x="751" y="1"/>
                </a:lnTo>
                <a:lnTo>
                  <a:pt x="754" y="0"/>
                </a:lnTo>
                <a:lnTo>
                  <a:pt x="757" y="0"/>
                </a:lnTo>
                <a:lnTo>
                  <a:pt x="760" y="0"/>
                </a:lnTo>
                <a:lnTo>
                  <a:pt x="763" y="0"/>
                </a:lnTo>
                <a:lnTo>
                  <a:pt x="766" y="0"/>
                </a:lnTo>
                <a:lnTo>
                  <a:pt x="769" y="1"/>
                </a:lnTo>
                <a:lnTo>
                  <a:pt x="772" y="2"/>
                </a:lnTo>
                <a:lnTo>
                  <a:pt x="775" y="3"/>
                </a:lnTo>
                <a:lnTo>
                  <a:pt x="778" y="4"/>
                </a:lnTo>
                <a:lnTo>
                  <a:pt x="782" y="6"/>
                </a:lnTo>
                <a:lnTo>
                  <a:pt x="785" y="8"/>
                </a:lnTo>
                <a:lnTo>
                  <a:pt x="788" y="10"/>
                </a:lnTo>
                <a:lnTo>
                  <a:pt x="791" y="13"/>
                </a:lnTo>
                <a:lnTo>
                  <a:pt x="794" y="16"/>
                </a:lnTo>
                <a:lnTo>
                  <a:pt x="797" y="19"/>
                </a:lnTo>
                <a:lnTo>
                  <a:pt x="800" y="22"/>
                </a:lnTo>
                <a:lnTo>
                  <a:pt x="803" y="25"/>
                </a:lnTo>
                <a:lnTo>
                  <a:pt x="806" y="29"/>
                </a:lnTo>
                <a:lnTo>
                  <a:pt x="809" y="33"/>
                </a:lnTo>
                <a:lnTo>
                  <a:pt x="812" y="37"/>
                </a:lnTo>
                <a:lnTo>
                  <a:pt x="815" y="42"/>
                </a:lnTo>
                <a:lnTo>
                  <a:pt x="818" y="46"/>
                </a:lnTo>
                <a:lnTo>
                  <a:pt x="821" y="51"/>
                </a:lnTo>
                <a:lnTo>
                  <a:pt x="824" y="56"/>
                </a:lnTo>
                <a:lnTo>
                  <a:pt x="827" y="62"/>
                </a:lnTo>
                <a:lnTo>
                  <a:pt x="830" y="67"/>
                </a:lnTo>
                <a:lnTo>
                  <a:pt x="833" y="73"/>
                </a:lnTo>
                <a:lnTo>
                  <a:pt x="836" y="79"/>
                </a:lnTo>
                <a:lnTo>
                  <a:pt x="839" y="85"/>
                </a:lnTo>
                <a:lnTo>
                  <a:pt x="842" y="91"/>
                </a:lnTo>
                <a:lnTo>
                  <a:pt x="845" y="98"/>
                </a:lnTo>
                <a:lnTo>
                  <a:pt x="848" y="105"/>
                </a:lnTo>
                <a:lnTo>
                  <a:pt x="851" y="112"/>
                </a:lnTo>
                <a:lnTo>
                  <a:pt x="854" y="119"/>
                </a:lnTo>
                <a:lnTo>
                  <a:pt x="858" y="126"/>
                </a:lnTo>
                <a:lnTo>
                  <a:pt x="861" y="133"/>
                </a:lnTo>
                <a:lnTo>
                  <a:pt x="864" y="141"/>
                </a:lnTo>
                <a:lnTo>
                  <a:pt x="867" y="149"/>
                </a:lnTo>
                <a:lnTo>
                  <a:pt x="870" y="156"/>
                </a:lnTo>
                <a:lnTo>
                  <a:pt x="873" y="164"/>
                </a:lnTo>
                <a:lnTo>
                  <a:pt x="876" y="173"/>
                </a:lnTo>
                <a:lnTo>
                  <a:pt x="879" y="181"/>
                </a:lnTo>
                <a:lnTo>
                  <a:pt x="882" y="189"/>
                </a:lnTo>
                <a:lnTo>
                  <a:pt x="885" y="198"/>
                </a:lnTo>
                <a:lnTo>
                  <a:pt x="888" y="206"/>
                </a:lnTo>
                <a:lnTo>
                  <a:pt x="891" y="215"/>
                </a:lnTo>
                <a:lnTo>
                  <a:pt x="894" y="224"/>
                </a:lnTo>
                <a:lnTo>
                  <a:pt x="897" y="233"/>
                </a:lnTo>
                <a:lnTo>
                  <a:pt x="900" y="242"/>
                </a:lnTo>
                <a:lnTo>
                  <a:pt x="903" y="251"/>
                </a:lnTo>
                <a:lnTo>
                  <a:pt x="906" y="260"/>
                </a:lnTo>
                <a:lnTo>
                  <a:pt x="909" y="269"/>
                </a:lnTo>
                <a:lnTo>
                  <a:pt x="912" y="278"/>
                </a:lnTo>
                <a:lnTo>
                  <a:pt x="915" y="287"/>
                </a:lnTo>
                <a:lnTo>
                  <a:pt x="918" y="297"/>
                </a:lnTo>
                <a:lnTo>
                  <a:pt x="921" y="306"/>
                </a:lnTo>
                <a:lnTo>
                  <a:pt x="924" y="315"/>
                </a:lnTo>
                <a:lnTo>
                  <a:pt x="927" y="325"/>
                </a:lnTo>
                <a:lnTo>
                  <a:pt x="930" y="334"/>
                </a:lnTo>
                <a:lnTo>
                  <a:pt x="934" y="344"/>
                </a:lnTo>
                <a:lnTo>
                  <a:pt x="937" y="353"/>
                </a:lnTo>
                <a:lnTo>
                  <a:pt x="940" y="363"/>
                </a:lnTo>
                <a:lnTo>
                  <a:pt x="943" y="372"/>
                </a:lnTo>
                <a:lnTo>
                  <a:pt x="946" y="382"/>
                </a:lnTo>
                <a:lnTo>
                  <a:pt x="949" y="391"/>
                </a:lnTo>
                <a:lnTo>
                  <a:pt x="952" y="401"/>
                </a:lnTo>
                <a:lnTo>
                  <a:pt x="955" y="410"/>
                </a:lnTo>
                <a:lnTo>
                  <a:pt x="958" y="419"/>
                </a:lnTo>
                <a:lnTo>
                  <a:pt x="961" y="429"/>
                </a:lnTo>
                <a:lnTo>
                  <a:pt x="964" y="438"/>
                </a:lnTo>
                <a:lnTo>
                  <a:pt x="967" y="447"/>
                </a:lnTo>
                <a:lnTo>
                  <a:pt x="970" y="457"/>
                </a:lnTo>
                <a:lnTo>
                  <a:pt x="973" y="466"/>
                </a:lnTo>
                <a:lnTo>
                  <a:pt x="976" y="475"/>
                </a:lnTo>
                <a:lnTo>
                  <a:pt x="979" y="484"/>
                </a:lnTo>
                <a:lnTo>
                  <a:pt x="982" y="493"/>
                </a:lnTo>
                <a:lnTo>
                  <a:pt x="985" y="502"/>
                </a:lnTo>
                <a:lnTo>
                  <a:pt x="988" y="511"/>
                </a:lnTo>
                <a:lnTo>
                  <a:pt x="991" y="520"/>
                </a:lnTo>
                <a:lnTo>
                  <a:pt x="994" y="528"/>
                </a:lnTo>
                <a:lnTo>
                  <a:pt x="997" y="537"/>
                </a:lnTo>
                <a:lnTo>
                  <a:pt x="1000" y="546"/>
                </a:lnTo>
                <a:lnTo>
                  <a:pt x="1003" y="554"/>
                </a:lnTo>
                <a:lnTo>
                  <a:pt x="1006" y="563"/>
                </a:lnTo>
                <a:lnTo>
                  <a:pt x="1010" y="571"/>
                </a:lnTo>
                <a:lnTo>
                  <a:pt x="1013" y="579"/>
                </a:lnTo>
                <a:lnTo>
                  <a:pt x="1016" y="587"/>
                </a:lnTo>
                <a:lnTo>
                  <a:pt x="1019" y="595"/>
                </a:lnTo>
                <a:lnTo>
                  <a:pt x="1022" y="603"/>
                </a:lnTo>
                <a:lnTo>
                  <a:pt x="1025" y="611"/>
                </a:lnTo>
                <a:lnTo>
                  <a:pt x="1028" y="619"/>
                </a:lnTo>
                <a:lnTo>
                  <a:pt x="1031" y="626"/>
                </a:lnTo>
                <a:lnTo>
                  <a:pt x="1034" y="634"/>
                </a:lnTo>
                <a:lnTo>
                  <a:pt x="1037" y="641"/>
                </a:lnTo>
                <a:lnTo>
                  <a:pt x="1040" y="648"/>
                </a:lnTo>
                <a:lnTo>
                  <a:pt x="1043" y="656"/>
                </a:lnTo>
                <a:lnTo>
                  <a:pt x="1046" y="663"/>
                </a:lnTo>
                <a:lnTo>
                  <a:pt x="1049" y="670"/>
                </a:lnTo>
                <a:lnTo>
                  <a:pt x="1052" y="676"/>
                </a:lnTo>
                <a:lnTo>
                  <a:pt x="1055" y="683"/>
                </a:lnTo>
                <a:lnTo>
                  <a:pt x="1058" y="690"/>
                </a:lnTo>
                <a:lnTo>
                  <a:pt x="1061" y="696"/>
                </a:lnTo>
                <a:lnTo>
                  <a:pt x="1064" y="702"/>
                </a:lnTo>
                <a:lnTo>
                  <a:pt x="1067" y="709"/>
                </a:lnTo>
                <a:lnTo>
                  <a:pt x="1070" y="715"/>
                </a:lnTo>
                <a:lnTo>
                  <a:pt x="1073" y="721"/>
                </a:lnTo>
                <a:lnTo>
                  <a:pt x="1076" y="727"/>
                </a:lnTo>
                <a:lnTo>
                  <a:pt x="1079" y="732"/>
                </a:lnTo>
                <a:lnTo>
                  <a:pt x="1082" y="738"/>
                </a:lnTo>
                <a:lnTo>
                  <a:pt x="1085" y="744"/>
                </a:lnTo>
                <a:lnTo>
                  <a:pt x="1089" y="749"/>
                </a:lnTo>
                <a:lnTo>
                  <a:pt x="1092" y="754"/>
                </a:lnTo>
                <a:lnTo>
                  <a:pt x="1095" y="759"/>
                </a:lnTo>
                <a:lnTo>
                  <a:pt x="1098" y="764"/>
                </a:lnTo>
                <a:lnTo>
                  <a:pt x="1101" y="769"/>
                </a:lnTo>
                <a:lnTo>
                  <a:pt x="1104" y="774"/>
                </a:lnTo>
                <a:lnTo>
                  <a:pt x="1107" y="779"/>
                </a:lnTo>
                <a:lnTo>
                  <a:pt x="1110" y="783"/>
                </a:lnTo>
                <a:lnTo>
                  <a:pt x="1113" y="788"/>
                </a:lnTo>
                <a:lnTo>
                  <a:pt x="1116" y="792"/>
                </a:lnTo>
                <a:lnTo>
                  <a:pt x="1119" y="797"/>
                </a:lnTo>
                <a:lnTo>
                  <a:pt x="1122" y="801"/>
                </a:lnTo>
                <a:lnTo>
                  <a:pt x="1125" y="805"/>
                </a:lnTo>
                <a:lnTo>
                  <a:pt x="1128" y="809"/>
                </a:lnTo>
                <a:lnTo>
                  <a:pt x="1131" y="813"/>
                </a:lnTo>
                <a:lnTo>
                  <a:pt x="1134" y="816"/>
                </a:lnTo>
                <a:lnTo>
                  <a:pt x="1137" y="820"/>
                </a:lnTo>
                <a:lnTo>
                  <a:pt x="1140" y="824"/>
                </a:lnTo>
                <a:lnTo>
                  <a:pt x="1143" y="827"/>
                </a:lnTo>
                <a:lnTo>
                  <a:pt x="1146" y="830"/>
                </a:lnTo>
                <a:lnTo>
                  <a:pt x="1149" y="834"/>
                </a:lnTo>
                <a:lnTo>
                  <a:pt x="1152" y="837"/>
                </a:lnTo>
                <a:lnTo>
                  <a:pt x="1155" y="840"/>
                </a:lnTo>
                <a:lnTo>
                  <a:pt x="1158" y="843"/>
                </a:lnTo>
                <a:lnTo>
                  <a:pt x="1161" y="846"/>
                </a:lnTo>
                <a:lnTo>
                  <a:pt x="1165" y="849"/>
                </a:lnTo>
                <a:lnTo>
                  <a:pt x="1168" y="851"/>
                </a:lnTo>
                <a:lnTo>
                  <a:pt x="1171" y="854"/>
                </a:lnTo>
                <a:lnTo>
                  <a:pt x="1174" y="856"/>
                </a:lnTo>
                <a:lnTo>
                  <a:pt x="1177" y="859"/>
                </a:lnTo>
                <a:lnTo>
                  <a:pt x="1180" y="861"/>
                </a:lnTo>
                <a:lnTo>
                  <a:pt x="1183" y="864"/>
                </a:lnTo>
                <a:lnTo>
                  <a:pt x="1186" y="866"/>
                </a:lnTo>
                <a:lnTo>
                  <a:pt x="1189" y="868"/>
                </a:lnTo>
                <a:lnTo>
                  <a:pt x="1192" y="870"/>
                </a:lnTo>
                <a:lnTo>
                  <a:pt x="1195" y="872"/>
                </a:lnTo>
                <a:lnTo>
                  <a:pt x="1198" y="874"/>
                </a:lnTo>
                <a:lnTo>
                  <a:pt x="1201" y="876"/>
                </a:lnTo>
                <a:lnTo>
                  <a:pt x="1204" y="878"/>
                </a:lnTo>
                <a:lnTo>
                  <a:pt x="1207" y="880"/>
                </a:lnTo>
                <a:lnTo>
                  <a:pt x="1210" y="881"/>
                </a:lnTo>
                <a:lnTo>
                  <a:pt x="1213" y="883"/>
                </a:lnTo>
                <a:lnTo>
                  <a:pt x="1216" y="885"/>
                </a:lnTo>
                <a:lnTo>
                  <a:pt x="1219" y="886"/>
                </a:lnTo>
                <a:lnTo>
                  <a:pt x="1222" y="888"/>
                </a:lnTo>
                <a:lnTo>
                  <a:pt x="1225" y="889"/>
                </a:lnTo>
                <a:lnTo>
                  <a:pt x="1228" y="890"/>
                </a:lnTo>
                <a:lnTo>
                  <a:pt x="1231" y="892"/>
                </a:lnTo>
                <a:lnTo>
                  <a:pt x="1234" y="893"/>
                </a:lnTo>
                <a:lnTo>
                  <a:pt x="1237" y="894"/>
                </a:lnTo>
                <a:lnTo>
                  <a:pt x="1241" y="895"/>
                </a:lnTo>
                <a:lnTo>
                  <a:pt x="1244" y="896"/>
                </a:lnTo>
                <a:lnTo>
                  <a:pt x="1247" y="898"/>
                </a:lnTo>
                <a:lnTo>
                  <a:pt x="1250" y="899"/>
                </a:lnTo>
                <a:lnTo>
                  <a:pt x="1253" y="900"/>
                </a:lnTo>
                <a:lnTo>
                  <a:pt x="1256" y="901"/>
                </a:lnTo>
                <a:lnTo>
                  <a:pt x="1259" y="901"/>
                </a:lnTo>
                <a:lnTo>
                  <a:pt x="1262" y="902"/>
                </a:lnTo>
                <a:lnTo>
                  <a:pt x="1265" y="903"/>
                </a:lnTo>
                <a:lnTo>
                  <a:pt x="1268" y="904"/>
                </a:lnTo>
                <a:lnTo>
                  <a:pt x="1271" y="905"/>
                </a:lnTo>
                <a:lnTo>
                  <a:pt x="1274" y="906"/>
                </a:lnTo>
                <a:lnTo>
                  <a:pt x="1277" y="906"/>
                </a:lnTo>
                <a:lnTo>
                  <a:pt x="1280" y="907"/>
                </a:lnTo>
                <a:lnTo>
                  <a:pt x="1283" y="908"/>
                </a:lnTo>
                <a:lnTo>
                  <a:pt x="1286" y="908"/>
                </a:lnTo>
                <a:lnTo>
                  <a:pt x="1289" y="909"/>
                </a:lnTo>
                <a:lnTo>
                  <a:pt x="1292" y="909"/>
                </a:lnTo>
                <a:lnTo>
                  <a:pt x="1295" y="910"/>
                </a:lnTo>
                <a:lnTo>
                  <a:pt x="1298" y="910"/>
                </a:lnTo>
                <a:lnTo>
                  <a:pt x="1301" y="911"/>
                </a:lnTo>
                <a:lnTo>
                  <a:pt x="1304" y="911"/>
                </a:lnTo>
                <a:lnTo>
                  <a:pt x="1307" y="912"/>
                </a:lnTo>
                <a:lnTo>
                  <a:pt x="1310" y="912"/>
                </a:lnTo>
                <a:lnTo>
                  <a:pt x="1313" y="913"/>
                </a:lnTo>
                <a:lnTo>
                  <a:pt x="1317" y="913"/>
                </a:lnTo>
                <a:lnTo>
                  <a:pt x="1320" y="914"/>
                </a:lnTo>
                <a:lnTo>
                  <a:pt x="1323" y="914"/>
                </a:lnTo>
                <a:lnTo>
                  <a:pt x="1326" y="914"/>
                </a:lnTo>
                <a:lnTo>
                  <a:pt x="1329" y="915"/>
                </a:lnTo>
                <a:lnTo>
                  <a:pt x="1332" y="915"/>
                </a:lnTo>
                <a:lnTo>
                  <a:pt x="1335" y="915"/>
                </a:lnTo>
                <a:lnTo>
                  <a:pt x="1338" y="916"/>
                </a:lnTo>
                <a:lnTo>
                  <a:pt x="1341" y="916"/>
                </a:lnTo>
                <a:lnTo>
                  <a:pt x="1344" y="916"/>
                </a:lnTo>
                <a:lnTo>
                  <a:pt x="1347" y="916"/>
                </a:lnTo>
                <a:lnTo>
                  <a:pt x="1350" y="917"/>
                </a:lnTo>
                <a:lnTo>
                  <a:pt x="1353" y="917"/>
                </a:lnTo>
                <a:lnTo>
                  <a:pt x="1356" y="917"/>
                </a:lnTo>
                <a:lnTo>
                  <a:pt x="1359" y="917"/>
                </a:lnTo>
                <a:lnTo>
                  <a:pt x="1362" y="917"/>
                </a:lnTo>
                <a:lnTo>
                  <a:pt x="1365" y="918"/>
                </a:lnTo>
                <a:lnTo>
                  <a:pt x="1368" y="918"/>
                </a:lnTo>
                <a:lnTo>
                  <a:pt x="1371" y="918"/>
                </a:lnTo>
                <a:lnTo>
                  <a:pt x="1374" y="918"/>
                </a:lnTo>
                <a:lnTo>
                  <a:pt x="1377" y="918"/>
                </a:lnTo>
                <a:lnTo>
                  <a:pt x="1380" y="918"/>
                </a:lnTo>
                <a:lnTo>
                  <a:pt x="1383" y="918"/>
                </a:lnTo>
                <a:lnTo>
                  <a:pt x="1386" y="919"/>
                </a:lnTo>
                <a:lnTo>
                  <a:pt x="1389" y="919"/>
                </a:lnTo>
                <a:lnTo>
                  <a:pt x="1392" y="919"/>
                </a:lnTo>
                <a:lnTo>
                  <a:pt x="1396" y="919"/>
                </a:lnTo>
                <a:lnTo>
                  <a:pt x="1399" y="919"/>
                </a:lnTo>
                <a:lnTo>
                  <a:pt x="1402" y="919"/>
                </a:lnTo>
                <a:lnTo>
                  <a:pt x="1405" y="919"/>
                </a:lnTo>
                <a:lnTo>
                  <a:pt x="1408" y="919"/>
                </a:lnTo>
                <a:lnTo>
                  <a:pt x="1411" y="919"/>
                </a:lnTo>
                <a:lnTo>
                  <a:pt x="1414" y="919"/>
                </a:lnTo>
                <a:lnTo>
                  <a:pt x="1417" y="920"/>
                </a:lnTo>
                <a:lnTo>
                  <a:pt x="1420" y="920"/>
                </a:lnTo>
                <a:lnTo>
                  <a:pt x="1423" y="920"/>
                </a:lnTo>
                <a:lnTo>
                  <a:pt x="1426" y="920"/>
                </a:lnTo>
                <a:lnTo>
                  <a:pt x="1429" y="920"/>
                </a:lnTo>
                <a:lnTo>
                  <a:pt x="1432" y="920"/>
                </a:lnTo>
                <a:lnTo>
                  <a:pt x="1435" y="920"/>
                </a:lnTo>
                <a:lnTo>
                  <a:pt x="1438" y="920"/>
                </a:lnTo>
                <a:lnTo>
                  <a:pt x="1441" y="920"/>
                </a:lnTo>
                <a:lnTo>
                  <a:pt x="1444" y="920"/>
                </a:lnTo>
                <a:lnTo>
                  <a:pt x="1447" y="920"/>
                </a:lnTo>
                <a:lnTo>
                  <a:pt x="1450" y="920"/>
                </a:lnTo>
                <a:lnTo>
                  <a:pt x="1453" y="920"/>
                </a:lnTo>
                <a:lnTo>
                  <a:pt x="1456" y="920"/>
                </a:lnTo>
                <a:lnTo>
                  <a:pt x="1459" y="920"/>
                </a:lnTo>
                <a:lnTo>
                  <a:pt x="1462" y="920"/>
                </a:lnTo>
                <a:lnTo>
                  <a:pt x="1465" y="920"/>
                </a:lnTo>
                <a:lnTo>
                  <a:pt x="1468" y="920"/>
                </a:lnTo>
                <a:lnTo>
                  <a:pt x="1472" y="920"/>
                </a:lnTo>
                <a:lnTo>
                  <a:pt x="1475" y="920"/>
                </a:lnTo>
                <a:lnTo>
                  <a:pt x="1478" y="920"/>
                </a:lnTo>
                <a:lnTo>
                  <a:pt x="1481" y="920"/>
                </a:lnTo>
                <a:lnTo>
                  <a:pt x="1484" y="920"/>
                </a:lnTo>
                <a:lnTo>
                  <a:pt x="1487" y="920"/>
                </a:lnTo>
                <a:lnTo>
                  <a:pt x="1490" y="920"/>
                </a:lnTo>
                <a:lnTo>
                  <a:pt x="1493" y="920"/>
                </a:lnTo>
                <a:lnTo>
                  <a:pt x="1496" y="920"/>
                </a:lnTo>
                <a:lnTo>
                  <a:pt x="1499" y="920"/>
                </a:lnTo>
                <a:lnTo>
                  <a:pt x="1502" y="920"/>
                </a:lnTo>
                <a:lnTo>
                  <a:pt x="1505" y="920"/>
                </a:lnTo>
                <a:lnTo>
                  <a:pt x="1508" y="920"/>
                </a:lnTo>
                <a:lnTo>
                  <a:pt x="1511" y="920"/>
                </a:lnTo>
                <a:lnTo>
                  <a:pt x="1514" y="920"/>
                </a:lnTo>
                <a:lnTo>
                  <a:pt x="1517" y="920"/>
                </a:lnTo>
                <a:lnTo>
                  <a:pt x="1520" y="920"/>
                </a:lnTo>
              </a:path>
            </a:pathLst>
          </a:custGeom>
          <a:noFill/>
          <a:ln w="28575">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kumimoji="1" lang="zh-CN" altLang="zh-CN" sz="2400">
              <a:latin typeface="Times New Roman" pitchFamily="18" charset="0"/>
            </a:endParaRPr>
          </a:p>
        </p:txBody>
      </p:sp>
      <p:sp>
        <p:nvSpPr>
          <p:cNvPr id="30724" name="Line 4"/>
          <p:cNvSpPr>
            <a:spLocks noChangeShapeType="1"/>
          </p:cNvSpPr>
          <p:nvPr/>
        </p:nvSpPr>
        <p:spPr bwMode="auto">
          <a:xfrm>
            <a:off x="468313" y="5516563"/>
            <a:ext cx="8351837" cy="0"/>
          </a:xfrm>
          <a:prstGeom prst="line">
            <a:avLst/>
          </a:prstGeom>
          <a:noFill/>
          <a:ln w="9525">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2" name="Group 5"/>
          <p:cNvGrpSpPr/>
          <p:nvPr/>
        </p:nvGrpSpPr>
        <p:grpSpPr bwMode="auto">
          <a:xfrm>
            <a:off x="898525" y="1916113"/>
            <a:ext cx="5405438" cy="4233862"/>
            <a:chOff x="566" y="1207"/>
            <a:chExt cx="3405" cy="2667"/>
          </a:xfrm>
        </p:grpSpPr>
        <p:sp>
          <p:nvSpPr>
            <p:cNvPr id="30726" name="Freeform 6"/>
            <p:cNvSpPr/>
            <p:nvPr/>
          </p:nvSpPr>
          <p:spPr bwMode="auto">
            <a:xfrm>
              <a:off x="566" y="1389"/>
              <a:ext cx="3405" cy="2061"/>
            </a:xfrm>
            <a:custGeom>
              <a:avLst/>
              <a:gdLst>
                <a:gd name="T0" fmla="*/ 25 w 1520"/>
                <a:gd name="T1" fmla="*/ 920 h 920"/>
                <a:gd name="T2" fmla="*/ 46 w 1520"/>
                <a:gd name="T3" fmla="*/ 920 h 920"/>
                <a:gd name="T4" fmla="*/ 73 w 1520"/>
                <a:gd name="T5" fmla="*/ 920 h 920"/>
                <a:gd name="T6" fmla="*/ 95 w 1520"/>
                <a:gd name="T7" fmla="*/ 920 h 920"/>
                <a:gd name="T8" fmla="*/ 122 w 1520"/>
                <a:gd name="T9" fmla="*/ 919 h 920"/>
                <a:gd name="T10" fmla="*/ 143 w 1520"/>
                <a:gd name="T11" fmla="*/ 918 h 920"/>
                <a:gd name="T12" fmla="*/ 168 w 1520"/>
                <a:gd name="T13" fmla="*/ 917 h 920"/>
                <a:gd name="T14" fmla="*/ 192 w 1520"/>
                <a:gd name="T15" fmla="*/ 915 h 920"/>
                <a:gd name="T16" fmla="*/ 213 w 1520"/>
                <a:gd name="T17" fmla="*/ 912 h 920"/>
                <a:gd name="T18" fmla="*/ 241 w 1520"/>
                <a:gd name="T19" fmla="*/ 907 h 920"/>
                <a:gd name="T20" fmla="*/ 262 w 1520"/>
                <a:gd name="T21" fmla="*/ 901 h 920"/>
                <a:gd name="T22" fmla="*/ 289 w 1520"/>
                <a:gd name="T23" fmla="*/ 892 h 920"/>
                <a:gd name="T24" fmla="*/ 310 w 1520"/>
                <a:gd name="T25" fmla="*/ 881 h 920"/>
                <a:gd name="T26" fmla="*/ 335 w 1520"/>
                <a:gd name="T27" fmla="*/ 866 h 920"/>
                <a:gd name="T28" fmla="*/ 359 w 1520"/>
                <a:gd name="T29" fmla="*/ 846 h 920"/>
                <a:gd name="T30" fmla="*/ 380 w 1520"/>
                <a:gd name="T31" fmla="*/ 824 h 920"/>
                <a:gd name="T32" fmla="*/ 408 w 1520"/>
                <a:gd name="T33" fmla="*/ 788 h 920"/>
                <a:gd name="T34" fmla="*/ 429 w 1520"/>
                <a:gd name="T35" fmla="*/ 754 h 920"/>
                <a:gd name="T36" fmla="*/ 456 w 1520"/>
                <a:gd name="T37" fmla="*/ 702 h 920"/>
                <a:gd name="T38" fmla="*/ 478 w 1520"/>
                <a:gd name="T39" fmla="*/ 656 h 920"/>
                <a:gd name="T40" fmla="*/ 502 w 1520"/>
                <a:gd name="T41" fmla="*/ 595 h 920"/>
                <a:gd name="T42" fmla="*/ 526 w 1520"/>
                <a:gd name="T43" fmla="*/ 528 h 920"/>
                <a:gd name="T44" fmla="*/ 548 w 1520"/>
                <a:gd name="T45" fmla="*/ 466 h 920"/>
                <a:gd name="T46" fmla="*/ 575 w 1520"/>
                <a:gd name="T47" fmla="*/ 382 h 920"/>
                <a:gd name="T48" fmla="*/ 596 w 1520"/>
                <a:gd name="T49" fmla="*/ 315 h 920"/>
                <a:gd name="T50" fmla="*/ 623 w 1520"/>
                <a:gd name="T51" fmla="*/ 233 h 920"/>
                <a:gd name="T52" fmla="*/ 645 w 1520"/>
                <a:gd name="T53" fmla="*/ 173 h 920"/>
                <a:gd name="T54" fmla="*/ 669 w 1520"/>
                <a:gd name="T55" fmla="*/ 112 h 920"/>
                <a:gd name="T56" fmla="*/ 693 w 1520"/>
                <a:gd name="T57" fmla="*/ 62 h 920"/>
                <a:gd name="T58" fmla="*/ 715 w 1520"/>
                <a:gd name="T59" fmla="*/ 29 h 920"/>
                <a:gd name="T60" fmla="*/ 742 w 1520"/>
                <a:gd name="T61" fmla="*/ 4 h 920"/>
                <a:gd name="T62" fmla="*/ 763 w 1520"/>
                <a:gd name="T63" fmla="*/ 0 h 920"/>
                <a:gd name="T64" fmla="*/ 791 w 1520"/>
                <a:gd name="T65" fmla="*/ 13 h 920"/>
                <a:gd name="T66" fmla="*/ 812 w 1520"/>
                <a:gd name="T67" fmla="*/ 37 h 920"/>
                <a:gd name="T68" fmla="*/ 836 w 1520"/>
                <a:gd name="T69" fmla="*/ 79 h 920"/>
                <a:gd name="T70" fmla="*/ 861 w 1520"/>
                <a:gd name="T71" fmla="*/ 133 h 920"/>
                <a:gd name="T72" fmla="*/ 882 w 1520"/>
                <a:gd name="T73" fmla="*/ 189 h 920"/>
                <a:gd name="T74" fmla="*/ 909 w 1520"/>
                <a:gd name="T75" fmla="*/ 269 h 920"/>
                <a:gd name="T76" fmla="*/ 930 w 1520"/>
                <a:gd name="T77" fmla="*/ 334 h 920"/>
                <a:gd name="T78" fmla="*/ 958 w 1520"/>
                <a:gd name="T79" fmla="*/ 419 h 920"/>
                <a:gd name="T80" fmla="*/ 979 w 1520"/>
                <a:gd name="T81" fmla="*/ 484 h 920"/>
                <a:gd name="T82" fmla="*/ 1003 w 1520"/>
                <a:gd name="T83" fmla="*/ 554 h 920"/>
                <a:gd name="T84" fmla="*/ 1028 w 1520"/>
                <a:gd name="T85" fmla="*/ 619 h 920"/>
                <a:gd name="T86" fmla="*/ 1049 w 1520"/>
                <a:gd name="T87" fmla="*/ 670 h 920"/>
                <a:gd name="T88" fmla="*/ 1076 w 1520"/>
                <a:gd name="T89" fmla="*/ 727 h 920"/>
                <a:gd name="T90" fmla="*/ 1098 w 1520"/>
                <a:gd name="T91" fmla="*/ 764 h 920"/>
                <a:gd name="T92" fmla="*/ 1125 w 1520"/>
                <a:gd name="T93" fmla="*/ 805 h 920"/>
                <a:gd name="T94" fmla="*/ 1146 w 1520"/>
                <a:gd name="T95" fmla="*/ 830 h 920"/>
                <a:gd name="T96" fmla="*/ 1171 w 1520"/>
                <a:gd name="T97" fmla="*/ 854 h 920"/>
                <a:gd name="T98" fmla="*/ 1195 w 1520"/>
                <a:gd name="T99" fmla="*/ 872 h 920"/>
                <a:gd name="T100" fmla="*/ 1216 w 1520"/>
                <a:gd name="T101" fmla="*/ 885 h 920"/>
                <a:gd name="T102" fmla="*/ 1244 w 1520"/>
                <a:gd name="T103" fmla="*/ 896 h 920"/>
                <a:gd name="T104" fmla="*/ 1265 w 1520"/>
                <a:gd name="T105" fmla="*/ 903 h 920"/>
                <a:gd name="T106" fmla="*/ 1292 w 1520"/>
                <a:gd name="T107" fmla="*/ 909 h 920"/>
                <a:gd name="T108" fmla="*/ 1313 w 1520"/>
                <a:gd name="T109" fmla="*/ 913 h 920"/>
                <a:gd name="T110" fmla="*/ 1338 w 1520"/>
                <a:gd name="T111" fmla="*/ 916 h 920"/>
                <a:gd name="T112" fmla="*/ 1362 w 1520"/>
                <a:gd name="T113" fmla="*/ 917 h 920"/>
                <a:gd name="T114" fmla="*/ 1383 w 1520"/>
                <a:gd name="T115" fmla="*/ 918 h 920"/>
                <a:gd name="T116" fmla="*/ 1411 w 1520"/>
                <a:gd name="T117" fmla="*/ 919 h 920"/>
                <a:gd name="T118" fmla="*/ 1432 w 1520"/>
                <a:gd name="T119" fmla="*/ 920 h 920"/>
                <a:gd name="T120" fmla="*/ 1459 w 1520"/>
                <a:gd name="T121" fmla="*/ 920 h 920"/>
                <a:gd name="T122" fmla="*/ 1481 w 1520"/>
                <a:gd name="T123" fmla="*/ 920 h 920"/>
                <a:gd name="T124" fmla="*/ 1505 w 1520"/>
                <a:gd name="T125" fmla="*/ 920 h 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0"/>
                <a:gd name="T190" fmla="*/ 0 h 920"/>
                <a:gd name="T191" fmla="*/ 1520 w 1520"/>
                <a:gd name="T192" fmla="*/ 920 h 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0" h="920">
                  <a:moveTo>
                    <a:pt x="0" y="920"/>
                  </a:moveTo>
                  <a:lnTo>
                    <a:pt x="3" y="920"/>
                  </a:lnTo>
                  <a:lnTo>
                    <a:pt x="6" y="920"/>
                  </a:lnTo>
                  <a:lnTo>
                    <a:pt x="10" y="920"/>
                  </a:lnTo>
                  <a:lnTo>
                    <a:pt x="13" y="920"/>
                  </a:lnTo>
                  <a:lnTo>
                    <a:pt x="16" y="920"/>
                  </a:lnTo>
                  <a:lnTo>
                    <a:pt x="19" y="920"/>
                  </a:lnTo>
                  <a:lnTo>
                    <a:pt x="22" y="920"/>
                  </a:lnTo>
                  <a:lnTo>
                    <a:pt x="25" y="920"/>
                  </a:lnTo>
                  <a:lnTo>
                    <a:pt x="28" y="920"/>
                  </a:lnTo>
                  <a:lnTo>
                    <a:pt x="31" y="920"/>
                  </a:lnTo>
                  <a:lnTo>
                    <a:pt x="34" y="920"/>
                  </a:lnTo>
                  <a:lnTo>
                    <a:pt x="37" y="920"/>
                  </a:lnTo>
                  <a:lnTo>
                    <a:pt x="40" y="920"/>
                  </a:lnTo>
                  <a:lnTo>
                    <a:pt x="43" y="920"/>
                  </a:lnTo>
                  <a:lnTo>
                    <a:pt x="46" y="920"/>
                  </a:lnTo>
                  <a:lnTo>
                    <a:pt x="49" y="920"/>
                  </a:lnTo>
                  <a:lnTo>
                    <a:pt x="52" y="920"/>
                  </a:lnTo>
                  <a:lnTo>
                    <a:pt x="55" y="920"/>
                  </a:lnTo>
                  <a:lnTo>
                    <a:pt x="58" y="920"/>
                  </a:lnTo>
                  <a:lnTo>
                    <a:pt x="61" y="920"/>
                  </a:lnTo>
                  <a:lnTo>
                    <a:pt x="64" y="920"/>
                  </a:lnTo>
                  <a:lnTo>
                    <a:pt x="67" y="920"/>
                  </a:lnTo>
                  <a:lnTo>
                    <a:pt x="70" y="920"/>
                  </a:lnTo>
                  <a:lnTo>
                    <a:pt x="73" y="920"/>
                  </a:lnTo>
                  <a:lnTo>
                    <a:pt x="76" y="920"/>
                  </a:lnTo>
                  <a:lnTo>
                    <a:pt x="79" y="920"/>
                  </a:lnTo>
                  <a:lnTo>
                    <a:pt x="82" y="920"/>
                  </a:lnTo>
                  <a:lnTo>
                    <a:pt x="86" y="920"/>
                  </a:lnTo>
                  <a:lnTo>
                    <a:pt x="89" y="920"/>
                  </a:lnTo>
                  <a:lnTo>
                    <a:pt x="92" y="920"/>
                  </a:lnTo>
                  <a:lnTo>
                    <a:pt x="95" y="920"/>
                  </a:lnTo>
                  <a:lnTo>
                    <a:pt x="98" y="920"/>
                  </a:lnTo>
                  <a:lnTo>
                    <a:pt x="101" y="920"/>
                  </a:lnTo>
                  <a:lnTo>
                    <a:pt x="104" y="920"/>
                  </a:lnTo>
                  <a:lnTo>
                    <a:pt x="107" y="919"/>
                  </a:lnTo>
                  <a:lnTo>
                    <a:pt x="110" y="919"/>
                  </a:lnTo>
                  <a:lnTo>
                    <a:pt x="113" y="919"/>
                  </a:lnTo>
                  <a:lnTo>
                    <a:pt x="116" y="919"/>
                  </a:lnTo>
                  <a:lnTo>
                    <a:pt x="119" y="919"/>
                  </a:lnTo>
                  <a:lnTo>
                    <a:pt x="122" y="919"/>
                  </a:lnTo>
                  <a:lnTo>
                    <a:pt x="125" y="919"/>
                  </a:lnTo>
                  <a:lnTo>
                    <a:pt x="128" y="919"/>
                  </a:lnTo>
                  <a:lnTo>
                    <a:pt x="131" y="919"/>
                  </a:lnTo>
                  <a:lnTo>
                    <a:pt x="134" y="919"/>
                  </a:lnTo>
                  <a:lnTo>
                    <a:pt x="137" y="918"/>
                  </a:lnTo>
                  <a:lnTo>
                    <a:pt x="140" y="918"/>
                  </a:lnTo>
                  <a:lnTo>
                    <a:pt x="143" y="918"/>
                  </a:lnTo>
                  <a:lnTo>
                    <a:pt x="146" y="918"/>
                  </a:lnTo>
                  <a:lnTo>
                    <a:pt x="149" y="918"/>
                  </a:lnTo>
                  <a:lnTo>
                    <a:pt x="152" y="918"/>
                  </a:lnTo>
                  <a:lnTo>
                    <a:pt x="155" y="918"/>
                  </a:lnTo>
                  <a:lnTo>
                    <a:pt x="158" y="917"/>
                  </a:lnTo>
                  <a:lnTo>
                    <a:pt x="161" y="917"/>
                  </a:lnTo>
                  <a:lnTo>
                    <a:pt x="165" y="917"/>
                  </a:lnTo>
                  <a:lnTo>
                    <a:pt x="168" y="917"/>
                  </a:lnTo>
                  <a:lnTo>
                    <a:pt x="171" y="917"/>
                  </a:lnTo>
                  <a:lnTo>
                    <a:pt x="174" y="916"/>
                  </a:lnTo>
                  <a:lnTo>
                    <a:pt x="177" y="916"/>
                  </a:lnTo>
                  <a:lnTo>
                    <a:pt x="180" y="916"/>
                  </a:lnTo>
                  <a:lnTo>
                    <a:pt x="183" y="916"/>
                  </a:lnTo>
                  <a:lnTo>
                    <a:pt x="186" y="915"/>
                  </a:lnTo>
                  <a:lnTo>
                    <a:pt x="189" y="915"/>
                  </a:lnTo>
                  <a:lnTo>
                    <a:pt x="192" y="915"/>
                  </a:lnTo>
                  <a:lnTo>
                    <a:pt x="195" y="914"/>
                  </a:lnTo>
                  <a:lnTo>
                    <a:pt x="198" y="914"/>
                  </a:lnTo>
                  <a:lnTo>
                    <a:pt x="201" y="914"/>
                  </a:lnTo>
                  <a:lnTo>
                    <a:pt x="204" y="913"/>
                  </a:lnTo>
                  <a:lnTo>
                    <a:pt x="207" y="913"/>
                  </a:lnTo>
                  <a:lnTo>
                    <a:pt x="210" y="912"/>
                  </a:lnTo>
                  <a:lnTo>
                    <a:pt x="213" y="912"/>
                  </a:lnTo>
                  <a:lnTo>
                    <a:pt x="216" y="911"/>
                  </a:lnTo>
                  <a:lnTo>
                    <a:pt x="219" y="911"/>
                  </a:lnTo>
                  <a:lnTo>
                    <a:pt x="222" y="910"/>
                  </a:lnTo>
                  <a:lnTo>
                    <a:pt x="225" y="910"/>
                  </a:lnTo>
                  <a:lnTo>
                    <a:pt x="228" y="909"/>
                  </a:lnTo>
                  <a:lnTo>
                    <a:pt x="231" y="909"/>
                  </a:lnTo>
                  <a:lnTo>
                    <a:pt x="234" y="908"/>
                  </a:lnTo>
                  <a:lnTo>
                    <a:pt x="237" y="908"/>
                  </a:lnTo>
                  <a:lnTo>
                    <a:pt x="241" y="907"/>
                  </a:lnTo>
                  <a:lnTo>
                    <a:pt x="244" y="906"/>
                  </a:lnTo>
                  <a:lnTo>
                    <a:pt x="247" y="906"/>
                  </a:lnTo>
                  <a:lnTo>
                    <a:pt x="250" y="905"/>
                  </a:lnTo>
                  <a:lnTo>
                    <a:pt x="253" y="904"/>
                  </a:lnTo>
                  <a:lnTo>
                    <a:pt x="256" y="903"/>
                  </a:lnTo>
                  <a:lnTo>
                    <a:pt x="259" y="902"/>
                  </a:lnTo>
                  <a:lnTo>
                    <a:pt x="262" y="901"/>
                  </a:lnTo>
                  <a:lnTo>
                    <a:pt x="265" y="901"/>
                  </a:lnTo>
                  <a:lnTo>
                    <a:pt x="268" y="900"/>
                  </a:lnTo>
                  <a:lnTo>
                    <a:pt x="271" y="899"/>
                  </a:lnTo>
                  <a:lnTo>
                    <a:pt x="274" y="898"/>
                  </a:lnTo>
                  <a:lnTo>
                    <a:pt x="277" y="896"/>
                  </a:lnTo>
                  <a:lnTo>
                    <a:pt x="280" y="895"/>
                  </a:lnTo>
                  <a:lnTo>
                    <a:pt x="283" y="894"/>
                  </a:lnTo>
                  <a:lnTo>
                    <a:pt x="286" y="893"/>
                  </a:lnTo>
                  <a:lnTo>
                    <a:pt x="289" y="892"/>
                  </a:lnTo>
                  <a:lnTo>
                    <a:pt x="292" y="890"/>
                  </a:lnTo>
                  <a:lnTo>
                    <a:pt x="295" y="889"/>
                  </a:lnTo>
                  <a:lnTo>
                    <a:pt x="298" y="888"/>
                  </a:lnTo>
                  <a:lnTo>
                    <a:pt x="301" y="886"/>
                  </a:lnTo>
                  <a:lnTo>
                    <a:pt x="304" y="885"/>
                  </a:lnTo>
                  <a:lnTo>
                    <a:pt x="307" y="883"/>
                  </a:lnTo>
                  <a:lnTo>
                    <a:pt x="310" y="881"/>
                  </a:lnTo>
                  <a:lnTo>
                    <a:pt x="313" y="880"/>
                  </a:lnTo>
                  <a:lnTo>
                    <a:pt x="317" y="878"/>
                  </a:lnTo>
                  <a:lnTo>
                    <a:pt x="320" y="876"/>
                  </a:lnTo>
                  <a:lnTo>
                    <a:pt x="323" y="874"/>
                  </a:lnTo>
                  <a:lnTo>
                    <a:pt x="326" y="872"/>
                  </a:lnTo>
                  <a:lnTo>
                    <a:pt x="329" y="870"/>
                  </a:lnTo>
                  <a:lnTo>
                    <a:pt x="332" y="868"/>
                  </a:lnTo>
                  <a:lnTo>
                    <a:pt x="335" y="866"/>
                  </a:lnTo>
                  <a:lnTo>
                    <a:pt x="338" y="864"/>
                  </a:lnTo>
                  <a:lnTo>
                    <a:pt x="341" y="861"/>
                  </a:lnTo>
                  <a:lnTo>
                    <a:pt x="344" y="859"/>
                  </a:lnTo>
                  <a:lnTo>
                    <a:pt x="347" y="856"/>
                  </a:lnTo>
                  <a:lnTo>
                    <a:pt x="350" y="854"/>
                  </a:lnTo>
                  <a:lnTo>
                    <a:pt x="353" y="851"/>
                  </a:lnTo>
                  <a:lnTo>
                    <a:pt x="356" y="849"/>
                  </a:lnTo>
                  <a:lnTo>
                    <a:pt x="359" y="846"/>
                  </a:lnTo>
                  <a:lnTo>
                    <a:pt x="362" y="843"/>
                  </a:lnTo>
                  <a:lnTo>
                    <a:pt x="365" y="840"/>
                  </a:lnTo>
                  <a:lnTo>
                    <a:pt x="368" y="837"/>
                  </a:lnTo>
                  <a:lnTo>
                    <a:pt x="371" y="834"/>
                  </a:lnTo>
                  <a:lnTo>
                    <a:pt x="374" y="830"/>
                  </a:lnTo>
                  <a:lnTo>
                    <a:pt x="377" y="827"/>
                  </a:lnTo>
                  <a:lnTo>
                    <a:pt x="380" y="824"/>
                  </a:lnTo>
                  <a:lnTo>
                    <a:pt x="383" y="820"/>
                  </a:lnTo>
                  <a:lnTo>
                    <a:pt x="386" y="816"/>
                  </a:lnTo>
                  <a:lnTo>
                    <a:pt x="389" y="813"/>
                  </a:lnTo>
                  <a:lnTo>
                    <a:pt x="393" y="809"/>
                  </a:lnTo>
                  <a:lnTo>
                    <a:pt x="396" y="805"/>
                  </a:lnTo>
                  <a:lnTo>
                    <a:pt x="399" y="801"/>
                  </a:lnTo>
                  <a:lnTo>
                    <a:pt x="402" y="797"/>
                  </a:lnTo>
                  <a:lnTo>
                    <a:pt x="405" y="792"/>
                  </a:lnTo>
                  <a:lnTo>
                    <a:pt x="408" y="788"/>
                  </a:lnTo>
                  <a:lnTo>
                    <a:pt x="411" y="783"/>
                  </a:lnTo>
                  <a:lnTo>
                    <a:pt x="414" y="779"/>
                  </a:lnTo>
                  <a:lnTo>
                    <a:pt x="417" y="774"/>
                  </a:lnTo>
                  <a:lnTo>
                    <a:pt x="420" y="769"/>
                  </a:lnTo>
                  <a:lnTo>
                    <a:pt x="423" y="764"/>
                  </a:lnTo>
                  <a:lnTo>
                    <a:pt x="426" y="759"/>
                  </a:lnTo>
                  <a:lnTo>
                    <a:pt x="429" y="754"/>
                  </a:lnTo>
                  <a:lnTo>
                    <a:pt x="432" y="749"/>
                  </a:lnTo>
                  <a:lnTo>
                    <a:pt x="435" y="744"/>
                  </a:lnTo>
                  <a:lnTo>
                    <a:pt x="438" y="738"/>
                  </a:lnTo>
                  <a:lnTo>
                    <a:pt x="441" y="732"/>
                  </a:lnTo>
                  <a:lnTo>
                    <a:pt x="444" y="727"/>
                  </a:lnTo>
                  <a:lnTo>
                    <a:pt x="447" y="721"/>
                  </a:lnTo>
                  <a:lnTo>
                    <a:pt x="450" y="715"/>
                  </a:lnTo>
                  <a:lnTo>
                    <a:pt x="453" y="709"/>
                  </a:lnTo>
                  <a:lnTo>
                    <a:pt x="456" y="702"/>
                  </a:lnTo>
                  <a:lnTo>
                    <a:pt x="459" y="696"/>
                  </a:lnTo>
                  <a:lnTo>
                    <a:pt x="462" y="690"/>
                  </a:lnTo>
                  <a:lnTo>
                    <a:pt x="465" y="683"/>
                  </a:lnTo>
                  <a:lnTo>
                    <a:pt x="468" y="676"/>
                  </a:lnTo>
                  <a:lnTo>
                    <a:pt x="472" y="670"/>
                  </a:lnTo>
                  <a:lnTo>
                    <a:pt x="475" y="663"/>
                  </a:lnTo>
                  <a:lnTo>
                    <a:pt x="478" y="656"/>
                  </a:lnTo>
                  <a:lnTo>
                    <a:pt x="481" y="648"/>
                  </a:lnTo>
                  <a:lnTo>
                    <a:pt x="484" y="641"/>
                  </a:lnTo>
                  <a:lnTo>
                    <a:pt x="487" y="634"/>
                  </a:lnTo>
                  <a:lnTo>
                    <a:pt x="490" y="626"/>
                  </a:lnTo>
                  <a:lnTo>
                    <a:pt x="493" y="619"/>
                  </a:lnTo>
                  <a:lnTo>
                    <a:pt x="496" y="611"/>
                  </a:lnTo>
                  <a:lnTo>
                    <a:pt x="499" y="603"/>
                  </a:lnTo>
                  <a:lnTo>
                    <a:pt x="502" y="595"/>
                  </a:lnTo>
                  <a:lnTo>
                    <a:pt x="505" y="587"/>
                  </a:lnTo>
                  <a:lnTo>
                    <a:pt x="508" y="579"/>
                  </a:lnTo>
                  <a:lnTo>
                    <a:pt x="511" y="571"/>
                  </a:lnTo>
                  <a:lnTo>
                    <a:pt x="514" y="563"/>
                  </a:lnTo>
                  <a:lnTo>
                    <a:pt x="517" y="554"/>
                  </a:lnTo>
                  <a:lnTo>
                    <a:pt x="520" y="546"/>
                  </a:lnTo>
                  <a:lnTo>
                    <a:pt x="523" y="537"/>
                  </a:lnTo>
                  <a:lnTo>
                    <a:pt x="526" y="528"/>
                  </a:lnTo>
                  <a:lnTo>
                    <a:pt x="529" y="520"/>
                  </a:lnTo>
                  <a:lnTo>
                    <a:pt x="532" y="511"/>
                  </a:lnTo>
                  <a:lnTo>
                    <a:pt x="535" y="502"/>
                  </a:lnTo>
                  <a:lnTo>
                    <a:pt x="538" y="493"/>
                  </a:lnTo>
                  <a:lnTo>
                    <a:pt x="541" y="484"/>
                  </a:lnTo>
                  <a:lnTo>
                    <a:pt x="544" y="475"/>
                  </a:lnTo>
                  <a:lnTo>
                    <a:pt x="548" y="466"/>
                  </a:lnTo>
                  <a:lnTo>
                    <a:pt x="550" y="457"/>
                  </a:lnTo>
                  <a:lnTo>
                    <a:pt x="554" y="447"/>
                  </a:lnTo>
                  <a:lnTo>
                    <a:pt x="557" y="438"/>
                  </a:lnTo>
                  <a:lnTo>
                    <a:pt x="560" y="429"/>
                  </a:lnTo>
                  <a:lnTo>
                    <a:pt x="563" y="419"/>
                  </a:lnTo>
                  <a:lnTo>
                    <a:pt x="566" y="410"/>
                  </a:lnTo>
                  <a:lnTo>
                    <a:pt x="569" y="401"/>
                  </a:lnTo>
                  <a:lnTo>
                    <a:pt x="572" y="391"/>
                  </a:lnTo>
                  <a:lnTo>
                    <a:pt x="575" y="382"/>
                  </a:lnTo>
                  <a:lnTo>
                    <a:pt x="578" y="372"/>
                  </a:lnTo>
                  <a:lnTo>
                    <a:pt x="581" y="363"/>
                  </a:lnTo>
                  <a:lnTo>
                    <a:pt x="584" y="353"/>
                  </a:lnTo>
                  <a:lnTo>
                    <a:pt x="587" y="344"/>
                  </a:lnTo>
                  <a:lnTo>
                    <a:pt x="590" y="334"/>
                  </a:lnTo>
                  <a:lnTo>
                    <a:pt x="593" y="325"/>
                  </a:lnTo>
                  <a:lnTo>
                    <a:pt x="596" y="315"/>
                  </a:lnTo>
                  <a:lnTo>
                    <a:pt x="599" y="306"/>
                  </a:lnTo>
                  <a:lnTo>
                    <a:pt x="602" y="297"/>
                  </a:lnTo>
                  <a:lnTo>
                    <a:pt x="605" y="287"/>
                  </a:lnTo>
                  <a:lnTo>
                    <a:pt x="608" y="278"/>
                  </a:lnTo>
                  <a:lnTo>
                    <a:pt x="611" y="269"/>
                  </a:lnTo>
                  <a:lnTo>
                    <a:pt x="614" y="260"/>
                  </a:lnTo>
                  <a:lnTo>
                    <a:pt x="617" y="251"/>
                  </a:lnTo>
                  <a:lnTo>
                    <a:pt x="620" y="242"/>
                  </a:lnTo>
                  <a:lnTo>
                    <a:pt x="623" y="233"/>
                  </a:lnTo>
                  <a:lnTo>
                    <a:pt x="627" y="224"/>
                  </a:lnTo>
                  <a:lnTo>
                    <a:pt x="630" y="215"/>
                  </a:lnTo>
                  <a:lnTo>
                    <a:pt x="633" y="206"/>
                  </a:lnTo>
                  <a:lnTo>
                    <a:pt x="636" y="198"/>
                  </a:lnTo>
                  <a:lnTo>
                    <a:pt x="639" y="189"/>
                  </a:lnTo>
                  <a:lnTo>
                    <a:pt x="642" y="181"/>
                  </a:lnTo>
                  <a:lnTo>
                    <a:pt x="645" y="173"/>
                  </a:lnTo>
                  <a:lnTo>
                    <a:pt x="648" y="164"/>
                  </a:lnTo>
                  <a:lnTo>
                    <a:pt x="651" y="156"/>
                  </a:lnTo>
                  <a:lnTo>
                    <a:pt x="654" y="149"/>
                  </a:lnTo>
                  <a:lnTo>
                    <a:pt x="657" y="141"/>
                  </a:lnTo>
                  <a:lnTo>
                    <a:pt x="660" y="133"/>
                  </a:lnTo>
                  <a:lnTo>
                    <a:pt x="663" y="126"/>
                  </a:lnTo>
                  <a:lnTo>
                    <a:pt x="666" y="119"/>
                  </a:lnTo>
                  <a:lnTo>
                    <a:pt x="669" y="112"/>
                  </a:lnTo>
                  <a:lnTo>
                    <a:pt x="672" y="105"/>
                  </a:lnTo>
                  <a:lnTo>
                    <a:pt x="675" y="98"/>
                  </a:lnTo>
                  <a:lnTo>
                    <a:pt x="678" y="91"/>
                  </a:lnTo>
                  <a:lnTo>
                    <a:pt x="681" y="85"/>
                  </a:lnTo>
                  <a:lnTo>
                    <a:pt x="684" y="79"/>
                  </a:lnTo>
                  <a:lnTo>
                    <a:pt x="687" y="73"/>
                  </a:lnTo>
                  <a:lnTo>
                    <a:pt x="690" y="67"/>
                  </a:lnTo>
                  <a:lnTo>
                    <a:pt x="693" y="62"/>
                  </a:lnTo>
                  <a:lnTo>
                    <a:pt x="696" y="56"/>
                  </a:lnTo>
                  <a:lnTo>
                    <a:pt x="699" y="51"/>
                  </a:lnTo>
                  <a:lnTo>
                    <a:pt x="703" y="46"/>
                  </a:lnTo>
                  <a:lnTo>
                    <a:pt x="706" y="42"/>
                  </a:lnTo>
                  <a:lnTo>
                    <a:pt x="709" y="37"/>
                  </a:lnTo>
                  <a:lnTo>
                    <a:pt x="712" y="33"/>
                  </a:lnTo>
                  <a:lnTo>
                    <a:pt x="715" y="29"/>
                  </a:lnTo>
                  <a:lnTo>
                    <a:pt x="718" y="25"/>
                  </a:lnTo>
                  <a:lnTo>
                    <a:pt x="721" y="22"/>
                  </a:lnTo>
                  <a:lnTo>
                    <a:pt x="724" y="19"/>
                  </a:lnTo>
                  <a:lnTo>
                    <a:pt x="727" y="16"/>
                  </a:lnTo>
                  <a:lnTo>
                    <a:pt x="730" y="13"/>
                  </a:lnTo>
                  <a:lnTo>
                    <a:pt x="733" y="10"/>
                  </a:lnTo>
                  <a:lnTo>
                    <a:pt x="736" y="8"/>
                  </a:lnTo>
                  <a:lnTo>
                    <a:pt x="739" y="6"/>
                  </a:lnTo>
                  <a:lnTo>
                    <a:pt x="742" y="4"/>
                  </a:lnTo>
                  <a:lnTo>
                    <a:pt x="745" y="3"/>
                  </a:lnTo>
                  <a:lnTo>
                    <a:pt x="748" y="2"/>
                  </a:lnTo>
                  <a:lnTo>
                    <a:pt x="751" y="1"/>
                  </a:lnTo>
                  <a:lnTo>
                    <a:pt x="754" y="0"/>
                  </a:lnTo>
                  <a:lnTo>
                    <a:pt x="757" y="0"/>
                  </a:lnTo>
                  <a:lnTo>
                    <a:pt x="760" y="0"/>
                  </a:lnTo>
                  <a:lnTo>
                    <a:pt x="763" y="0"/>
                  </a:lnTo>
                  <a:lnTo>
                    <a:pt x="766" y="0"/>
                  </a:lnTo>
                  <a:lnTo>
                    <a:pt x="769" y="1"/>
                  </a:lnTo>
                  <a:lnTo>
                    <a:pt x="772" y="2"/>
                  </a:lnTo>
                  <a:lnTo>
                    <a:pt x="775" y="3"/>
                  </a:lnTo>
                  <a:lnTo>
                    <a:pt x="778" y="4"/>
                  </a:lnTo>
                  <a:lnTo>
                    <a:pt x="782" y="6"/>
                  </a:lnTo>
                  <a:lnTo>
                    <a:pt x="785" y="8"/>
                  </a:lnTo>
                  <a:lnTo>
                    <a:pt x="788" y="10"/>
                  </a:lnTo>
                  <a:lnTo>
                    <a:pt x="791" y="13"/>
                  </a:lnTo>
                  <a:lnTo>
                    <a:pt x="794" y="16"/>
                  </a:lnTo>
                  <a:lnTo>
                    <a:pt x="797" y="19"/>
                  </a:lnTo>
                  <a:lnTo>
                    <a:pt x="800" y="22"/>
                  </a:lnTo>
                  <a:lnTo>
                    <a:pt x="803" y="25"/>
                  </a:lnTo>
                  <a:lnTo>
                    <a:pt x="806" y="29"/>
                  </a:lnTo>
                  <a:lnTo>
                    <a:pt x="809" y="33"/>
                  </a:lnTo>
                  <a:lnTo>
                    <a:pt x="812" y="37"/>
                  </a:lnTo>
                  <a:lnTo>
                    <a:pt x="815" y="42"/>
                  </a:lnTo>
                  <a:lnTo>
                    <a:pt x="818" y="46"/>
                  </a:lnTo>
                  <a:lnTo>
                    <a:pt x="821" y="51"/>
                  </a:lnTo>
                  <a:lnTo>
                    <a:pt x="824" y="56"/>
                  </a:lnTo>
                  <a:lnTo>
                    <a:pt x="827" y="62"/>
                  </a:lnTo>
                  <a:lnTo>
                    <a:pt x="830" y="67"/>
                  </a:lnTo>
                  <a:lnTo>
                    <a:pt x="833" y="73"/>
                  </a:lnTo>
                  <a:lnTo>
                    <a:pt x="836" y="79"/>
                  </a:lnTo>
                  <a:lnTo>
                    <a:pt x="839" y="85"/>
                  </a:lnTo>
                  <a:lnTo>
                    <a:pt x="842" y="91"/>
                  </a:lnTo>
                  <a:lnTo>
                    <a:pt x="845" y="98"/>
                  </a:lnTo>
                  <a:lnTo>
                    <a:pt x="848" y="105"/>
                  </a:lnTo>
                  <a:lnTo>
                    <a:pt x="851" y="112"/>
                  </a:lnTo>
                  <a:lnTo>
                    <a:pt x="854" y="119"/>
                  </a:lnTo>
                  <a:lnTo>
                    <a:pt x="858" y="126"/>
                  </a:lnTo>
                  <a:lnTo>
                    <a:pt x="861" y="133"/>
                  </a:lnTo>
                  <a:lnTo>
                    <a:pt x="864" y="141"/>
                  </a:lnTo>
                  <a:lnTo>
                    <a:pt x="867" y="149"/>
                  </a:lnTo>
                  <a:lnTo>
                    <a:pt x="870" y="156"/>
                  </a:lnTo>
                  <a:lnTo>
                    <a:pt x="873" y="164"/>
                  </a:lnTo>
                  <a:lnTo>
                    <a:pt x="876" y="173"/>
                  </a:lnTo>
                  <a:lnTo>
                    <a:pt x="879" y="181"/>
                  </a:lnTo>
                  <a:lnTo>
                    <a:pt x="882" y="189"/>
                  </a:lnTo>
                  <a:lnTo>
                    <a:pt x="885" y="198"/>
                  </a:lnTo>
                  <a:lnTo>
                    <a:pt x="888" y="206"/>
                  </a:lnTo>
                  <a:lnTo>
                    <a:pt x="891" y="215"/>
                  </a:lnTo>
                  <a:lnTo>
                    <a:pt x="894" y="224"/>
                  </a:lnTo>
                  <a:lnTo>
                    <a:pt x="897" y="233"/>
                  </a:lnTo>
                  <a:lnTo>
                    <a:pt x="900" y="242"/>
                  </a:lnTo>
                  <a:lnTo>
                    <a:pt x="903" y="251"/>
                  </a:lnTo>
                  <a:lnTo>
                    <a:pt x="906" y="260"/>
                  </a:lnTo>
                  <a:lnTo>
                    <a:pt x="909" y="269"/>
                  </a:lnTo>
                  <a:lnTo>
                    <a:pt x="912" y="278"/>
                  </a:lnTo>
                  <a:lnTo>
                    <a:pt x="915" y="287"/>
                  </a:lnTo>
                  <a:lnTo>
                    <a:pt x="918" y="297"/>
                  </a:lnTo>
                  <a:lnTo>
                    <a:pt x="921" y="306"/>
                  </a:lnTo>
                  <a:lnTo>
                    <a:pt x="924" y="315"/>
                  </a:lnTo>
                  <a:lnTo>
                    <a:pt x="927" y="325"/>
                  </a:lnTo>
                  <a:lnTo>
                    <a:pt x="930" y="334"/>
                  </a:lnTo>
                  <a:lnTo>
                    <a:pt x="934" y="344"/>
                  </a:lnTo>
                  <a:lnTo>
                    <a:pt x="937" y="353"/>
                  </a:lnTo>
                  <a:lnTo>
                    <a:pt x="940" y="363"/>
                  </a:lnTo>
                  <a:lnTo>
                    <a:pt x="943" y="372"/>
                  </a:lnTo>
                  <a:lnTo>
                    <a:pt x="946" y="382"/>
                  </a:lnTo>
                  <a:lnTo>
                    <a:pt x="949" y="391"/>
                  </a:lnTo>
                  <a:lnTo>
                    <a:pt x="952" y="401"/>
                  </a:lnTo>
                  <a:lnTo>
                    <a:pt x="955" y="410"/>
                  </a:lnTo>
                  <a:lnTo>
                    <a:pt x="958" y="419"/>
                  </a:lnTo>
                  <a:lnTo>
                    <a:pt x="961" y="429"/>
                  </a:lnTo>
                  <a:lnTo>
                    <a:pt x="964" y="438"/>
                  </a:lnTo>
                  <a:lnTo>
                    <a:pt x="967" y="447"/>
                  </a:lnTo>
                  <a:lnTo>
                    <a:pt x="970" y="457"/>
                  </a:lnTo>
                  <a:lnTo>
                    <a:pt x="973" y="466"/>
                  </a:lnTo>
                  <a:lnTo>
                    <a:pt x="976" y="475"/>
                  </a:lnTo>
                  <a:lnTo>
                    <a:pt x="979" y="484"/>
                  </a:lnTo>
                  <a:lnTo>
                    <a:pt x="982" y="493"/>
                  </a:lnTo>
                  <a:lnTo>
                    <a:pt x="985" y="502"/>
                  </a:lnTo>
                  <a:lnTo>
                    <a:pt x="988" y="511"/>
                  </a:lnTo>
                  <a:lnTo>
                    <a:pt x="991" y="520"/>
                  </a:lnTo>
                  <a:lnTo>
                    <a:pt x="994" y="528"/>
                  </a:lnTo>
                  <a:lnTo>
                    <a:pt x="997" y="537"/>
                  </a:lnTo>
                  <a:lnTo>
                    <a:pt x="1000" y="546"/>
                  </a:lnTo>
                  <a:lnTo>
                    <a:pt x="1003" y="554"/>
                  </a:lnTo>
                  <a:lnTo>
                    <a:pt x="1006" y="563"/>
                  </a:lnTo>
                  <a:lnTo>
                    <a:pt x="1010" y="571"/>
                  </a:lnTo>
                  <a:lnTo>
                    <a:pt x="1013" y="579"/>
                  </a:lnTo>
                  <a:lnTo>
                    <a:pt x="1016" y="587"/>
                  </a:lnTo>
                  <a:lnTo>
                    <a:pt x="1019" y="595"/>
                  </a:lnTo>
                  <a:lnTo>
                    <a:pt x="1022" y="603"/>
                  </a:lnTo>
                  <a:lnTo>
                    <a:pt x="1025" y="611"/>
                  </a:lnTo>
                  <a:lnTo>
                    <a:pt x="1028" y="619"/>
                  </a:lnTo>
                  <a:lnTo>
                    <a:pt x="1031" y="626"/>
                  </a:lnTo>
                  <a:lnTo>
                    <a:pt x="1034" y="634"/>
                  </a:lnTo>
                  <a:lnTo>
                    <a:pt x="1037" y="641"/>
                  </a:lnTo>
                  <a:lnTo>
                    <a:pt x="1040" y="648"/>
                  </a:lnTo>
                  <a:lnTo>
                    <a:pt x="1043" y="656"/>
                  </a:lnTo>
                  <a:lnTo>
                    <a:pt x="1046" y="663"/>
                  </a:lnTo>
                  <a:lnTo>
                    <a:pt x="1049" y="670"/>
                  </a:lnTo>
                  <a:lnTo>
                    <a:pt x="1052" y="676"/>
                  </a:lnTo>
                  <a:lnTo>
                    <a:pt x="1055" y="683"/>
                  </a:lnTo>
                  <a:lnTo>
                    <a:pt x="1058" y="690"/>
                  </a:lnTo>
                  <a:lnTo>
                    <a:pt x="1061" y="696"/>
                  </a:lnTo>
                  <a:lnTo>
                    <a:pt x="1064" y="702"/>
                  </a:lnTo>
                  <a:lnTo>
                    <a:pt x="1067" y="709"/>
                  </a:lnTo>
                  <a:lnTo>
                    <a:pt x="1070" y="715"/>
                  </a:lnTo>
                  <a:lnTo>
                    <a:pt x="1073" y="721"/>
                  </a:lnTo>
                  <a:lnTo>
                    <a:pt x="1076" y="727"/>
                  </a:lnTo>
                  <a:lnTo>
                    <a:pt x="1079" y="732"/>
                  </a:lnTo>
                  <a:lnTo>
                    <a:pt x="1082" y="738"/>
                  </a:lnTo>
                  <a:lnTo>
                    <a:pt x="1085" y="744"/>
                  </a:lnTo>
                  <a:lnTo>
                    <a:pt x="1089" y="749"/>
                  </a:lnTo>
                  <a:lnTo>
                    <a:pt x="1092" y="754"/>
                  </a:lnTo>
                  <a:lnTo>
                    <a:pt x="1095" y="759"/>
                  </a:lnTo>
                  <a:lnTo>
                    <a:pt x="1098" y="764"/>
                  </a:lnTo>
                  <a:lnTo>
                    <a:pt x="1101" y="769"/>
                  </a:lnTo>
                  <a:lnTo>
                    <a:pt x="1104" y="774"/>
                  </a:lnTo>
                  <a:lnTo>
                    <a:pt x="1107" y="779"/>
                  </a:lnTo>
                  <a:lnTo>
                    <a:pt x="1110" y="783"/>
                  </a:lnTo>
                  <a:lnTo>
                    <a:pt x="1113" y="788"/>
                  </a:lnTo>
                  <a:lnTo>
                    <a:pt x="1116" y="792"/>
                  </a:lnTo>
                  <a:lnTo>
                    <a:pt x="1119" y="797"/>
                  </a:lnTo>
                  <a:lnTo>
                    <a:pt x="1122" y="801"/>
                  </a:lnTo>
                  <a:lnTo>
                    <a:pt x="1125" y="805"/>
                  </a:lnTo>
                  <a:lnTo>
                    <a:pt x="1128" y="809"/>
                  </a:lnTo>
                  <a:lnTo>
                    <a:pt x="1131" y="813"/>
                  </a:lnTo>
                  <a:lnTo>
                    <a:pt x="1134" y="816"/>
                  </a:lnTo>
                  <a:lnTo>
                    <a:pt x="1137" y="820"/>
                  </a:lnTo>
                  <a:lnTo>
                    <a:pt x="1140" y="824"/>
                  </a:lnTo>
                  <a:lnTo>
                    <a:pt x="1143" y="827"/>
                  </a:lnTo>
                  <a:lnTo>
                    <a:pt x="1146" y="830"/>
                  </a:lnTo>
                  <a:lnTo>
                    <a:pt x="1149" y="834"/>
                  </a:lnTo>
                  <a:lnTo>
                    <a:pt x="1152" y="837"/>
                  </a:lnTo>
                  <a:lnTo>
                    <a:pt x="1155" y="840"/>
                  </a:lnTo>
                  <a:lnTo>
                    <a:pt x="1158" y="843"/>
                  </a:lnTo>
                  <a:lnTo>
                    <a:pt x="1161" y="846"/>
                  </a:lnTo>
                  <a:lnTo>
                    <a:pt x="1165" y="849"/>
                  </a:lnTo>
                  <a:lnTo>
                    <a:pt x="1168" y="851"/>
                  </a:lnTo>
                  <a:lnTo>
                    <a:pt x="1171" y="854"/>
                  </a:lnTo>
                  <a:lnTo>
                    <a:pt x="1174" y="856"/>
                  </a:lnTo>
                  <a:lnTo>
                    <a:pt x="1177" y="859"/>
                  </a:lnTo>
                  <a:lnTo>
                    <a:pt x="1180" y="861"/>
                  </a:lnTo>
                  <a:lnTo>
                    <a:pt x="1183" y="864"/>
                  </a:lnTo>
                  <a:lnTo>
                    <a:pt x="1186" y="866"/>
                  </a:lnTo>
                  <a:lnTo>
                    <a:pt x="1189" y="868"/>
                  </a:lnTo>
                  <a:lnTo>
                    <a:pt x="1192" y="870"/>
                  </a:lnTo>
                  <a:lnTo>
                    <a:pt x="1195" y="872"/>
                  </a:lnTo>
                  <a:lnTo>
                    <a:pt x="1198" y="874"/>
                  </a:lnTo>
                  <a:lnTo>
                    <a:pt x="1201" y="876"/>
                  </a:lnTo>
                  <a:lnTo>
                    <a:pt x="1204" y="878"/>
                  </a:lnTo>
                  <a:lnTo>
                    <a:pt x="1207" y="880"/>
                  </a:lnTo>
                  <a:lnTo>
                    <a:pt x="1210" y="881"/>
                  </a:lnTo>
                  <a:lnTo>
                    <a:pt x="1213" y="883"/>
                  </a:lnTo>
                  <a:lnTo>
                    <a:pt x="1216" y="885"/>
                  </a:lnTo>
                  <a:lnTo>
                    <a:pt x="1219" y="886"/>
                  </a:lnTo>
                  <a:lnTo>
                    <a:pt x="1222" y="888"/>
                  </a:lnTo>
                  <a:lnTo>
                    <a:pt x="1225" y="889"/>
                  </a:lnTo>
                  <a:lnTo>
                    <a:pt x="1228" y="890"/>
                  </a:lnTo>
                  <a:lnTo>
                    <a:pt x="1231" y="892"/>
                  </a:lnTo>
                  <a:lnTo>
                    <a:pt x="1234" y="893"/>
                  </a:lnTo>
                  <a:lnTo>
                    <a:pt x="1237" y="894"/>
                  </a:lnTo>
                  <a:lnTo>
                    <a:pt x="1241" y="895"/>
                  </a:lnTo>
                  <a:lnTo>
                    <a:pt x="1244" y="896"/>
                  </a:lnTo>
                  <a:lnTo>
                    <a:pt x="1247" y="898"/>
                  </a:lnTo>
                  <a:lnTo>
                    <a:pt x="1250" y="899"/>
                  </a:lnTo>
                  <a:lnTo>
                    <a:pt x="1253" y="900"/>
                  </a:lnTo>
                  <a:lnTo>
                    <a:pt x="1256" y="901"/>
                  </a:lnTo>
                  <a:lnTo>
                    <a:pt x="1259" y="901"/>
                  </a:lnTo>
                  <a:lnTo>
                    <a:pt x="1262" y="902"/>
                  </a:lnTo>
                  <a:lnTo>
                    <a:pt x="1265" y="903"/>
                  </a:lnTo>
                  <a:lnTo>
                    <a:pt x="1268" y="904"/>
                  </a:lnTo>
                  <a:lnTo>
                    <a:pt x="1271" y="905"/>
                  </a:lnTo>
                  <a:lnTo>
                    <a:pt x="1274" y="906"/>
                  </a:lnTo>
                  <a:lnTo>
                    <a:pt x="1277" y="906"/>
                  </a:lnTo>
                  <a:lnTo>
                    <a:pt x="1280" y="907"/>
                  </a:lnTo>
                  <a:lnTo>
                    <a:pt x="1283" y="908"/>
                  </a:lnTo>
                  <a:lnTo>
                    <a:pt x="1286" y="908"/>
                  </a:lnTo>
                  <a:lnTo>
                    <a:pt x="1289" y="909"/>
                  </a:lnTo>
                  <a:lnTo>
                    <a:pt x="1292" y="909"/>
                  </a:lnTo>
                  <a:lnTo>
                    <a:pt x="1295" y="910"/>
                  </a:lnTo>
                  <a:lnTo>
                    <a:pt x="1298" y="910"/>
                  </a:lnTo>
                  <a:lnTo>
                    <a:pt x="1301" y="911"/>
                  </a:lnTo>
                  <a:lnTo>
                    <a:pt x="1304" y="911"/>
                  </a:lnTo>
                  <a:lnTo>
                    <a:pt x="1307" y="912"/>
                  </a:lnTo>
                  <a:lnTo>
                    <a:pt x="1310" y="912"/>
                  </a:lnTo>
                  <a:lnTo>
                    <a:pt x="1313" y="913"/>
                  </a:lnTo>
                  <a:lnTo>
                    <a:pt x="1317" y="913"/>
                  </a:lnTo>
                  <a:lnTo>
                    <a:pt x="1320" y="914"/>
                  </a:lnTo>
                  <a:lnTo>
                    <a:pt x="1323" y="914"/>
                  </a:lnTo>
                  <a:lnTo>
                    <a:pt x="1326" y="914"/>
                  </a:lnTo>
                  <a:lnTo>
                    <a:pt x="1329" y="915"/>
                  </a:lnTo>
                  <a:lnTo>
                    <a:pt x="1332" y="915"/>
                  </a:lnTo>
                  <a:lnTo>
                    <a:pt x="1335" y="915"/>
                  </a:lnTo>
                  <a:lnTo>
                    <a:pt x="1338" y="916"/>
                  </a:lnTo>
                  <a:lnTo>
                    <a:pt x="1341" y="916"/>
                  </a:lnTo>
                  <a:lnTo>
                    <a:pt x="1344" y="916"/>
                  </a:lnTo>
                  <a:lnTo>
                    <a:pt x="1347" y="916"/>
                  </a:lnTo>
                  <a:lnTo>
                    <a:pt x="1350" y="917"/>
                  </a:lnTo>
                  <a:lnTo>
                    <a:pt x="1353" y="917"/>
                  </a:lnTo>
                  <a:lnTo>
                    <a:pt x="1356" y="917"/>
                  </a:lnTo>
                  <a:lnTo>
                    <a:pt x="1359" y="917"/>
                  </a:lnTo>
                  <a:lnTo>
                    <a:pt x="1362" y="917"/>
                  </a:lnTo>
                  <a:lnTo>
                    <a:pt x="1365" y="918"/>
                  </a:lnTo>
                  <a:lnTo>
                    <a:pt x="1368" y="918"/>
                  </a:lnTo>
                  <a:lnTo>
                    <a:pt x="1371" y="918"/>
                  </a:lnTo>
                  <a:lnTo>
                    <a:pt x="1374" y="918"/>
                  </a:lnTo>
                  <a:lnTo>
                    <a:pt x="1377" y="918"/>
                  </a:lnTo>
                  <a:lnTo>
                    <a:pt x="1380" y="918"/>
                  </a:lnTo>
                  <a:lnTo>
                    <a:pt x="1383" y="918"/>
                  </a:lnTo>
                  <a:lnTo>
                    <a:pt x="1386" y="919"/>
                  </a:lnTo>
                  <a:lnTo>
                    <a:pt x="1389" y="919"/>
                  </a:lnTo>
                  <a:lnTo>
                    <a:pt x="1392" y="919"/>
                  </a:lnTo>
                  <a:lnTo>
                    <a:pt x="1396" y="919"/>
                  </a:lnTo>
                  <a:lnTo>
                    <a:pt x="1399" y="919"/>
                  </a:lnTo>
                  <a:lnTo>
                    <a:pt x="1402" y="919"/>
                  </a:lnTo>
                  <a:lnTo>
                    <a:pt x="1405" y="919"/>
                  </a:lnTo>
                  <a:lnTo>
                    <a:pt x="1408" y="919"/>
                  </a:lnTo>
                  <a:lnTo>
                    <a:pt x="1411" y="919"/>
                  </a:lnTo>
                  <a:lnTo>
                    <a:pt x="1414" y="919"/>
                  </a:lnTo>
                  <a:lnTo>
                    <a:pt x="1417" y="920"/>
                  </a:lnTo>
                  <a:lnTo>
                    <a:pt x="1420" y="920"/>
                  </a:lnTo>
                  <a:lnTo>
                    <a:pt x="1423" y="920"/>
                  </a:lnTo>
                  <a:lnTo>
                    <a:pt x="1426" y="920"/>
                  </a:lnTo>
                  <a:lnTo>
                    <a:pt x="1429" y="920"/>
                  </a:lnTo>
                  <a:lnTo>
                    <a:pt x="1432" y="920"/>
                  </a:lnTo>
                  <a:lnTo>
                    <a:pt x="1435" y="920"/>
                  </a:lnTo>
                  <a:lnTo>
                    <a:pt x="1438" y="920"/>
                  </a:lnTo>
                  <a:lnTo>
                    <a:pt x="1441" y="920"/>
                  </a:lnTo>
                  <a:lnTo>
                    <a:pt x="1444" y="920"/>
                  </a:lnTo>
                  <a:lnTo>
                    <a:pt x="1447" y="920"/>
                  </a:lnTo>
                  <a:lnTo>
                    <a:pt x="1450" y="920"/>
                  </a:lnTo>
                  <a:lnTo>
                    <a:pt x="1453" y="920"/>
                  </a:lnTo>
                  <a:lnTo>
                    <a:pt x="1456" y="920"/>
                  </a:lnTo>
                  <a:lnTo>
                    <a:pt x="1459" y="920"/>
                  </a:lnTo>
                  <a:lnTo>
                    <a:pt x="1462" y="920"/>
                  </a:lnTo>
                  <a:lnTo>
                    <a:pt x="1465" y="920"/>
                  </a:lnTo>
                  <a:lnTo>
                    <a:pt x="1468" y="920"/>
                  </a:lnTo>
                  <a:lnTo>
                    <a:pt x="1472" y="920"/>
                  </a:lnTo>
                  <a:lnTo>
                    <a:pt x="1475" y="920"/>
                  </a:lnTo>
                  <a:lnTo>
                    <a:pt x="1478" y="920"/>
                  </a:lnTo>
                  <a:lnTo>
                    <a:pt x="1481" y="920"/>
                  </a:lnTo>
                  <a:lnTo>
                    <a:pt x="1484" y="920"/>
                  </a:lnTo>
                  <a:lnTo>
                    <a:pt x="1487" y="920"/>
                  </a:lnTo>
                  <a:lnTo>
                    <a:pt x="1490" y="920"/>
                  </a:lnTo>
                  <a:lnTo>
                    <a:pt x="1493" y="920"/>
                  </a:lnTo>
                  <a:lnTo>
                    <a:pt x="1496" y="920"/>
                  </a:lnTo>
                  <a:lnTo>
                    <a:pt x="1499" y="920"/>
                  </a:lnTo>
                  <a:lnTo>
                    <a:pt x="1502" y="920"/>
                  </a:lnTo>
                  <a:lnTo>
                    <a:pt x="1505" y="920"/>
                  </a:lnTo>
                  <a:lnTo>
                    <a:pt x="1508" y="920"/>
                  </a:lnTo>
                  <a:lnTo>
                    <a:pt x="1511" y="920"/>
                  </a:lnTo>
                  <a:lnTo>
                    <a:pt x="1514" y="920"/>
                  </a:lnTo>
                  <a:lnTo>
                    <a:pt x="1517" y="920"/>
                  </a:lnTo>
                  <a:lnTo>
                    <a:pt x="1520" y="920"/>
                  </a:lnTo>
                </a:path>
              </a:pathLst>
            </a:custGeom>
            <a:noFill/>
            <a:ln w="28575">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kumimoji="1" lang="zh-CN" altLang="zh-CN" sz="2400">
                <a:latin typeface="Times New Roman" pitchFamily="18" charset="0"/>
              </a:endParaRPr>
            </a:p>
          </p:txBody>
        </p:sp>
        <p:sp>
          <p:nvSpPr>
            <p:cNvPr id="30727" name="Line 7"/>
            <p:cNvSpPr>
              <a:spLocks noChangeShapeType="1"/>
            </p:cNvSpPr>
            <p:nvPr/>
          </p:nvSpPr>
          <p:spPr bwMode="auto">
            <a:xfrm>
              <a:off x="2263" y="1207"/>
              <a:ext cx="0" cy="2359"/>
            </a:xfrm>
            <a:prstGeom prst="line">
              <a:avLst/>
            </a:prstGeom>
            <a:noFill/>
            <a:ln w="9525">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28" name="Text Box 8"/>
            <p:cNvSpPr txBox="1">
              <a:spLocks noChangeArrowheads="1"/>
            </p:cNvSpPr>
            <p:nvPr/>
          </p:nvSpPr>
          <p:spPr bwMode="auto">
            <a:xfrm>
              <a:off x="2054" y="3432"/>
              <a:ext cx="58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4000" i="1">
                  <a:latin typeface="Times New Roman" pitchFamily="18" charset="0"/>
                  <a:sym typeface="Symbol" pitchFamily="18" charset="2"/>
                </a:rPr>
                <a:t></a:t>
              </a:r>
              <a:r>
                <a:rPr lang="en-US" altLang="zh-CN" sz="4000" baseline="-25000">
                  <a:latin typeface="Times New Roman" pitchFamily="18" charset="0"/>
                  <a:sym typeface="Symbol" pitchFamily="18" charset="2"/>
                </a:rPr>
                <a:t>3</a:t>
              </a:r>
              <a:endParaRPr lang="en-US" altLang="zh-CN" sz="4000">
                <a:latin typeface="Times New Roman" pitchFamily="18" charset="0"/>
                <a:sym typeface="Symbol" pitchFamily="18" charset="2"/>
              </a:endParaRPr>
            </a:p>
          </p:txBody>
        </p:sp>
      </p:grpSp>
      <p:grpSp>
        <p:nvGrpSpPr>
          <p:cNvPr id="30729" name="Group 9"/>
          <p:cNvGrpSpPr/>
          <p:nvPr/>
        </p:nvGrpSpPr>
        <p:grpSpPr bwMode="auto">
          <a:xfrm>
            <a:off x="4256088" y="1904683"/>
            <a:ext cx="935037" cy="4273550"/>
            <a:chOff x="2699" y="1207"/>
            <a:chExt cx="589" cy="2692"/>
          </a:xfrm>
        </p:grpSpPr>
        <p:sp>
          <p:nvSpPr>
            <p:cNvPr id="30730" name="Line 10"/>
            <p:cNvSpPr>
              <a:spLocks noChangeShapeType="1"/>
            </p:cNvSpPr>
            <p:nvPr/>
          </p:nvSpPr>
          <p:spPr bwMode="auto">
            <a:xfrm>
              <a:off x="2898" y="1207"/>
              <a:ext cx="0" cy="2359"/>
            </a:xfrm>
            <a:prstGeom prst="line">
              <a:avLst/>
            </a:prstGeom>
            <a:noFill/>
            <a:ln w="9525">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31" name="Text Box 11"/>
            <p:cNvSpPr txBox="1">
              <a:spLocks noChangeArrowheads="1"/>
            </p:cNvSpPr>
            <p:nvPr/>
          </p:nvSpPr>
          <p:spPr bwMode="auto">
            <a:xfrm>
              <a:off x="2699" y="3457"/>
              <a:ext cx="58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4000" i="1">
                  <a:solidFill>
                    <a:schemeClr val="accent2"/>
                  </a:solidFill>
                  <a:latin typeface="Times New Roman" pitchFamily="18" charset="0"/>
                  <a:sym typeface="Symbol" pitchFamily="18" charset="2"/>
                </a:rPr>
                <a:t></a:t>
              </a:r>
              <a:r>
                <a:rPr lang="en-US" altLang="zh-CN" sz="4000" baseline="-25000">
                  <a:solidFill>
                    <a:schemeClr val="accent2"/>
                  </a:solidFill>
                  <a:latin typeface="Times New Roman" pitchFamily="18" charset="0"/>
                  <a:sym typeface="Symbol" pitchFamily="18" charset="2"/>
                </a:rPr>
                <a:t>1</a:t>
              </a:r>
              <a:endParaRPr lang="en-US" altLang="zh-CN" sz="4000">
                <a:solidFill>
                  <a:schemeClr val="accent2"/>
                </a:solidFill>
                <a:latin typeface="Times New Roman" pitchFamily="18" charset="0"/>
                <a:sym typeface="Symbol" pitchFamily="18" charset="2"/>
              </a:endParaRPr>
            </a:p>
          </p:txBody>
        </p:sp>
      </p:grpSp>
      <p:grpSp>
        <p:nvGrpSpPr>
          <p:cNvPr id="4" name="Group 12"/>
          <p:cNvGrpSpPr/>
          <p:nvPr/>
        </p:nvGrpSpPr>
        <p:grpSpPr bwMode="auto">
          <a:xfrm>
            <a:off x="3198813" y="1916113"/>
            <a:ext cx="5405437" cy="4273550"/>
            <a:chOff x="2015" y="1207"/>
            <a:chExt cx="3405" cy="2692"/>
          </a:xfrm>
        </p:grpSpPr>
        <p:sp>
          <p:nvSpPr>
            <p:cNvPr id="30733" name="Freeform 13"/>
            <p:cNvSpPr/>
            <p:nvPr/>
          </p:nvSpPr>
          <p:spPr bwMode="auto">
            <a:xfrm>
              <a:off x="2015" y="1389"/>
              <a:ext cx="3405" cy="2061"/>
            </a:xfrm>
            <a:custGeom>
              <a:avLst/>
              <a:gdLst>
                <a:gd name="T0" fmla="*/ 25 w 1520"/>
                <a:gd name="T1" fmla="*/ 920 h 920"/>
                <a:gd name="T2" fmla="*/ 46 w 1520"/>
                <a:gd name="T3" fmla="*/ 920 h 920"/>
                <a:gd name="T4" fmla="*/ 73 w 1520"/>
                <a:gd name="T5" fmla="*/ 920 h 920"/>
                <a:gd name="T6" fmla="*/ 95 w 1520"/>
                <a:gd name="T7" fmla="*/ 920 h 920"/>
                <a:gd name="T8" fmla="*/ 122 w 1520"/>
                <a:gd name="T9" fmla="*/ 919 h 920"/>
                <a:gd name="T10" fmla="*/ 143 w 1520"/>
                <a:gd name="T11" fmla="*/ 918 h 920"/>
                <a:gd name="T12" fmla="*/ 168 w 1520"/>
                <a:gd name="T13" fmla="*/ 917 h 920"/>
                <a:gd name="T14" fmla="*/ 192 w 1520"/>
                <a:gd name="T15" fmla="*/ 915 h 920"/>
                <a:gd name="T16" fmla="*/ 213 w 1520"/>
                <a:gd name="T17" fmla="*/ 912 h 920"/>
                <a:gd name="T18" fmla="*/ 241 w 1520"/>
                <a:gd name="T19" fmla="*/ 907 h 920"/>
                <a:gd name="T20" fmla="*/ 262 w 1520"/>
                <a:gd name="T21" fmla="*/ 901 h 920"/>
                <a:gd name="T22" fmla="*/ 289 w 1520"/>
                <a:gd name="T23" fmla="*/ 892 h 920"/>
                <a:gd name="T24" fmla="*/ 310 w 1520"/>
                <a:gd name="T25" fmla="*/ 881 h 920"/>
                <a:gd name="T26" fmla="*/ 335 w 1520"/>
                <a:gd name="T27" fmla="*/ 866 h 920"/>
                <a:gd name="T28" fmla="*/ 359 w 1520"/>
                <a:gd name="T29" fmla="*/ 846 h 920"/>
                <a:gd name="T30" fmla="*/ 380 w 1520"/>
                <a:gd name="T31" fmla="*/ 824 h 920"/>
                <a:gd name="T32" fmla="*/ 408 w 1520"/>
                <a:gd name="T33" fmla="*/ 788 h 920"/>
                <a:gd name="T34" fmla="*/ 429 w 1520"/>
                <a:gd name="T35" fmla="*/ 754 h 920"/>
                <a:gd name="T36" fmla="*/ 456 w 1520"/>
                <a:gd name="T37" fmla="*/ 702 h 920"/>
                <a:gd name="T38" fmla="*/ 478 w 1520"/>
                <a:gd name="T39" fmla="*/ 656 h 920"/>
                <a:gd name="T40" fmla="*/ 502 w 1520"/>
                <a:gd name="T41" fmla="*/ 595 h 920"/>
                <a:gd name="T42" fmla="*/ 526 w 1520"/>
                <a:gd name="T43" fmla="*/ 528 h 920"/>
                <a:gd name="T44" fmla="*/ 548 w 1520"/>
                <a:gd name="T45" fmla="*/ 466 h 920"/>
                <a:gd name="T46" fmla="*/ 575 w 1520"/>
                <a:gd name="T47" fmla="*/ 382 h 920"/>
                <a:gd name="T48" fmla="*/ 596 w 1520"/>
                <a:gd name="T49" fmla="*/ 315 h 920"/>
                <a:gd name="T50" fmla="*/ 623 w 1520"/>
                <a:gd name="T51" fmla="*/ 233 h 920"/>
                <a:gd name="T52" fmla="*/ 645 w 1520"/>
                <a:gd name="T53" fmla="*/ 173 h 920"/>
                <a:gd name="T54" fmla="*/ 669 w 1520"/>
                <a:gd name="T55" fmla="*/ 112 h 920"/>
                <a:gd name="T56" fmla="*/ 693 w 1520"/>
                <a:gd name="T57" fmla="*/ 62 h 920"/>
                <a:gd name="T58" fmla="*/ 715 w 1520"/>
                <a:gd name="T59" fmla="*/ 29 h 920"/>
                <a:gd name="T60" fmla="*/ 742 w 1520"/>
                <a:gd name="T61" fmla="*/ 4 h 920"/>
                <a:gd name="T62" fmla="*/ 763 w 1520"/>
                <a:gd name="T63" fmla="*/ 0 h 920"/>
                <a:gd name="T64" fmla="*/ 791 w 1520"/>
                <a:gd name="T65" fmla="*/ 13 h 920"/>
                <a:gd name="T66" fmla="*/ 812 w 1520"/>
                <a:gd name="T67" fmla="*/ 37 h 920"/>
                <a:gd name="T68" fmla="*/ 836 w 1520"/>
                <a:gd name="T69" fmla="*/ 79 h 920"/>
                <a:gd name="T70" fmla="*/ 861 w 1520"/>
                <a:gd name="T71" fmla="*/ 133 h 920"/>
                <a:gd name="T72" fmla="*/ 882 w 1520"/>
                <a:gd name="T73" fmla="*/ 189 h 920"/>
                <a:gd name="T74" fmla="*/ 909 w 1520"/>
                <a:gd name="T75" fmla="*/ 269 h 920"/>
                <a:gd name="T76" fmla="*/ 930 w 1520"/>
                <a:gd name="T77" fmla="*/ 334 h 920"/>
                <a:gd name="T78" fmla="*/ 958 w 1520"/>
                <a:gd name="T79" fmla="*/ 419 h 920"/>
                <a:gd name="T80" fmla="*/ 979 w 1520"/>
                <a:gd name="T81" fmla="*/ 484 h 920"/>
                <a:gd name="T82" fmla="*/ 1003 w 1520"/>
                <a:gd name="T83" fmla="*/ 554 h 920"/>
                <a:gd name="T84" fmla="*/ 1028 w 1520"/>
                <a:gd name="T85" fmla="*/ 619 h 920"/>
                <a:gd name="T86" fmla="*/ 1049 w 1520"/>
                <a:gd name="T87" fmla="*/ 670 h 920"/>
                <a:gd name="T88" fmla="*/ 1076 w 1520"/>
                <a:gd name="T89" fmla="*/ 727 h 920"/>
                <a:gd name="T90" fmla="*/ 1098 w 1520"/>
                <a:gd name="T91" fmla="*/ 764 h 920"/>
                <a:gd name="T92" fmla="*/ 1125 w 1520"/>
                <a:gd name="T93" fmla="*/ 805 h 920"/>
                <a:gd name="T94" fmla="*/ 1146 w 1520"/>
                <a:gd name="T95" fmla="*/ 830 h 920"/>
                <a:gd name="T96" fmla="*/ 1171 w 1520"/>
                <a:gd name="T97" fmla="*/ 854 h 920"/>
                <a:gd name="T98" fmla="*/ 1195 w 1520"/>
                <a:gd name="T99" fmla="*/ 872 h 920"/>
                <a:gd name="T100" fmla="*/ 1216 w 1520"/>
                <a:gd name="T101" fmla="*/ 885 h 920"/>
                <a:gd name="T102" fmla="*/ 1244 w 1520"/>
                <a:gd name="T103" fmla="*/ 896 h 920"/>
                <a:gd name="T104" fmla="*/ 1265 w 1520"/>
                <a:gd name="T105" fmla="*/ 903 h 920"/>
                <a:gd name="T106" fmla="*/ 1292 w 1520"/>
                <a:gd name="T107" fmla="*/ 909 h 920"/>
                <a:gd name="T108" fmla="*/ 1313 w 1520"/>
                <a:gd name="T109" fmla="*/ 913 h 920"/>
                <a:gd name="T110" fmla="*/ 1338 w 1520"/>
                <a:gd name="T111" fmla="*/ 916 h 920"/>
                <a:gd name="T112" fmla="*/ 1362 w 1520"/>
                <a:gd name="T113" fmla="*/ 917 h 920"/>
                <a:gd name="T114" fmla="*/ 1383 w 1520"/>
                <a:gd name="T115" fmla="*/ 918 h 920"/>
                <a:gd name="T116" fmla="*/ 1411 w 1520"/>
                <a:gd name="T117" fmla="*/ 919 h 920"/>
                <a:gd name="T118" fmla="*/ 1432 w 1520"/>
                <a:gd name="T119" fmla="*/ 920 h 920"/>
                <a:gd name="T120" fmla="*/ 1459 w 1520"/>
                <a:gd name="T121" fmla="*/ 920 h 920"/>
                <a:gd name="T122" fmla="*/ 1481 w 1520"/>
                <a:gd name="T123" fmla="*/ 920 h 920"/>
                <a:gd name="T124" fmla="*/ 1505 w 1520"/>
                <a:gd name="T125" fmla="*/ 920 h 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0"/>
                <a:gd name="T190" fmla="*/ 0 h 920"/>
                <a:gd name="T191" fmla="*/ 1520 w 1520"/>
                <a:gd name="T192" fmla="*/ 920 h 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0" h="920">
                  <a:moveTo>
                    <a:pt x="0" y="920"/>
                  </a:moveTo>
                  <a:lnTo>
                    <a:pt x="3" y="920"/>
                  </a:lnTo>
                  <a:lnTo>
                    <a:pt x="6" y="920"/>
                  </a:lnTo>
                  <a:lnTo>
                    <a:pt x="10" y="920"/>
                  </a:lnTo>
                  <a:lnTo>
                    <a:pt x="13" y="920"/>
                  </a:lnTo>
                  <a:lnTo>
                    <a:pt x="16" y="920"/>
                  </a:lnTo>
                  <a:lnTo>
                    <a:pt x="19" y="920"/>
                  </a:lnTo>
                  <a:lnTo>
                    <a:pt x="22" y="920"/>
                  </a:lnTo>
                  <a:lnTo>
                    <a:pt x="25" y="920"/>
                  </a:lnTo>
                  <a:lnTo>
                    <a:pt x="28" y="920"/>
                  </a:lnTo>
                  <a:lnTo>
                    <a:pt x="31" y="920"/>
                  </a:lnTo>
                  <a:lnTo>
                    <a:pt x="34" y="920"/>
                  </a:lnTo>
                  <a:lnTo>
                    <a:pt x="37" y="920"/>
                  </a:lnTo>
                  <a:lnTo>
                    <a:pt x="40" y="920"/>
                  </a:lnTo>
                  <a:lnTo>
                    <a:pt x="43" y="920"/>
                  </a:lnTo>
                  <a:lnTo>
                    <a:pt x="46" y="920"/>
                  </a:lnTo>
                  <a:lnTo>
                    <a:pt x="49" y="920"/>
                  </a:lnTo>
                  <a:lnTo>
                    <a:pt x="52" y="920"/>
                  </a:lnTo>
                  <a:lnTo>
                    <a:pt x="55" y="920"/>
                  </a:lnTo>
                  <a:lnTo>
                    <a:pt x="58" y="920"/>
                  </a:lnTo>
                  <a:lnTo>
                    <a:pt x="61" y="920"/>
                  </a:lnTo>
                  <a:lnTo>
                    <a:pt x="64" y="920"/>
                  </a:lnTo>
                  <a:lnTo>
                    <a:pt x="67" y="920"/>
                  </a:lnTo>
                  <a:lnTo>
                    <a:pt x="70" y="920"/>
                  </a:lnTo>
                  <a:lnTo>
                    <a:pt x="73" y="920"/>
                  </a:lnTo>
                  <a:lnTo>
                    <a:pt x="76" y="920"/>
                  </a:lnTo>
                  <a:lnTo>
                    <a:pt x="79" y="920"/>
                  </a:lnTo>
                  <a:lnTo>
                    <a:pt x="82" y="920"/>
                  </a:lnTo>
                  <a:lnTo>
                    <a:pt x="86" y="920"/>
                  </a:lnTo>
                  <a:lnTo>
                    <a:pt x="89" y="920"/>
                  </a:lnTo>
                  <a:lnTo>
                    <a:pt x="92" y="920"/>
                  </a:lnTo>
                  <a:lnTo>
                    <a:pt x="95" y="920"/>
                  </a:lnTo>
                  <a:lnTo>
                    <a:pt x="98" y="920"/>
                  </a:lnTo>
                  <a:lnTo>
                    <a:pt x="101" y="920"/>
                  </a:lnTo>
                  <a:lnTo>
                    <a:pt x="104" y="920"/>
                  </a:lnTo>
                  <a:lnTo>
                    <a:pt x="107" y="919"/>
                  </a:lnTo>
                  <a:lnTo>
                    <a:pt x="110" y="919"/>
                  </a:lnTo>
                  <a:lnTo>
                    <a:pt x="113" y="919"/>
                  </a:lnTo>
                  <a:lnTo>
                    <a:pt x="116" y="919"/>
                  </a:lnTo>
                  <a:lnTo>
                    <a:pt x="119" y="919"/>
                  </a:lnTo>
                  <a:lnTo>
                    <a:pt x="122" y="919"/>
                  </a:lnTo>
                  <a:lnTo>
                    <a:pt x="125" y="919"/>
                  </a:lnTo>
                  <a:lnTo>
                    <a:pt x="128" y="919"/>
                  </a:lnTo>
                  <a:lnTo>
                    <a:pt x="131" y="919"/>
                  </a:lnTo>
                  <a:lnTo>
                    <a:pt x="134" y="919"/>
                  </a:lnTo>
                  <a:lnTo>
                    <a:pt x="137" y="918"/>
                  </a:lnTo>
                  <a:lnTo>
                    <a:pt x="140" y="918"/>
                  </a:lnTo>
                  <a:lnTo>
                    <a:pt x="143" y="918"/>
                  </a:lnTo>
                  <a:lnTo>
                    <a:pt x="146" y="918"/>
                  </a:lnTo>
                  <a:lnTo>
                    <a:pt x="149" y="918"/>
                  </a:lnTo>
                  <a:lnTo>
                    <a:pt x="152" y="918"/>
                  </a:lnTo>
                  <a:lnTo>
                    <a:pt x="155" y="918"/>
                  </a:lnTo>
                  <a:lnTo>
                    <a:pt x="158" y="917"/>
                  </a:lnTo>
                  <a:lnTo>
                    <a:pt x="161" y="917"/>
                  </a:lnTo>
                  <a:lnTo>
                    <a:pt x="165" y="917"/>
                  </a:lnTo>
                  <a:lnTo>
                    <a:pt x="168" y="917"/>
                  </a:lnTo>
                  <a:lnTo>
                    <a:pt x="171" y="917"/>
                  </a:lnTo>
                  <a:lnTo>
                    <a:pt x="174" y="916"/>
                  </a:lnTo>
                  <a:lnTo>
                    <a:pt x="177" y="916"/>
                  </a:lnTo>
                  <a:lnTo>
                    <a:pt x="180" y="916"/>
                  </a:lnTo>
                  <a:lnTo>
                    <a:pt x="183" y="916"/>
                  </a:lnTo>
                  <a:lnTo>
                    <a:pt x="186" y="915"/>
                  </a:lnTo>
                  <a:lnTo>
                    <a:pt x="189" y="915"/>
                  </a:lnTo>
                  <a:lnTo>
                    <a:pt x="192" y="915"/>
                  </a:lnTo>
                  <a:lnTo>
                    <a:pt x="195" y="914"/>
                  </a:lnTo>
                  <a:lnTo>
                    <a:pt x="198" y="914"/>
                  </a:lnTo>
                  <a:lnTo>
                    <a:pt x="201" y="914"/>
                  </a:lnTo>
                  <a:lnTo>
                    <a:pt x="204" y="913"/>
                  </a:lnTo>
                  <a:lnTo>
                    <a:pt x="207" y="913"/>
                  </a:lnTo>
                  <a:lnTo>
                    <a:pt x="210" y="912"/>
                  </a:lnTo>
                  <a:lnTo>
                    <a:pt x="213" y="912"/>
                  </a:lnTo>
                  <a:lnTo>
                    <a:pt x="216" y="911"/>
                  </a:lnTo>
                  <a:lnTo>
                    <a:pt x="219" y="911"/>
                  </a:lnTo>
                  <a:lnTo>
                    <a:pt x="222" y="910"/>
                  </a:lnTo>
                  <a:lnTo>
                    <a:pt x="225" y="910"/>
                  </a:lnTo>
                  <a:lnTo>
                    <a:pt x="228" y="909"/>
                  </a:lnTo>
                  <a:lnTo>
                    <a:pt x="231" y="909"/>
                  </a:lnTo>
                  <a:lnTo>
                    <a:pt x="234" y="908"/>
                  </a:lnTo>
                  <a:lnTo>
                    <a:pt x="237" y="908"/>
                  </a:lnTo>
                  <a:lnTo>
                    <a:pt x="241" y="907"/>
                  </a:lnTo>
                  <a:lnTo>
                    <a:pt x="244" y="906"/>
                  </a:lnTo>
                  <a:lnTo>
                    <a:pt x="247" y="906"/>
                  </a:lnTo>
                  <a:lnTo>
                    <a:pt x="250" y="905"/>
                  </a:lnTo>
                  <a:lnTo>
                    <a:pt x="253" y="904"/>
                  </a:lnTo>
                  <a:lnTo>
                    <a:pt x="256" y="903"/>
                  </a:lnTo>
                  <a:lnTo>
                    <a:pt x="259" y="902"/>
                  </a:lnTo>
                  <a:lnTo>
                    <a:pt x="262" y="901"/>
                  </a:lnTo>
                  <a:lnTo>
                    <a:pt x="265" y="901"/>
                  </a:lnTo>
                  <a:lnTo>
                    <a:pt x="268" y="900"/>
                  </a:lnTo>
                  <a:lnTo>
                    <a:pt x="271" y="899"/>
                  </a:lnTo>
                  <a:lnTo>
                    <a:pt x="274" y="898"/>
                  </a:lnTo>
                  <a:lnTo>
                    <a:pt x="277" y="896"/>
                  </a:lnTo>
                  <a:lnTo>
                    <a:pt x="280" y="895"/>
                  </a:lnTo>
                  <a:lnTo>
                    <a:pt x="283" y="894"/>
                  </a:lnTo>
                  <a:lnTo>
                    <a:pt x="286" y="893"/>
                  </a:lnTo>
                  <a:lnTo>
                    <a:pt x="289" y="892"/>
                  </a:lnTo>
                  <a:lnTo>
                    <a:pt x="292" y="890"/>
                  </a:lnTo>
                  <a:lnTo>
                    <a:pt x="295" y="889"/>
                  </a:lnTo>
                  <a:lnTo>
                    <a:pt x="298" y="888"/>
                  </a:lnTo>
                  <a:lnTo>
                    <a:pt x="301" y="886"/>
                  </a:lnTo>
                  <a:lnTo>
                    <a:pt x="304" y="885"/>
                  </a:lnTo>
                  <a:lnTo>
                    <a:pt x="307" y="883"/>
                  </a:lnTo>
                  <a:lnTo>
                    <a:pt x="310" y="881"/>
                  </a:lnTo>
                  <a:lnTo>
                    <a:pt x="313" y="880"/>
                  </a:lnTo>
                  <a:lnTo>
                    <a:pt x="317" y="878"/>
                  </a:lnTo>
                  <a:lnTo>
                    <a:pt x="320" y="876"/>
                  </a:lnTo>
                  <a:lnTo>
                    <a:pt x="323" y="874"/>
                  </a:lnTo>
                  <a:lnTo>
                    <a:pt x="326" y="872"/>
                  </a:lnTo>
                  <a:lnTo>
                    <a:pt x="329" y="870"/>
                  </a:lnTo>
                  <a:lnTo>
                    <a:pt x="332" y="868"/>
                  </a:lnTo>
                  <a:lnTo>
                    <a:pt x="335" y="866"/>
                  </a:lnTo>
                  <a:lnTo>
                    <a:pt x="338" y="864"/>
                  </a:lnTo>
                  <a:lnTo>
                    <a:pt x="341" y="861"/>
                  </a:lnTo>
                  <a:lnTo>
                    <a:pt x="344" y="859"/>
                  </a:lnTo>
                  <a:lnTo>
                    <a:pt x="347" y="856"/>
                  </a:lnTo>
                  <a:lnTo>
                    <a:pt x="350" y="854"/>
                  </a:lnTo>
                  <a:lnTo>
                    <a:pt x="353" y="851"/>
                  </a:lnTo>
                  <a:lnTo>
                    <a:pt x="356" y="849"/>
                  </a:lnTo>
                  <a:lnTo>
                    <a:pt x="359" y="846"/>
                  </a:lnTo>
                  <a:lnTo>
                    <a:pt x="362" y="843"/>
                  </a:lnTo>
                  <a:lnTo>
                    <a:pt x="365" y="840"/>
                  </a:lnTo>
                  <a:lnTo>
                    <a:pt x="368" y="837"/>
                  </a:lnTo>
                  <a:lnTo>
                    <a:pt x="371" y="834"/>
                  </a:lnTo>
                  <a:lnTo>
                    <a:pt x="374" y="830"/>
                  </a:lnTo>
                  <a:lnTo>
                    <a:pt x="377" y="827"/>
                  </a:lnTo>
                  <a:lnTo>
                    <a:pt x="380" y="824"/>
                  </a:lnTo>
                  <a:lnTo>
                    <a:pt x="383" y="820"/>
                  </a:lnTo>
                  <a:lnTo>
                    <a:pt x="386" y="816"/>
                  </a:lnTo>
                  <a:lnTo>
                    <a:pt x="389" y="813"/>
                  </a:lnTo>
                  <a:lnTo>
                    <a:pt x="393" y="809"/>
                  </a:lnTo>
                  <a:lnTo>
                    <a:pt x="396" y="805"/>
                  </a:lnTo>
                  <a:lnTo>
                    <a:pt x="399" y="801"/>
                  </a:lnTo>
                  <a:lnTo>
                    <a:pt x="402" y="797"/>
                  </a:lnTo>
                  <a:lnTo>
                    <a:pt x="405" y="792"/>
                  </a:lnTo>
                  <a:lnTo>
                    <a:pt x="408" y="788"/>
                  </a:lnTo>
                  <a:lnTo>
                    <a:pt x="411" y="783"/>
                  </a:lnTo>
                  <a:lnTo>
                    <a:pt x="414" y="779"/>
                  </a:lnTo>
                  <a:lnTo>
                    <a:pt x="417" y="774"/>
                  </a:lnTo>
                  <a:lnTo>
                    <a:pt x="420" y="769"/>
                  </a:lnTo>
                  <a:lnTo>
                    <a:pt x="423" y="764"/>
                  </a:lnTo>
                  <a:lnTo>
                    <a:pt x="426" y="759"/>
                  </a:lnTo>
                  <a:lnTo>
                    <a:pt x="429" y="754"/>
                  </a:lnTo>
                  <a:lnTo>
                    <a:pt x="432" y="749"/>
                  </a:lnTo>
                  <a:lnTo>
                    <a:pt x="435" y="744"/>
                  </a:lnTo>
                  <a:lnTo>
                    <a:pt x="438" y="738"/>
                  </a:lnTo>
                  <a:lnTo>
                    <a:pt x="441" y="732"/>
                  </a:lnTo>
                  <a:lnTo>
                    <a:pt x="444" y="727"/>
                  </a:lnTo>
                  <a:lnTo>
                    <a:pt x="447" y="721"/>
                  </a:lnTo>
                  <a:lnTo>
                    <a:pt x="450" y="715"/>
                  </a:lnTo>
                  <a:lnTo>
                    <a:pt x="453" y="709"/>
                  </a:lnTo>
                  <a:lnTo>
                    <a:pt x="456" y="702"/>
                  </a:lnTo>
                  <a:lnTo>
                    <a:pt x="459" y="696"/>
                  </a:lnTo>
                  <a:lnTo>
                    <a:pt x="462" y="690"/>
                  </a:lnTo>
                  <a:lnTo>
                    <a:pt x="465" y="683"/>
                  </a:lnTo>
                  <a:lnTo>
                    <a:pt x="468" y="676"/>
                  </a:lnTo>
                  <a:lnTo>
                    <a:pt x="472" y="670"/>
                  </a:lnTo>
                  <a:lnTo>
                    <a:pt x="475" y="663"/>
                  </a:lnTo>
                  <a:lnTo>
                    <a:pt x="478" y="656"/>
                  </a:lnTo>
                  <a:lnTo>
                    <a:pt x="481" y="648"/>
                  </a:lnTo>
                  <a:lnTo>
                    <a:pt x="484" y="641"/>
                  </a:lnTo>
                  <a:lnTo>
                    <a:pt x="487" y="634"/>
                  </a:lnTo>
                  <a:lnTo>
                    <a:pt x="490" y="626"/>
                  </a:lnTo>
                  <a:lnTo>
                    <a:pt x="493" y="619"/>
                  </a:lnTo>
                  <a:lnTo>
                    <a:pt x="496" y="611"/>
                  </a:lnTo>
                  <a:lnTo>
                    <a:pt x="499" y="603"/>
                  </a:lnTo>
                  <a:lnTo>
                    <a:pt x="502" y="595"/>
                  </a:lnTo>
                  <a:lnTo>
                    <a:pt x="505" y="587"/>
                  </a:lnTo>
                  <a:lnTo>
                    <a:pt x="508" y="579"/>
                  </a:lnTo>
                  <a:lnTo>
                    <a:pt x="511" y="571"/>
                  </a:lnTo>
                  <a:lnTo>
                    <a:pt x="514" y="563"/>
                  </a:lnTo>
                  <a:lnTo>
                    <a:pt x="517" y="554"/>
                  </a:lnTo>
                  <a:lnTo>
                    <a:pt x="520" y="546"/>
                  </a:lnTo>
                  <a:lnTo>
                    <a:pt x="523" y="537"/>
                  </a:lnTo>
                  <a:lnTo>
                    <a:pt x="526" y="528"/>
                  </a:lnTo>
                  <a:lnTo>
                    <a:pt x="529" y="520"/>
                  </a:lnTo>
                  <a:lnTo>
                    <a:pt x="532" y="511"/>
                  </a:lnTo>
                  <a:lnTo>
                    <a:pt x="535" y="502"/>
                  </a:lnTo>
                  <a:lnTo>
                    <a:pt x="538" y="493"/>
                  </a:lnTo>
                  <a:lnTo>
                    <a:pt x="541" y="484"/>
                  </a:lnTo>
                  <a:lnTo>
                    <a:pt x="544" y="475"/>
                  </a:lnTo>
                  <a:lnTo>
                    <a:pt x="548" y="466"/>
                  </a:lnTo>
                  <a:lnTo>
                    <a:pt x="550" y="457"/>
                  </a:lnTo>
                  <a:lnTo>
                    <a:pt x="554" y="447"/>
                  </a:lnTo>
                  <a:lnTo>
                    <a:pt x="557" y="438"/>
                  </a:lnTo>
                  <a:lnTo>
                    <a:pt x="560" y="429"/>
                  </a:lnTo>
                  <a:lnTo>
                    <a:pt x="563" y="419"/>
                  </a:lnTo>
                  <a:lnTo>
                    <a:pt x="566" y="410"/>
                  </a:lnTo>
                  <a:lnTo>
                    <a:pt x="569" y="401"/>
                  </a:lnTo>
                  <a:lnTo>
                    <a:pt x="572" y="391"/>
                  </a:lnTo>
                  <a:lnTo>
                    <a:pt x="575" y="382"/>
                  </a:lnTo>
                  <a:lnTo>
                    <a:pt x="578" y="372"/>
                  </a:lnTo>
                  <a:lnTo>
                    <a:pt x="581" y="363"/>
                  </a:lnTo>
                  <a:lnTo>
                    <a:pt x="584" y="353"/>
                  </a:lnTo>
                  <a:lnTo>
                    <a:pt x="587" y="344"/>
                  </a:lnTo>
                  <a:lnTo>
                    <a:pt x="590" y="334"/>
                  </a:lnTo>
                  <a:lnTo>
                    <a:pt x="593" y="325"/>
                  </a:lnTo>
                  <a:lnTo>
                    <a:pt x="596" y="315"/>
                  </a:lnTo>
                  <a:lnTo>
                    <a:pt x="599" y="306"/>
                  </a:lnTo>
                  <a:lnTo>
                    <a:pt x="602" y="297"/>
                  </a:lnTo>
                  <a:lnTo>
                    <a:pt x="605" y="287"/>
                  </a:lnTo>
                  <a:lnTo>
                    <a:pt x="608" y="278"/>
                  </a:lnTo>
                  <a:lnTo>
                    <a:pt x="611" y="269"/>
                  </a:lnTo>
                  <a:lnTo>
                    <a:pt x="614" y="260"/>
                  </a:lnTo>
                  <a:lnTo>
                    <a:pt x="617" y="251"/>
                  </a:lnTo>
                  <a:lnTo>
                    <a:pt x="620" y="242"/>
                  </a:lnTo>
                  <a:lnTo>
                    <a:pt x="623" y="233"/>
                  </a:lnTo>
                  <a:lnTo>
                    <a:pt x="627" y="224"/>
                  </a:lnTo>
                  <a:lnTo>
                    <a:pt x="630" y="215"/>
                  </a:lnTo>
                  <a:lnTo>
                    <a:pt x="633" y="206"/>
                  </a:lnTo>
                  <a:lnTo>
                    <a:pt x="636" y="198"/>
                  </a:lnTo>
                  <a:lnTo>
                    <a:pt x="639" y="189"/>
                  </a:lnTo>
                  <a:lnTo>
                    <a:pt x="642" y="181"/>
                  </a:lnTo>
                  <a:lnTo>
                    <a:pt x="645" y="173"/>
                  </a:lnTo>
                  <a:lnTo>
                    <a:pt x="648" y="164"/>
                  </a:lnTo>
                  <a:lnTo>
                    <a:pt x="651" y="156"/>
                  </a:lnTo>
                  <a:lnTo>
                    <a:pt x="654" y="149"/>
                  </a:lnTo>
                  <a:lnTo>
                    <a:pt x="657" y="141"/>
                  </a:lnTo>
                  <a:lnTo>
                    <a:pt x="660" y="133"/>
                  </a:lnTo>
                  <a:lnTo>
                    <a:pt x="663" y="126"/>
                  </a:lnTo>
                  <a:lnTo>
                    <a:pt x="666" y="119"/>
                  </a:lnTo>
                  <a:lnTo>
                    <a:pt x="669" y="112"/>
                  </a:lnTo>
                  <a:lnTo>
                    <a:pt x="672" y="105"/>
                  </a:lnTo>
                  <a:lnTo>
                    <a:pt x="675" y="98"/>
                  </a:lnTo>
                  <a:lnTo>
                    <a:pt x="678" y="91"/>
                  </a:lnTo>
                  <a:lnTo>
                    <a:pt x="681" y="85"/>
                  </a:lnTo>
                  <a:lnTo>
                    <a:pt x="684" y="79"/>
                  </a:lnTo>
                  <a:lnTo>
                    <a:pt x="687" y="73"/>
                  </a:lnTo>
                  <a:lnTo>
                    <a:pt x="690" y="67"/>
                  </a:lnTo>
                  <a:lnTo>
                    <a:pt x="693" y="62"/>
                  </a:lnTo>
                  <a:lnTo>
                    <a:pt x="696" y="56"/>
                  </a:lnTo>
                  <a:lnTo>
                    <a:pt x="699" y="51"/>
                  </a:lnTo>
                  <a:lnTo>
                    <a:pt x="703" y="46"/>
                  </a:lnTo>
                  <a:lnTo>
                    <a:pt x="706" y="42"/>
                  </a:lnTo>
                  <a:lnTo>
                    <a:pt x="709" y="37"/>
                  </a:lnTo>
                  <a:lnTo>
                    <a:pt x="712" y="33"/>
                  </a:lnTo>
                  <a:lnTo>
                    <a:pt x="715" y="29"/>
                  </a:lnTo>
                  <a:lnTo>
                    <a:pt x="718" y="25"/>
                  </a:lnTo>
                  <a:lnTo>
                    <a:pt x="721" y="22"/>
                  </a:lnTo>
                  <a:lnTo>
                    <a:pt x="724" y="19"/>
                  </a:lnTo>
                  <a:lnTo>
                    <a:pt x="727" y="16"/>
                  </a:lnTo>
                  <a:lnTo>
                    <a:pt x="730" y="13"/>
                  </a:lnTo>
                  <a:lnTo>
                    <a:pt x="733" y="10"/>
                  </a:lnTo>
                  <a:lnTo>
                    <a:pt x="736" y="8"/>
                  </a:lnTo>
                  <a:lnTo>
                    <a:pt x="739" y="6"/>
                  </a:lnTo>
                  <a:lnTo>
                    <a:pt x="742" y="4"/>
                  </a:lnTo>
                  <a:lnTo>
                    <a:pt x="745" y="3"/>
                  </a:lnTo>
                  <a:lnTo>
                    <a:pt x="748" y="2"/>
                  </a:lnTo>
                  <a:lnTo>
                    <a:pt x="751" y="1"/>
                  </a:lnTo>
                  <a:lnTo>
                    <a:pt x="754" y="0"/>
                  </a:lnTo>
                  <a:lnTo>
                    <a:pt x="757" y="0"/>
                  </a:lnTo>
                  <a:lnTo>
                    <a:pt x="760" y="0"/>
                  </a:lnTo>
                  <a:lnTo>
                    <a:pt x="763" y="0"/>
                  </a:lnTo>
                  <a:lnTo>
                    <a:pt x="766" y="0"/>
                  </a:lnTo>
                  <a:lnTo>
                    <a:pt x="769" y="1"/>
                  </a:lnTo>
                  <a:lnTo>
                    <a:pt x="772" y="2"/>
                  </a:lnTo>
                  <a:lnTo>
                    <a:pt x="775" y="3"/>
                  </a:lnTo>
                  <a:lnTo>
                    <a:pt x="778" y="4"/>
                  </a:lnTo>
                  <a:lnTo>
                    <a:pt x="782" y="6"/>
                  </a:lnTo>
                  <a:lnTo>
                    <a:pt x="785" y="8"/>
                  </a:lnTo>
                  <a:lnTo>
                    <a:pt x="788" y="10"/>
                  </a:lnTo>
                  <a:lnTo>
                    <a:pt x="791" y="13"/>
                  </a:lnTo>
                  <a:lnTo>
                    <a:pt x="794" y="16"/>
                  </a:lnTo>
                  <a:lnTo>
                    <a:pt x="797" y="19"/>
                  </a:lnTo>
                  <a:lnTo>
                    <a:pt x="800" y="22"/>
                  </a:lnTo>
                  <a:lnTo>
                    <a:pt x="803" y="25"/>
                  </a:lnTo>
                  <a:lnTo>
                    <a:pt x="806" y="29"/>
                  </a:lnTo>
                  <a:lnTo>
                    <a:pt x="809" y="33"/>
                  </a:lnTo>
                  <a:lnTo>
                    <a:pt x="812" y="37"/>
                  </a:lnTo>
                  <a:lnTo>
                    <a:pt x="815" y="42"/>
                  </a:lnTo>
                  <a:lnTo>
                    <a:pt x="818" y="46"/>
                  </a:lnTo>
                  <a:lnTo>
                    <a:pt x="821" y="51"/>
                  </a:lnTo>
                  <a:lnTo>
                    <a:pt x="824" y="56"/>
                  </a:lnTo>
                  <a:lnTo>
                    <a:pt x="827" y="62"/>
                  </a:lnTo>
                  <a:lnTo>
                    <a:pt x="830" y="67"/>
                  </a:lnTo>
                  <a:lnTo>
                    <a:pt x="833" y="73"/>
                  </a:lnTo>
                  <a:lnTo>
                    <a:pt x="836" y="79"/>
                  </a:lnTo>
                  <a:lnTo>
                    <a:pt x="839" y="85"/>
                  </a:lnTo>
                  <a:lnTo>
                    <a:pt x="842" y="91"/>
                  </a:lnTo>
                  <a:lnTo>
                    <a:pt x="845" y="98"/>
                  </a:lnTo>
                  <a:lnTo>
                    <a:pt x="848" y="105"/>
                  </a:lnTo>
                  <a:lnTo>
                    <a:pt x="851" y="112"/>
                  </a:lnTo>
                  <a:lnTo>
                    <a:pt x="854" y="119"/>
                  </a:lnTo>
                  <a:lnTo>
                    <a:pt x="858" y="126"/>
                  </a:lnTo>
                  <a:lnTo>
                    <a:pt x="861" y="133"/>
                  </a:lnTo>
                  <a:lnTo>
                    <a:pt x="864" y="141"/>
                  </a:lnTo>
                  <a:lnTo>
                    <a:pt x="867" y="149"/>
                  </a:lnTo>
                  <a:lnTo>
                    <a:pt x="870" y="156"/>
                  </a:lnTo>
                  <a:lnTo>
                    <a:pt x="873" y="164"/>
                  </a:lnTo>
                  <a:lnTo>
                    <a:pt x="876" y="173"/>
                  </a:lnTo>
                  <a:lnTo>
                    <a:pt x="879" y="181"/>
                  </a:lnTo>
                  <a:lnTo>
                    <a:pt x="882" y="189"/>
                  </a:lnTo>
                  <a:lnTo>
                    <a:pt x="885" y="198"/>
                  </a:lnTo>
                  <a:lnTo>
                    <a:pt x="888" y="206"/>
                  </a:lnTo>
                  <a:lnTo>
                    <a:pt x="891" y="215"/>
                  </a:lnTo>
                  <a:lnTo>
                    <a:pt x="894" y="224"/>
                  </a:lnTo>
                  <a:lnTo>
                    <a:pt x="897" y="233"/>
                  </a:lnTo>
                  <a:lnTo>
                    <a:pt x="900" y="242"/>
                  </a:lnTo>
                  <a:lnTo>
                    <a:pt x="903" y="251"/>
                  </a:lnTo>
                  <a:lnTo>
                    <a:pt x="906" y="260"/>
                  </a:lnTo>
                  <a:lnTo>
                    <a:pt x="909" y="269"/>
                  </a:lnTo>
                  <a:lnTo>
                    <a:pt x="912" y="278"/>
                  </a:lnTo>
                  <a:lnTo>
                    <a:pt x="915" y="287"/>
                  </a:lnTo>
                  <a:lnTo>
                    <a:pt x="918" y="297"/>
                  </a:lnTo>
                  <a:lnTo>
                    <a:pt x="921" y="306"/>
                  </a:lnTo>
                  <a:lnTo>
                    <a:pt x="924" y="315"/>
                  </a:lnTo>
                  <a:lnTo>
                    <a:pt x="927" y="325"/>
                  </a:lnTo>
                  <a:lnTo>
                    <a:pt x="930" y="334"/>
                  </a:lnTo>
                  <a:lnTo>
                    <a:pt x="934" y="344"/>
                  </a:lnTo>
                  <a:lnTo>
                    <a:pt x="937" y="353"/>
                  </a:lnTo>
                  <a:lnTo>
                    <a:pt x="940" y="363"/>
                  </a:lnTo>
                  <a:lnTo>
                    <a:pt x="943" y="372"/>
                  </a:lnTo>
                  <a:lnTo>
                    <a:pt x="946" y="382"/>
                  </a:lnTo>
                  <a:lnTo>
                    <a:pt x="949" y="391"/>
                  </a:lnTo>
                  <a:lnTo>
                    <a:pt x="952" y="401"/>
                  </a:lnTo>
                  <a:lnTo>
                    <a:pt x="955" y="410"/>
                  </a:lnTo>
                  <a:lnTo>
                    <a:pt x="958" y="419"/>
                  </a:lnTo>
                  <a:lnTo>
                    <a:pt x="961" y="429"/>
                  </a:lnTo>
                  <a:lnTo>
                    <a:pt x="964" y="438"/>
                  </a:lnTo>
                  <a:lnTo>
                    <a:pt x="967" y="447"/>
                  </a:lnTo>
                  <a:lnTo>
                    <a:pt x="970" y="457"/>
                  </a:lnTo>
                  <a:lnTo>
                    <a:pt x="973" y="466"/>
                  </a:lnTo>
                  <a:lnTo>
                    <a:pt x="976" y="475"/>
                  </a:lnTo>
                  <a:lnTo>
                    <a:pt x="979" y="484"/>
                  </a:lnTo>
                  <a:lnTo>
                    <a:pt x="982" y="493"/>
                  </a:lnTo>
                  <a:lnTo>
                    <a:pt x="985" y="502"/>
                  </a:lnTo>
                  <a:lnTo>
                    <a:pt x="988" y="511"/>
                  </a:lnTo>
                  <a:lnTo>
                    <a:pt x="991" y="520"/>
                  </a:lnTo>
                  <a:lnTo>
                    <a:pt x="994" y="528"/>
                  </a:lnTo>
                  <a:lnTo>
                    <a:pt x="997" y="537"/>
                  </a:lnTo>
                  <a:lnTo>
                    <a:pt x="1000" y="546"/>
                  </a:lnTo>
                  <a:lnTo>
                    <a:pt x="1003" y="554"/>
                  </a:lnTo>
                  <a:lnTo>
                    <a:pt x="1006" y="563"/>
                  </a:lnTo>
                  <a:lnTo>
                    <a:pt x="1010" y="571"/>
                  </a:lnTo>
                  <a:lnTo>
                    <a:pt x="1013" y="579"/>
                  </a:lnTo>
                  <a:lnTo>
                    <a:pt x="1016" y="587"/>
                  </a:lnTo>
                  <a:lnTo>
                    <a:pt x="1019" y="595"/>
                  </a:lnTo>
                  <a:lnTo>
                    <a:pt x="1022" y="603"/>
                  </a:lnTo>
                  <a:lnTo>
                    <a:pt x="1025" y="611"/>
                  </a:lnTo>
                  <a:lnTo>
                    <a:pt x="1028" y="619"/>
                  </a:lnTo>
                  <a:lnTo>
                    <a:pt x="1031" y="626"/>
                  </a:lnTo>
                  <a:lnTo>
                    <a:pt x="1034" y="634"/>
                  </a:lnTo>
                  <a:lnTo>
                    <a:pt x="1037" y="641"/>
                  </a:lnTo>
                  <a:lnTo>
                    <a:pt x="1040" y="648"/>
                  </a:lnTo>
                  <a:lnTo>
                    <a:pt x="1043" y="656"/>
                  </a:lnTo>
                  <a:lnTo>
                    <a:pt x="1046" y="663"/>
                  </a:lnTo>
                  <a:lnTo>
                    <a:pt x="1049" y="670"/>
                  </a:lnTo>
                  <a:lnTo>
                    <a:pt x="1052" y="676"/>
                  </a:lnTo>
                  <a:lnTo>
                    <a:pt x="1055" y="683"/>
                  </a:lnTo>
                  <a:lnTo>
                    <a:pt x="1058" y="690"/>
                  </a:lnTo>
                  <a:lnTo>
                    <a:pt x="1061" y="696"/>
                  </a:lnTo>
                  <a:lnTo>
                    <a:pt x="1064" y="702"/>
                  </a:lnTo>
                  <a:lnTo>
                    <a:pt x="1067" y="709"/>
                  </a:lnTo>
                  <a:lnTo>
                    <a:pt x="1070" y="715"/>
                  </a:lnTo>
                  <a:lnTo>
                    <a:pt x="1073" y="721"/>
                  </a:lnTo>
                  <a:lnTo>
                    <a:pt x="1076" y="727"/>
                  </a:lnTo>
                  <a:lnTo>
                    <a:pt x="1079" y="732"/>
                  </a:lnTo>
                  <a:lnTo>
                    <a:pt x="1082" y="738"/>
                  </a:lnTo>
                  <a:lnTo>
                    <a:pt x="1085" y="744"/>
                  </a:lnTo>
                  <a:lnTo>
                    <a:pt x="1089" y="749"/>
                  </a:lnTo>
                  <a:lnTo>
                    <a:pt x="1092" y="754"/>
                  </a:lnTo>
                  <a:lnTo>
                    <a:pt x="1095" y="759"/>
                  </a:lnTo>
                  <a:lnTo>
                    <a:pt x="1098" y="764"/>
                  </a:lnTo>
                  <a:lnTo>
                    <a:pt x="1101" y="769"/>
                  </a:lnTo>
                  <a:lnTo>
                    <a:pt x="1104" y="774"/>
                  </a:lnTo>
                  <a:lnTo>
                    <a:pt x="1107" y="779"/>
                  </a:lnTo>
                  <a:lnTo>
                    <a:pt x="1110" y="783"/>
                  </a:lnTo>
                  <a:lnTo>
                    <a:pt x="1113" y="788"/>
                  </a:lnTo>
                  <a:lnTo>
                    <a:pt x="1116" y="792"/>
                  </a:lnTo>
                  <a:lnTo>
                    <a:pt x="1119" y="797"/>
                  </a:lnTo>
                  <a:lnTo>
                    <a:pt x="1122" y="801"/>
                  </a:lnTo>
                  <a:lnTo>
                    <a:pt x="1125" y="805"/>
                  </a:lnTo>
                  <a:lnTo>
                    <a:pt x="1128" y="809"/>
                  </a:lnTo>
                  <a:lnTo>
                    <a:pt x="1131" y="813"/>
                  </a:lnTo>
                  <a:lnTo>
                    <a:pt x="1134" y="816"/>
                  </a:lnTo>
                  <a:lnTo>
                    <a:pt x="1137" y="820"/>
                  </a:lnTo>
                  <a:lnTo>
                    <a:pt x="1140" y="824"/>
                  </a:lnTo>
                  <a:lnTo>
                    <a:pt x="1143" y="827"/>
                  </a:lnTo>
                  <a:lnTo>
                    <a:pt x="1146" y="830"/>
                  </a:lnTo>
                  <a:lnTo>
                    <a:pt x="1149" y="834"/>
                  </a:lnTo>
                  <a:lnTo>
                    <a:pt x="1152" y="837"/>
                  </a:lnTo>
                  <a:lnTo>
                    <a:pt x="1155" y="840"/>
                  </a:lnTo>
                  <a:lnTo>
                    <a:pt x="1158" y="843"/>
                  </a:lnTo>
                  <a:lnTo>
                    <a:pt x="1161" y="846"/>
                  </a:lnTo>
                  <a:lnTo>
                    <a:pt x="1165" y="849"/>
                  </a:lnTo>
                  <a:lnTo>
                    <a:pt x="1168" y="851"/>
                  </a:lnTo>
                  <a:lnTo>
                    <a:pt x="1171" y="854"/>
                  </a:lnTo>
                  <a:lnTo>
                    <a:pt x="1174" y="856"/>
                  </a:lnTo>
                  <a:lnTo>
                    <a:pt x="1177" y="859"/>
                  </a:lnTo>
                  <a:lnTo>
                    <a:pt x="1180" y="861"/>
                  </a:lnTo>
                  <a:lnTo>
                    <a:pt x="1183" y="864"/>
                  </a:lnTo>
                  <a:lnTo>
                    <a:pt x="1186" y="866"/>
                  </a:lnTo>
                  <a:lnTo>
                    <a:pt x="1189" y="868"/>
                  </a:lnTo>
                  <a:lnTo>
                    <a:pt x="1192" y="870"/>
                  </a:lnTo>
                  <a:lnTo>
                    <a:pt x="1195" y="872"/>
                  </a:lnTo>
                  <a:lnTo>
                    <a:pt x="1198" y="874"/>
                  </a:lnTo>
                  <a:lnTo>
                    <a:pt x="1201" y="876"/>
                  </a:lnTo>
                  <a:lnTo>
                    <a:pt x="1204" y="878"/>
                  </a:lnTo>
                  <a:lnTo>
                    <a:pt x="1207" y="880"/>
                  </a:lnTo>
                  <a:lnTo>
                    <a:pt x="1210" y="881"/>
                  </a:lnTo>
                  <a:lnTo>
                    <a:pt x="1213" y="883"/>
                  </a:lnTo>
                  <a:lnTo>
                    <a:pt x="1216" y="885"/>
                  </a:lnTo>
                  <a:lnTo>
                    <a:pt x="1219" y="886"/>
                  </a:lnTo>
                  <a:lnTo>
                    <a:pt x="1222" y="888"/>
                  </a:lnTo>
                  <a:lnTo>
                    <a:pt x="1225" y="889"/>
                  </a:lnTo>
                  <a:lnTo>
                    <a:pt x="1228" y="890"/>
                  </a:lnTo>
                  <a:lnTo>
                    <a:pt x="1231" y="892"/>
                  </a:lnTo>
                  <a:lnTo>
                    <a:pt x="1234" y="893"/>
                  </a:lnTo>
                  <a:lnTo>
                    <a:pt x="1237" y="894"/>
                  </a:lnTo>
                  <a:lnTo>
                    <a:pt x="1241" y="895"/>
                  </a:lnTo>
                  <a:lnTo>
                    <a:pt x="1244" y="896"/>
                  </a:lnTo>
                  <a:lnTo>
                    <a:pt x="1247" y="898"/>
                  </a:lnTo>
                  <a:lnTo>
                    <a:pt x="1250" y="899"/>
                  </a:lnTo>
                  <a:lnTo>
                    <a:pt x="1253" y="900"/>
                  </a:lnTo>
                  <a:lnTo>
                    <a:pt x="1256" y="901"/>
                  </a:lnTo>
                  <a:lnTo>
                    <a:pt x="1259" y="901"/>
                  </a:lnTo>
                  <a:lnTo>
                    <a:pt x="1262" y="902"/>
                  </a:lnTo>
                  <a:lnTo>
                    <a:pt x="1265" y="903"/>
                  </a:lnTo>
                  <a:lnTo>
                    <a:pt x="1268" y="904"/>
                  </a:lnTo>
                  <a:lnTo>
                    <a:pt x="1271" y="905"/>
                  </a:lnTo>
                  <a:lnTo>
                    <a:pt x="1274" y="906"/>
                  </a:lnTo>
                  <a:lnTo>
                    <a:pt x="1277" y="906"/>
                  </a:lnTo>
                  <a:lnTo>
                    <a:pt x="1280" y="907"/>
                  </a:lnTo>
                  <a:lnTo>
                    <a:pt x="1283" y="908"/>
                  </a:lnTo>
                  <a:lnTo>
                    <a:pt x="1286" y="908"/>
                  </a:lnTo>
                  <a:lnTo>
                    <a:pt x="1289" y="909"/>
                  </a:lnTo>
                  <a:lnTo>
                    <a:pt x="1292" y="909"/>
                  </a:lnTo>
                  <a:lnTo>
                    <a:pt x="1295" y="910"/>
                  </a:lnTo>
                  <a:lnTo>
                    <a:pt x="1298" y="910"/>
                  </a:lnTo>
                  <a:lnTo>
                    <a:pt x="1301" y="911"/>
                  </a:lnTo>
                  <a:lnTo>
                    <a:pt x="1304" y="911"/>
                  </a:lnTo>
                  <a:lnTo>
                    <a:pt x="1307" y="912"/>
                  </a:lnTo>
                  <a:lnTo>
                    <a:pt x="1310" y="912"/>
                  </a:lnTo>
                  <a:lnTo>
                    <a:pt x="1313" y="913"/>
                  </a:lnTo>
                  <a:lnTo>
                    <a:pt x="1317" y="913"/>
                  </a:lnTo>
                  <a:lnTo>
                    <a:pt x="1320" y="914"/>
                  </a:lnTo>
                  <a:lnTo>
                    <a:pt x="1323" y="914"/>
                  </a:lnTo>
                  <a:lnTo>
                    <a:pt x="1326" y="914"/>
                  </a:lnTo>
                  <a:lnTo>
                    <a:pt x="1329" y="915"/>
                  </a:lnTo>
                  <a:lnTo>
                    <a:pt x="1332" y="915"/>
                  </a:lnTo>
                  <a:lnTo>
                    <a:pt x="1335" y="915"/>
                  </a:lnTo>
                  <a:lnTo>
                    <a:pt x="1338" y="916"/>
                  </a:lnTo>
                  <a:lnTo>
                    <a:pt x="1341" y="916"/>
                  </a:lnTo>
                  <a:lnTo>
                    <a:pt x="1344" y="916"/>
                  </a:lnTo>
                  <a:lnTo>
                    <a:pt x="1347" y="916"/>
                  </a:lnTo>
                  <a:lnTo>
                    <a:pt x="1350" y="917"/>
                  </a:lnTo>
                  <a:lnTo>
                    <a:pt x="1353" y="917"/>
                  </a:lnTo>
                  <a:lnTo>
                    <a:pt x="1356" y="917"/>
                  </a:lnTo>
                  <a:lnTo>
                    <a:pt x="1359" y="917"/>
                  </a:lnTo>
                  <a:lnTo>
                    <a:pt x="1362" y="917"/>
                  </a:lnTo>
                  <a:lnTo>
                    <a:pt x="1365" y="918"/>
                  </a:lnTo>
                  <a:lnTo>
                    <a:pt x="1368" y="918"/>
                  </a:lnTo>
                  <a:lnTo>
                    <a:pt x="1371" y="918"/>
                  </a:lnTo>
                  <a:lnTo>
                    <a:pt x="1374" y="918"/>
                  </a:lnTo>
                  <a:lnTo>
                    <a:pt x="1377" y="918"/>
                  </a:lnTo>
                  <a:lnTo>
                    <a:pt x="1380" y="918"/>
                  </a:lnTo>
                  <a:lnTo>
                    <a:pt x="1383" y="918"/>
                  </a:lnTo>
                  <a:lnTo>
                    <a:pt x="1386" y="919"/>
                  </a:lnTo>
                  <a:lnTo>
                    <a:pt x="1389" y="919"/>
                  </a:lnTo>
                  <a:lnTo>
                    <a:pt x="1392" y="919"/>
                  </a:lnTo>
                  <a:lnTo>
                    <a:pt x="1396" y="919"/>
                  </a:lnTo>
                  <a:lnTo>
                    <a:pt x="1399" y="919"/>
                  </a:lnTo>
                  <a:lnTo>
                    <a:pt x="1402" y="919"/>
                  </a:lnTo>
                  <a:lnTo>
                    <a:pt x="1405" y="919"/>
                  </a:lnTo>
                  <a:lnTo>
                    <a:pt x="1408" y="919"/>
                  </a:lnTo>
                  <a:lnTo>
                    <a:pt x="1411" y="919"/>
                  </a:lnTo>
                  <a:lnTo>
                    <a:pt x="1414" y="919"/>
                  </a:lnTo>
                  <a:lnTo>
                    <a:pt x="1417" y="920"/>
                  </a:lnTo>
                  <a:lnTo>
                    <a:pt x="1420" y="920"/>
                  </a:lnTo>
                  <a:lnTo>
                    <a:pt x="1423" y="920"/>
                  </a:lnTo>
                  <a:lnTo>
                    <a:pt x="1426" y="920"/>
                  </a:lnTo>
                  <a:lnTo>
                    <a:pt x="1429" y="920"/>
                  </a:lnTo>
                  <a:lnTo>
                    <a:pt x="1432" y="920"/>
                  </a:lnTo>
                  <a:lnTo>
                    <a:pt x="1435" y="920"/>
                  </a:lnTo>
                  <a:lnTo>
                    <a:pt x="1438" y="920"/>
                  </a:lnTo>
                  <a:lnTo>
                    <a:pt x="1441" y="920"/>
                  </a:lnTo>
                  <a:lnTo>
                    <a:pt x="1444" y="920"/>
                  </a:lnTo>
                  <a:lnTo>
                    <a:pt x="1447" y="920"/>
                  </a:lnTo>
                  <a:lnTo>
                    <a:pt x="1450" y="920"/>
                  </a:lnTo>
                  <a:lnTo>
                    <a:pt x="1453" y="920"/>
                  </a:lnTo>
                  <a:lnTo>
                    <a:pt x="1456" y="920"/>
                  </a:lnTo>
                  <a:lnTo>
                    <a:pt x="1459" y="920"/>
                  </a:lnTo>
                  <a:lnTo>
                    <a:pt x="1462" y="920"/>
                  </a:lnTo>
                  <a:lnTo>
                    <a:pt x="1465" y="920"/>
                  </a:lnTo>
                  <a:lnTo>
                    <a:pt x="1468" y="920"/>
                  </a:lnTo>
                  <a:lnTo>
                    <a:pt x="1472" y="920"/>
                  </a:lnTo>
                  <a:lnTo>
                    <a:pt x="1475" y="920"/>
                  </a:lnTo>
                  <a:lnTo>
                    <a:pt x="1478" y="920"/>
                  </a:lnTo>
                  <a:lnTo>
                    <a:pt x="1481" y="920"/>
                  </a:lnTo>
                  <a:lnTo>
                    <a:pt x="1484" y="920"/>
                  </a:lnTo>
                  <a:lnTo>
                    <a:pt x="1487" y="920"/>
                  </a:lnTo>
                  <a:lnTo>
                    <a:pt x="1490" y="920"/>
                  </a:lnTo>
                  <a:lnTo>
                    <a:pt x="1493" y="920"/>
                  </a:lnTo>
                  <a:lnTo>
                    <a:pt x="1496" y="920"/>
                  </a:lnTo>
                  <a:lnTo>
                    <a:pt x="1499" y="920"/>
                  </a:lnTo>
                  <a:lnTo>
                    <a:pt x="1502" y="920"/>
                  </a:lnTo>
                  <a:lnTo>
                    <a:pt x="1505" y="920"/>
                  </a:lnTo>
                  <a:lnTo>
                    <a:pt x="1508" y="920"/>
                  </a:lnTo>
                  <a:lnTo>
                    <a:pt x="1511" y="920"/>
                  </a:lnTo>
                  <a:lnTo>
                    <a:pt x="1514" y="920"/>
                  </a:lnTo>
                  <a:lnTo>
                    <a:pt x="1517" y="920"/>
                  </a:lnTo>
                  <a:lnTo>
                    <a:pt x="1520" y="920"/>
                  </a:lnTo>
                </a:path>
              </a:pathLst>
            </a:custGeom>
            <a:noFill/>
            <a:ln w="28575">
              <a:solidFill>
                <a:srgbClr val="0000FF"/>
              </a:solidFill>
              <a:prstDash val="dash"/>
              <a:round/>
            </a:ln>
            <a:extLst>
              <a:ext uri="{909E8E84-426E-40DD-AFC4-6F175D3DCCD1}">
                <a14:hiddenFill xmlns:a14="http://schemas.microsoft.com/office/drawing/2010/main">
                  <a:solidFill>
                    <a:srgbClr val="FFFFFF"/>
                  </a:solidFill>
                </a14:hiddenFill>
              </a:ext>
            </a:extLst>
          </p:spPr>
          <p:txBody>
            <a:bodyPr/>
            <a:lstStyle/>
            <a:p>
              <a:endParaRPr kumimoji="1" lang="zh-CN" altLang="zh-CN" sz="2400">
                <a:latin typeface="Times New Roman" pitchFamily="18" charset="0"/>
              </a:endParaRPr>
            </a:p>
          </p:txBody>
        </p:sp>
        <p:sp>
          <p:nvSpPr>
            <p:cNvPr id="30734" name="Line 14"/>
            <p:cNvSpPr>
              <a:spLocks noChangeShapeType="1"/>
            </p:cNvSpPr>
            <p:nvPr/>
          </p:nvSpPr>
          <p:spPr bwMode="auto">
            <a:xfrm>
              <a:off x="3715" y="1207"/>
              <a:ext cx="0" cy="2359"/>
            </a:xfrm>
            <a:prstGeom prst="line">
              <a:avLst/>
            </a:prstGeom>
            <a:noFill/>
            <a:ln w="9525">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35" name="Text Box 15"/>
            <p:cNvSpPr txBox="1">
              <a:spLocks noChangeArrowheads="1"/>
            </p:cNvSpPr>
            <p:nvPr/>
          </p:nvSpPr>
          <p:spPr bwMode="auto">
            <a:xfrm>
              <a:off x="3524" y="3457"/>
              <a:ext cx="589"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4000" i="1">
                  <a:solidFill>
                    <a:srgbClr val="0000FF"/>
                  </a:solidFill>
                  <a:latin typeface="Times New Roman" pitchFamily="18" charset="0"/>
                  <a:sym typeface="Symbol" pitchFamily="18" charset="2"/>
                </a:rPr>
                <a:t></a:t>
              </a:r>
              <a:r>
                <a:rPr lang="en-US" altLang="zh-CN" sz="4000" baseline="-25000">
                  <a:solidFill>
                    <a:srgbClr val="0000FF"/>
                  </a:solidFill>
                  <a:latin typeface="Times New Roman" pitchFamily="18" charset="0"/>
                  <a:sym typeface="Symbol" pitchFamily="18" charset="2"/>
                </a:rPr>
                <a:t>2</a:t>
              </a:r>
              <a:endParaRPr lang="en-US" altLang="zh-CN" sz="4000">
                <a:solidFill>
                  <a:srgbClr val="0000FF"/>
                </a:solidFill>
                <a:latin typeface="Times New Roman" pitchFamily="18" charset="0"/>
                <a:sym typeface="Symbol" pitchFamily="18" charset="2"/>
              </a:endParaRPr>
            </a:p>
          </p:txBody>
        </p:sp>
      </p:grpSp>
      <p:sp>
        <p:nvSpPr>
          <p:cNvPr id="30736" name="Text Box 16"/>
          <p:cNvSpPr txBox="1">
            <a:spLocks noChangeArrowheads="1"/>
          </p:cNvSpPr>
          <p:nvPr/>
        </p:nvSpPr>
        <p:spPr bwMode="auto">
          <a:xfrm>
            <a:off x="533400" y="19732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endParaRPr kumimoji="1" lang="zh-CN" altLang="zh-CN" sz="2400">
              <a:latin typeface="Times New Roman" pitchFamily="18" charset="0"/>
            </a:endParaRPr>
          </a:p>
        </p:txBody>
      </p:sp>
      <p:sp>
        <p:nvSpPr>
          <p:cNvPr id="30737" name="Text Box 17"/>
          <p:cNvSpPr txBox="1">
            <a:spLocks noChangeArrowheads="1"/>
          </p:cNvSpPr>
          <p:nvPr/>
        </p:nvSpPr>
        <p:spPr bwMode="auto">
          <a:xfrm>
            <a:off x="323850" y="2511425"/>
            <a:ext cx="1928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4000">
                <a:latin typeface="Times New Roman" pitchFamily="18" charset="0"/>
              </a:rPr>
              <a:t>σ=0.5</a:t>
            </a:r>
            <a:endParaRPr kumimoji="1" lang="en-US" altLang="zh-CN" sz="4000">
              <a:latin typeface="Times New Roman" pitchFamily="18" charset="0"/>
            </a:endParaRPr>
          </a:p>
        </p:txBody>
      </p:sp>
      <p:sp>
        <p:nvSpPr>
          <p:cNvPr id="28690" name="Text Box 18"/>
          <p:cNvSpPr txBox="1">
            <a:spLocks noChangeArrowheads="1"/>
          </p:cNvSpPr>
          <p:nvPr/>
        </p:nvSpPr>
        <p:spPr bwMode="auto">
          <a:xfrm>
            <a:off x="2895600" y="15240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2400" b="1">
                <a:latin typeface="Times New Roman" pitchFamily="18" charset="0"/>
              </a:rPr>
              <a:t>μ=</a:t>
            </a:r>
            <a:r>
              <a:rPr kumimoji="1" lang="zh-CN" altLang="en-US" sz="2400" b="1">
                <a:latin typeface="Times New Roman" pitchFamily="18" charset="0"/>
              </a:rPr>
              <a:t>　</a:t>
            </a:r>
            <a:r>
              <a:rPr kumimoji="1" lang="en-US" altLang="zh-CN" sz="2400" b="1">
                <a:latin typeface="Times New Roman" pitchFamily="18" charset="0"/>
              </a:rPr>
              <a:t>-1</a:t>
            </a:r>
            <a:endParaRPr kumimoji="1" lang="en-US" altLang="zh-CN" sz="2400" b="1">
              <a:latin typeface="Times New Roman" pitchFamily="18" charset="0"/>
            </a:endParaRPr>
          </a:p>
        </p:txBody>
      </p:sp>
      <p:sp>
        <p:nvSpPr>
          <p:cNvPr id="30739" name="Text Box 19"/>
          <p:cNvSpPr txBox="1">
            <a:spLocks noChangeArrowheads="1"/>
          </p:cNvSpPr>
          <p:nvPr/>
        </p:nvSpPr>
        <p:spPr bwMode="auto">
          <a:xfrm>
            <a:off x="4191000" y="11430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2400" b="1">
                <a:latin typeface="Times New Roman" pitchFamily="18" charset="0"/>
              </a:rPr>
              <a:t>μ=0</a:t>
            </a:r>
            <a:r>
              <a:rPr kumimoji="1" lang="zh-CN" altLang="en-US" sz="2400">
                <a:latin typeface="Times New Roman" pitchFamily="18" charset="0"/>
              </a:rPr>
              <a:t>　</a:t>
            </a:r>
            <a:endParaRPr kumimoji="1" lang="zh-CN" altLang="en-US" sz="2400">
              <a:latin typeface="Times New Roman" pitchFamily="18" charset="0"/>
            </a:endParaRPr>
          </a:p>
        </p:txBody>
      </p:sp>
      <p:sp>
        <p:nvSpPr>
          <p:cNvPr id="28692" name="Text Box 20"/>
          <p:cNvSpPr txBox="1">
            <a:spLocks noChangeArrowheads="1"/>
          </p:cNvSpPr>
          <p:nvPr/>
        </p:nvSpPr>
        <p:spPr bwMode="auto">
          <a:xfrm>
            <a:off x="5486400" y="1447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2400" b="1">
                <a:latin typeface="Times New Roman" pitchFamily="18" charset="0"/>
              </a:rPr>
              <a:t>μ=</a:t>
            </a:r>
            <a:r>
              <a:rPr kumimoji="1" lang="zh-CN" altLang="en-US" sz="2400" b="1">
                <a:latin typeface="Times New Roman" pitchFamily="18" charset="0"/>
              </a:rPr>
              <a:t>　</a:t>
            </a:r>
            <a:r>
              <a:rPr kumimoji="1" lang="en-US" altLang="zh-CN" sz="2400" b="1">
                <a:latin typeface="Times New Roman" pitchFamily="18" charset="0"/>
              </a:rPr>
              <a:t>1</a:t>
            </a:r>
            <a:endParaRPr kumimoji="1" lang="en-US" altLang="zh-CN" sz="2400" b="1">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wipe(left)">
                                      <p:cBhvr>
                                        <p:cTn id="7" dur="5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90"/>
                                        </p:tgtEl>
                                        <p:attrNameLst>
                                          <p:attrName>style.visibility</p:attrName>
                                        </p:attrNameLst>
                                      </p:cBhvr>
                                      <p:to>
                                        <p:strVal val="visible"/>
                                      </p:to>
                                    </p:set>
                                    <p:animEffect transition="in" filter="blinds(horizontal)">
                                      <p:cBhvr>
                                        <p:cTn id="12" dur="500"/>
                                        <p:tgtEl>
                                          <p:spTgt spid="286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8692"/>
                                        </p:tgtEl>
                                        <p:attrNameLst>
                                          <p:attrName>style.visibility</p:attrName>
                                        </p:attrNameLst>
                                      </p:cBhvr>
                                      <p:to>
                                        <p:strVal val="visible"/>
                                      </p:to>
                                    </p:set>
                                    <p:animEffect transition="in" filter="blinds(horizontal)">
                                      <p:cBhvr>
                                        <p:cTn id="22" dur="500"/>
                                        <p:tgtEl>
                                          <p:spTgt spid="286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animBg="1"/>
      <p:bldP spid="28690" grpId="0" autoUpdateAnimBg="0"/>
      <p:bldP spid="2869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381000" y="304800"/>
            <a:ext cx="8382000" cy="1143000"/>
          </a:xfrm>
        </p:spPr>
        <p:txBody>
          <a:bodyPr/>
          <a:lstStyle/>
          <a:p>
            <a:r>
              <a:rPr lang="zh-CN" altLang="en-US" sz="4000" b="1"/>
              <a:t>均值相等、方差不等的正态分布图示</a:t>
            </a:r>
            <a:endParaRPr lang="zh-CN" altLang="en-US" sz="4000" b="1"/>
          </a:p>
        </p:txBody>
      </p:sp>
      <p:sp>
        <p:nvSpPr>
          <p:cNvPr id="31747" name="Freeform 3"/>
          <p:cNvSpPr/>
          <p:nvPr/>
        </p:nvSpPr>
        <p:spPr bwMode="auto">
          <a:xfrm>
            <a:off x="2311400" y="3109913"/>
            <a:ext cx="4529138" cy="2408237"/>
          </a:xfrm>
          <a:custGeom>
            <a:avLst/>
            <a:gdLst>
              <a:gd name="T0" fmla="*/ 25 w 1520"/>
              <a:gd name="T1" fmla="*/ 920 h 920"/>
              <a:gd name="T2" fmla="*/ 46 w 1520"/>
              <a:gd name="T3" fmla="*/ 920 h 920"/>
              <a:gd name="T4" fmla="*/ 73 w 1520"/>
              <a:gd name="T5" fmla="*/ 920 h 920"/>
              <a:gd name="T6" fmla="*/ 95 w 1520"/>
              <a:gd name="T7" fmla="*/ 920 h 920"/>
              <a:gd name="T8" fmla="*/ 122 w 1520"/>
              <a:gd name="T9" fmla="*/ 919 h 920"/>
              <a:gd name="T10" fmla="*/ 143 w 1520"/>
              <a:gd name="T11" fmla="*/ 918 h 920"/>
              <a:gd name="T12" fmla="*/ 168 w 1520"/>
              <a:gd name="T13" fmla="*/ 917 h 920"/>
              <a:gd name="T14" fmla="*/ 192 w 1520"/>
              <a:gd name="T15" fmla="*/ 915 h 920"/>
              <a:gd name="T16" fmla="*/ 213 w 1520"/>
              <a:gd name="T17" fmla="*/ 912 h 920"/>
              <a:gd name="T18" fmla="*/ 241 w 1520"/>
              <a:gd name="T19" fmla="*/ 907 h 920"/>
              <a:gd name="T20" fmla="*/ 262 w 1520"/>
              <a:gd name="T21" fmla="*/ 901 h 920"/>
              <a:gd name="T22" fmla="*/ 289 w 1520"/>
              <a:gd name="T23" fmla="*/ 892 h 920"/>
              <a:gd name="T24" fmla="*/ 310 w 1520"/>
              <a:gd name="T25" fmla="*/ 881 h 920"/>
              <a:gd name="T26" fmla="*/ 335 w 1520"/>
              <a:gd name="T27" fmla="*/ 866 h 920"/>
              <a:gd name="T28" fmla="*/ 359 w 1520"/>
              <a:gd name="T29" fmla="*/ 846 h 920"/>
              <a:gd name="T30" fmla="*/ 380 w 1520"/>
              <a:gd name="T31" fmla="*/ 824 h 920"/>
              <a:gd name="T32" fmla="*/ 408 w 1520"/>
              <a:gd name="T33" fmla="*/ 788 h 920"/>
              <a:gd name="T34" fmla="*/ 429 w 1520"/>
              <a:gd name="T35" fmla="*/ 754 h 920"/>
              <a:gd name="T36" fmla="*/ 456 w 1520"/>
              <a:gd name="T37" fmla="*/ 702 h 920"/>
              <a:gd name="T38" fmla="*/ 478 w 1520"/>
              <a:gd name="T39" fmla="*/ 656 h 920"/>
              <a:gd name="T40" fmla="*/ 502 w 1520"/>
              <a:gd name="T41" fmla="*/ 595 h 920"/>
              <a:gd name="T42" fmla="*/ 526 w 1520"/>
              <a:gd name="T43" fmla="*/ 528 h 920"/>
              <a:gd name="T44" fmla="*/ 548 w 1520"/>
              <a:gd name="T45" fmla="*/ 466 h 920"/>
              <a:gd name="T46" fmla="*/ 575 w 1520"/>
              <a:gd name="T47" fmla="*/ 382 h 920"/>
              <a:gd name="T48" fmla="*/ 596 w 1520"/>
              <a:gd name="T49" fmla="*/ 315 h 920"/>
              <a:gd name="T50" fmla="*/ 623 w 1520"/>
              <a:gd name="T51" fmla="*/ 233 h 920"/>
              <a:gd name="T52" fmla="*/ 645 w 1520"/>
              <a:gd name="T53" fmla="*/ 173 h 920"/>
              <a:gd name="T54" fmla="*/ 669 w 1520"/>
              <a:gd name="T55" fmla="*/ 112 h 920"/>
              <a:gd name="T56" fmla="*/ 693 w 1520"/>
              <a:gd name="T57" fmla="*/ 62 h 920"/>
              <a:gd name="T58" fmla="*/ 715 w 1520"/>
              <a:gd name="T59" fmla="*/ 29 h 920"/>
              <a:gd name="T60" fmla="*/ 742 w 1520"/>
              <a:gd name="T61" fmla="*/ 4 h 920"/>
              <a:gd name="T62" fmla="*/ 763 w 1520"/>
              <a:gd name="T63" fmla="*/ 0 h 920"/>
              <a:gd name="T64" fmla="*/ 791 w 1520"/>
              <a:gd name="T65" fmla="*/ 13 h 920"/>
              <a:gd name="T66" fmla="*/ 812 w 1520"/>
              <a:gd name="T67" fmla="*/ 37 h 920"/>
              <a:gd name="T68" fmla="*/ 836 w 1520"/>
              <a:gd name="T69" fmla="*/ 79 h 920"/>
              <a:gd name="T70" fmla="*/ 861 w 1520"/>
              <a:gd name="T71" fmla="*/ 133 h 920"/>
              <a:gd name="T72" fmla="*/ 882 w 1520"/>
              <a:gd name="T73" fmla="*/ 189 h 920"/>
              <a:gd name="T74" fmla="*/ 909 w 1520"/>
              <a:gd name="T75" fmla="*/ 269 h 920"/>
              <a:gd name="T76" fmla="*/ 930 w 1520"/>
              <a:gd name="T77" fmla="*/ 334 h 920"/>
              <a:gd name="T78" fmla="*/ 958 w 1520"/>
              <a:gd name="T79" fmla="*/ 419 h 920"/>
              <a:gd name="T80" fmla="*/ 979 w 1520"/>
              <a:gd name="T81" fmla="*/ 484 h 920"/>
              <a:gd name="T82" fmla="*/ 1003 w 1520"/>
              <a:gd name="T83" fmla="*/ 554 h 920"/>
              <a:gd name="T84" fmla="*/ 1028 w 1520"/>
              <a:gd name="T85" fmla="*/ 619 h 920"/>
              <a:gd name="T86" fmla="*/ 1049 w 1520"/>
              <a:gd name="T87" fmla="*/ 670 h 920"/>
              <a:gd name="T88" fmla="*/ 1076 w 1520"/>
              <a:gd name="T89" fmla="*/ 727 h 920"/>
              <a:gd name="T90" fmla="*/ 1098 w 1520"/>
              <a:gd name="T91" fmla="*/ 764 h 920"/>
              <a:gd name="T92" fmla="*/ 1125 w 1520"/>
              <a:gd name="T93" fmla="*/ 805 h 920"/>
              <a:gd name="T94" fmla="*/ 1146 w 1520"/>
              <a:gd name="T95" fmla="*/ 830 h 920"/>
              <a:gd name="T96" fmla="*/ 1171 w 1520"/>
              <a:gd name="T97" fmla="*/ 854 h 920"/>
              <a:gd name="T98" fmla="*/ 1195 w 1520"/>
              <a:gd name="T99" fmla="*/ 872 h 920"/>
              <a:gd name="T100" fmla="*/ 1216 w 1520"/>
              <a:gd name="T101" fmla="*/ 885 h 920"/>
              <a:gd name="T102" fmla="*/ 1244 w 1520"/>
              <a:gd name="T103" fmla="*/ 896 h 920"/>
              <a:gd name="T104" fmla="*/ 1265 w 1520"/>
              <a:gd name="T105" fmla="*/ 903 h 920"/>
              <a:gd name="T106" fmla="*/ 1292 w 1520"/>
              <a:gd name="T107" fmla="*/ 909 h 920"/>
              <a:gd name="T108" fmla="*/ 1313 w 1520"/>
              <a:gd name="T109" fmla="*/ 913 h 920"/>
              <a:gd name="T110" fmla="*/ 1338 w 1520"/>
              <a:gd name="T111" fmla="*/ 916 h 920"/>
              <a:gd name="T112" fmla="*/ 1362 w 1520"/>
              <a:gd name="T113" fmla="*/ 917 h 920"/>
              <a:gd name="T114" fmla="*/ 1383 w 1520"/>
              <a:gd name="T115" fmla="*/ 918 h 920"/>
              <a:gd name="T116" fmla="*/ 1411 w 1520"/>
              <a:gd name="T117" fmla="*/ 919 h 920"/>
              <a:gd name="T118" fmla="*/ 1432 w 1520"/>
              <a:gd name="T119" fmla="*/ 920 h 920"/>
              <a:gd name="T120" fmla="*/ 1459 w 1520"/>
              <a:gd name="T121" fmla="*/ 920 h 920"/>
              <a:gd name="T122" fmla="*/ 1481 w 1520"/>
              <a:gd name="T123" fmla="*/ 920 h 920"/>
              <a:gd name="T124" fmla="*/ 1505 w 1520"/>
              <a:gd name="T125" fmla="*/ 920 h 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0"/>
              <a:gd name="T190" fmla="*/ 0 h 920"/>
              <a:gd name="T191" fmla="*/ 1520 w 1520"/>
              <a:gd name="T192" fmla="*/ 920 h 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0" h="920">
                <a:moveTo>
                  <a:pt x="0" y="920"/>
                </a:moveTo>
                <a:lnTo>
                  <a:pt x="3" y="920"/>
                </a:lnTo>
                <a:lnTo>
                  <a:pt x="6" y="920"/>
                </a:lnTo>
                <a:lnTo>
                  <a:pt x="10" y="920"/>
                </a:lnTo>
                <a:lnTo>
                  <a:pt x="13" y="920"/>
                </a:lnTo>
                <a:lnTo>
                  <a:pt x="16" y="920"/>
                </a:lnTo>
                <a:lnTo>
                  <a:pt x="19" y="920"/>
                </a:lnTo>
                <a:lnTo>
                  <a:pt x="22" y="920"/>
                </a:lnTo>
                <a:lnTo>
                  <a:pt x="25" y="920"/>
                </a:lnTo>
                <a:lnTo>
                  <a:pt x="28" y="920"/>
                </a:lnTo>
                <a:lnTo>
                  <a:pt x="31" y="920"/>
                </a:lnTo>
                <a:lnTo>
                  <a:pt x="34" y="920"/>
                </a:lnTo>
                <a:lnTo>
                  <a:pt x="37" y="920"/>
                </a:lnTo>
                <a:lnTo>
                  <a:pt x="40" y="920"/>
                </a:lnTo>
                <a:lnTo>
                  <a:pt x="43" y="920"/>
                </a:lnTo>
                <a:lnTo>
                  <a:pt x="46" y="920"/>
                </a:lnTo>
                <a:lnTo>
                  <a:pt x="49" y="920"/>
                </a:lnTo>
                <a:lnTo>
                  <a:pt x="52" y="920"/>
                </a:lnTo>
                <a:lnTo>
                  <a:pt x="55" y="920"/>
                </a:lnTo>
                <a:lnTo>
                  <a:pt x="58" y="920"/>
                </a:lnTo>
                <a:lnTo>
                  <a:pt x="61" y="920"/>
                </a:lnTo>
                <a:lnTo>
                  <a:pt x="64" y="920"/>
                </a:lnTo>
                <a:lnTo>
                  <a:pt x="67" y="920"/>
                </a:lnTo>
                <a:lnTo>
                  <a:pt x="70" y="920"/>
                </a:lnTo>
                <a:lnTo>
                  <a:pt x="73" y="920"/>
                </a:lnTo>
                <a:lnTo>
                  <a:pt x="76" y="920"/>
                </a:lnTo>
                <a:lnTo>
                  <a:pt x="79" y="920"/>
                </a:lnTo>
                <a:lnTo>
                  <a:pt x="82" y="920"/>
                </a:lnTo>
                <a:lnTo>
                  <a:pt x="86" y="920"/>
                </a:lnTo>
                <a:lnTo>
                  <a:pt x="89" y="920"/>
                </a:lnTo>
                <a:lnTo>
                  <a:pt x="92" y="920"/>
                </a:lnTo>
                <a:lnTo>
                  <a:pt x="95" y="920"/>
                </a:lnTo>
                <a:lnTo>
                  <a:pt x="98" y="920"/>
                </a:lnTo>
                <a:lnTo>
                  <a:pt x="101" y="920"/>
                </a:lnTo>
                <a:lnTo>
                  <a:pt x="104" y="920"/>
                </a:lnTo>
                <a:lnTo>
                  <a:pt x="107" y="919"/>
                </a:lnTo>
                <a:lnTo>
                  <a:pt x="110" y="919"/>
                </a:lnTo>
                <a:lnTo>
                  <a:pt x="113" y="919"/>
                </a:lnTo>
                <a:lnTo>
                  <a:pt x="116" y="919"/>
                </a:lnTo>
                <a:lnTo>
                  <a:pt x="119" y="919"/>
                </a:lnTo>
                <a:lnTo>
                  <a:pt x="122" y="919"/>
                </a:lnTo>
                <a:lnTo>
                  <a:pt x="125" y="919"/>
                </a:lnTo>
                <a:lnTo>
                  <a:pt x="128" y="919"/>
                </a:lnTo>
                <a:lnTo>
                  <a:pt x="131" y="919"/>
                </a:lnTo>
                <a:lnTo>
                  <a:pt x="134" y="919"/>
                </a:lnTo>
                <a:lnTo>
                  <a:pt x="137" y="918"/>
                </a:lnTo>
                <a:lnTo>
                  <a:pt x="140" y="918"/>
                </a:lnTo>
                <a:lnTo>
                  <a:pt x="143" y="918"/>
                </a:lnTo>
                <a:lnTo>
                  <a:pt x="146" y="918"/>
                </a:lnTo>
                <a:lnTo>
                  <a:pt x="149" y="918"/>
                </a:lnTo>
                <a:lnTo>
                  <a:pt x="152" y="918"/>
                </a:lnTo>
                <a:lnTo>
                  <a:pt x="155" y="918"/>
                </a:lnTo>
                <a:lnTo>
                  <a:pt x="158" y="917"/>
                </a:lnTo>
                <a:lnTo>
                  <a:pt x="161" y="917"/>
                </a:lnTo>
                <a:lnTo>
                  <a:pt x="165" y="917"/>
                </a:lnTo>
                <a:lnTo>
                  <a:pt x="168" y="917"/>
                </a:lnTo>
                <a:lnTo>
                  <a:pt x="171" y="917"/>
                </a:lnTo>
                <a:lnTo>
                  <a:pt x="174" y="916"/>
                </a:lnTo>
                <a:lnTo>
                  <a:pt x="177" y="916"/>
                </a:lnTo>
                <a:lnTo>
                  <a:pt x="180" y="916"/>
                </a:lnTo>
                <a:lnTo>
                  <a:pt x="183" y="916"/>
                </a:lnTo>
                <a:lnTo>
                  <a:pt x="186" y="915"/>
                </a:lnTo>
                <a:lnTo>
                  <a:pt x="189" y="915"/>
                </a:lnTo>
                <a:lnTo>
                  <a:pt x="192" y="915"/>
                </a:lnTo>
                <a:lnTo>
                  <a:pt x="195" y="914"/>
                </a:lnTo>
                <a:lnTo>
                  <a:pt x="198" y="914"/>
                </a:lnTo>
                <a:lnTo>
                  <a:pt x="201" y="914"/>
                </a:lnTo>
                <a:lnTo>
                  <a:pt x="204" y="913"/>
                </a:lnTo>
                <a:lnTo>
                  <a:pt x="207" y="913"/>
                </a:lnTo>
                <a:lnTo>
                  <a:pt x="210" y="912"/>
                </a:lnTo>
                <a:lnTo>
                  <a:pt x="213" y="912"/>
                </a:lnTo>
                <a:lnTo>
                  <a:pt x="216" y="911"/>
                </a:lnTo>
                <a:lnTo>
                  <a:pt x="219" y="911"/>
                </a:lnTo>
                <a:lnTo>
                  <a:pt x="222" y="910"/>
                </a:lnTo>
                <a:lnTo>
                  <a:pt x="225" y="910"/>
                </a:lnTo>
                <a:lnTo>
                  <a:pt x="228" y="909"/>
                </a:lnTo>
                <a:lnTo>
                  <a:pt x="231" y="909"/>
                </a:lnTo>
                <a:lnTo>
                  <a:pt x="234" y="908"/>
                </a:lnTo>
                <a:lnTo>
                  <a:pt x="237" y="908"/>
                </a:lnTo>
                <a:lnTo>
                  <a:pt x="241" y="907"/>
                </a:lnTo>
                <a:lnTo>
                  <a:pt x="244" y="906"/>
                </a:lnTo>
                <a:lnTo>
                  <a:pt x="247" y="906"/>
                </a:lnTo>
                <a:lnTo>
                  <a:pt x="250" y="905"/>
                </a:lnTo>
                <a:lnTo>
                  <a:pt x="253" y="904"/>
                </a:lnTo>
                <a:lnTo>
                  <a:pt x="256" y="903"/>
                </a:lnTo>
                <a:lnTo>
                  <a:pt x="259" y="902"/>
                </a:lnTo>
                <a:lnTo>
                  <a:pt x="262" y="901"/>
                </a:lnTo>
                <a:lnTo>
                  <a:pt x="265" y="901"/>
                </a:lnTo>
                <a:lnTo>
                  <a:pt x="268" y="900"/>
                </a:lnTo>
                <a:lnTo>
                  <a:pt x="271" y="899"/>
                </a:lnTo>
                <a:lnTo>
                  <a:pt x="274" y="898"/>
                </a:lnTo>
                <a:lnTo>
                  <a:pt x="277" y="896"/>
                </a:lnTo>
                <a:lnTo>
                  <a:pt x="280" y="895"/>
                </a:lnTo>
                <a:lnTo>
                  <a:pt x="283" y="894"/>
                </a:lnTo>
                <a:lnTo>
                  <a:pt x="286" y="893"/>
                </a:lnTo>
                <a:lnTo>
                  <a:pt x="289" y="892"/>
                </a:lnTo>
                <a:lnTo>
                  <a:pt x="292" y="890"/>
                </a:lnTo>
                <a:lnTo>
                  <a:pt x="295" y="889"/>
                </a:lnTo>
                <a:lnTo>
                  <a:pt x="298" y="888"/>
                </a:lnTo>
                <a:lnTo>
                  <a:pt x="301" y="886"/>
                </a:lnTo>
                <a:lnTo>
                  <a:pt x="304" y="885"/>
                </a:lnTo>
                <a:lnTo>
                  <a:pt x="307" y="883"/>
                </a:lnTo>
                <a:lnTo>
                  <a:pt x="310" y="881"/>
                </a:lnTo>
                <a:lnTo>
                  <a:pt x="313" y="880"/>
                </a:lnTo>
                <a:lnTo>
                  <a:pt x="317" y="878"/>
                </a:lnTo>
                <a:lnTo>
                  <a:pt x="320" y="876"/>
                </a:lnTo>
                <a:lnTo>
                  <a:pt x="323" y="874"/>
                </a:lnTo>
                <a:lnTo>
                  <a:pt x="326" y="872"/>
                </a:lnTo>
                <a:lnTo>
                  <a:pt x="329" y="870"/>
                </a:lnTo>
                <a:lnTo>
                  <a:pt x="332" y="868"/>
                </a:lnTo>
                <a:lnTo>
                  <a:pt x="335" y="866"/>
                </a:lnTo>
                <a:lnTo>
                  <a:pt x="338" y="864"/>
                </a:lnTo>
                <a:lnTo>
                  <a:pt x="341" y="861"/>
                </a:lnTo>
                <a:lnTo>
                  <a:pt x="344" y="859"/>
                </a:lnTo>
                <a:lnTo>
                  <a:pt x="347" y="856"/>
                </a:lnTo>
                <a:lnTo>
                  <a:pt x="350" y="854"/>
                </a:lnTo>
                <a:lnTo>
                  <a:pt x="353" y="851"/>
                </a:lnTo>
                <a:lnTo>
                  <a:pt x="356" y="849"/>
                </a:lnTo>
                <a:lnTo>
                  <a:pt x="359" y="846"/>
                </a:lnTo>
                <a:lnTo>
                  <a:pt x="362" y="843"/>
                </a:lnTo>
                <a:lnTo>
                  <a:pt x="365" y="840"/>
                </a:lnTo>
                <a:lnTo>
                  <a:pt x="368" y="837"/>
                </a:lnTo>
                <a:lnTo>
                  <a:pt x="371" y="834"/>
                </a:lnTo>
                <a:lnTo>
                  <a:pt x="374" y="830"/>
                </a:lnTo>
                <a:lnTo>
                  <a:pt x="377" y="827"/>
                </a:lnTo>
                <a:lnTo>
                  <a:pt x="380" y="824"/>
                </a:lnTo>
                <a:lnTo>
                  <a:pt x="383" y="820"/>
                </a:lnTo>
                <a:lnTo>
                  <a:pt x="386" y="816"/>
                </a:lnTo>
                <a:lnTo>
                  <a:pt x="389" y="813"/>
                </a:lnTo>
                <a:lnTo>
                  <a:pt x="393" y="809"/>
                </a:lnTo>
                <a:lnTo>
                  <a:pt x="396" y="805"/>
                </a:lnTo>
                <a:lnTo>
                  <a:pt x="399" y="801"/>
                </a:lnTo>
                <a:lnTo>
                  <a:pt x="402" y="797"/>
                </a:lnTo>
                <a:lnTo>
                  <a:pt x="405" y="792"/>
                </a:lnTo>
                <a:lnTo>
                  <a:pt x="408" y="788"/>
                </a:lnTo>
                <a:lnTo>
                  <a:pt x="411" y="783"/>
                </a:lnTo>
                <a:lnTo>
                  <a:pt x="414" y="779"/>
                </a:lnTo>
                <a:lnTo>
                  <a:pt x="417" y="774"/>
                </a:lnTo>
                <a:lnTo>
                  <a:pt x="420" y="769"/>
                </a:lnTo>
                <a:lnTo>
                  <a:pt x="423" y="764"/>
                </a:lnTo>
                <a:lnTo>
                  <a:pt x="426" y="759"/>
                </a:lnTo>
                <a:lnTo>
                  <a:pt x="429" y="754"/>
                </a:lnTo>
                <a:lnTo>
                  <a:pt x="432" y="749"/>
                </a:lnTo>
                <a:lnTo>
                  <a:pt x="435" y="744"/>
                </a:lnTo>
                <a:lnTo>
                  <a:pt x="438" y="738"/>
                </a:lnTo>
                <a:lnTo>
                  <a:pt x="441" y="732"/>
                </a:lnTo>
                <a:lnTo>
                  <a:pt x="444" y="727"/>
                </a:lnTo>
                <a:lnTo>
                  <a:pt x="447" y="721"/>
                </a:lnTo>
                <a:lnTo>
                  <a:pt x="450" y="715"/>
                </a:lnTo>
                <a:lnTo>
                  <a:pt x="453" y="709"/>
                </a:lnTo>
                <a:lnTo>
                  <a:pt x="456" y="702"/>
                </a:lnTo>
                <a:lnTo>
                  <a:pt x="459" y="696"/>
                </a:lnTo>
                <a:lnTo>
                  <a:pt x="462" y="690"/>
                </a:lnTo>
                <a:lnTo>
                  <a:pt x="465" y="683"/>
                </a:lnTo>
                <a:lnTo>
                  <a:pt x="468" y="676"/>
                </a:lnTo>
                <a:lnTo>
                  <a:pt x="472" y="670"/>
                </a:lnTo>
                <a:lnTo>
                  <a:pt x="475" y="663"/>
                </a:lnTo>
                <a:lnTo>
                  <a:pt x="478" y="656"/>
                </a:lnTo>
                <a:lnTo>
                  <a:pt x="481" y="648"/>
                </a:lnTo>
                <a:lnTo>
                  <a:pt x="484" y="641"/>
                </a:lnTo>
                <a:lnTo>
                  <a:pt x="487" y="634"/>
                </a:lnTo>
                <a:lnTo>
                  <a:pt x="490" y="626"/>
                </a:lnTo>
                <a:lnTo>
                  <a:pt x="493" y="619"/>
                </a:lnTo>
                <a:lnTo>
                  <a:pt x="496" y="611"/>
                </a:lnTo>
                <a:lnTo>
                  <a:pt x="499" y="603"/>
                </a:lnTo>
                <a:lnTo>
                  <a:pt x="502" y="595"/>
                </a:lnTo>
                <a:lnTo>
                  <a:pt x="505" y="587"/>
                </a:lnTo>
                <a:lnTo>
                  <a:pt x="508" y="579"/>
                </a:lnTo>
                <a:lnTo>
                  <a:pt x="511" y="571"/>
                </a:lnTo>
                <a:lnTo>
                  <a:pt x="514" y="563"/>
                </a:lnTo>
                <a:lnTo>
                  <a:pt x="517" y="554"/>
                </a:lnTo>
                <a:lnTo>
                  <a:pt x="520" y="546"/>
                </a:lnTo>
                <a:lnTo>
                  <a:pt x="523" y="537"/>
                </a:lnTo>
                <a:lnTo>
                  <a:pt x="526" y="528"/>
                </a:lnTo>
                <a:lnTo>
                  <a:pt x="529" y="520"/>
                </a:lnTo>
                <a:lnTo>
                  <a:pt x="532" y="511"/>
                </a:lnTo>
                <a:lnTo>
                  <a:pt x="535" y="502"/>
                </a:lnTo>
                <a:lnTo>
                  <a:pt x="538" y="493"/>
                </a:lnTo>
                <a:lnTo>
                  <a:pt x="541" y="484"/>
                </a:lnTo>
                <a:lnTo>
                  <a:pt x="544" y="475"/>
                </a:lnTo>
                <a:lnTo>
                  <a:pt x="548" y="466"/>
                </a:lnTo>
                <a:lnTo>
                  <a:pt x="550" y="457"/>
                </a:lnTo>
                <a:lnTo>
                  <a:pt x="554" y="447"/>
                </a:lnTo>
                <a:lnTo>
                  <a:pt x="557" y="438"/>
                </a:lnTo>
                <a:lnTo>
                  <a:pt x="560" y="429"/>
                </a:lnTo>
                <a:lnTo>
                  <a:pt x="563" y="419"/>
                </a:lnTo>
                <a:lnTo>
                  <a:pt x="566" y="410"/>
                </a:lnTo>
                <a:lnTo>
                  <a:pt x="569" y="401"/>
                </a:lnTo>
                <a:lnTo>
                  <a:pt x="572" y="391"/>
                </a:lnTo>
                <a:lnTo>
                  <a:pt x="575" y="382"/>
                </a:lnTo>
                <a:lnTo>
                  <a:pt x="578" y="372"/>
                </a:lnTo>
                <a:lnTo>
                  <a:pt x="581" y="363"/>
                </a:lnTo>
                <a:lnTo>
                  <a:pt x="584" y="353"/>
                </a:lnTo>
                <a:lnTo>
                  <a:pt x="587" y="344"/>
                </a:lnTo>
                <a:lnTo>
                  <a:pt x="590" y="334"/>
                </a:lnTo>
                <a:lnTo>
                  <a:pt x="593" y="325"/>
                </a:lnTo>
                <a:lnTo>
                  <a:pt x="596" y="315"/>
                </a:lnTo>
                <a:lnTo>
                  <a:pt x="599" y="306"/>
                </a:lnTo>
                <a:lnTo>
                  <a:pt x="602" y="297"/>
                </a:lnTo>
                <a:lnTo>
                  <a:pt x="605" y="287"/>
                </a:lnTo>
                <a:lnTo>
                  <a:pt x="608" y="278"/>
                </a:lnTo>
                <a:lnTo>
                  <a:pt x="611" y="269"/>
                </a:lnTo>
                <a:lnTo>
                  <a:pt x="614" y="260"/>
                </a:lnTo>
                <a:lnTo>
                  <a:pt x="617" y="251"/>
                </a:lnTo>
                <a:lnTo>
                  <a:pt x="620" y="242"/>
                </a:lnTo>
                <a:lnTo>
                  <a:pt x="623" y="233"/>
                </a:lnTo>
                <a:lnTo>
                  <a:pt x="627" y="224"/>
                </a:lnTo>
                <a:lnTo>
                  <a:pt x="630" y="215"/>
                </a:lnTo>
                <a:lnTo>
                  <a:pt x="633" y="206"/>
                </a:lnTo>
                <a:lnTo>
                  <a:pt x="636" y="198"/>
                </a:lnTo>
                <a:lnTo>
                  <a:pt x="639" y="189"/>
                </a:lnTo>
                <a:lnTo>
                  <a:pt x="642" y="181"/>
                </a:lnTo>
                <a:lnTo>
                  <a:pt x="645" y="173"/>
                </a:lnTo>
                <a:lnTo>
                  <a:pt x="648" y="164"/>
                </a:lnTo>
                <a:lnTo>
                  <a:pt x="651" y="156"/>
                </a:lnTo>
                <a:lnTo>
                  <a:pt x="654" y="149"/>
                </a:lnTo>
                <a:lnTo>
                  <a:pt x="657" y="141"/>
                </a:lnTo>
                <a:lnTo>
                  <a:pt x="660" y="133"/>
                </a:lnTo>
                <a:lnTo>
                  <a:pt x="663" y="126"/>
                </a:lnTo>
                <a:lnTo>
                  <a:pt x="666" y="119"/>
                </a:lnTo>
                <a:lnTo>
                  <a:pt x="669" y="112"/>
                </a:lnTo>
                <a:lnTo>
                  <a:pt x="672" y="105"/>
                </a:lnTo>
                <a:lnTo>
                  <a:pt x="675" y="98"/>
                </a:lnTo>
                <a:lnTo>
                  <a:pt x="678" y="91"/>
                </a:lnTo>
                <a:lnTo>
                  <a:pt x="681" y="85"/>
                </a:lnTo>
                <a:lnTo>
                  <a:pt x="684" y="79"/>
                </a:lnTo>
                <a:lnTo>
                  <a:pt x="687" y="73"/>
                </a:lnTo>
                <a:lnTo>
                  <a:pt x="690" y="67"/>
                </a:lnTo>
                <a:lnTo>
                  <a:pt x="693" y="62"/>
                </a:lnTo>
                <a:lnTo>
                  <a:pt x="696" y="56"/>
                </a:lnTo>
                <a:lnTo>
                  <a:pt x="699" y="51"/>
                </a:lnTo>
                <a:lnTo>
                  <a:pt x="703" y="46"/>
                </a:lnTo>
                <a:lnTo>
                  <a:pt x="706" y="42"/>
                </a:lnTo>
                <a:lnTo>
                  <a:pt x="709" y="37"/>
                </a:lnTo>
                <a:lnTo>
                  <a:pt x="712" y="33"/>
                </a:lnTo>
                <a:lnTo>
                  <a:pt x="715" y="29"/>
                </a:lnTo>
                <a:lnTo>
                  <a:pt x="718" y="25"/>
                </a:lnTo>
                <a:lnTo>
                  <a:pt x="721" y="22"/>
                </a:lnTo>
                <a:lnTo>
                  <a:pt x="724" y="19"/>
                </a:lnTo>
                <a:lnTo>
                  <a:pt x="727" y="16"/>
                </a:lnTo>
                <a:lnTo>
                  <a:pt x="730" y="13"/>
                </a:lnTo>
                <a:lnTo>
                  <a:pt x="733" y="10"/>
                </a:lnTo>
                <a:lnTo>
                  <a:pt x="736" y="8"/>
                </a:lnTo>
                <a:lnTo>
                  <a:pt x="739" y="6"/>
                </a:lnTo>
                <a:lnTo>
                  <a:pt x="742" y="4"/>
                </a:lnTo>
                <a:lnTo>
                  <a:pt x="745" y="3"/>
                </a:lnTo>
                <a:lnTo>
                  <a:pt x="748" y="2"/>
                </a:lnTo>
                <a:lnTo>
                  <a:pt x="751" y="1"/>
                </a:lnTo>
                <a:lnTo>
                  <a:pt x="754" y="0"/>
                </a:lnTo>
                <a:lnTo>
                  <a:pt x="757" y="0"/>
                </a:lnTo>
                <a:lnTo>
                  <a:pt x="760" y="0"/>
                </a:lnTo>
                <a:lnTo>
                  <a:pt x="763" y="0"/>
                </a:lnTo>
                <a:lnTo>
                  <a:pt x="766" y="0"/>
                </a:lnTo>
                <a:lnTo>
                  <a:pt x="769" y="1"/>
                </a:lnTo>
                <a:lnTo>
                  <a:pt x="772" y="2"/>
                </a:lnTo>
                <a:lnTo>
                  <a:pt x="775" y="3"/>
                </a:lnTo>
                <a:lnTo>
                  <a:pt x="778" y="4"/>
                </a:lnTo>
                <a:lnTo>
                  <a:pt x="782" y="6"/>
                </a:lnTo>
                <a:lnTo>
                  <a:pt x="785" y="8"/>
                </a:lnTo>
                <a:lnTo>
                  <a:pt x="788" y="10"/>
                </a:lnTo>
                <a:lnTo>
                  <a:pt x="791" y="13"/>
                </a:lnTo>
                <a:lnTo>
                  <a:pt x="794" y="16"/>
                </a:lnTo>
                <a:lnTo>
                  <a:pt x="797" y="19"/>
                </a:lnTo>
                <a:lnTo>
                  <a:pt x="800" y="22"/>
                </a:lnTo>
                <a:lnTo>
                  <a:pt x="803" y="25"/>
                </a:lnTo>
                <a:lnTo>
                  <a:pt x="806" y="29"/>
                </a:lnTo>
                <a:lnTo>
                  <a:pt x="809" y="33"/>
                </a:lnTo>
                <a:lnTo>
                  <a:pt x="812" y="37"/>
                </a:lnTo>
                <a:lnTo>
                  <a:pt x="815" y="42"/>
                </a:lnTo>
                <a:lnTo>
                  <a:pt x="818" y="46"/>
                </a:lnTo>
                <a:lnTo>
                  <a:pt x="821" y="51"/>
                </a:lnTo>
                <a:lnTo>
                  <a:pt x="824" y="56"/>
                </a:lnTo>
                <a:lnTo>
                  <a:pt x="827" y="62"/>
                </a:lnTo>
                <a:lnTo>
                  <a:pt x="830" y="67"/>
                </a:lnTo>
                <a:lnTo>
                  <a:pt x="833" y="73"/>
                </a:lnTo>
                <a:lnTo>
                  <a:pt x="836" y="79"/>
                </a:lnTo>
                <a:lnTo>
                  <a:pt x="839" y="85"/>
                </a:lnTo>
                <a:lnTo>
                  <a:pt x="842" y="91"/>
                </a:lnTo>
                <a:lnTo>
                  <a:pt x="845" y="98"/>
                </a:lnTo>
                <a:lnTo>
                  <a:pt x="848" y="105"/>
                </a:lnTo>
                <a:lnTo>
                  <a:pt x="851" y="112"/>
                </a:lnTo>
                <a:lnTo>
                  <a:pt x="854" y="119"/>
                </a:lnTo>
                <a:lnTo>
                  <a:pt x="858" y="126"/>
                </a:lnTo>
                <a:lnTo>
                  <a:pt x="861" y="133"/>
                </a:lnTo>
                <a:lnTo>
                  <a:pt x="864" y="141"/>
                </a:lnTo>
                <a:lnTo>
                  <a:pt x="867" y="149"/>
                </a:lnTo>
                <a:lnTo>
                  <a:pt x="870" y="156"/>
                </a:lnTo>
                <a:lnTo>
                  <a:pt x="873" y="164"/>
                </a:lnTo>
                <a:lnTo>
                  <a:pt x="876" y="173"/>
                </a:lnTo>
                <a:lnTo>
                  <a:pt x="879" y="181"/>
                </a:lnTo>
                <a:lnTo>
                  <a:pt x="882" y="189"/>
                </a:lnTo>
                <a:lnTo>
                  <a:pt x="885" y="198"/>
                </a:lnTo>
                <a:lnTo>
                  <a:pt x="888" y="206"/>
                </a:lnTo>
                <a:lnTo>
                  <a:pt x="891" y="215"/>
                </a:lnTo>
                <a:lnTo>
                  <a:pt x="894" y="224"/>
                </a:lnTo>
                <a:lnTo>
                  <a:pt x="897" y="233"/>
                </a:lnTo>
                <a:lnTo>
                  <a:pt x="900" y="242"/>
                </a:lnTo>
                <a:lnTo>
                  <a:pt x="903" y="251"/>
                </a:lnTo>
                <a:lnTo>
                  <a:pt x="906" y="260"/>
                </a:lnTo>
                <a:lnTo>
                  <a:pt x="909" y="269"/>
                </a:lnTo>
                <a:lnTo>
                  <a:pt x="912" y="278"/>
                </a:lnTo>
                <a:lnTo>
                  <a:pt x="915" y="287"/>
                </a:lnTo>
                <a:lnTo>
                  <a:pt x="918" y="297"/>
                </a:lnTo>
                <a:lnTo>
                  <a:pt x="921" y="306"/>
                </a:lnTo>
                <a:lnTo>
                  <a:pt x="924" y="315"/>
                </a:lnTo>
                <a:lnTo>
                  <a:pt x="927" y="325"/>
                </a:lnTo>
                <a:lnTo>
                  <a:pt x="930" y="334"/>
                </a:lnTo>
                <a:lnTo>
                  <a:pt x="934" y="344"/>
                </a:lnTo>
                <a:lnTo>
                  <a:pt x="937" y="353"/>
                </a:lnTo>
                <a:lnTo>
                  <a:pt x="940" y="363"/>
                </a:lnTo>
                <a:lnTo>
                  <a:pt x="943" y="372"/>
                </a:lnTo>
                <a:lnTo>
                  <a:pt x="946" y="382"/>
                </a:lnTo>
                <a:lnTo>
                  <a:pt x="949" y="391"/>
                </a:lnTo>
                <a:lnTo>
                  <a:pt x="952" y="401"/>
                </a:lnTo>
                <a:lnTo>
                  <a:pt x="955" y="410"/>
                </a:lnTo>
                <a:lnTo>
                  <a:pt x="958" y="419"/>
                </a:lnTo>
                <a:lnTo>
                  <a:pt x="961" y="429"/>
                </a:lnTo>
                <a:lnTo>
                  <a:pt x="964" y="438"/>
                </a:lnTo>
                <a:lnTo>
                  <a:pt x="967" y="447"/>
                </a:lnTo>
                <a:lnTo>
                  <a:pt x="970" y="457"/>
                </a:lnTo>
                <a:lnTo>
                  <a:pt x="973" y="466"/>
                </a:lnTo>
                <a:lnTo>
                  <a:pt x="976" y="475"/>
                </a:lnTo>
                <a:lnTo>
                  <a:pt x="979" y="484"/>
                </a:lnTo>
                <a:lnTo>
                  <a:pt x="982" y="493"/>
                </a:lnTo>
                <a:lnTo>
                  <a:pt x="985" y="502"/>
                </a:lnTo>
                <a:lnTo>
                  <a:pt x="988" y="511"/>
                </a:lnTo>
                <a:lnTo>
                  <a:pt x="991" y="520"/>
                </a:lnTo>
                <a:lnTo>
                  <a:pt x="994" y="528"/>
                </a:lnTo>
                <a:lnTo>
                  <a:pt x="997" y="537"/>
                </a:lnTo>
                <a:lnTo>
                  <a:pt x="1000" y="546"/>
                </a:lnTo>
                <a:lnTo>
                  <a:pt x="1003" y="554"/>
                </a:lnTo>
                <a:lnTo>
                  <a:pt x="1006" y="563"/>
                </a:lnTo>
                <a:lnTo>
                  <a:pt x="1010" y="571"/>
                </a:lnTo>
                <a:lnTo>
                  <a:pt x="1013" y="579"/>
                </a:lnTo>
                <a:lnTo>
                  <a:pt x="1016" y="587"/>
                </a:lnTo>
                <a:lnTo>
                  <a:pt x="1019" y="595"/>
                </a:lnTo>
                <a:lnTo>
                  <a:pt x="1022" y="603"/>
                </a:lnTo>
                <a:lnTo>
                  <a:pt x="1025" y="611"/>
                </a:lnTo>
                <a:lnTo>
                  <a:pt x="1028" y="619"/>
                </a:lnTo>
                <a:lnTo>
                  <a:pt x="1031" y="626"/>
                </a:lnTo>
                <a:lnTo>
                  <a:pt x="1034" y="634"/>
                </a:lnTo>
                <a:lnTo>
                  <a:pt x="1037" y="641"/>
                </a:lnTo>
                <a:lnTo>
                  <a:pt x="1040" y="648"/>
                </a:lnTo>
                <a:lnTo>
                  <a:pt x="1043" y="656"/>
                </a:lnTo>
                <a:lnTo>
                  <a:pt x="1046" y="663"/>
                </a:lnTo>
                <a:lnTo>
                  <a:pt x="1049" y="670"/>
                </a:lnTo>
                <a:lnTo>
                  <a:pt x="1052" y="676"/>
                </a:lnTo>
                <a:lnTo>
                  <a:pt x="1055" y="683"/>
                </a:lnTo>
                <a:lnTo>
                  <a:pt x="1058" y="690"/>
                </a:lnTo>
                <a:lnTo>
                  <a:pt x="1061" y="696"/>
                </a:lnTo>
                <a:lnTo>
                  <a:pt x="1064" y="702"/>
                </a:lnTo>
                <a:lnTo>
                  <a:pt x="1067" y="709"/>
                </a:lnTo>
                <a:lnTo>
                  <a:pt x="1070" y="715"/>
                </a:lnTo>
                <a:lnTo>
                  <a:pt x="1073" y="721"/>
                </a:lnTo>
                <a:lnTo>
                  <a:pt x="1076" y="727"/>
                </a:lnTo>
                <a:lnTo>
                  <a:pt x="1079" y="732"/>
                </a:lnTo>
                <a:lnTo>
                  <a:pt x="1082" y="738"/>
                </a:lnTo>
                <a:lnTo>
                  <a:pt x="1085" y="744"/>
                </a:lnTo>
                <a:lnTo>
                  <a:pt x="1089" y="749"/>
                </a:lnTo>
                <a:lnTo>
                  <a:pt x="1092" y="754"/>
                </a:lnTo>
                <a:lnTo>
                  <a:pt x="1095" y="759"/>
                </a:lnTo>
                <a:lnTo>
                  <a:pt x="1098" y="764"/>
                </a:lnTo>
                <a:lnTo>
                  <a:pt x="1101" y="769"/>
                </a:lnTo>
                <a:lnTo>
                  <a:pt x="1104" y="774"/>
                </a:lnTo>
                <a:lnTo>
                  <a:pt x="1107" y="779"/>
                </a:lnTo>
                <a:lnTo>
                  <a:pt x="1110" y="783"/>
                </a:lnTo>
                <a:lnTo>
                  <a:pt x="1113" y="788"/>
                </a:lnTo>
                <a:lnTo>
                  <a:pt x="1116" y="792"/>
                </a:lnTo>
                <a:lnTo>
                  <a:pt x="1119" y="797"/>
                </a:lnTo>
                <a:lnTo>
                  <a:pt x="1122" y="801"/>
                </a:lnTo>
                <a:lnTo>
                  <a:pt x="1125" y="805"/>
                </a:lnTo>
                <a:lnTo>
                  <a:pt x="1128" y="809"/>
                </a:lnTo>
                <a:lnTo>
                  <a:pt x="1131" y="813"/>
                </a:lnTo>
                <a:lnTo>
                  <a:pt x="1134" y="816"/>
                </a:lnTo>
                <a:lnTo>
                  <a:pt x="1137" y="820"/>
                </a:lnTo>
                <a:lnTo>
                  <a:pt x="1140" y="824"/>
                </a:lnTo>
                <a:lnTo>
                  <a:pt x="1143" y="827"/>
                </a:lnTo>
                <a:lnTo>
                  <a:pt x="1146" y="830"/>
                </a:lnTo>
                <a:lnTo>
                  <a:pt x="1149" y="834"/>
                </a:lnTo>
                <a:lnTo>
                  <a:pt x="1152" y="837"/>
                </a:lnTo>
                <a:lnTo>
                  <a:pt x="1155" y="840"/>
                </a:lnTo>
                <a:lnTo>
                  <a:pt x="1158" y="843"/>
                </a:lnTo>
                <a:lnTo>
                  <a:pt x="1161" y="846"/>
                </a:lnTo>
                <a:lnTo>
                  <a:pt x="1165" y="849"/>
                </a:lnTo>
                <a:lnTo>
                  <a:pt x="1168" y="851"/>
                </a:lnTo>
                <a:lnTo>
                  <a:pt x="1171" y="854"/>
                </a:lnTo>
                <a:lnTo>
                  <a:pt x="1174" y="856"/>
                </a:lnTo>
                <a:lnTo>
                  <a:pt x="1177" y="859"/>
                </a:lnTo>
                <a:lnTo>
                  <a:pt x="1180" y="861"/>
                </a:lnTo>
                <a:lnTo>
                  <a:pt x="1183" y="864"/>
                </a:lnTo>
                <a:lnTo>
                  <a:pt x="1186" y="866"/>
                </a:lnTo>
                <a:lnTo>
                  <a:pt x="1189" y="868"/>
                </a:lnTo>
                <a:lnTo>
                  <a:pt x="1192" y="870"/>
                </a:lnTo>
                <a:lnTo>
                  <a:pt x="1195" y="872"/>
                </a:lnTo>
                <a:lnTo>
                  <a:pt x="1198" y="874"/>
                </a:lnTo>
                <a:lnTo>
                  <a:pt x="1201" y="876"/>
                </a:lnTo>
                <a:lnTo>
                  <a:pt x="1204" y="878"/>
                </a:lnTo>
                <a:lnTo>
                  <a:pt x="1207" y="880"/>
                </a:lnTo>
                <a:lnTo>
                  <a:pt x="1210" y="881"/>
                </a:lnTo>
                <a:lnTo>
                  <a:pt x="1213" y="883"/>
                </a:lnTo>
                <a:lnTo>
                  <a:pt x="1216" y="885"/>
                </a:lnTo>
                <a:lnTo>
                  <a:pt x="1219" y="886"/>
                </a:lnTo>
                <a:lnTo>
                  <a:pt x="1222" y="888"/>
                </a:lnTo>
                <a:lnTo>
                  <a:pt x="1225" y="889"/>
                </a:lnTo>
                <a:lnTo>
                  <a:pt x="1228" y="890"/>
                </a:lnTo>
                <a:lnTo>
                  <a:pt x="1231" y="892"/>
                </a:lnTo>
                <a:lnTo>
                  <a:pt x="1234" y="893"/>
                </a:lnTo>
                <a:lnTo>
                  <a:pt x="1237" y="894"/>
                </a:lnTo>
                <a:lnTo>
                  <a:pt x="1241" y="895"/>
                </a:lnTo>
                <a:lnTo>
                  <a:pt x="1244" y="896"/>
                </a:lnTo>
                <a:lnTo>
                  <a:pt x="1247" y="898"/>
                </a:lnTo>
                <a:lnTo>
                  <a:pt x="1250" y="899"/>
                </a:lnTo>
                <a:lnTo>
                  <a:pt x="1253" y="900"/>
                </a:lnTo>
                <a:lnTo>
                  <a:pt x="1256" y="901"/>
                </a:lnTo>
                <a:lnTo>
                  <a:pt x="1259" y="901"/>
                </a:lnTo>
                <a:lnTo>
                  <a:pt x="1262" y="902"/>
                </a:lnTo>
                <a:lnTo>
                  <a:pt x="1265" y="903"/>
                </a:lnTo>
                <a:lnTo>
                  <a:pt x="1268" y="904"/>
                </a:lnTo>
                <a:lnTo>
                  <a:pt x="1271" y="905"/>
                </a:lnTo>
                <a:lnTo>
                  <a:pt x="1274" y="906"/>
                </a:lnTo>
                <a:lnTo>
                  <a:pt x="1277" y="906"/>
                </a:lnTo>
                <a:lnTo>
                  <a:pt x="1280" y="907"/>
                </a:lnTo>
                <a:lnTo>
                  <a:pt x="1283" y="908"/>
                </a:lnTo>
                <a:lnTo>
                  <a:pt x="1286" y="908"/>
                </a:lnTo>
                <a:lnTo>
                  <a:pt x="1289" y="909"/>
                </a:lnTo>
                <a:lnTo>
                  <a:pt x="1292" y="909"/>
                </a:lnTo>
                <a:lnTo>
                  <a:pt x="1295" y="910"/>
                </a:lnTo>
                <a:lnTo>
                  <a:pt x="1298" y="910"/>
                </a:lnTo>
                <a:lnTo>
                  <a:pt x="1301" y="911"/>
                </a:lnTo>
                <a:lnTo>
                  <a:pt x="1304" y="911"/>
                </a:lnTo>
                <a:lnTo>
                  <a:pt x="1307" y="912"/>
                </a:lnTo>
                <a:lnTo>
                  <a:pt x="1310" y="912"/>
                </a:lnTo>
                <a:lnTo>
                  <a:pt x="1313" y="913"/>
                </a:lnTo>
                <a:lnTo>
                  <a:pt x="1317" y="913"/>
                </a:lnTo>
                <a:lnTo>
                  <a:pt x="1320" y="914"/>
                </a:lnTo>
                <a:lnTo>
                  <a:pt x="1323" y="914"/>
                </a:lnTo>
                <a:lnTo>
                  <a:pt x="1326" y="914"/>
                </a:lnTo>
                <a:lnTo>
                  <a:pt x="1329" y="915"/>
                </a:lnTo>
                <a:lnTo>
                  <a:pt x="1332" y="915"/>
                </a:lnTo>
                <a:lnTo>
                  <a:pt x="1335" y="915"/>
                </a:lnTo>
                <a:lnTo>
                  <a:pt x="1338" y="916"/>
                </a:lnTo>
                <a:lnTo>
                  <a:pt x="1341" y="916"/>
                </a:lnTo>
                <a:lnTo>
                  <a:pt x="1344" y="916"/>
                </a:lnTo>
                <a:lnTo>
                  <a:pt x="1347" y="916"/>
                </a:lnTo>
                <a:lnTo>
                  <a:pt x="1350" y="917"/>
                </a:lnTo>
                <a:lnTo>
                  <a:pt x="1353" y="917"/>
                </a:lnTo>
                <a:lnTo>
                  <a:pt x="1356" y="917"/>
                </a:lnTo>
                <a:lnTo>
                  <a:pt x="1359" y="917"/>
                </a:lnTo>
                <a:lnTo>
                  <a:pt x="1362" y="917"/>
                </a:lnTo>
                <a:lnTo>
                  <a:pt x="1365" y="918"/>
                </a:lnTo>
                <a:lnTo>
                  <a:pt x="1368" y="918"/>
                </a:lnTo>
                <a:lnTo>
                  <a:pt x="1371" y="918"/>
                </a:lnTo>
                <a:lnTo>
                  <a:pt x="1374" y="918"/>
                </a:lnTo>
                <a:lnTo>
                  <a:pt x="1377" y="918"/>
                </a:lnTo>
                <a:lnTo>
                  <a:pt x="1380" y="918"/>
                </a:lnTo>
                <a:lnTo>
                  <a:pt x="1383" y="918"/>
                </a:lnTo>
                <a:lnTo>
                  <a:pt x="1386" y="919"/>
                </a:lnTo>
                <a:lnTo>
                  <a:pt x="1389" y="919"/>
                </a:lnTo>
                <a:lnTo>
                  <a:pt x="1392" y="919"/>
                </a:lnTo>
                <a:lnTo>
                  <a:pt x="1396" y="919"/>
                </a:lnTo>
                <a:lnTo>
                  <a:pt x="1399" y="919"/>
                </a:lnTo>
                <a:lnTo>
                  <a:pt x="1402" y="919"/>
                </a:lnTo>
                <a:lnTo>
                  <a:pt x="1405" y="919"/>
                </a:lnTo>
                <a:lnTo>
                  <a:pt x="1408" y="919"/>
                </a:lnTo>
                <a:lnTo>
                  <a:pt x="1411" y="919"/>
                </a:lnTo>
                <a:lnTo>
                  <a:pt x="1414" y="919"/>
                </a:lnTo>
                <a:lnTo>
                  <a:pt x="1417" y="920"/>
                </a:lnTo>
                <a:lnTo>
                  <a:pt x="1420" y="920"/>
                </a:lnTo>
                <a:lnTo>
                  <a:pt x="1423" y="920"/>
                </a:lnTo>
                <a:lnTo>
                  <a:pt x="1426" y="920"/>
                </a:lnTo>
                <a:lnTo>
                  <a:pt x="1429" y="920"/>
                </a:lnTo>
                <a:lnTo>
                  <a:pt x="1432" y="920"/>
                </a:lnTo>
                <a:lnTo>
                  <a:pt x="1435" y="920"/>
                </a:lnTo>
                <a:lnTo>
                  <a:pt x="1438" y="920"/>
                </a:lnTo>
                <a:lnTo>
                  <a:pt x="1441" y="920"/>
                </a:lnTo>
                <a:lnTo>
                  <a:pt x="1444" y="920"/>
                </a:lnTo>
                <a:lnTo>
                  <a:pt x="1447" y="920"/>
                </a:lnTo>
                <a:lnTo>
                  <a:pt x="1450" y="920"/>
                </a:lnTo>
                <a:lnTo>
                  <a:pt x="1453" y="920"/>
                </a:lnTo>
                <a:lnTo>
                  <a:pt x="1456" y="920"/>
                </a:lnTo>
                <a:lnTo>
                  <a:pt x="1459" y="920"/>
                </a:lnTo>
                <a:lnTo>
                  <a:pt x="1462" y="920"/>
                </a:lnTo>
                <a:lnTo>
                  <a:pt x="1465" y="920"/>
                </a:lnTo>
                <a:lnTo>
                  <a:pt x="1468" y="920"/>
                </a:lnTo>
                <a:lnTo>
                  <a:pt x="1472" y="920"/>
                </a:lnTo>
                <a:lnTo>
                  <a:pt x="1475" y="920"/>
                </a:lnTo>
                <a:lnTo>
                  <a:pt x="1478" y="920"/>
                </a:lnTo>
                <a:lnTo>
                  <a:pt x="1481" y="920"/>
                </a:lnTo>
                <a:lnTo>
                  <a:pt x="1484" y="920"/>
                </a:lnTo>
                <a:lnTo>
                  <a:pt x="1487" y="920"/>
                </a:lnTo>
                <a:lnTo>
                  <a:pt x="1490" y="920"/>
                </a:lnTo>
                <a:lnTo>
                  <a:pt x="1493" y="920"/>
                </a:lnTo>
                <a:lnTo>
                  <a:pt x="1496" y="920"/>
                </a:lnTo>
                <a:lnTo>
                  <a:pt x="1499" y="920"/>
                </a:lnTo>
                <a:lnTo>
                  <a:pt x="1502" y="920"/>
                </a:lnTo>
                <a:lnTo>
                  <a:pt x="1505" y="920"/>
                </a:lnTo>
                <a:lnTo>
                  <a:pt x="1508" y="920"/>
                </a:lnTo>
                <a:lnTo>
                  <a:pt x="1511" y="920"/>
                </a:lnTo>
                <a:lnTo>
                  <a:pt x="1514" y="920"/>
                </a:lnTo>
                <a:lnTo>
                  <a:pt x="1517" y="920"/>
                </a:lnTo>
                <a:lnTo>
                  <a:pt x="1520" y="920"/>
                </a:lnTo>
              </a:path>
            </a:pathLst>
          </a:custGeom>
          <a:noFill/>
          <a:ln w="28575">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kumimoji="1" lang="zh-CN" altLang="zh-CN" sz="2400">
              <a:latin typeface="Times New Roman" pitchFamily="18" charset="0"/>
            </a:endParaRPr>
          </a:p>
        </p:txBody>
      </p:sp>
      <p:sp>
        <p:nvSpPr>
          <p:cNvPr id="31748" name="Line 4"/>
          <p:cNvSpPr>
            <a:spLocks noChangeShapeType="1"/>
          </p:cNvSpPr>
          <p:nvPr/>
        </p:nvSpPr>
        <p:spPr bwMode="auto">
          <a:xfrm>
            <a:off x="615950" y="5516563"/>
            <a:ext cx="7916863" cy="1587"/>
          </a:xfrm>
          <a:prstGeom prst="line">
            <a:avLst/>
          </a:prstGeom>
          <a:noFill/>
          <a:ln w="9525">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49" name="Line 5"/>
          <p:cNvSpPr>
            <a:spLocks noChangeShapeType="1"/>
          </p:cNvSpPr>
          <p:nvPr/>
        </p:nvSpPr>
        <p:spPr bwMode="auto">
          <a:xfrm>
            <a:off x="4570413" y="1752600"/>
            <a:ext cx="1587" cy="3959225"/>
          </a:xfrm>
          <a:prstGeom prst="line">
            <a:avLst/>
          </a:prstGeom>
          <a:noFill/>
          <a:ln w="9525">
            <a:solidFill>
              <a:schemeClr val="accent2"/>
            </a:solidFill>
            <a:round/>
          </a:ln>
          <a:extLst>
            <a:ext uri="{909E8E84-426E-40DD-AFC4-6F175D3DCCD1}">
              <a14:hiddenFill xmlns:a14="http://schemas.microsoft.com/office/drawing/2010/main">
                <a:noFill/>
              </a14:hiddenFill>
            </a:ext>
          </a:extLst>
        </p:spPr>
        <p:txBody>
          <a:bodyPr/>
          <a:lstStyle/>
          <a:p>
            <a:endParaRPr lang="zh-CN" altLang="en-US"/>
          </a:p>
        </p:txBody>
      </p:sp>
      <p:sp>
        <p:nvSpPr>
          <p:cNvPr id="31750" name="Text Box 6"/>
          <p:cNvSpPr txBox="1">
            <a:spLocks noChangeArrowheads="1"/>
          </p:cNvSpPr>
          <p:nvPr/>
        </p:nvSpPr>
        <p:spPr bwMode="auto">
          <a:xfrm>
            <a:off x="4284663" y="5487988"/>
            <a:ext cx="935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4000" i="1">
                <a:latin typeface="Times New Roman" pitchFamily="18" charset="0"/>
                <a:sym typeface="Symbol" pitchFamily="18" charset="2"/>
              </a:rPr>
              <a:t></a:t>
            </a:r>
            <a:endParaRPr lang="en-US" altLang="zh-CN" sz="4000">
              <a:latin typeface="Times New Roman" pitchFamily="18" charset="0"/>
              <a:sym typeface="Symbol" pitchFamily="18" charset="2"/>
            </a:endParaRPr>
          </a:p>
        </p:txBody>
      </p:sp>
      <p:grpSp>
        <p:nvGrpSpPr>
          <p:cNvPr id="2" name="Group 7"/>
          <p:cNvGrpSpPr/>
          <p:nvPr/>
        </p:nvGrpSpPr>
        <p:grpSpPr bwMode="auto">
          <a:xfrm>
            <a:off x="3048000" y="1828800"/>
            <a:ext cx="2986088" cy="3671888"/>
            <a:chOff x="1942" y="1162"/>
            <a:chExt cx="1881" cy="2313"/>
          </a:xfrm>
        </p:grpSpPr>
        <p:sp>
          <p:nvSpPr>
            <p:cNvPr id="31752" name="Freeform 8"/>
            <p:cNvSpPr/>
            <p:nvPr/>
          </p:nvSpPr>
          <p:spPr bwMode="auto">
            <a:xfrm>
              <a:off x="1942" y="1262"/>
              <a:ext cx="1881" cy="2213"/>
            </a:xfrm>
            <a:custGeom>
              <a:avLst/>
              <a:gdLst>
                <a:gd name="T0" fmla="*/ 25 w 1520"/>
                <a:gd name="T1" fmla="*/ 920 h 920"/>
                <a:gd name="T2" fmla="*/ 46 w 1520"/>
                <a:gd name="T3" fmla="*/ 920 h 920"/>
                <a:gd name="T4" fmla="*/ 73 w 1520"/>
                <a:gd name="T5" fmla="*/ 920 h 920"/>
                <a:gd name="T6" fmla="*/ 95 w 1520"/>
                <a:gd name="T7" fmla="*/ 920 h 920"/>
                <a:gd name="T8" fmla="*/ 122 w 1520"/>
                <a:gd name="T9" fmla="*/ 919 h 920"/>
                <a:gd name="T10" fmla="*/ 143 w 1520"/>
                <a:gd name="T11" fmla="*/ 918 h 920"/>
                <a:gd name="T12" fmla="*/ 168 w 1520"/>
                <a:gd name="T13" fmla="*/ 917 h 920"/>
                <a:gd name="T14" fmla="*/ 192 w 1520"/>
                <a:gd name="T15" fmla="*/ 915 h 920"/>
                <a:gd name="T16" fmla="*/ 213 w 1520"/>
                <a:gd name="T17" fmla="*/ 912 h 920"/>
                <a:gd name="T18" fmla="*/ 241 w 1520"/>
                <a:gd name="T19" fmla="*/ 907 h 920"/>
                <a:gd name="T20" fmla="*/ 262 w 1520"/>
                <a:gd name="T21" fmla="*/ 901 h 920"/>
                <a:gd name="T22" fmla="*/ 289 w 1520"/>
                <a:gd name="T23" fmla="*/ 892 h 920"/>
                <a:gd name="T24" fmla="*/ 310 w 1520"/>
                <a:gd name="T25" fmla="*/ 881 h 920"/>
                <a:gd name="T26" fmla="*/ 335 w 1520"/>
                <a:gd name="T27" fmla="*/ 866 h 920"/>
                <a:gd name="T28" fmla="*/ 359 w 1520"/>
                <a:gd name="T29" fmla="*/ 846 h 920"/>
                <a:gd name="T30" fmla="*/ 380 w 1520"/>
                <a:gd name="T31" fmla="*/ 824 h 920"/>
                <a:gd name="T32" fmla="*/ 408 w 1520"/>
                <a:gd name="T33" fmla="*/ 788 h 920"/>
                <a:gd name="T34" fmla="*/ 429 w 1520"/>
                <a:gd name="T35" fmla="*/ 754 h 920"/>
                <a:gd name="T36" fmla="*/ 456 w 1520"/>
                <a:gd name="T37" fmla="*/ 702 h 920"/>
                <a:gd name="T38" fmla="*/ 478 w 1520"/>
                <a:gd name="T39" fmla="*/ 656 h 920"/>
                <a:gd name="T40" fmla="*/ 502 w 1520"/>
                <a:gd name="T41" fmla="*/ 595 h 920"/>
                <a:gd name="T42" fmla="*/ 526 w 1520"/>
                <a:gd name="T43" fmla="*/ 528 h 920"/>
                <a:gd name="T44" fmla="*/ 548 w 1520"/>
                <a:gd name="T45" fmla="*/ 466 h 920"/>
                <a:gd name="T46" fmla="*/ 575 w 1520"/>
                <a:gd name="T47" fmla="*/ 382 h 920"/>
                <a:gd name="T48" fmla="*/ 596 w 1520"/>
                <a:gd name="T49" fmla="*/ 315 h 920"/>
                <a:gd name="T50" fmla="*/ 623 w 1520"/>
                <a:gd name="T51" fmla="*/ 233 h 920"/>
                <a:gd name="T52" fmla="*/ 645 w 1520"/>
                <a:gd name="T53" fmla="*/ 173 h 920"/>
                <a:gd name="T54" fmla="*/ 669 w 1520"/>
                <a:gd name="T55" fmla="*/ 112 h 920"/>
                <a:gd name="T56" fmla="*/ 693 w 1520"/>
                <a:gd name="T57" fmla="*/ 62 h 920"/>
                <a:gd name="T58" fmla="*/ 715 w 1520"/>
                <a:gd name="T59" fmla="*/ 29 h 920"/>
                <a:gd name="T60" fmla="*/ 742 w 1520"/>
                <a:gd name="T61" fmla="*/ 4 h 920"/>
                <a:gd name="T62" fmla="*/ 763 w 1520"/>
                <a:gd name="T63" fmla="*/ 0 h 920"/>
                <a:gd name="T64" fmla="*/ 791 w 1520"/>
                <a:gd name="T65" fmla="*/ 13 h 920"/>
                <a:gd name="T66" fmla="*/ 812 w 1520"/>
                <a:gd name="T67" fmla="*/ 37 h 920"/>
                <a:gd name="T68" fmla="*/ 836 w 1520"/>
                <a:gd name="T69" fmla="*/ 79 h 920"/>
                <a:gd name="T70" fmla="*/ 861 w 1520"/>
                <a:gd name="T71" fmla="*/ 133 h 920"/>
                <a:gd name="T72" fmla="*/ 882 w 1520"/>
                <a:gd name="T73" fmla="*/ 189 h 920"/>
                <a:gd name="T74" fmla="*/ 909 w 1520"/>
                <a:gd name="T75" fmla="*/ 269 h 920"/>
                <a:gd name="T76" fmla="*/ 930 w 1520"/>
                <a:gd name="T77" fmla="*/ 334 h 920"/>
                <a:gd name="T78" fmla="*/ 958 w 1520"/>
                <a:gd name="T79" fmla="*/ 419 h 920"/>
                <a:gd name="T80" fmla="*/ 979 w 1520"/>
                <a:gd name="T81" fmla="*/ 484 h 920"/>
                <a:gd name="T82" fmla="*/ 1003 w 1520"/>
                <a:gd name="T83" fmla="*/ 554 h 920"/>
                <a:gd name="T84" fmla="*/ 1028 w 1520"/>
                <a:gd name="T85" fmla="*/ 619 h 920"/>
                <a:gd name="T86" fmla="*/ 1049 w 1520"/>
                <a:gd name="T87" fmla="*/ 670 h 920"/>
                <a:gd name="T88" fmla="*/ 1076 w 1520"/>
                <a:gd name="T89" fmla="*/ 727 h 920"/>
                <a:gd name="T90" fmla="*/ 1098 w 1520"/>
                <a:gd name="T91" fmla="*/ 764 h 920"/>
                <a:gd name="T92" fmla="*/ 1125 w 1520"/>
                <a:gd name="T93" fmla="*/ 805 h 920"/>
                <a:gd name="T94" fmla="*/ 1146 w 1520"/>
                <a:gd name="T95" fmla="*/ 830 h 920"/>
                <a:gd name="T96" fmla="*/ 1171 w 1520"/>
                <a:gd name="T97" fmla="*/ 854 h 920"/>
                <a:gd name="T98" fmla="*/ 1195 w 1520"/>
                <a:gd name="T99" fmla="*/ 872 h 920"/>
                <a:gd name="T100" fmla="*/ 1216 w 1520"/>
                <a:gd name="T101" fmla="*/ 885 h 920"/>
                <a:gd name="T102" fmla="*/ 1244 w 1520"/>
                <a:gd name="T103" fmla="*/ 896 h 920"/>
                <a:gd name="T104" fmla="*/ 1265 w 1520"/>
                <a:gd name="T105" fmla="*/ 903 h 920"/>
                <a:gd name="T106" fmla="*/ 1292 w 1520"/>
                <a:gd name="T107" fmla="*/ 909 h 920"/>
                <a:gd name="T108" fmla="*/ 1313 w 1520"/>
                <a:gd name="T109" fmla="*/ 913 h 920"/>
                <a:gd name="T110" fmla="*/ 1338 w 1520"/>
                <a:gd name="T111" fmla="*/ 916 h 920"/>
                <a:gd name="T112" fmla="*/ 1362 w 1520"/>
                <a:gd name="T113" fmla="*/ 917 h 920"/>
                <a:gd name="T114" fmla="*/ 1383 w 1520"/>
                <a:gd name="T115" fmla="*/ 918 h 920"/>
                <a:gd name="T116" fmla="*/ 1411 w 1520"/>
                <a:gd name="T117" fmla="*/ 919 h 920"/>
                <a:gd name="T118" fmla="*/ 1432 w 1520"/>
                <a:gd name="T119" fmla="*/ 920 h 920"/>
                <a:gd name="T120" fmla="*/ 1459 w 1520"/>
                <a:gd name="T121" fmla="*/ 920 h 920"/>
                <a:gd name="T122" fmla="*/ 1481 w 1520"/>
                <a:gd name="T123" fmla="*/ 920 h 920"/>
                <a:gd name="T124" fmla="*/ 1505 w 1520"/>
                <a:gd name="T125" fmla="*/ 920 h 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0"/>
                <a:gd name="T190" fmla="*/ 0 h 920"/>
                <a:gd name="T191" fmla="*/ 1520 w 1520"/>
                <a:gd name="T192" fmla="*/ 920 h 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0" h="920">
                  <a:moveTo>
                    <a:pt x="0" y="920"/>
                  </a:moveTo>
                  <a:lnTo>
                    <a:pt x="3" y="920"/>
                  </a:lnTo>
                  <a:lnTo>
                    <a:pt x="6" y="920"/>
                  </a:lnTo>
                  <a:lnTo>
                    <a:pt x="10" y="920"/>
                  </a:lnTo>
                  <a:lnTo>
                    <a:pt x="13" y="920"/>
                  </a:lnTo>
                  <a:lnTo>
                    <a:pt x="16" y="920"/>
                  </a:lnTo>
                  <a:lnTo>
                    <a:pt x="19" y="920"/>
                  </a:lnTo>
                  <a:lnTo>
                    <a:pt x="22" y="920"/>
                  </a:lnTo>
                  <a:lnTo>
                    <a:pt x="25" y="920"/>
                  </a:lnTo>
                  <a:lnTo>
                    <a:pt x="28" y="920"/>
                  </a:lnTo>
                  <a:lnTo>
                    <a:pt x="31" y="920"/>
                  </a:lnTo>
                  <a:lnTo>
                    <a:pt x="34" y="920"/>
                  </a:lnTo>
                  <a:lnTo>
                    <a:pt x="37" y="920"/>
                  </a:lnTo>
                  <a:lnTo>
                    <a:pt x="40" y="920"/>
                  </a:lnTo>
                  <a:lnTo>
                    <a:pt x="43" y="920"/>
                  </a:lnTo>
                  <a:lnTo>
                    <a:pt x="46" y="920"/>
                  </a:lnTo>
                  <a:lnTo>
                    <a:pt x="49" y="920"/>
                  </a:lnTo>
                  <a:lnTo>
                    <a:pt x="52" y="920"/>
                  </a:lnTo>
                  <a:lnTo>
                    <a:pt x="55" y="920"/>
                  </a:lnTo>
                  <a:lnTo>
                    <a:pt x="58" y="920"/>
                  </a:lnTo>
                  <a:lnTo>
                    <a:pt x="61" y="920"/>
                  </a:lnTo>
                  <a:lnTo>
                    <a:pt x="64" y="920"/>
                  </a:lnTo>
                  <a:lnTo>
                    <a:pt x="67" y="920"/>
                  </a:lnTo>
                  <a:lnTo>
                    <a:pt x="70" y="920"/>
                  </a:lnTo>
                  <a:lnTo>
                    <a:pt x="73" y="920"/>
                  </a:lnTo>
                  <a:lnTo>
                    <a:pt x="76" y="920"/>
                  </a:lnTo>
                  <a:lnTo>
                    <a:pt x="79" y="920"/>
                  </a:lnTo>
                  <a:lnTo>
                    <a:pt x="82" y="920"/>
                  </a:lnTo>
                  <a:lnTo>
                    <a:pt x="86" y="920"/>
                  </a:lnTo>
                  <a:lnTo>
                    <a:pt x="89" y="920"/>
                  </a:lnTo>
                  <a:lnTo>
                    <a:pt x="92" y="920"/>
                  </a:lnTo>
                  <a:lnTo>
                    <a:pt x="95" y="920"/>
                  </a:lnTo>
                  <a:lnTo>
                    <a:pt x="98" y="920"/>
                  </a:lnTo>
                  <a:lnTo>
                    <a:pt x="101" y="920"/>
                  </a:lnTo>
                  <a:lnTo>
                    <a:pt x="104" y="920"/>
                  </a:lnTo>
                  <a:lnTo>
                    <a:pt x="107" y="919"/>
                  </a:lnTo>
                  <a:lnTo>
                    <a:pt x="110" y="919"/>
                  </a:lnTo>
                  <a:lnTo>
                    <a:pt x="113" y="919"/>
                  </a:lnTo>
                  <a:lnTo>
                    <a:pt x="116" y="919"/>
                  </a:lnTo>
                  <a:lnTo>
                    <a:pt x="119" y="919"/>
                  </a:lnTo>
                  <a:lnTo>
                    <a:pt x="122" y="919"/>
                  </a:lnTo>
                  <a:lnTo>
                    <a:pt x="125" y="919"/>
                  </a:lnTo>
                  <a:lnTo>
                    <a:pt x="128" y="919"/>
                  </a:lnTo>
                  <a:lnTo>
                    <a:pt x="131" y="919"/>
                  </a:lnTo>
                  <a:lnTo>
                    <a:pt x="134" y="919"/>
                  </a:lnTo>
                  <a:lnTo>
                    <a:pt x="137" y="918"/>
                  </a:lnTo>
                  <a:lnTo>
                    <a:pt x="140" y="918"/>
                  </a:lnTo>
                  <a:lnTo>
                    <a:pt x="143" y="918"/>
                  </a:lnTo>
                  <a:lnTo>
                    <a:pt x="146" y="918"/>
                  </a:lnTo>
                  <a:lnTo>
                    <a:pt x="149" y="918"/>
                  </a:lnTo>
                  <a:lnTo>
                    <a:pt x="152" y="918"/>
                  </a:lnTo>
                  <a:lnTo>
                    <a:pt x="155" y="918"/>
                  </a:lnTo>
                  <a:lnTo>
                    <a:pt x="158" y="917"/>
                  </a:lnTo>
                  <a:lnTo>
                    <a:pt x="161" y="917"/>
                  </a:lnTo>
                  <a:lnTo>
                    <a:pt x="165" y="917"/>
                  </a:lnTo>
                  <a:lnTo>
                    <a:pt x="168" y="917"/>
                  </a:lnTo>
                  <a:lnTo>
                    <a:pt x="171" y="917"/>
                  </a:lnTo>
                  <a:lnTo>
                    <a:pt x="174" y="916"/>
                  </a:lnTo>
                  <a:lnTo>
                    <a:pt x="177" y="916"/>
                  </a:lnTo>
                  <a:lnTo>
                    <a:pt x="180" y="916"/>
                  </a:lnTo>
                  <a:lnTo>
                    <a:pt x="183" y="916"/>
                  </a:lnTo>
                  <a:lnTo>
                    <a:pt x="186" y="915"/>
                  </a:lnTo>
                  <a:lnTo>
                    <a:pt x="189" y="915"/>
                  </a:lnTo>
                  <a:lnTo>
                    <a:pt x="192" y="915"/>
                  </a:lnTo>
                  <a:lnTo>
                    <a:pt x="195" y="914"/>
                  </a:lnTo>
                  <a:lnTo>
                    <a:pt x="198" y="914"/>
                  </a:lnTo>
                  <a:lnTo>
                    <a:pt x="201" y="914"/>
                  </a:lnTo>
                  <a:lnTo>
                    <a:pt x="204" y="913"/>
                  </a:lnTo>
                  <a:lnTo>
                    <a:pt x="207" y="913"/>
                  </a:lnTo>
                  <a:lnTo>
                    <a:pt x="210" y="912"/>
                  </a:lnTo>
                  <a:lnTo>
                    <a:pt x="213" y="912"/>
                  </a:lnTo>
                  <a:lnTo>
                    <a:pt x="216" y="911"/>
                  </a:lnTo>
                  <a:lnTo>
                    <a:pt x="219" y="911"/>
                  </a:lnTo>
                  <a:lnTo>
                    <a:pt x="222" y="910"/>
                  </a:lnTo>
                  <a:lnTo>
                    <a:pt x="225" y="910"/>
                  </a:lnTo>
                  <a:lnTo>
                    <a:pt x="228" y="909"/>
                  </a:lnTo>
                  <a:lnTo>
                    <a:pt x="231" y="909"/>
                  </a:lnTo>
                  <a:lnTo>
                    <a:pt x="234" y="908"/>
                  </a:lnTo>
                  <a:lnTo>
                    <a:pt x="237" y="908"/>
                  </a:lnTo>
                  <a:lnTo>
                    <a:pt x="241" y="907"/>
                  </a:lnTo>
                  <a:lnTo>
                    <a:pt x="244" y="906"/>
                  </a:lnTo>
                  <a:lnTo>
                    <a:pt x="247" y="906"/>
                  </a:lnTo>
                  <a:lnTo>
                    <a:pt x="250" y="905"/>
                  </a:lnTo>
                  <a:lnTo>
                    <a:pt x="253" y="904"/>
                  </a:lnTo>
                  <a:lnTo>
                    <a:pt x="256" y="903"/>
                  </a:lnTo>
                  <a:lnTo>
                    <a:pt x="259" y="902"/>
                  </a:lnTo>
                  <a:lnTo>
                    <a:pt x="262" y="901"/>
                  </a:lnTo>
                  <a:lnTo>
                    <a:pt x="265" y="901"/>
                  </a:lnTo>
                  <a:lnTo>
                    <a:pt x="268" y="900"/>
                  </a:lnTo>
                  <a:lnTo>
                    <a:pt x="271" y="899"/>
                  </a:lnTo>
                  <a:lnTo>
                    <a:pt x="274" y="898"/>
                  </a:lnTo>
                  <a:lnTo>
                    <a:pt x="277" y="896"/>
                  </a:lnTo>
                  <a:lnTo>
                    <a:pt x="280" y="895"/>
                  </a:lnTo>
                  <a:lnTo>
                    <a:pt x="283" y="894"/>
                  </a:lnTo>
                  <a:lnTo>
                    <a:pt x="286" y="893"/>
                  </a:lnTo>
                  <a:lnTo>
                    <a:pt x="289" y="892"/>
                  </a:lnTo>
                  <a:lnTo>
                    <a:pt x="292" y="890"/>
                  </a:lnTo>
                  <a:lnTo>
                    <a:pt x="295" y="889"/>
                  </a:lnTo>
                  <a:lnTo>
                    <a:pt x="298" y="888"/>
                  </a:lnTo>
                  <a:lnTo>
                    <a:pt x="301" y="886"/>
                  </a:lnTo>
                  <a:lnTo>
                    <a:pt x="304" y="885"/>
                  </a:lnTo>
                  <a:lnTo>
                    <a:pt x="307" y="883"/>
                  </a:lnTo>
                  <a:lnTo>
                    <a:pt x="310" y="881"/>
                  </a:lnTo>
                  <a:lnTo>
                    <a:pt x="313" y="880"/>
                  </a:lnTo>
                  <a:lnTo>
                    <a:pt x="317" y="878"/>
                  </a:lnTo>
                  <a:lnTo>
                    <a:pt x="320" y="876"/>
                  </a:lnTo>
                  <a:lnTo>
                    <a:pt x="323" y="874"/>
                  </a:lnTo>
                  <a:lnTo>
                    <a:pt x="326" y="872"/>
                  </a:lnTo>
                  <a:lnTo>
                    <a:pt x="329" y="870"/>
                  </a:lnTo>
                  <a:lnTo>
                    <a:pt x="332" y="868"/>
                  </a:lnTo>
                  <a:lnTo>
                    <a:pt x="335" y="866"/>
                  </a:lnTo>
                  <a:lnTo>
                    <a:pt x="338" y="864"/>
                  </a:lnTo>
                  <a:lnTo>
                    <a:pt x="341" y="861"/>
                  </a:lnTo>
                  <a:lnTo>
                    <a:pt x="344" y="859"/>
                  </a:lnTo>
                  <a:lnTo>
                    <a:pt x="347" y="856"/>
                  </a:lnTo>
                  <a:lnTo>
                    <a:pt x="350" y="854"/>
                  </a:lnTo>
                  <a:lnTo>
                    <a:pt x="353" y="851"/>
                  </a:lnTo>
                  <a:lnTo>
                    <a:pt x="356" y="849"/>
                  </a:lnTo>
                  <a:lnTo>
                    <a:pt x="359" y="846"/>
                  </a:lnTo>
                  <a:lnTo>
                    <a:pt x="362" y="843"/>
                  </a:lnTo>
                  <a:lnTo>
                    <a:pt x="365" y="840"/>
                  </a:lnTo>
                  <a:lnTo>
                    <a:pt x="368" y="837"/>
                  </a:lnTo>
                  <a:lnTo>
                    <a:pt x="371" y="834"/>
                  </a:lnTo>
                  <a:lnTo>
                    <a:pt x="374" y="830"/>
                  </a:lnTo>
                  <a:lnTo>
                    <a:pt x="377" y="827"/>
                  </a:lnTo>
                  <a:lnTo>
                    <a:pt x="380" y="824"/>
                  </a:lnTo>
                  <a:lnTo>
                    <a:pt x="383" y="820"/>
                  </a:lnTo>
                  <a:lnTo>
                    <a:pt x="386" y="816"/>
                  </a:lnTo>
                  <a:lnTo>
                    <a:pt x="389" y="813"/>
                  </a:lnTo>
                  <a:lnTo>
                    <a:pt x="393" y="809"/>
                  </a:lnTo>
                  <a:lnTo>
                    <a:pt x="396" y="805"/>
                  </a:lnTo>
                  <a:lnTo>
                    <a:pt x="399" y="801"/>
                  </a:lnTo>
                  <a:lnTo>
                    <a:pt x="402" y="797"/>
                  </a:lnTo>
                  <a:lnTo>
                    <a:pt x="405" y="792"/>
                  </a:lnTo>
                  <a:lnTo>
                    <a:pt x="408" y="788"/>
                  </a:lnTo>
                  <a:lnTo>
                    <a:pt x="411" y="783"/>
                  </a:lnTo>
                  <a:lnTo>
                    <a:pt x="414" y="779"/>
                  </a:lnTo>
                  <a:lnTo>
                    <a:pt x="417" y="774"/>
                  </a:lnTo>
                  <a:lnTo>
                    <a:pt x="420" y="769"/>
                  </a:lnTo>
                  <a:lnTo>
                    <a:pt x="423" y="764"/>
                  </a:lnTo>
                  <a:lnTo>
                    <a:pt x="426" y="759"/>
                  </a:lnTo>
                  <a:lnTo>
                    <a:pt x="429" y="754"/>
                  </a:lnTo>
                  <a:lnTo>
                    <a:pt x="432" y="749"/>
                  </a:lnTo>
                  <a:lnTo>
                    <a:pt x="435" y="744"/>
                  </a:lnTo>
                  <a:lnTo>
                    <a:pt x="438" y="738"/>
                  </a:lnTo>
                  <a:lnTo>
                    <a:pt x="441" y="732"/>
                  </a:lnTo>
                  <a:lnTo>
                    <a:pt x="444" y="727"/>
                  </a:lnTo>
                  <a:lnTo>
                    <a:pt x="447" y="721"/>
                  </a:lnTo>
                  <a:lnTo>
                    <a:pt x="450" y="715"/>
                  </a:lnTo>
                  <a:lnTo>
                    <a:pt x="453" y="709"/>
                  </a:lnTo>
                  <a:lnTo>
                    <a:pt x="456" y="702"/>
                  </a:lnTo>
                  <a:lnTo>
                    <a:pt x="459" y="696"/>
                  </a:lnTo>
                  <a:lnTo>
                    <a:pt x="462" y="690"/>
                  </a:lnTo>
                  <a:lnTo>
                    <a:pt x="465" y="683"/>
                  </a:lnTo>
                  <a:lnTo>
                    <a:pt x="468" y="676"/>
                  </a:lnTo>
                  <a:lnTo>
                    <a:pt x="472" y="670"/>
                  </a:lnTo>
                  <a:lnTo>
                    <a:pt x="475" y="663"/>
                  </a:lnTo>
                  <a:lnTo>
                    <a:pt x="478" y="656"/>
                  </a:lnTo>
                  <a:lnTo>
                    <a:pt x="481" y="648"/>
                  </a:lnTo>
                  <a:lnTo>
                    <a:pt x="484" y="641"/>
                  </a:lnTo>
                  <a:lnTo>
                    <a:pt x="487" y="634"/>
                  </a:lnTo>
                  <a:lnTo>
                    <a:pt x="490" y="626"/>
                  </a:lnTo>
                  <a:lnTo>
                    <a:pt x="493" y="619"/>
                  </a:lnTo>
                  <a:lnTo>
                    <a:pt x="496" y="611"/>
                  </a:lnTo>
                  <a:lnTo>
                    <a:pt x="499" y="603"/>
                  </a:lnTo>
                  <a:lnTo>
                    <a:pt x="502" y="595"/>
                  </a:lnTo>
                  <a:lnTo>
                    <a:pt x="505" y="587"/>
                  </a:lnTo>
                  <a:lnTo>
                    <a:pt x="508" y="579"/>
                  </a:lnTo>
                  <a:lnTo>
                    <a:pt x="511" y="571"/>
                  </a:lnTo>
                  <a:lnTo>
                    <a:pt x="514" y="563"/>
                  </a:lnTo>
                  <a:lnTo>
                    <a:pt x="517" y="554"/>
                  </a:lnTo>
                  <a:lnTo>
                    <a:pt x="520" y="546"/>
                  </a:lnTo>
                  <a:lnTo>
                    <a:pt x="523" y="537"/>
                  </a:lnTo>
                  <a:lnTo>
                    <a:pt x="526" y="528"/>
                  </a:lnTo>
                  <a:lnTo>
                    <a:pt x="529" y="520"/>
                  </a:lnTo>
                  <a:lnTo>
                    <a:pt x="532" y="511"/>
                  </a:lnTo>
                  <a:lnTo>
                    <a:pt x="535" y="502"/>
                  </a:lnTo>
                  <a:lnTo>
                    <a:pt x="538" y="493"/>
                  </a:lnTo>
                  <a:lnTo>
                    <a:pt x="541" y="484"/>
                  </a:lnTo>
                  <a:lnTo>
                    <a:pt x="544" y="475"/>
                  </a:lnTo>
                  <a:lnTo>
                    <a:pt x="548" y="466"/>
                  </a:lnTo>
                  <a:lnTo>
                    <a:pt x="550" y="457"/>
                  </a:lnTo>
                  <a:lnTo>
                    <a:pt x="554" y="447"/>
                  </a:lnTo>
                  <a:lnTo>
                    <a:pt x="557" y="438"/>
                  </a:lnTo>
                  <a:lnTo>
                    <a:pt x="560" y="429"/>
                  </a:lnTo>
                  <a:lnTo>
                    <a:pt x="563" y="419"/>
                  </a:lnTo>
                  <a:lnTo>
                    <a:pt x="566" y="410"/>
                  </a:lnTo>
                  <a:lnTo>
                    <a:pt x="569" y="401"/>
                  </a:lnTo>
                  <a:lnTo>
                    <a:pt x="572" y="391"/>
                  </a:lnTo>
                  <a:lnTo>
                    <a:pt x="575" y="382"/>
                  </a:lnTo>
                  <a:lnTo>
                    <a:pt x="578" y="372"/>
                  </a:lnTo>
                  <a:lnTo>
                    <a:pt x="581" y="363"/>
                  </a:lnTo>
                  <a:lnTo>
                    <a:pt x="584" y="353"/>
                  </a:lnTo>
                  <a:lnTo>
                    <a:pt x="587" y="344"/>
                  </a:lnTo>
                  <a:lnTo>
                    <a:pt x="590" y="334"/>
                  </a:lnTo>
                  <a:lnTo>
                    <a:pt x="593" y="325"/>
                  </a:lnTo>
                  <a:lnTo>
                    <a:pt x="596" y="315"/>
                  </a:lnTo>
                  <a:lnTo>
                    <a:pt x="599" y="306"/>
                  </a:lnTo>
                  <a:lnTo>
                    <a:pt x="602" y="297"/>
                  </a:lnTo>
                  <a:lnTo>
                    <a:pt x="605" y="287"/>
                  </a:lnTo>
                  <a:lnTo>
                    <a:pt x="608" y="278"/>
                  </a:lnTo>
                  <a:lnTo>
                    <a:pt x="611" y="269"/>
                  </a:lnTo>
                  <a:lnTo>
                    <a:pt x="614" y="260"/>
                  </a:lnTo>
                  <a:lnTo>
                    <a:pt x="617" y="251"/>
                  </a:lnTo>
                  <a:lnTo>
                    <a:pt x="620" y="242"/>
                  </a:lnTo>
                  <a:lnTo>
                    <a:pt x="623" y="233"/>
                  </a:lnTo>
                  <a:lnTo>
                    <a:pt x="627" y="224"/>
                  </a:lnTo>
                  <a:lnTo>
                    <a:pt x="630" y="215"/>
                  </a:lnTo>
                  <a:lnTo>
                    <a:pt x="633" y="206"/>
                  </a:lnTo>
                  <a:lnTo>
                    <a:pt x="636" y="198"/>
                  </a:lnTo>
                  <a:lnTo>
                    <a:pt x="639" y="189"/>
                  </a:lnTo>
                  <a:lnTo>
                    <a:pt x="642" y="181"/>
                  </a:lnTo>
                  <a:lnTo>
                    <a:pt x="645" y="173"/>
                  </a:lnTo>
                  <a:lnTo>
                    <a:pt x="648" y="164"/>
                  </a:lnTo>
                  <a:lnTo>
                    <a:pt x="651" y="156"/>
                  </a:lnTo>
                  <a:lnTo>
                    <a:pt x="654" y="149"/>
                  </a:lnTo>
                  <a:lnTo>
                    <a:pt x="657" y="141"/>
                  </a:lnTo>
                  <a:lnTo>
                    <a:pt x="660" y="133"/>
                  </a:lnTo>
                  <a:lnTo>
                    <a:pt x="663" y="126"/>
                  </a:lnTo>
                  <a:lnTo>
                    <a:pt x="666" y="119"/>
                  </a:lnTo>
                  <a:lnTo>
                    <a:pt x="669" y="112"/>
                  </a:lnTo>
                  <a:lnTo>
                    <a:pt x="672" y="105"/>
                  </a:lnTo>
                  <a:lnTo>
                    <a:pt x="675" y="98"/>
                  </a:lnTo>
                  <a:lnTo>
                    <a:pt x="678" y="91"/>
                  </a:lnTo>
                  <a:lnTo>
                    <a:pt x="681" y="85"/>
                  </a:lnTo>
                  <a:lnTo>
                    <a:pt x="684" y="79"/>
                  </a:lnTo>
                  <a:lnTo>
                    <a:pt x="687" y="73"/>
                  </a:lnTo>
                  <a:lnTo>
                    <a:pt x="690" y="67"/>
                  </a:lnTo>
                  <a:lnTo>
                    <a:pt x="693" y="62"/>
                  </a:lnTo>
                  <a:lnTo>
                    <a:pt x="696" y="56"/>
                  </a:lnTo>
                  <a:lnTo>
                    <a:pt x="699" y="51"/>
                  </a:lnTo>
                  <a:lnTo>
                    <a:pt x="703" y="46"/>
                  </a:lnTo>
                  <a:lnTo>
                    <a:pt x="706" y="42"/>
                  </a:lnTo>
                  <a:lnTo>
                    <a:pt x="709" y="37"/>
                  </a:lnTo>
                  <a:lnTo>
                    <a:pt x="712" y="33"/>
                  </a:lnTo>
                  <a:lnTo>
                    <a:pt x="715" y="29"/>
                  </a:lnTo>
                  <a:lnTo>
                    <a:pt x="718" y="25"/>
                  </a:lnTo>
                  <a:lnTo>
                    <a:pt x="721" y="22"/>
                  </a:lnTo>
                  <a:lnTo>
                    <a:pt x="724" y="19"/>
                  </a:lnTo>
                  <a:lnTo>
                    <a:pt x="727" y="16"/>
                  </a:lnTo>
                  <a:lnTo>
                    <a:pt x="730" y="13"/>
                  </a:lnTo>
                  <a:lnTo>
                    <a:pt x="733" y="10"/>
                  </a:lnTo>
                  <a:lnTo>
                    <a:pt x="736" y="8"/>
                  </a:lnTo>
                  <a:lnTo>
                    <a:pt x="739" y="6"/>
                  </a:lnTo>
                  <a:lnTo>
                    <a:pt x="742" y="4"/>
                  </a:lnTo>
                  <a:lnTo>
                    <a:pt x="745" y="3"/>
                  </a:lnTo>
                  <a:lnTo>
                    <a:pt x="748" y="2"/>
                  </a:lnTo>
                  <a:lnTo>
                    <a:pt x="751" y="1"/>
                  </a:lnTo>
                  <a:lnTo>
                    <a:pt x="754" y="0"/>
                  </a:lnTo>
                  <a:lnTo>
                    <a:pt x="757" y="0"/>
                  </a:lnTo>
                  <a:lnTo>
                    <a:pt x="760" y="0"/>
                  </a:lnTo>
                  <a:lnTo>
                    <a:pt x="763" y="0"/>
                  </a:lnTo>
                  <a:lnTo>
                    <a:pt x="766" y="0"/>
                  </a:lnTo>
                  <a:lnTo>
                    <a:pt x="769" y="1"/>
                  </a:lnTo>
                  <a:lnTo>
                    <a:pt x="772" y="2"/>
                  </a:lnTo>
                  <a:lnTo>
                    <a:pt x="775" y="3"/>
                  </a:lnTo>
                  <a:lnTo>
                    <a:pt x="778" y="4"/>
                  </a:lnTo>
                  <a:lnTo>
                    <a:pt x="782" y="6"/>
                  </a:lnTo>
                  <a:lnTo>
                    <a:pt x="785" y="8"/>
                  </a:lnTo>
                  <a:lnTo>
                    <a:pt x="788" y="10"/>
                  </a:lnTo>
                  <a:lnTo>
                    <a:pt x="791" y="13"/>
                  </a:lnTo>
                  <a:lnTo>
                    <a:pt x="794" y="16"/>
                  </a:lnTo>
                  <a:lnTo>
                    <a:pt x="797" y="19"/>
                  </a:lnTo>
                  <a:lnTo>
                    <a:pt x="800" y="22"/>
                  </a:lnTo>
                  <a:lnTo>
                    <a:pt x="803" y="25"/>
                  </a:lnTo>
                  <a:lnTo>
                    <a:pt x="806" y="29"/>
                  </a:lnTo>
                  <a:lnTo>
                    <a:pt x="809" y="33"/>
                  </a:lnTo>
                  <a:lnTo>
                    <a:pt x="812" y="37"/>
                  </a:lnTo>
                  <a:lnTo>
                    <a:pt x="815" y="42"/>
                  </a:lnTo>
                  <a:lnTo>
                    <a:pt x="818" y="46"/>
                  </a:lnTo>
                  <a:lnTo>
                    <a:pt x="821" y="51"/>
                  </a:lnTo>
                  <a:lnTo>
                    <a:pt x="824" y="56"/>
                  </a:lnTo>
                  <a:lnTo>
                    <a:pt x="827" y="62"/>
                  </a:lnTo>
                  <a:lnTo>
                    <a:pt x="830" y="67"/>
                  </a:lnTo>
                  <a:lnTo>
                    <a:pt x="833" y="73"/>
                  </a:lnTo>
                  <a:lnTo>
                    <a:pt x="836" y="79"/>
                  </a:lnTo>
                  <a:lnTo>
                    <a:pt x="839" y="85"/>
                  </a:lnTo>
                  <a:lnTo>
                    <a:pt x="842" y="91"/>
                  </a:lnTo>
                  <a:lnTo>
                    <a:pt x="845" y="98"/>
                  </a:lnTo>
                  <a:lnTo>
                    <a:pt x="848" y="105"/>
                  </a:lnTo>
                  <a:lnTo>
                    <a:pt x="851" y="112"/>
                  </a:lnTo>
                  <a:lnTo>
                    <a:pt x="854" y="119"/>
                  </a:lnTo>
                  <a:lnTo>
                    <a:pt x="858" y="126"/>
                  </a:lnTo>
                  <a:lnTo>
                    <a:pt x="861" y="133"/>
                  </a:lnTo>
                  <a:lnTo>
                    <a:pt x="864" y="141"/>
                  </a:lnTo>
                  <a:lnTo>
                    <a:pt x="867" y="149"/>
                  </a:lnTo>
                  <a:lnTo>
                    <a:pt x="870" y="156"/>
                  </a:lnTo>
                  <a:lnTo>
                    <a:pt x="873" y="164"/>
                  </a:lnTo>
                  <a:lnTo>
                    <a:pt x="876" y="173"/>
                  </a:lnTo>
                  <a:lnTo>
                    <a:pt x="879" y="181"/>
                  </a:lnTo>
                  <a:lnTo>
                    <a:pt x="882" y="189"/>
                  </a:lnTo>
                  <a:lnTo>
                    <a:pt x="885" y="198"/>
                  </a:lnTo>
                  <a:lnTo>
                    <a:pt x="888" y="206"/>
                  </a:lnTo>
                  <a:lnTo>
                    <a:pt x="891" y="215"/>
                  </a:lnTo>
                  <a:lnTo>
                    <a:pt x="894" y="224"/>
                  </a:lnTo>
                  <a:lnTo>
                    <a:pt x="897" y="233"/>
                  </a:lnTo>
                  <a:lnTo>
                    <a:pt x="900" y="242"/>
                  </a:lnTo>
                  <a:lnTo>
                    <a:pt x="903" y="251"/>
                  </a:lnTo>
                  <a:lnTo>
                    <a:pt x="906" y="260"/>
                  </a:lnTo>
                  <a:lnTo>
                    <a:pt x="909" y="269"/>
                  </a:lnTo>
                  <a:lnTo>
                    <a:pt x="912" y="278"/>
                  </a:lnTo>
                  <a:lnTo>
                    <a:pt x="915" y="287"/>
                  </a:lnTo>
                  <a:lnTo>
                    <a:pt x="918" y="297"/>
                  </a:lnTo>
                  <a:lnTo>
                    <a:pt x="921" y="306"/>
                  </a:lnTo>
                  <a:lnTo>
                    <a:pt x="924" y="315"/>
                  </a:lnTo>
                  <a:lnTo>
                    <a:pt x="927" y="325"/>
                  </a:lnTo>
                  <a:lnTo>
                    <a:pt x="930" y="334"/>
                  </a:lnTo>
                  <a:lnTo>
                    <a:pt x="934" y="344"/>
                  </a:lnTo>
                  <a:lnTo>
                    <a:pt x="937" y="353"/>
                  </a:lnTo>
                  <a:lnTo>
                    <a:pt x="940" y="363"/>
                  </a:lnTo>
                  <a:lnTo>
                    <a:pt x="943" y="372"/>
                  </a:lnTo>
                  <a:lnTo>
                    <a:pt x="946" y="382"/>
                  </a:lnTo>
                  <a:lnTo>
                    <a:pt x="949" y="391"/>
                  </a:lnTo>
                  <a:lnTo>
                    <a:pt x="952" y="401"/>
                  </a:lnTo>
                  <a:lnTo>
                    <a:pt x="955" y="410"/>
                  </a:lnTo>
                  <a:lnTo>
                    <a:pt x="958" y="419"/>
                  </a:lnTo>
                  <a:lnTo>
                    <a:pt x="961" y="429"/>
                  </a:lnTo>
                  <a:lnTo>
                    <a:pt x="964" y="438"/>
                  </a:lnTo>
                  <a:lnTo>
                    <a:pt x="967" y="447"/>
                  </a:lnTo>
                  <a:lnTo>
                    <a:pt x="970" y="457"/>
                  </a:lnTo>
                  <a:lnTo>
                    <a:pt x="973" y="466"/>
                  </a:lnTo>
                  <a:lnTo>
                    <a:pt x="976" y="475"/>
                  </a:lnTo>
                  <a:lnTo>
                    <a:pt x="979" y="484"/>
                  </a:lnTo>
                  <a:lnTo>
                    <a:pt x="982" y="493"/>
                  </a:lnTo>
                  <a:lnTo>
                    <a:pt x="985" y="502"/>
                  </a:lnTo>
                  <a:lnTo>
                    <a:pt x="988" y="511"/>
                  </a:lnTo>
                  <a:lnTo>
                    <a:pt x="991" y="520"/>
                  </a:lnTo>
                  <a:lnTo>
                    <a:pt x="994" y="528"/>
                  </a:lnTo>
                  <a:lnTo>
                    <a:pt x="997" y="537"/>
                  </a:lnTo>
                  <a:lnTo>
                    <a:pt x="1000" y="546"/>
                  </a:lnTo>
                  <a:lnTo>
                    <a:pt x="1003" y="554"/>
                  </a:lnTo>
                  <a:lnTo>
                    <a:pt x="1006" y="563"/>
                  </a:lnTo>
                  <a:lnTo>
                    <a:pt x="1010" y="571"/>
                  </a:lnTo>
                  <a:lnTo>
                    <a:pt x="1013" y="579"/>
                  </a:lnTo>
                  <a:lnTo>
                    <a:pt x="1016" y="587"/>
                  </a:lnTo>
                  <a:lnTo>
                    <a:pt x="1019" y="595"/>
                  </a:lnTo>
                  <a:lnTo>
                    <a:pt x="1022" y="603"/>
                  </a:lnTo>
                  <a:lnTo>
                    <a:pt x="1025" y="611"/>
                  </a:lnTo>
                  <a:lnTo>
                    <a:pt x="1028" y="619"/>
                  </a:lnTo>
                  <a:lnTo>
                    <a:pt x="1031" y="626"/>
                  </a:lnTo>
                  <a:lnTo>
                    <a:pt x="1034" y="634"/>
                  </a:lnTo>
                  <a:lnTo>
                    <a:pt x="1037" y="641"/>
                  </a:lnTo>
                  <a:lnTo>
                    <a:pt x="1040" y="648"/>
                  </a:lnTo>
                  <a:lnTo>
                    <a:pt x="1043" y="656"/>
                  </a:lnTo>
                  <a:lnTo>
                    <a:pt x="1046" y="663"/>
                  </a:lnTo>
                  <a:lnTo>
                    <a:pt x="1049" y="670"/>
                  </a:lnTo>
                  <a:lnTo>
                    <a:pt x="1052" y="676"/>
                  </a:lnTo>
                  <a:lnTo>
                    <a:pt x="1055" y="683"/>
                  </a:lnTo>
                  <a:lnTo>
                    <a:pt x="1058" y="690"/>
                  </a:lnTo>
                  <a:lnTo>
                    <a:pt x="1061" y="696"/>
                  </a:lnTo>
                  <a:lnTo>
                    <a:pt x="1064" y="702"/>
                  </a:lnTo>
                  <a:lnTo>
                    <a:pt x="1067" y="709"/>
                  </a:lnTo>
                  <a:lnTo>
                    <a:pt x="1070" y="715"/>
                  </a:lnTo>
                  <a:lnTo>
                    <a:pt x="1073" y="721"/>
                  </a:lnTo>
                  <a:lnTo>
                    <a:pt x="1076" y="727"/>
                  </a:lnTo>
                  <a:lnTo>
                    <a:pt x="1079" y="732"/>
                  </a:lnTo>
                  <a:lnTo>
                    <a:pt x="1082" y="738"/>
                  </a:lnTo>
                  <a:lnTo>
                    <a:pt x="1085" y="744"/>
                  </a:lnTo>
                  <a:lnTo>
                    <a:pt x="1089" y="749"/>
                  </a:lnTo>
                  <a:lnTo>
                    <a:pt x="1092" y="754"/>
                  </a:lnTo>
                  <a:lnTo>
                    <a:pt x="1095" y="759"/>
                  </a:lnTo>
                  <a:lnTo>
                    <a:pt x="1098" y="764"/>
                  </a:lnTo>
                  <a:lnTo>
                    <a:pt x="1101" y="769"/>
                  </a:lnTo>
                  <a:lnTo>
                    <a:pt x="1104" y="774"/>
                  </a:lnTo>
                  <a:lnTo>
                    <a:pt x="1107" y="779"/>
                  </a:lnTo>
                  <a:lnTo>
                    <a:pt x="1110" y="783"/>
                  </a:lnTo>
                  <a:lnTo>
                    <a:pt x="1113" y="788"/>
                  </a:lnTo>
                  <a:lnTo>
                    <a:pt x="1116" y="792"/>
                  </a:lnTo>
                  <a:lnTo>
                    <a:pt x="1119" y="797"/>
                  </a:lnTo>
                  <a:lnTo>
                    <a:pt x="1122" y="801"/>
                  </a:lnTo>
                  <a:lnTo>
                    <a:pt x="1125" y="805"/>
                  </a:lnTo>
                  <a:lnTo>
                    <a:pt x="1128" y="809"/>
                  </a:lnTo>
                  <a:lnTo>
                    <a:pt x="1131" y="813"/>
                  </a:lnTo>
                  <a:lnTo>
                    <a:pt x="1134" y="816"/>
                  </a:lnTo>
                  <a:lnTo>
                    <a:pt x="1137" y="820"/>
                  </a:lnTo>
                  <a:lnTo>
                    <a:pt x="1140" y="824"/>
                  </a:lnTo>
                  <a:lnTo>
                    <a:pt x="1143" y="827"/>
                  </a:lnTo>
                  <a:lnTo>
                    <a:pt x="1146" y="830"/>
                  </a:lnTo>
                  <a:lnTo>
                    <a:pt x="1149" y="834"/>
                  </a:lnTo>
                  <a:lnTo>
                    <a:pt x="1152" y="837"/>
                  </a:lnTo>
                  <a:lnTo>
                    <a:pt x="1155" y="840"/>
                  </a:lnTo>
                  <a:lnTo>
                    <a:pt x="1158" y="843"/>
                  </a:lnTo>
                  <a:lnTo>
                    <a:pt x="1161" y="846"/>
                  </a:lnTo>
                  <a:lnTo>
                    <a:pt x="1165" y="849"/>
                  </a:lnTo>
                  <a:lnTo>
                    <a:pt x="1168" y="851"/>
                  </a:lnTo>
                  <a:lnTo>
                    <a:pt x="1171" y="854"/>
                  </a:lnTo>
                  <a:lnTo>
                    <a:pt x="1174" y="856"/>
                  </a:lnTo>
                  <a:lnTo>
                    <a:pt x="1177" y="859"/>
                  </a:lnTo>
                  <a:lnTo>
                    <a:pt x="1180" y="861"/>
                  </a:lnTo>
                  <a:lnTo>
                    <a:pt x="1183" y="864"/>
                  </a:lnTo>
                  <a:lnTo>
                    <a:pt x="1186" y="866"/>
                  </a:lnTo>
                  <a:lnTo>
                    <a:pt x="1189" y="868"/>
                  </a:lnTo>
                  <a:lnTo>
                    <a:pt x="1192" y="870"/>
                  </a:lnTo>
                  <a:lnTo>
                    <a:pt x="1195" y="872"/>
                  </a:lnTo>
                  <a:lnTo>
                    <a:pt x="1198" y="874"/>
                  </a:lnTo>
                  <a:lnTo>
                    <a:pt x="1201" y="876"/>
                  </a:lnTo>
                  <a:lnTo>
                    <a:pt x="1204" y="878"/>
                  </a:lnTo>
                  <a:lnTo>
                    <a:pt x="1207" y="880"/>
                  </a:lnTo>
                  <a:lnTo>
                    <a:pt x="1210" y="881"/>
                  </a:lnTo>
                  <a:lnTo>
                    <a:pt x="1213" y="883"/>
                  </a:lnTo>
                  <a:lnTo>
                    <a:pt x="1216" y="885"/>
                  </a:lnTo>
                  <a:lnTo>
                    <a:pt x="1219" y="886"/>
                  </a:lnTo>
                  <a:lnTo>
                    <a:pt x="1222" y="888"/>
                  </a:lnTo>
                  <a:lnTo>
                    <a:pt x="1225" y="889"/>
                  </a:lnTo>
                  <a:lnTo>
                    <a:pt x="1228" y="890"/>
                  </a:lnTo>
                  <a:lnTo>
                    <a:pt x="1231" y="892"/>
                  </a:lnTo>
                  <a:lnTo>
                    <a:pt x="1234" y="893"/>
                  </a:lnTo>
                  <a:lnTo>
                    <a:pt x="1237" y="894"/>
                  </a:lnTo>
                  <a:lnTo>
                    <a:pt x="1241" y="895"/>
                  </a:lnTo>
                  <a:lnTo>
                    <a:pt x="1244" y="896"/>
                  </a:lnTo>
                  <a:lnTo>
                    <a:pt x="1247" y="898"/>
                  </a:lnTo>
                  <a:lnTo>
                    <a:pt x="1250" y="899"/>
                  </a:lnTo>
                  <a:lnTo>
                    <a:pt x="1253" y="900"/>
                  </a:lnTo>
                  <a:lnTo>
                    <a:pt x="1256" y="901"/>
                  </a:lnTo>
                  <a:lnTo>
                    <a:pt x="1259" y="901"/>
                  </a:lnTo>
                  <a:lnTo>
                    <a:pt x="1262" y="902"/>
                  </a:lnTo>
                  <a:lnTo>
                    <a:pt x="1265" y="903"/>
                  </a:lnTo>
                  <a:lnTo>
                    <a:pt x="1268" y="904"/>
                  </a:lnTo>
                  <a:lnTo>
                    <a:pt x="1271" y="905"/>
                  </a:lnTo>
                  <a:lnTo>
                    <a:pt x="1274" y="906"/>
                  </a:lnTo>
                  <a:lnTo>
                    <a:pt x="1277" y="906"/>
                  </a:lnTo>
                  <a:lnTo>
                    <a:pt x="1280" y="907"/>
                  </a:lnTo>
                  <a:lnTo>
                    <a:pt x="1283" y="908"/>
                  </a:lnTo>
                  <a:lnTo>
                    <a:pt x="1286" y="908"/>
                  </a:lnTo>
                  <a:lnTo>
                    <a:pt x="1289" y="909"/>
                  </a:lnTo>
                  <a:lnTo>
                    <a:pt x="1292" y="909"/>
                  </a:lnTo>
                  <a:lnTo>
                    <a:pt x="1295" y="910"/>
                  </a:lnTo>
                  <a:lnTo>
                    <a:pt x="1298" y="910"/>
                  </a:lnTo>
                  <a:lnTo>
                    <a:pt x="1301" y="911"/>
                  </a:lnTo>
                  <a:lnTo>
                    <a:pt x="1304" y="911"/>
                  </a:lnTo>
                  <a:lnTo>
                    <a:pt x="1307" y="912"/>
                  </a:lnTo>
                  <a:lnTo>
                    <a:pt x="1310" y="912"/>
                  </a:lnTo>
                  <a:lnTo>
                    <a:pt x="1313" y="913"/>
                  </a:lnTo>
                  <a:lnTo>
                    <a:pt x="1317" y="913"/>
                  </a:lnTo>
                  <a:lnTo>
                    <a:pt x="1320" y="914"/>
                  </a:lnTo>
                  <a:lnTo>
                    <a:pt x="1323" y="914"/>
                  </a:lnTo>
                  <a:lnTo>
                    <a:pt x="1326" y="914"/>
                  </a:lnTo>
                  <a:lnTo>
                    <a:pt x="1329" y="915"/>
                  </a:lnTo>
                  <a:lnTo>
                    <a:pt x="1332" y="915"/>
                  </a:lnTo>
                  <a:lnTo>
                    <a:pt x="1335" y="915"/>
                  </a:lnTo>
                  <a:lnTo>
                    <a:pt x="1338" y="916"/>
                  </a:lnTo>
                  <a:lnTo>
                    <a:pt x="1341" y="916"/>
                  </a:lnTo>
                  <a:lnTo>
                    <a:pt x="1344" y="916"/>
                  </a:lnTo>
                  <a:lnTo>
                    <a:pt x="1347" y="916"/>
                  </a:lnTo>
                  <a:lnTo>
                    <a:pt x="1350" y="917"/>
                  </a:lnTo>
                  <a:lnTo>
                    <a:pt x="1353" y="917"/>
                  </a:lnTo>
                  <a:lnTo>
                    <a:pt x="1356" y="917"/>
                  </a:lnTo>
                  <a:lnTo>
                    <a:pt x="1359" y="917"/>
                  </a:lnTo>
                  <a:lnTo>
                    <a:pt x="1362" y="917"/>
                  </a:lnTo>
                  <a:lnTo>
                    <a:pt x="1365" y="918"/>
                  </a:lnTo>
                  <a:lnTo>
                    <a:pt x="1368" y="918"/>
                  </a:lnTo>
                  <a:lnTo>
                    <a:pt x="1371" y="918"/>
                  </a:lnTo>
                  <a:lnTo>
                    <a:pt x="1374" y="918"/>
                  </a:lnTo>
                  <a:lnTo>
                    <a:pt x="1377" y="918"/>
                  </a:lnTo>
                  <a:lnTo>
                    <a:pt x="1380" y="918"/>
                  </a:lnTo>
                  <a:lnTo>
                    <a:pt x="1383" y="918"/>
                  </a:lnTo>
                  <a:lnTo>
                    <a:pt x="1386" y="919"/>
                  </a:lnTo>
                  <a:lnTo>
                    <a:pt x="1389" y="919"/>
                  </a:lnTo>
                  <a:lnTo>
                    <a:pt x="1392" y="919"/>
                  </a:lnTo>
                  <a:lnTo>
                    <a:pt x="1396" y="919"/>
                  </a:lnTo>
                  <a:lnTo>
                    <a:pt x="1399" y="919"/>
                  </a:lnTo>
                  <a:lnTo>
                    <a:pt x="1402" y="919"/>
                  </a:lnTo>
                  <a:lnTo>
                    <a:pt x="1405" y="919"/>
                  </a:lnTo>
                  <a:lnTo>
                    <a:pt x="1408" y="919"/>
                  </a:lnTo>
                  <a:lnTo>
                    <a:pt x="1411" y="919"/>
                  </a:lnTo>
                  <a:lnTo>
                    <a:pt x="1414" y="919"/>
                  </a:lnTo>
                  <a:lnTo>
                    <a:pt x="1417" y="920"/>
                  </a:lnTo>
                  <a:lnTo>
                    <a:pt x="1420" y="920"/>
                  </a:lnTo>
                  <a:lnTo>
                    <a:pt x="1423" y="920"/>
                  </a:lnTo>
                  <a:lnTo>
                    <a:pt x="1426" y="920"/>
                  </a:lnTo>
                  <a:lnTo>
                    <a:pt x="1429" y="920"/>
                  </a:lnTo>
                  <a:lnTo>
                    <a:pt x="1432" y="920"/>
                  </a:lnTo>
                  <a:lnTo>
                    <a:pt x="1435" y="920"/>
                  </a:lnTo>
                  <a:lnTo>
                    <a:pt x="1438" y="920"/>
                  </a:lnTo>
                  <a:lnTo>
                    <a:pt x="1441" y="920"/>
                  </a:lnTo>
                  <a:lnTo>
                    <a:pt x="1444" y="920"/>
                  </a:lnTo>
                  <a:lnTo>
                    <a:pt x="1447" y="920"/>
                  </a:lnTo>
                  <a:lnTo>
                    <a:pt x="1450" y="920"/>
                  </a:lnTo>
                  <a:lnTo>
                    <a:pt x="1453" y="920"/>
                  </a:lnTo>
                  <a:lnTo>
                    <a:pt x="1456" y="920"/>
                  </a:lnTo>
                  <a:lnTo>
                    <a:pt x="1459" y="920"/>
                  </a:lnTo>
                  <a:lnTo>
                    <a:pt x="1462" y="920"/>
                  </a:lnTo>
                  <a:lnTo>
                    <a:pt x="1465" y="920"/>
                  </a:lnTo>
                  <a:lnTo>
                    <a:pt x="1468" y="920"/>
                  </a:lnTo>
                  <a:lnTo>
                    <a:pt x="1472" y="920"/>
                  </a:lnTo>
                  <a:lnTo>
                    <a:pt x="1475" y="920"/>
                  </a:lnTo>
                  <a:lnTo>
                    <a:pt x="1478" y="920"/>
                  </a:lnTo>
                  <a:lnTo>
                    <a:pt x="1481" y="920"/>
                  </a:lnTo>
                  <a:lnTo>
                    <a:pt x="1484" y="920"/>
                  </a:lnTo>
                  <a:lnTo>
                    <a:pt x="1487" y="920"/>
                  </a:lnTo>
                  <a:lnTo>
                    <a:pt x="1490" y="920"/>
                  </a:lnTo>
                  <a:lnTo>
                    <a:pt x="1493" y="920"/>
                  </a:lnTo>
                  <a:lnTo>
                    <a:pt x="1496" y="920"/>
                  </a:lnTo>
                  <a:lnTo>
                    <a:pt x="1499" y="920"/>
                  </a:lnTo>
                  <a:lnTo>
                    <a:pt x="1502" y="920"/>
                  </a:lnTo>
                  <a:lnTo>
                    <a:pt x="1505" y="920"/>
                  </a:lnTo>
                  <a:lnTo>
                    <a:pt x="1508" y="920"/>
                  </a:lnTo>
                  <a:lnTo>
                    <a:pt x="1511" y="920"/>
                  </a:lnTo>
                  <a:lnTo>
                    <a:pt x="1514" y="920"/>
                  </a:lnTo>
                  <a:lnTo>
                    <a:pt x="1517" y="920"/>
                  </a:lnTo>
                  <a:lnTo>
                    <a:pt x="1520" y="920"/>
                  </a:lnTo>
                </a:path>
              </a:pathLst>
            </a:custGeom>
            <a:noFill/>
            <a:ln w="28575">
              <a:solidFill>
                <a:srgbClr val="0000FF"/>
              </a:solidFill>
              <a:prstDash val="dash"/>
              <a:round/>
            </a:ln>
            <a:extLst>
              <a:ext uri="{909E8E84-426E-40DD-AFC4-6F175D3DCCD1}">
                <a14:hiddenFill xmlns:a14="http://schemas.microsoft.com/office/drawing/2010/main">
                  <a:solidFill>
                    <a:srgbClr val="FFFFFF"/>
                  </a:solidFill>
                </a14:hiddenFill>
              </a:ext>
            </a:extLst>
          </p:spPr>
          <p:txBody>
            <a:bodyPr/>
            <a:lstStyle/>
            <a:p>
              <a:endParaRPr kumimoji="1" lang="zh-CN" altLang="zh-CN" sz="2400">
                <a:latin typeface="Times New Roman" pitchFamily="18" charset="0"/>
              </a:endParaRPr>
            </a:p>
          </p:txBody>
        </p:sp>
        <p:sp>
          <p:nvSpPr>
            <p:cNvPr id="31753" name="Text Box 9"/>
            <p:cNvSpPr txBox="1">
              <a:spLocks noChangeArrowheads="1"/>
            </p:cNvSpPr>
            <p:nvPr/>
          </p:nvSpPr>
          <p:spPr bwMode="auto">
            <a:xfrm>
              <a:off x="3016" y="1162"/>
              <a:ext cx="5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2000" i="1">
                  <a:solidFill>
                    <a:srgbClr val="0000FF"/>
                  </a:solidFill>
                  <a:latin typeface="Times New Roman" pitchFamily="18" charset="0"/>
                  <a:sym typeface="Symbol" pitchFamily="18" charset="2"/>
                </a:rPr>
                <a:t>=0.5</a:t>
              </a:r>
              <a:endParaRPr lang="zh-CN" altLang="zh-CN" sz="2000">
                <a:solidFill>
                  <a:srgbClr val="0000FF"/>
                </a:solidFill>
                <a:latin typeface="Times New Roman" pitchFamily="18" charset="0"/>
                <a:sym typeface="Symbol" pitchFamily="18" charset="2"/>
              </a:endParaRPr>
            </a:p>
          </p:txBody>
        </p:sp>
      </p:grpSp>
      <p:sp>
        <p:nvSpPr>
          <p:cNvPr id="31754" name="Text Box 10"/>
          <p:cNvSpPr txBox="1">
            <a:spLocks noChangeArrowheads="1"/>
          </p:cNvSpPr>
          <p:nvPr/>
        </p:nvSpPr>
        <p:spPr bwMode="auto">
          <a:xfrm>
            <a:off x="5235575" y="3311525"/>
            <a:ext cx="935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2000" i="1">
                <a:solidFill>
                  <a:schemeClr val="accent2"/>
                </a:solidFill>
                <a:latin typeface="Times New Roman" pitchFamily="18" charset="0"/>
                <a:sym typeface="Symbol" pitchFamily="18" charset="2"/>
              </a:rPr>
              <a:t>=1</a:t>
            </a:r>
            <a:endParaRPr lang="zh-CN" altLang="zh-CN" sz="2000">
              <a:solidFill>
                <a:schemeClr val="accent2"/>
              </a:solidFill>
              <a:latin typeface="Times New Roman" pitchFamily="18" charset="0"/>
              <a:sym typeface="Symbol" pitchFamily="18" charset="2"/>
            </a:endParaRPr>
          </a:p>
        </p:txBody>
      </p:sp>
      <p:grpSp>
        <p:nvGrpSpPr>
          <p:cNvPr id="3" name="Group 11"/>
          <p:cNvGrpSpPr/>
          <p:nvPr/>
        </p:nvGrpSpPr>
        <p:grpSpPr bwMode="auto">
          <a:xfrm>
            <a:off x="1114425" y="4181475"/>
            <a:ext cx="6926263" cy="1295400"/>
            <a:chOff x="702" y="2634"/>
            <a:chExt cx="4363" cy="816"/>
          </a:xfrm>
        </p:grpSpPr>
        <p:sp>
          <p:nvSpPr>
            <p:cNvPr id="31756" name="Freeform 12"/>
            <p:cNvSpPr/>
            <p:nvPr/>
          </p:nvSpPr>
          <p:spPr bwMode="auto">
            <a:xfrm>
              <a:off x="702" y="2634"/>
              <a:ext cx="4363" cy="816"/>
            </a:xfrm>
            <a:custGeom>
              <a:avLst/>
              <a:gdLst>
                <a:gd name="T0" fmla="*/ 25 w 1520"/>
                <a:gd name="T1" fmla="*/ 920 h 920"/>
                <a:gd name="T2" fmla="*/ 46 w 1520"/>
                <a:gd name="T3" fmla="*/ 920 h 920"/>
                <a:gd name="T4" fmla="*/ 73 w 1520"/>
                <a:gd name="T5" fmla="*/ 920 h 920"/>
                <a:gd name="T6" fmla="*/ 95 w 1520"/>
                <a:gd name="T7" fmla="*/ 920 h 920"/>
                <a:gd name="T8" fmla="*/ 122 w 1520"/>
                <a:gd name="T9" fmla="*/ 919 h 920"/>
                <a:gd name="T10" fmla="*/ 143 w 1520"/>
                <a:gd name="T11" fmla="*/ 918 h 920"/>
                <a:gd name="T12" fmla="*/ 168 w 1520"/>
                <a:gd name="T13" fmla="*/ 917 h 920"/>
                <a:gd name="T14" fmla="*/ 192 w 1520"/>
                <a:gd name="T15" fmla="*/ 915 h 920"/>
                <a:gd name="T16" fmla="*/ 213 w 1520"/>
                <a:gd name="T17" fmla="*/ 912 h 920"/>
                <a:gd name="T18" fmla="*/ 241 w 1520"/>
                <a:gd name="T19" fmla="*/ 907 h 920"/>
                <a:gd name="T20" fmla="*/ 262 w 1520"/>
                <a:gd name="T21" fmla="*/ 901 h 920"/>
                <a:gd name="T22" fmla="*/ 289 w 1520"/>
                <a:gd name="T23" fmla="*/ 892 h 920"/>
                <a:gd name="T24" fmla="*/ 310 w 1520"/>
                <a:gd name="T25" fmla="*/ 881 h 920"/>
                <a:gd name="T26" fmla="*/ 335 w 1520"/>
                <a:gd name="T27" fmla="*/ 866 h 920"/>
                <a:gd name="T28" fmla="*/ 359 w 1520"/>
                <a:gd name="T29" fmla="*/ 846 h 920"/>
                <a:gd name="T30" fmla="*/ 380 w 1520"/>
                <a:gd name="T31" fmla="*/ 824 h 920"/>
                <a:gd name="T32" fmla="*/ 408 w 1520"/>
                <a:gd name="T33" fmla="*/ 788 h 920"/>
                <a:gd name="T34" fmla="*/ 429 w 1520"/>
                <a:gd name="T35" fmla="*/ 754 h 920"/>
                <a:gd name="T36" fmla="*/ 456 w 1520"/>
                <a:gd name="T37" fmla="*/ 702 h 920"/>
                <a:gd name="T38" fmla="*/ 478 w 1520"/>
                <a:gd name="T39" fmla="*/ 656 h 920"/>
                <a:gd name="T40" fmla="*/ 502 w 1520"/>
                <a:gd name="T41" fmla="*/ 595 h 920"/>
                <a:gd name="T42" fmla="*/ 526 w 1520"/>
                <a:gd name="T43" fmla="*/ 528 h 920"/>
                <a:gd name="T44" fmla="*/ 548 w 1520"/>
                <a:gd name="T45" fmla="*/ 466 h 920"/>
                <a:gd name="T46" fmla="*/ 575 w 1520"/>
                <a:gd name="T47" fmla="*/ 382 h 920"/>
                <a:gd name="T48" fmla="*/ 596 w 1520"/>
                <a:gd name="T49" fmla="*/ 315 h 920"/>
                <a:gd name="T50" fmla="*/ 623 w 1520"/>
                <a:gd name="T51" fmla="*/ 233 h 920"/>
                <a:gd name="T52" fmla="*/ 645 w 1520"/>
                <a:gd name="T53" fmla="*/ 173 h 920"/>
                <a:gd name="T54" fmla="*/ 669 w 1520"/>
                <a:gd name="T55" fmla="*/ 112 h 920"/>
                <a:gd name="T56" fmla="*/ 693 w 1520"/>
                <a:gd name="T57" fmla="*/ 62 h 920"/>
                <a:gd name="T58" fmla="*/ 715 w 1520"/>
                <a:gd name="T59" fmla="*/ 29 h 920"/>
                <a:gd name="T60" fmla="*/ 742 w 1520"/>
                <a:gd name="T61" fmla="*/ 4 h 920"/>
                <a:gd name="T62" fmla="*/ 763 w 1520"/>
                <a:gd name="T63" fmla="*/ 0 h 920"/>
                <a:gd name="T64" fmla="*/ 791 w 1520"/>
                <a:gd name="T65" fmla="*/ 13 h 920"/>
                <a:gd name="T66" fmla="*/ 812 w 1520"/>
                <a:gd name="T67" fmla="*/ 37 h 920"/>
                <a:gd name="T68" fmla="*/ 836 w 1520"/>
                <a:gd name="T69" fmla="*/ 79 h 920"/>
                <a:gd name="T70" fmla="*/ 861 w 1520"/>
                <a:gd name="T71" fmla="*/ 133 h 920"/>
                <a:gd name="T72" fmla="*/ 882 w 1520"/>
                <a:gd name="T73" fmla="*/ 189 h 920"/>
                <a:gd name="T74" fmla="*/ 909 w 1520"/>
                <a:gd name="T75" fmla="*/ 269 h 920"/>
                <a:gd name="T76" fmla="*/ 930 w 1520"/>
                <a:gd name="T77" fmla="*/ 334 h 920"/>
                <a:gd name="T78" fmla="*/ 958 w 1520"/>
                <a:gd name="T79" fmla="*/ 419 h 920"/>
                <a:gd name="T80" fmla="*/ 979 w 1520"/>
                <a:gd name="T81" fmla="*/ 484 h 920"/>
                <a:gd name="T82" fmla="*/ 1003 w 1520"/>
                <a:gd name="T83" fmla="*/ 554 h 920"/>
                <a:gd name="T84" fmla="*/ 1028 w 1520"/>
                <a:gd name="T85" fmla="*/ 619 h 920"/>
                <a:gd name="T86" fmla="*/ 1049 w 1520"/>
                <a:gd name="T87" fmla="*/ 670 h 920"/>
                <a:gd name="T88" fmla="*/ 1076 w 1520"/>
                <a:gd name="T89" fmla="*/ 727 h 920"/>
                <a:gd name="T90" fmla="*/ 1098 w 1520"/>
                <a:gd name="T91" fmla="*/ 764 h 920"/>
                <a:gd name="T92" fmla="*/ 1125 w 1520"/>
                <a:gd name="T93" fmla="*/ 805 h 920"/>
                <a:gd name="T94" fmla="*/ 1146 w 1520"/>
                <a:gd name="T95" fmla="*/ 830 h 920"/>
                <a:gd name="T96" fmla="*/ 1171 w 1520"/>
                <a:gd name="T97" fmla="*/ 854 h 920"/>
                <a:gd name="T98" fmla="*/ 1195 w 1520"/>
                <a:gd name="T99" fmla="*/ 872 h 920"/>
                <a:gd name="T100" fmla="*/ 1216 w 1520"/>
                <a:gd name="T101" fmla="*/ 885 h 920"/>
                <a:gd name="T102" fmla="*/ 1244 w 1520"/>
                <a:gd name="T103" fmla="*/ 896 h 920"/>
                <a:gd name="T104" fmla="*/ 1265 w 1520"/>
                <a:gd name="T105" fmla="*/ 903 h 920"/>
                <a:gd name="T106" fmla="*/ 1292 w 1520"/>
                <a:gd name="T107" fmla="*/ 909 h 920"/>
                <a:gd name="T108" fmla="*/ 1313 w 1520"/>
                <a:gd name="T109" fmla="*/ 913 h 920"/>
                <a:gd name="T110" fmla="*/ 1338 w 1520"/>
                <a:gd name="T111" fmla="*/ 916 h 920"/>
                <a:gd name="T112" fmla="*/ 1362 w 1520"/>
                <a:gd name="T113" fmla="*/ 917 h 920"/>
                <a:gd name="T114" fmla="*/ 1383 w 1520"/>
                <a:gd name="T115" fmla="*/ 918 h 920"/>
                <a:gd name="T116" fmla="*/ 1411 w 1520"/>
                <a:gd name="T117" fmla="*/ 919 h 920"/>
                <a:gd name="T118" fmla="*/ 1432 w 1520"/>
                <a:gd name="T119" fmla="*/ 920 h 920"/>
                <a:gd name="T120" fmla="*/ 1459 w 1520"/>
                <a:gd name="T121" fmla="*/ 920 h 920"/>
                <a:gd name="T122" fmla="*/ 1481 w 1520"/>
                <a:gd name="T123" fmla="*/ 920 h 920"/>
                <a:gd name="T124" fmla="*/ 1505 w 1520"/>
                <a:gd name="T125" fmla="*/ 920 h 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0"/>
                <a:gd name="T190" fmla="*/ 0 h 920"/>
                <a:gd name="T191" fmla="*/ 1520 w 1520"/>
                <a:gd name="T192" fmla="*/ 920 h 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0" h="920">
                  <a:moveTo>
                    <a:pt x="0" y="920"/>
                  </a:moveTo>
                  <a:lnTo>
                    <a:pt x="3" y="920"/>
                  </a:lnTo>
                  <a:lnTo>
                    <a:pt x="6" y="920"/>
                  </a:lnTo>
                  <a:lnTo>
                    <a:pt x="10" y="920"/>
                  </a:lnTo>
                  <a:lnTo>
                    <a:pt x="13" y="920"/>
                  </a:lnTo>
                  <a:lnTo>
                    <a:pt x="16" y="920"/>
                  </a:lnTo>
                  <a:lnTo>
                    <a:pt x="19" y="920"/>
                  </a:lnTo>
                  <a:lnTo>
                    <a:pt x="22" y="920"/>
                  </a:lnTo>
                  <a:lnTo>
                    <a:pt x="25" y="920"/>
                  </a:lnTo>
                  <a:lnTo>
                    <a:pt x="28" y="920"/>
                  </a:lnTo>
                  <a:lnTo>
                    <a:pt x="31" y="920"/>
                  </a:lnTo>
                  <a:lnTo>
                    <a:pt x="34" y="920"/>
                  </a:lnTo>
                  <a:lnTo>
                    <a:pt x="37" y="920"/>
                  </a:lnTo>
                  <a:lnTo>
                    <a:pt x="40" y="920"/>
                  </a:lnTo>
                  <a:lnTo>
                    <a:pt x="43" y="920"/>
                  </a:lnTo>
                  <a:lnTo>
                    <a:pt x="46" y="920"/>
                  </a:lnTo>
                  <a:lnTo>
                    <a:pt x="49" y="920"/>
                  </a:lnTo>
                  <a:lnTo>
                    <a:pt x="52" y="920"/>
                  </a:lnTo>
                  <a:lnTo>
                    <a:pt x="55" y="920"/>
                  </a:lnTo>
                  <a:lnTo>
                    <a:pt x="58" y="920"/>
                  </a:lnTo>
                  <a:lnTo>
                    <a:pt x="61" y="920"/>
                  </a:lnTo>
                  <a:lnTo>
                    <a:pt x="64" y="920"/>
                  </a:lnTo>
                  <a:lnTo>
                    <a:pt x="67" y="920"/>
                  </a:lnTo>
                  <a:lnTo>
                    <a:pt x="70" y="920"/>
                  </a:lnTo>
                  <a:lnTo>
                    <a:pt x="73" y="920"/>
                  </a:lnTo>
                  <a:lnTo>
                    <a:pt x="76" y="920"/>
                  </a:lnTo>
                  <a:lnTo>
                    <a:pt x="79" y="920"/>
                  </a:lnTo>
                  <a:lnTo>
                    <a:pt x="82" y="920"/>
                  </a:lnTo>
                  <a:lnTo>
                    <a:pt x="86" y="920"/>
                  </a:lnTo>
                  <a:lnTo>
                    <a:pt x="89" y="920"/>
                  </a:lnTo>
                  <a:lnTo>
                    <a:pt x="92" y="920"/>
                  </a:lnTo>
                  <a:lnTo>
                    <a:pt x="95" y="920"/>
                  </a:lnTo>
                  <a:lnTo>
                    <a:pt x="98" y="920"/>
                  </a:lnTo>
                  <a:lnTo>
                    <a:pt x="101" y="920"/>
                  </a:lnTo>
                  <a:lnTo>
                    <a:pt x="104" y="920"/>
                  </a:lnTo>
                  <a:lnTo>
                    <a:pt x="107" y="919"/>
                  </a:lnTo>
                  <a:lnTo>
                    <a:pt x="110" y="919"/>
                  </a:lnTo>
                  <a:lnTo>
                    <a:pt x="113" y="919"/>
                  </a:lnTo>
                  <a:lnTo>
                    <a:pt x="116" y="919"/>
                  </a:lnTo>
                  <a:lnTo>
                    <a:pt x="119" y="919"/>
                  </a:lnTo>
                  <a:lnTo>
                    <a:pt x="122" y="919"/>
                  </a:lnTo>
                  <a:lnTo>
                    <a:pt x="125" y="919"/>
                  </a:lnTo>
                  <a:lnTo>
                    <a:pt x="128" y="919"/>
                  </a:lnTo>
                  <a:lnTo>
                    <a:pt x="131" y="919"/>
                  </a:lnTo>
                  <a:lnTo>
                    <a:pt x="134" y="919"/>
                  </a:lnTo>
                  <a:lnTo>
                    <a:pt x="137" y="918"/>
                  </a:lnTo>
                  <a:lnTo>
                    <a:pt x="140" y="918"/>
                  </a:lnTo>
                  <a:lnTo>
                    <a:pt x="143" y="918"/>
                  </a:lnTo>
                  <a:lnTo>
                    <a:pt x="146" y="918"/>
                  </a:lnTo>
                  <a:lnTo>
                    <a:pt x="149" y="918"/>
                  </a:lnTo>
                  <a:lnTo>
                    <a:pt x="152" y="918"/>
                  </a:lnTo>
                  <a:lnTo>
                    <a:pt x="155" y="918"/>
                  </a:lnTo>
                  <a:lnTo>
                    <a:pt x="158" y="917"/>
                  </a:lnTo>
                  <a:lnTo>
                    <a:pt x="161" y="917"/>
                  </a:lnTo>
                  <a:lnTo>
                    <a:pt x="165" y="917"/>
                  </a:lnTo>
                  <a:lnTo>
                    <a:pt x="168" y="917"/>
                  </a:lnTo>
                  <a:lnTo>
                    <a:pt x="171" y="917"/>
                  </a:lnTo>
                  <a:lnTo>
                    <a:pt x="174" y="916"/>
                  </a:lnTo>
                  <a:lnTo>
                    <a:pt x="177" y="916"/>
                  </a:lnTo>
                  <a:lnTo>
                    <a:pt x="180" y="916"/>
                  </a:lnTo>
                  <a:lnTo>
                    <a:pt x="183" y="916"/>
                  </a:lnTo>
                  <a:lnTo>
                    <a:pt x="186" y="915"/>
                  </a:lnTo>
                  <a:lnTo>
                    <a:pt x="189" y="915"/>
                  </a:lnTo>
                  <a:lnTo>
                    <a:pt x="192" y="915"/>
                  </a:lnTo>
                  <a:lnTo>
                    <a:pt x="195" y="914"/>
                  </a:lnTo>
                  <a:lnTo>
                    <a:pt x="198" y="914"/>
                  </a:lnTo>
                  <a:lnTo>
                    <a:pt x="201" y="914"/>
                  </a:lnTo>
                  <a:lnTo>
                    <a:pt x="204" y="913"/>
                  </a:lnTo>
                  <a:lnTo>
                    <a:pt x="207" y="913"/>
                  </a:lnTo>
                  <a:lnTo>
                    <a:pt x="210" y="912"/>
                  </a:lnTo>
                  <a:lnTo>
                    <a:pt x="213" y="912"/>
                  </a:lnTo>
                  <a:lnTo>
                    <a:pt x="216" y="911"/>
                  </a:lnTo>
                  <a:lnTo>
                    <a:pt x="219" y="911"/>
                  </a:lnTo>
                  <a:lnTo>
                    <a:pt x="222" y="910"/>
                  </a:lnTo>
                  <a:lnTo>
                    <a:pt x="225" y="910"/>
                  </a:lnTo>
                  <a:lnTo>
                    <a:pt x="228" y="909"/>
                  </a:lnTo>
                  <a:lnTo>
                    <a:pt x="231" y="909"/>
                  </a:lnTo>
                  <a:lnTo>
                    <a:pt x="234" y="908"/>
                  </a:lnTo>
                  <a:lnTo>
                    <a:pt x="237" y="908"/>
                  </a:lnTo>
                  <a:lnTo>
                    <a:pt x="241" y="907"/>
                  </a:lnTo>
                  <a:lnTo>
                    <a:pt x="244" y="906"/>
                  </a:lnTo>
                  <a:lnTo>
                    <a:pt x="247" y="906"/>
                  </a:lnTo>
                  <a:lnTo>
                    <a:pt x="250" y="905"/>
                  </a:lnTo>
                  <a:lnTo>
                    <a:pt x="253" y="904"/>
                  </a:lnTo>
                  <a:lnTo>
                    <a:pt x="256" y="903"/>
                  </a:lnTo>
                  <a:lnTo>
                    <a:pt x="259" y="902"/>
                  </a:lnTo>
                  <a:lnTo>
                    <a:pt x="262" y="901"/>
                  </a:lnTo>
                  <a:lnTo>
                    <a:pt x="265" y="901"/>
                  </a:lnTo>
                  <a:lnTo>
                    <a:pt x="268" y="900"/>
                  </a:lnTo>
                  <a:lnTo>
                    <a:pt x="271" y="899"/>
                  </a:lnTo>
                  <a:lnTo>
                    <a:pt x="274" y="898"/>
                  </a:lnTo>
                  <a:lnTo>
                    <a:pt x="277" y="896"/>
                  </a:lnTo>
                  <a:lnTo>
                    <a:pt x="280" y="895"/>
                  </a:lnTo>
                  <a:lnTo>
                    <a:pt x="283" y="894"/>
                  </a:lnTo>
                  <a:lnTo>
                    <a:pt x="286" y="893"/>
                  </a:lnTo>
                  <a:lnTo>
                    <a:pt x="289" y="892"/>
                  </a:lnTo>
                  <a:lnTo>
                    <a:pt x="292" y="890"/>
                  </a:lnTo>
                  <a:lnTo>
                    <a:pt x="295" y="889"/>
                  </a:lnTo>
                  <a:lnTo>
                    <a:pt x="298" y="888"/>
                  </a:lnTo>
                  <a:lnTo>
                    <a:pt x="301" y="886"/>
                  </a:lnTo>
                  <a:lnTo>
                    <a:pt x="304" y="885"/>
                  </a:lnTo>
                  <a:lnTo>
                    <a:pt x="307" y="883"/>
                  </a:lnTo>
                  <a:lnTo>
                    <a:pt x="310" y="881"/>
                  </a:lnTo>
                  <a:lnTo>
                    <a:pt x="313" y="880"/>
                  </a:lnTo>
                  <a:lnTo>
                    <a:pt x="317" y="878"/>
                  </a:lnTo>
                  <a:lnTo>
                    <a:pt x="320" y="876"/>
                  </a:lnTo>
                  <a:lnTo>
                    <a:pt x="323" y="874"/>
                  </a:lnTo>
                  <a:lnTo>
                    <a:pt x="326" y="872"/>
                  </a:lnTo>
                  <a:lnTo>
                    <a:pt x="329" y="870"/>
                  </a:lnTo>
                  <a:lnTo>
                    <a:pt x="332" y="868"/>
                  </a:lnTo>
                  <a:lnTo>
                    <a:pt x="335" y="866"/>
                  </a:lnTo>
                  <a:lnTo>
                    <a:pt x="338" y="864"/>
                  </a:lnTo>
                  <a:lnTo>
                    <a:pt x="341" y="861"/>
                  </a:lnTo>
                  <a:lnTo>
                    <a:pt x="344" y="859"/>
                  </a:lnTo>
                  <a:lnTo>
                    <a:pt x="347" y="856"/>
                  </a:lnTo>
                  <a:lnTo>
                    <a:pt x="350" y="854"/>
                  </a:lnTo>
                  <a:lnTo>
                    <a:pt x="353" y="851"/>
                  </a:lnTo>
                  <a:lnTo>
                    <a:pt x="356" y="849"/>
                  </a:lnTo>
                  <a:lnTo>
                    <a:pt x="359" y="846"/>
                  </a:lnTo>
                  <a:lnTo>
                    <a:pt x="362" y="843"/>
                  </a:lnTo>
                  <a:lnTo>
                    <a:pt x="365" y="840"/>
                  </a:lnTo>
                  <a:lnTo>
                    <a:pt x="368" y="837"/>
                  </a:lnTo>
                  <a:lnTo>
                    <a:pt x="371" y="834"/>
                  </a:lnTo>
                  <a:lnTo>
                    <a:pt x="374" y="830"/>
                  </a:lnTo>
                  <a:lnTo>
                    <a:pt x="377" y="827"/>
                  </a:lnTo>
                  <a:lnTo>
                    <a:pt x="380" y="824"/>
                  </a:lnTo>
                  <a:lnTo>
                    <a:pt x="383" y="820"/>
                  </a:lnTo>
                  <a:lnTo>
                    <a:pt x="386" y="816"/>
                  </a:lnTo>
                  <a:lnTo>
                    <a:pt x="389" y="813"/>
                  </a:lnTo>
                  <a:lnTo>
                    <a:pt x="393" y="809"/>
                  </a:lnTo>
                  <a:lnTo>
                    <a:pt x="396" y="805"/>
                  </a:lnTo>
                  <a:lnTo>
                    <a:pt x="399" y="801"/>
                  </a:lnTo>
                  <a:lnTo>
                    <a:pt x="402" y="797"/>
                  </a:lnTo>
                  <a:lnTo>
                    <a:pt x="405" y="792"/>
                  </a:lnTo>
                  <a:lnTo>
                    <a:pt x="408" y="788"/>
                  </a:lnTo>
                  <a:lnTo>
                    <a:pt x="411" y="783"/>
                  </a:lnTo>
                  <a:lnTo>
                    <a:pt x="414" y="779"/>
                  </a:lnTo>
                  <a:lnTo>
                    <a:pt x="417" y="774"/>
                  </a:lnTo>
                  <a:lnTo>
                    <a:pt x="420" y="769"/>
                  </a:lnTo>
                  <a:lnTo>
                    <a:pt x="423" y="764"/>
                  </a:lnTo>
                  <a:lnTo>
                    <a:pt x="426" y="759"/>
                  </a:lnTo>
                  <a:lnTo>
                    <a:pt x="429" y="754"/>
                  </a:lnTo>
                  <a:lnTo>
                    <a:pt x="432" y="749"/>
                  </a:lnTo>
                  <a:lnTo>
                    <a:pt x="435" y="744"/>
                  </a:lnTo>
                  <a:lnTo>
                    <a:pt x="438" y="738"/>
                  </a:lnTo>
                  <a:lnTo>
                    <a:pt x="441" y="732"/>
                  </a:lnTo>
                  <a:lnTo>
                    <a:pt x="444" y="727"/>
                  </a:lnTo>
                  <a:lnTo>
                    <a:pt x="447" y="721"/>
                  </a:lnTo>
                  <a:lnTo>
                    <a:pt x="450" y="715"/>
                  </a:lnTo>
                  <a:lnTo>
                    <a:pt x="453" y="709"/>
                  </a:lnTo>
                  <a:lnTo>
                    <a:pt x="456" y="702"/>
                  </a:lnTo>
                  <a:lnTo>
                    <a:pt x="459" y="696"/>
                  </a:lnTo>
                  <a:lnTo>
                    <a:pt x="462" y="690"/>
                  </a:lnTo>
                  <a:lnTo>
                    <a:pt x="465" y="683"/>
                  </a:lnTo>
                  <a:lnTo>
                    <a:pt x="468" y="676"/>
                  </a:lnTo>
                  <a:lnTo>
                    <a:pt x="472" y="670"/>
                  </a:lnTo>
                  <a:lnTo>
                    <a:pt x="475" y="663"/>
                  </a:lnTo>
                  <a:lnTo>
                    <a:pt x="478" y="656"/>
                  </a:lnTo>
                  <a:lnTo>
                    <a:pt x="481" y="648"/>
                  </a:lnTo>
                  <a:lnTo>
                    <a:pt x="484" y="641"/>
                  </a:lnTo>
                  <a:lnTo>
                    <a:pt x="487" y="634"/>
                  </a:lnTo>
                  <a:lnTo>
                    <a:pt x="490" y="626"/>
                  </a:lnTo>
                  <a:lnTo>
                    <a:pt x="493" y="619"/>
                  </a:lnTo>
                  <a:lnTo>
                    <a:pt x="496" y="611"/>
                  </a:lnTo>
                  <a:lnTo>
                    <a:pt x="499" y="603"/>
                  </a:lnTo>
                  <a:lnTo>
                    <a:pt x="502" y="595"/>
                  </a:lnTo>
                  <a:lnTo>
                    <a:pt x="505" y="587"/>
                  </a:lnTo>
                  <a:lnTo>
                    <a:pt x="508" y="579"/>
                  </a:lnTo>
                  <a:lnTo>
                    <a:pt x="511" y="571"/>
                  </a:lnTo>
                  <a:lnTo>
                    <a:pt x="514" y="563"/>
                  </a:lnTo>
                  <a:lnTo>
                    <a:pt x="517" y="554"/>
                  </a:lnTo>
                  <a:lnTo>
                    <a:pt x="520" y="546"/>
                  </a:lnTo>
                  <a:lnTo>
                    <a:pt x="523" y="537"/>
                  </a:lnTo>
                  <a:lnTo>
                    <a:pt x="526" y="528"/>
                  </a:lnTo>
                  <a:lnTo>
                    <a:pt x="529" y="520"/>
                  </a:lnTo>
                  <a:lnTo>
                    <a:pt x="532" y="511"/>
                  </a:lnTo>
                  <a:lnTo>
                    <a:pt x="535" y="502"/>
                  </a:lnTo>
                  <a:lnTo>
                    <a:pt x="538" y="493"/>
                  </a:lnTo>
                  <a:lnTo>
                    <a:pt x="541" y="484"/>
                  </a:lnTo>
                  <a:lnTo>
                    <a:pt x="544" y="475"/>
                  </a:lnTo>
                  <a:lnTo>
                    <a:pt x="548" y="466"/>
                  </a:lnTo>
                  <a:lnTo>
                    <a:pt x="550" y="457"/>
                  </a:lnTo>
                  <a:lnTo>
                    <a:pt x="554" y="447"/>
                  </a:lnTo>
                  <a:lnTo>
                    <a:pt x="557" y="438"/>
                  </a:lnTo>
                  <a:lnTo>
                    <a:pt x="560" y="429"/>
                  </a:lnTo>
                  <a:lnTo>
                    <a:pt x="563" y="419"/>
                  </a:lnTo>
                  <a:lnTo>
                    <a:pt x="566" y="410"/>
                  </a:lnTo>
                  <a:lnTo>
                    <a:pt x="569" y="401"/>
                  </a:lnTo>
                  <a:lnTo>
                    <a:pt x="572" y="391"/>
                  </a:lnTo>
                  <a:lnTo>
                    <a:pt x="575" y="382"/>
                  </a:lnTo>
                  <a:lnTo>
                    <a:pt x="578" y="372"/>
                  </a:lnTo>
                  <a:lnTo>
                    <a:pt x="581" y="363"/>
                  </a:lnTo>
                  <a:lnTo>
                    <a:pt x="584" y="353"/>
                  </a:lnTo>
                  <a:lnTo>
                    <a:pt x="587" y="344"/>
                  </a:lnTo>
                  <a:lnTo>
                    <a:pt x="590" y="334"/>
                  </a:lnTo>
                  <a:lnTo>
                    <a:pt x="593" y="325"/>
                  </a:lnTo>
                  <a:lnTo>
                    <a:pt x="596" y="315"/>
                  </a:lnTo>
                  <a:lnTo>
                    <a:pt x="599" y="306"/>
                  </a:lnTo>
                  <a:lnTo>
                    <a:pt x="602" y="297"/>
                  </a:lnTo>
                  <a:lnTo>
                    <a:pt x="605" y="287"/>
                  </a:lnTo>
                  <a:lnTo>
                    <a:pt x="608" y="278"/>
                  </a:lnTo>
                  <a:lnTo>
                    <a:pt x="611" y="269"/>
                  </a:lnTo>
                  <a:lnTo>
                    <a:pt x="614" y="260"/>
                  </a:lnTo>
                  <a:lnTo>
                    <a:pt x="617" y="251"/>
                  </a:lnTo>
                  <a:lnTo>
                    <a:pt x="620" y="242"/>
                  </a:lnTo>
                  <a:lnTo>
                    <a:pt x="623" y="233"/>
                  </a:lnTo>
                  <a:lnTo>
                    <a:pt x="627" y="224"/>
                  </a:lnTo>
                  <a:lnTo>
                    <a:pt x="630" y="215"/>
                  </a:lnTo>
                  <a:lnTo>
                    <a:pt x="633" y="206"/>
                  </a:lnTo>
                  <a:lnTo>
                    <a:pt x="636" y="198"/>
                  </a:lnTo>
                  <a:lnTo>
                    <a:pt x="639" y="189"/>
                  </a:lnTo>
                  <a:lnTo>
                    <a:pt x="642" y="181"/>
                  </a:lnTo>
                  <a:lnTo>
                    <a:pt x="645" y="173"/>
                  </a:lnTo>
                  <a:lnTo>
                    <a:pt x="648" y="164"/>
                  </a:lnTo>
                  <a:lnTo>
                    <a:pt x="651" y="156"/>
                  </a:lnTo>
                  <a:lnTo>
                    <a:pt x="654" y="149"/>
                  </a:lnTo>
                  <a:lnTo>
                    <a:pt x="657" y="141"/>
                  </a:lnTo>
                  <a:lnTo>
                    <a:pt x="660" y="133"/>
                  </a:lnTo>
                  <a:lnTo>
                    <a:pt x="663" y="126"/>
                  </a:lnTo>
                  <a:lnTo>
                    <a:pt x="666" y="119"/>
                  </a:lnTo>
                  <a:lnTo>
                    <a:pt x="669" y="112"/>
                  </a:lnTo>
                  <a:lnTo>
                    <a:pt x="672" y="105"/>
                  </a:lnTo>
                  <a:lnTo>
                    <a:pt x="675" y="98"/>
                  </a:lnTo>
                  <a:lnTo>
                    <a:pt x="678" y="91"/>
                  </a:lnTo>
                  <a:lnTo>
                    <a:pt x="681" y="85"/>
                  </a:lnTo>
                  <a:lnTo>
                    <a:pt x="684" y="79"/>
                  </a:lnTo>
                  <a:lnTo>
                    <a:pt x="687" y="73"/>
                  </a:lnTo>
                  <a:lnTo>
                    <a:pt x="690" y="67"/>
                  </a:lnTo>
                  <a:lnTo>
                    <a:pt x="693" y="62"/>
                  </a:lnTo>
                  <a:lnTo>
                    <a:pt x="696" y="56"/>
                  </a:lnTo>
                  <a:lnTo>
                    <a:pt x="699" y="51"/>
                  </a:lnTo>
                  <a:lnTo>
                    <a:pt x="703" y="46"/>
                  </a:lnTo>
                  <a:lnTo>
                    <a:pt x="706" y="42"/>
                  </a:lnTo>
                  <a:lnTo>
                    <a:pt x="709" y="37"/>
                  </a:lnTo>
                  <a:lnTo>
                    <a:pt x="712" y="33"/>
                  </a:lnTo>
                  <a:lnTo>
                    <a:pt x="715" y="29"/>
                  </a:lnTo>
                  <a:lnTo>
                    <a:pt x="718" y="25"/>
                  </a:lnTo>
                  <a:lnTo>
                    <a:pt x="721" y="22"/>
                  </a:lnTo>
                  <a:lnTo>
                    <a:pt x="724" y="19"/>
                  </a:lnTo>
                  <a:lnTo>
                    <a:pt x="727" y="16"/>
                  </a:lnTo>
                  <a:lnTo>
                    <a:pt x="730" y="13"/>
                  </a:lnTo>
                  <a:lnTo>
                    <a:pt x="733" y="10"/>
                  </a:lnTo>
                  <a:lnTo>
                    <a:pt x="736" y="8"/>
                  </a:lnTo>
                  <a:lnTo>
                    <a:pt x="739" y="6"/>
                  </a:lnTo>
                  <a:lnTo>
                    <a:pt x="742" y="4"/>
                  </a:lnTo>
                  <a:lnTo>
                    <a:pt x="745" y="3"/>
                  </a:lnTo>
                  <a:lnTo>
                    <a:pt x="748" y="2"/>
                  </a:lnTo>
                  <a:lnTo>
                    <a:pt x="751" y="1"/>
                  </a:lnTo>
                  <a:lnTo>
                    <a:pt x="754" y="0"/>
                  </a:lnTo>
                  <a:lnTo>
                    <a:pt x="757" y="0"/>
                  </a:lnTo>
                  <a:lnTo>
                    <a:pt x="760" y="0"/>
                  </a:lnTo>
                  <a:lnTo>
                    <a:pt x="763" y="0"/>
                  </a:lnTo>
                  <a:lnTo>
                    <a:pt x="766" y="0"/>
                  </a:lnTo>
                  <a:lnTo>
                    <a:pt x="769" y="1"/>
                  </a:lnTo>
                  <a:lnTo>
                    <a:pt x="772" y="2"/>
                  </a:lnTo>
                  <a:lnTo>
                    <a:pt x="775" y="3"/>
                  </a:lnTo>
                  <a:lnTo>
                    <a:pt x="778" y="4"/>
                  </a:lnTo>
                  <a:lnTo>
                    <a:pt x="782" y="6"/>
                  </a:lnTo>
                  <a:lnTo>
                    <a:pt x="785" y="8"/>
                  </a:lnTo>
                  <a:lnTo>
                    <a:pt x="788" y="10"/>
                  </a:lnTo>
                  <a:lnTo>
                    <a:pt x="791" y="13"/>
                  </a:lnTo>
                  <a:lnTo>
                    <a:pt x="794" y="16"/>
                  </a:lnTo>
                  <a:lnTo>
                    <a:pt x="797" y="19"/>
                  </a:lnTo>
                  <a:lnTo>
                    <a:pt x="800" y="22"/>
                  </a:lnTo>
                  <a:lnTo>
                    <a:pt x="803" y="25"/>
                  </a:lnTo>
                  <a:lnTo>
                    <a:pt x="806" y="29"/>
                  </a:lnTo>
                  <a:lnTo>
                    <a:pt x="809" y="33"/>
                  </a:lnTo>
                  <a:lnTo>
                    <a:pt x="812" y="37"/>
                  </a:lnTo>
                  <a:lnTo>
                    <a:pt x="815" y="42"/>
                  </a:lnTo>
                  <a:lnTo>
                    <a:pt x="818" y="46"/>
                  </a:lnTo>
                  <a:lnTo>
                    <a:pt x="821" y="51"/>
                  </a:lnTo>
                  <a:lnTo>
                    <a:pt x="824" y="56"/>
                  </a:lnTo>
                  <a:lnTo>
                    <a:pt x="827" y="62"/>
                  </a:lnTo>
                  <a:lnTo>
                    <a:pt x="830" y="67"/>
                  </a:lnTo>
                  <a:lnTo>
                    <a:pt x="833" y="73"/>
                  </a:lnTo>
                  <a:lnTo>
                    <a:pt x="836" y="79"/>
                  </a:lnTo>
                  <a:lnTo>
                    <a:pt x="839" y="85"/>
                  </a:lnTo>
                  <a:lnTo>
                    <a:pt x="842" y="91"/>
                  </a:lnTo>
                  <a:lnTo>
                    <a:pt x="845" y="98"/>
                  </a:lnTo>
                  <a:lnTo>
                    <a:pt x="848" y="105"/>
                  </a:lnTo>
                  <a:lnTo>
                    <a:pt x="851" y="112"/>
                  </a:lnTo>
                  <a:lnTo>
                    <a:pt x="854" y="119"/>
                  </a:lnTo>
                  <a:lnTo>
                    <a:pt x="858" y="126"/>
                  </a:lnTo>
                  <a:lnTo>
                    <a:pt x="861" y="133"/>
                  </a:lnTo>
                  <a:lnTo>
                    <a:pt x="864" y="141"/>
                  </a:lnTo>
                  <a:lnTo>
                    <a:pt x="867" y="149"/>
                  </a:lnTo>
                  <a:lnTo>
                    <a:pt x="870" y="156"/>
                  </a:lnTo>
                  <a:lnTo>
                    <a:pt x="873" y="164"/>
                  </a:lnTo>
                  <a:lnTo>
                    <a:pt x="876" y="173"/>
                  </a:lnTo>
                  <a:lnTo>
                    <a:pt x="879" y="181"/>
                  </a:lnTo>
                  <a:lnTo>
                    <a:pt x="882" y="189"/>
                  </a:lnTo>
                  <a:lnTo>
                    <a:pt x="885" y="198"/>
                  </a:lnTo>
                  <a:lnTo>
                    <a:pt x="888" y="206"/>
                  </a:lnTo>
                  <a:lnTo>
                    <a:pt x="891" y="215"/>
                  </a:lnTo>
                  <a:lnTo>
                    <a:pt x="894" y="224"/>
                  </a:lnTo>
                  <a:lnTo>
                    <a:pt x="897" y="233"/>
                  </a:lnTo>
                  <a:lnTo>
                    <a:pt x="900" y="242"/>
                  </a:lnTo>
                  <a:lnTo>
                    <a:pt x="903" y="251"/>
                  </a:lnTo>
                  <a:lnTo>
                    <a:pt x="906" y="260"/>
                  </a:lnTo>
                  <a:lnTo>
                    <a:pt x="909" y="269"/>
                  </a:lnTo>
                  <a:lnTo>
                    <a:pt x="912" y="278"/>
                  </a:lnTo>
                  <a:lnTo>
                    <a:pt x="915" y="287"/>
                  </a:lnTo>
                  <a:lnTo>
                    <a:pt x="918" y="297"/>
                  </a:lnTo>
                  <a:lnTo>
                    <a:pt x="921" y="306"/>
                  </a:lnTo>
                  <a:lnTo>
                    <a:pt x="924" y="315"/>
                  </a:lnTo>
                  <a:lnTo>
                    <a:pt x="927" y="325"/>
                  </a:lnTo>
                  <a:lnTo>
                    <a:pt x="930" y="334"/>
                  </a:lnTo>
                  <a:lnTo>
                    <a:pt x="934" y="344"/>
                  </a:lnTo>
                  <a:lnTo>
                    <a:pt x="937" y="353"/>
                  </a:lnTo>
                  <a:lnTo>
                    <a:pt x="940" y="363"/>
                  </a:lnTo>
                  <a:lnTo>
                    <a:pt x="943" y="372"/>
                  </a:lnTo>
                  <a:lnTo>
                    <a:pt x="946" y="382"/>
                  </a:lnTo>
                  <a:lnTo>
                    <a:pt x="949" y="391"/>
                  </a:lnTo>
                  <a:lnTo>
                    <a:pt x="952" y="401"/>
                  </a:lnTo>
                  <a:lnTo>
                    <a:pt x="955" y="410"/>
                  </a:lnTo>
                  <a:lnTo>
                    <a:pt x="958" y="419"/>
                  </a:lnTo>
                  <a:lnTo>
                    <a:pt x="961" y="429"/>
                  </a:lnTo>
                  <a:lnTo>
                    <a:pt x="964" y="438"/>
                  </a:lnTo>
                  <a:lnTo>
                    <a:pt x="967" y="447"/>
                  </a:lnTo>
                  <a:lnTo>
                    <a:pt x="970" y="457"/>
                  </a:lnTo>
                  <a:lnTo>
                    <a:pt x="973" y="466"/>
                  </a:lnTo>
                  <a:lnTo>
                    <a:pt x="976" y="475"/>
                  </a:lnTo>
                  <a:lnTo>
                    <a:pt x="979" y="484"/>
                  </a:lnTo>
                  <a:lnTo>
                    <a:pt x="982" y="493"/>
                  </a:lnTo>
                  <a:lnTo>
                    <a:pt x="985" y="502"/>
                  </a:lnTo>
                  <a:lnTo>
                    <a:pt x="988" y="511"/>
                  </a:lnTo>
                  <a:lnTo>
                    <a:pt x="991" y="520"/>
                  </a:lnTo>
                  <a:lnTo>
                    <a:pt x="994" y="528"/>
                  </a:lnTo>
                  <a:lnTo>
                    <a:pt x="997" y="537"/>
                  </a:lnTo>
                  <a:lnTo>
                    <a:pt x="1000" y="546"/>
                  </a:lnTo>
                  <a:lnTo>
                    <a:pt x="1003" y="554"/>
                  </a:lnTo>
                  <a:lnTo>
                    <a:pt x="1006" y="563"/>
                  </a:lnTo>
                  <a:lnTo>
                    <a:pt x="1010" y="571"/>
                  </a:lnTo>
                  <a:lnTo>
                    <a:pt x="1013" y="579"/>
                  </a:lnTo>
                  <a:lnTo>
                    <a:pt x="1016" y="587"/>
                  </a:lnTo>
                  <a:lnTo>
                    <a:pt x="1019" y="595"/>
                  </a:lnTo>
                  <a:lnTo>
                    <a:pt x="1022" y="603"/>
                  </a:lnTo>
                  <a:lnTo>
                    <a:pt x="1025" y="611"/>
                  </a:lnTo>
                  <a:lnTo>
                    <a:pt x="1028" y="619"/>
                  </a:lnTo>
                  <a:lnTo>
                    <a:pt x="1031" y="626"/>
                  </a:lnTo>
                  <a:lnTo>
                    <a:pt x="1034" y="634"/>
                  </a:lnTo>
                  <a:lnTo>
                    <a:pt x="1037" y="641"/>
                  </a:lnTo>
                  <a:lnTo>
                    <a:pt x="1040" y="648"/>
                  </a:lnTo>
                  <a:lnTo>
                    <a:pt x="1043" y="656"/>
                  </a:lnTo>
                  <a:lnTo>
                    <a:pt x="1046" y="663"/>
                  </a:lnTo>
                  <a:lnTo>
                    <a:pt x="1049" y="670"/>
                  </a:lnTo>
                  <a:lnTo>
                    <a:pt x="1052" y="676"/>
                  </a:lnTo>
                  <a:lnTo>
                    <a:pt x="1055" y="683"/>
                  </a:lnTo>
                  <a:lnTo>
                    <a:pt x="1058" y="690"/>
                  </a:lnTo>
                  <a:lnTo>
                    <a:pt x="1061" y="696"/>
                  </a:lnTo>
                  <a:lnTo>
                    <a:pt x="1064" y="702"/>
                  </a:lnTo>
                  <a:lnTo>
                    <a:pt x="1067" y="709"/>
                  </a:lnTo>
                  <a:lnTo>
                    <a:pt x="1070" y="715"/>
                  </a:lnTo>
                  <a:lnTo>
                    <a:pt x="1073" y="721"/>
                  </a:lnTo>
                  <a:lnTo>
                    <a:pt x="1076" y="727"/>
                  </a:lnTo>
                  <a:lnTo>
                    <a:pt x="1079" y="732"/>
                  </a:lnTo>
                  <a:lnTo>
                    <a:pt x="1082" y="738"/>
                  </a:lnTo>
                  <a:lnTo>
                    <a:pt x="1085" y="744"/>
                  </a:lnTo>
                  <a:lnTo>
                    <a:pt x="1089" y="749"/>
                  </a:lnTo>
                  <a:lnTo>
                    <a:pt x="1092" y="754"/>
                  </a:lnTo>
                  <a:lnTo>
                    <a:pt x="1095" y="759"/>
                  </a:lnTo>
                  <a:lnTo>
                    <a:pt x="1098" y="764"/>
                  </a:lnTo>
                  <a:lnTo>
                    <a:pt x="1101" y="769"/>
                  </a:lnTo>
                  <a:lnTo>
                    <a:pt x="1104" y="774"/>
                  </a:lnTo>
                  <a:lnTo>
                    <a:pt x="1107" y="779"/>
                  </a:lnTo>
                  <a:lnTo>
                    <a:pt x="1110" y="783"/>
                  </a:lnTo>
                  <a:lnTo>
                    <a:pt x="1113" y="788"/>
                  </a:lnTo>
                  <a:lnTo>
                    <a:pt x="1116" y="792"/>
                  </a:lnTo>
                  <a:lnTo>
                    <a:pt x="1119" y="797"/>
                  </a:lnTo>
                  <a:lnTo>
                    <a:pt x="1122" y="801"/>
                  </a:lnTo>
                  <a:lnTo>
                    <a:pt x="1125" y="805"/>
                  </a:lnTo>
                  <a:lnTo>
                    <a:pt x="1128" y="809"/>
                  </a:lnTo>
                  <a:lnTo>
                    <a:pt x="1131" y="813"/>
                  </a:lnTo>
                  <a:lnTo>
                    <a:pt x="1134" y="816"/>
                  </a:lnTo>
                  <a:lnTo>
                    <a:pt x="1137" y="820"/>
                  </a:lnTo>
                  <a:lnTo>
                    <a:pt x="1140" y="824"/>
                  </a:lnTo>
                  <a:lnTo>
                    <a:pt x="1143" y="827"/>
                  </a:lnTo>
                  <a:lnTo>
                    <a:pt x="1146" y="830"/>
                  </a:lnTo>
                  <a:lnTo>
                    <a:pt x="1149" y="834"/>
                  </a:lnTo>
                  <a:lnTo>
                    <a:pt x="1152" y="837"/>
                  </a:lnTo>
                  <a:lnTo>
                    <a:pt x="1155" y="840"/>
                  </a:lnTo>
                  <a:lnTo>
                    <a:pt x="1158" y="843"/>
                  </a:lnTo>
                  <a:lnTo>
                    <a:pt x="1161" y="846"/>
                  </a:lnTo>
                  <a:lnTo>
                    <a:pt x="1165" y="849"/>
                  </a:lnTo>
                  <a:lnTo>
                    <a:pt x="1168" y="851"/>
                  </a:lnTo>
                  <a:lnTo>
                    <a:pt x="1171" y="854"/>
                  </a:lnTo>
                  <a:lnTo>
                    <a:pt x="1174" y="856"/>
                  </a:lnTo>
                  <a:lnTo>
                    <a:pt x="1177" y="859"/>
                  </a:lnTo>
                  <a:lnTo>
                    <a:pt x="1180" y="861"/>
                  </a:lnTo>
                  <a:lnTo>
                    <a:pt x="1183" y="864"/>
                  </a:lnTo>
                  <a:lnTo>
                    <a:pt x="1186" y="866"/>
                  </a:lnTo>
                  <a:lnTo>
                    <a:pt x="1189" y="868"/>
                  </a:lnTo>
                  <a:lnTo>
                    <a:pt x="1192" y="870"/>
                  </a:lnTo>
                  <a:lnTo>
                    <a:pt x="1195" y="872"/>
                  </a:lnTo>
                  <a:lnTo>
                    <a:pt x="1198" y="874"/>
                  </a:lnTo>
                  <a:lnTo>
                    <a:pt x="1201" y="876"/>
                  </a:lnTo>
                  <a:lnTo>
                    <a:pt x="1204" y="878"/>
                  </a:lnTo>
                  <a:lnTo>
                    <a:pt x="1207" y="880"/>
                  </a:lnTo>
                  <a:lnTo>
                    <a:pt x="1210" y="881"/>
                  </a:lnTo>
                  <a:lnTo>
                    <a:pt x="1213" y="883"/>
                  </a:lnTo>
                  <a:lnTo>
                    <a:pt x="1216" y="885"/>
                  </a:lnTo>
                  <a:lnTo>
                    <a:pt x="1219" y="886"/>
                  </a:lnTo>
                  <a:lnTo>
                    <a:pt x="1222" y="888"/>
                  </a:lnTo>
                  <a:lnTo>
                    <a:pt x="1225" y="889"/>
                  </a:lnTo>
                  <a:lnTo>
                    <a:pt x="1228" y="890"/>
                  </a:lnTo>
                  <a:lnTo>
                    <a:pt x="1231" y="892"/>
                  </a:lnTo>
                  <a:lnTo>
                    <a:pt x="1234" y="893"/>
                  </a:lnTo>
                  <a:lnTo>
                    <a:pt x="1237" y="894"/>
                  </a:lnTo>
                  <a:lnTo>
                    <a:pt x="1241" y="895"/>
                  </a:lnTo>
                  <a:lnTo>
                    <a:pt x="1244" y="896"/>
                  </a:lnTo>
                  <a:lnTo>
                    <a:pt x="1247" y="898"/>
                  </a:lnTo>
                  <a:lnTo>
                    <a:pt x="1250" y="899"/>
                  </a:lnTo>
                  <a:lnTo>
                    <a:pt x="1253" y="900"/>
                  </a:lnTo>
                  <a:lnTo>
                    <a:pt x="1256" y="901"/>
                  </a:lnTo>
                  <a:lnTo>
                    <a:pt x="1259" y="901"/>
                  </a:lnTo>
                  <a:lnTo>
                    <a:pt x="1262" y="902"/>
                  </a:lnTo>
                  <a:lnTo>
                    <a:pt x="1265" y="903"/>
                  </a:lnTo>
                  <a:lnTo>
                    <a:pt x="1268" y="904"/>
                  </a:lnTo>
                  <a:lnTo>
                    <a:pt x="1271" y="905"/>
                  </a:lnTo>
                  <a:lnTo>
                    <a:pt x="1274" y="906"/>
                  </a:lnTo>
                  <a:lnTo>
                    <a:pt x="1277" y="906"/>
                  </a:lnTo>
                  <a:lnTo>
                    <a:pt x="1280" y="907"/>
                  </a:lnTo>
                  <a:lnTo>
                    <a:pt x="1283" y="908"/>
                  </a:lnTo>
                  <a:lnTo>
                    <a:pt x="1286" y="908"/>
                  </a:lnTo>
                  <a:lnTo>
                    <a:pt x="1289" y="909"/>
                  </a:lnTo>
                  <a:lnTo>
                    <a:pt x="1292" y="909"/>
                  </a:lnTo>
                  <a:lnTo>
                    <a:pt x="1295" y="910"/>
                  </a:lnTo>
                  <a:lnTo>
                    <a:pt x="1298" y="910"/>
                  </a:lnTo>
                  <a:lnTo>
                    <a:pt x="1301" y="911"/>
                  </a:lnTo>
                  <a:lnTo>
                    <a:pt x="1304" y="911"/>
                  </a:lnTo>
                  <a:lnTo>
                    <a:pt x="1307" y="912"/>
                  </a:lnTo>
                  <a:lnTo>
                    <a:pt x="1310" y="912"/>
                  </a:lnTo>
                  <a:lnTo>
                    <a:pt x="1313" y="913"/>
                  </a:lnTo>
                  <a:lnTo>
                    <a:pt x="1317" y="913"/>
                  </a:lnTo>
                  <a:lnTo>
                    <a:pt x="1320" y="914"/>
                  </a:lnTo>
                  <a:lnTo>
                    <a:pt x="1323" y="914"/>
                  </a:lnTo>
                  <a:lnTo>
                    <a:pt x="1326" y="914"/>
                  </a:lnTo>
                  <a:lnTo>
                    <a:pt x="1329" y="915"/>
                  </a:lnTo>
                  <a:lnTo>
                    <a:pt x="1332" y="915"/>
                  </a:lnTo>
                  <a:lnTo>
                    <a:pt x="1335" y="915"/>
                  </a:lnTo>
                  <a:lnTo>
                    <a:pt x="1338" y="916"/>
                  </a:lnTo>
                  <a:lnTo>
                    <a:pt x="1341" y="916"/>
                  </a:lnTo>
                  <a:lnTo>
                    <a:pt x="1344" y="916"/>
                  </a:lnTo>
                  <a:lnTo>
                    <a:pt x="1347" y="916"/>
                  </a:lnTo>
                  <a:lnTo>
                    <a:pt x="1350" y="917"/>
                  </a:lnTo>
                  <a:lnTo>
                    <a:pt x="1353" y="917"/>
                  </a:lnTo>
                  <a:lnTo>
                    <a:pt x="1356" y="917"/>
                  </a:lnTo>
                  <a:lnTo>
                    <a:pt x="1359" y="917"/>
                  </a:lnTo>
                  <a:lnTo>
                    <a:pt x="1362" y="917"/>
                  </a:lnTo>
                  <a:lnTo>
                    <a:pt x="1365" y="918"/>
                  </a:lnTo>
                  <a:lnTo>
                    <a:pt x="1368" y="918"/>
                  </a:lnTo>
                  <a:lnTo>
                    <a:pt x="1371" y="918"/>
                  </a:lnTo>
                  <a:lnTo>
                    <a:pt x="1374" y="918"/>
                  </a:lnTo>
                  <a:lnTo>
                    <a:pt x="1377" y="918"/>
                  </a:lnTo>
                  <a:lnTo>
                    <a:pt x="1380" y="918"/>
                  </a:lnTo>
                  <a:lnTo>
                    <a:pt x="1383" y="918"/>
                  </a:lnTo>
                  <a:lnTo>
                    <a:pt x="1386" y="919"/>
                  </a:lnTo>
                  <a:lnTo>
                    <a:pt x="1389" y="919"/>
                  </a:lnTo>
                  <a:lnTo>
                    <a:pt x="1392" y="919"/>
                  </a:lnTo>
                  <a:lnTo>
                    <a:pt x="1396" y="919"/>
                  </a:lnTo>
                  <a:lnTo>
                    <a:pt x="1399" y="919"/>
                  </a:lnTo>
                  <a:lnTo>
                    <a:pt x="1402" y="919"/>
                  </a:lnTo>
                  <a:lnTo>
                    <a:pt x="1405" y="919"/>
                  </a:lnTo>
                  <a:lnTo>
                    <a:pt x="1408" y="919"/>
                  </a:lnTo>
                  <a:lnTo>
                    <a:pt x="1411" y="919"/>
                  </a:lnTo>
                  <a:lnTo>
                    <a:pt x="1414" y="919"/>
                  </a:lnTo>
                  <a:lnTo>
                    <a:pt x="1417" y="920"/>
                  </a:lnTo>
                  <a:lnTo>
                    <a:pt x="1420" y="920"/>
                  </a:lnTo>
                  <a:lnTo>
                    <a:pt x="1423" y="920"/>
                  </a:lnTo>
                  <a:lnTo>
                    <a:pt x="1426" y="920"/>
                  </a:lnTo>
                  <a:lnTo>
                    <a:pt x="1429" y="920"/>
                  </a:lnTo>
                  <a:lnTo>
                    <a:pt x="1432" y="920"/>
                  </a:lnTo>
                  <a:lnTo>
                    <a:pt x="1435" y="920"/>
                  </a:lnTo>
                  <a:lnTo>
                    <a:pt x="1438" y="920"/>
                  </a:lnTo>
                  <a:lnTo>
                    <a:pt x="1441" y="920"/>
                  </a:lnTo>
                  <a:lnTo>
                    <a:pt x="1444" y="920"/>
                  </a:lnTo>
                  <a:lnTo>
                    <a:pt x="1447" y="920"/>
                  </a:lnTo>
                  <a:lnTo>
                    <a:pt x="1450" y="920"/>
                  </a:lnTo>
                  <a:lnTo>
                    <a:pt x="1453" y="920"/>
                  </a:lnTo>
                  <a:lnTo>
                    <a:pt x="1456" y="920"/>
                  </a:lnTo>
                  <a:lnTo>
                    <a:pt x="1459" y="920"/>
                  </a:lnTo>
                  <a:lnTo>
                    <a:pt x="1462" y="920"/>
                  </a:lnTo>
                  <a:lnTo>
                    <a:pt x="1465" y="920"/>
                  </a:lnTo>
                  <a:lnTo>
                    <a:pt x="1468" y="920"/>
                  </a:lnTo>
                  <a:lnTo>
                    <a:pt x="1472" y="920"/>
                  </a:lnTo>
                  <a:lnTo>
                    <a:pt x="1475" y="920"/>
                  </a:lnTo>
                  <a:lnTo>
                    <a:pt x="1478" y="920"/>
                  </a:lnTo>
                  <a:lnTo>
                    <a:pt x="1481" y="920"/>
                  </a:lnTo>
                  <a:lnTo>
                    <a:pt x="1484" y="920"/>
                  </a:lnTo>
                  <a:lnTo>
                    <a:pt x="1487" y="920"/>
                  </a:lnTo>
                  <a:lnTo>
                    <a:pt x="1490" y="920"/>
                  </a:lnTo>
                  <a:lnTo>
                    <a:pt x="1493" y="920"/>
                  </a:lnTo>
                  <a:lnTo>
                    <a:pt x="1496" y="920"/>
                  </a:lnTo>
                  <a:lnTo>
                    <a:pt x="1499" y="920"/>
                  </a:lnTo>
                  <a:lnTo>
                    <a:pt x="1502" y="920"/>
                  </a:lnTo>
                  <a:lnTo>
                    <a:pt x="1505" y="920"/>
                  </a:lnTo>
                  <a:lnTo>
                    <a:pt x="1508" y="920"/>
                  </a:lnTo>
                  <a:lnTo>
                    <a:pt x="1511" y="920"/>
                  </a:lnTo>
                  <a:lnTo>
                    <a:pt x="1514" y="920"/>
                  </a:lnTo>
                  <a:lnTo>
                    <a:pt x="1517" y="920"/>
                  </a:lnTo>
                  <a:lnTo>
                    <a:pt x="1520" y="920"/>
                  </a:lnTo>
                </a:path>
              </a:pathLst>
            </a:custGeom>
            <a:noFill/>
            <a:ln w="28575">
              <a:solidFill>
                <a:srgbClr val="000000"/>
              </a:solidFill>
              <a:prstDash val="dash"/>
              <a:round/>
            </a:ln>
            <a:extLst>
              <a:ext uri="{909E8E84-426E-40DD-AFC4-6F175D3DCCD1}">
                <a14:hiddenFill xmlns:a14="http://schemas.microsoft.com/office/drawing/2010/main">
                  <a:solidFill>
                    <a:srgbClr val="FFFFFF"/>
                  </a:solidFill>
                </a14:hiddenFill>
              </a:ext>
            </a:extLst>
          </p:spPr>
          <p:txBody>
            <a:bodyPr/>
            <a:lstStyle/>
            <a:p>
              <a:endParaRPr kumimoji="1" lang="zh-CN" altLang="zh-CN" sz="2400">
                <a:latin typeface="Times New Roman" pitchFamily="18" charset="0"/>
              </a:endParaRPr>
            </a:p>
          </p:txBody>
        </p:sp>
        <p:sp>
          <p:nvSpPr>
            <p:cNvPr id="31757" name="Text Box 13"/>
            <p:cNvSpPr txBox="1">
              <a:spLocks noChangeArrowheads="1"/>
            </p:cNvSpPr>
            <p:nvPr/>
          </p:nvSpPr>
          <p:spPr bwMode="auto">
            <a:xfrm>
              <a:off x="3923" y="2750"/>
              <a:ext cx="5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2000" i="1">
                  <a:latin typeface="Times New Roman" pitchFamily="18" charset="0"/>
                  <a:sym typeface="Symbol" pitchFamily="18" charset="2"/>
                </a:rPr>
                <a:t>=2</a:t>
              </a:r>
              <a:endParaRPr lang="zh-CN" altLang="zh-CN" sz="2000">
                <a:latin typeface="Times New Roman" pitchFamily="18" charset="0"/>
                <a:sym typeface="Symbol" pitchFamily="18" charset="2"/>
              </a:endParaRPr>
            </a:p>
          </p:txBody>
        </p:sp>
      </p:grpSp>
      <p:sp>
        <p:nvSpPr>
          <p:cNvPr id="31758" name="Text Box 14"/>
          <p:cNvSpPr txBox="1">
            <a:spLocks noChangeArrowheads="1"/>
          </p:cNvSpPr>
          <p:nvPr/>
        </p:nvSpPr>
        <p:spPr bwMode="auto">
          <a:xfrm>
            <a:off x="1905000" y="2209483"/>
            <a:ext cx="1295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600">
                <a:latin typeface="Times New Roman" pitchFamily="18" charset="0"/>
              </a:rPr>
              <a:t>μ=0</a:t>
            </a:r>
            <a:r>
              <a:rPr kumimoji="1" lang="zh-CN" altLang="en-US" sz="3600">
                <a:latin typeface="Times New Roman" pitchFamily="18" charset="0"/>
              </a:rPr>
              <a:t>　</a:t>
            </a:r>
            <a:endParaRPr kumimoji="1" lang="zh-CN" altLang="en-US" sz="3600">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34" name="Text Box 26"/>
          <p:cNvSpPr txBox="1">
            <a:spLocks noChangeArrowheads="1"/>
          </p:cNvSpPr>
          <p:nvPr/>
        </p:nvSpPr>
        <p:spPr bwMode="auto">
          <a:xfrm>
            <a:off x="304800" y="4419283"/>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sz="2800" b="1">
                <a:solidFill>
                  <a:srgbClr val="000000"/>
                </a:solidFill>
                <a:ea typeface="黑体" pitchFamily="2" charset="-122"/>
              </a:rPr>
              <a:t>(6)</a:t>
            </a:r>
            <a:r>
              <a:rPr lang="zh-CN" altLang="en-US" sz="2800" b="1">
                <a:solidFill>
                  <a:srgbClr val="000000"/>
                </a:solidFill>
                <a:ea typeface="黑体" pitchFamily="2" charset="-122"/>
              </a:rPr>
              <a:t>当</a:t>
            </a:r>
            <a:r>
              <a:rPr lang="en-US" altLang="zh-CN" sz="2800" b="1">
                <a:solidFill>
                  <a:srgbClr val="000000"/>
                </a:solidFill>
                <a:ea typeface="黑体" pitchFamily="2" charset="-122"/>
              </a:rPr>
              <a:t>μ</a:t>
            </a:r>
            <a:r>
              <a:rPr lang="zh-CN" altLang="en-US" sz="2800" b="1">
                <a:solidFill>
                  <a:srgbClr val="000000"/>
                </a:solidFill>
                <a:ea typeface="黑体" pitchFamily="2" charset="-122"/>
              </a:rPr>
              <a:t>一定时，曲线的形状由</a:t>
            </a:r>
            <a:r>
              <a:rPr lang="en-US" altLang="zh-CN" sz="2800" b="1">
                <a:solidFill>
                  <a:srgbClr val="000000"/>
                </a:solidFill>
                <a:ea typeface="黑体" pitchFamily="2" charset="-122"/>
              </a:rPr>
              <a:t>σ</a:t>
            </a:r>
            <a:r>
              <a:rPr lang="zh-CN" altLang="en-US" sz="2800" b="1">
                <a:solidFill>
                  <a:srgbClr val="000000"/>
                </a:solidFill>
                <a:ea typeface="黑体" pitchFamily="2" charset="-122"/>
              </a:rPr>
              <a:t>（形状参数）</a:t>
            </a:r>
            <a:r>
              <a:rPr lang="zh-CN" altLang="en-US" sz="2800" b="1">
                <a:solidFill>
                  <a:srgbClr val="000000"/>
                </a:solidFill>
                <a:ea typeface="黑体" pitchFamily="2" charset="-122"/>
              </a:rPr>
              <a:t>确定 </a:t>
            </a:r>
            <a:r>
              <a:rPr lang="en-US" altLang="zh-CN" sz="2800" b="1">
                <a:solidFill>
                  <a:srgbClr val="000000"/>
                </a:solidFill>
                <a:ea typeface="黑体" pitchFamily="2" charset="-122"/>
              </a:rPr>
              <a:t>.</a:t>
            </a:r>
            <a:endParaRPr lang="en-US" altLang="zh-CN" sz="2800" b="1">
              <a:solidFill>
                <a:srgbClr val="000000"/>
              </a:solidFill>
              <a:ea typeface="黑体" pitchFamily="2" charset="-122"/>
            </a:endParaRPr>
          </a:p>
          <a:p>
            <a:r>
              <a:rPr lang="en-US" altLang="zh-CN" sz="2800" b="1">
                <a:solidFill>
                  <a:srgbClr val="000000"/>
                </a:solidFill>
                <a:ea typeface="黑体" pitchFamily="2" charset="-122"/>
              </a:rPr>
              <a:t>σ</a:t>
            </a:r>
            <a:r>
              <a:rPr lang="zh-CN" altLang="en-US" sz="2800" b="1">
                <a:solidFill>
                  <a:srgbClr val="000000"/>
                </a:solidFill>
                <a:ea typeface="黑体" pitchFamily="2" charset="-122"/>
              </a:rPr>
              <a:t>越大，曲线越“矮胖”，表示总体的分布越分散；</a:t>
            </a:r>
            <a:endParaRPr lang="zh-CN" altLang="en-US" sz="2800" b="1">
              <a:solidFill>
                <a:srgbClr val="000000"/>
              </a:solidFill>
              <a:ea typeface="黑体" pitchFamily="2" charset="-122"/>
            </a:endParaRPr>
          </a:p>
          <a:p>
            <a:r>
              <a:rPr lang="en-US" altLang="zh-CN" sz="2800" b="1">
                <a:solidFill>
                  <a:srgbClr val="000000"/>
                </a:solidFill>
                <a:ea typeface="黑体" pitchFamily="2" charset="-122"/>
              </a:rPr>
              <a:t>σ</a:t>
            </a:r>
            <a:r>
              <a:rPr lang="zh-CN" altLang="en-US" sz="2800" b="1">
                <a:solidFill>
                  <a:srgbClr val="000000"/>
                </a:solidFill>
                <a:ea typeface="黑体" pitchFamily="2" charset="-122"/>
              </a:rPr>
              <a:t>越小，曲线越“瘦高”，表示总体的分布越集中</a:t>
            </a:r>
            <a:r>
              <a:rPr lang="en-US" altLang="zh-CN" sz="2800" b="1">
                <a:solidFill>
                  <a:srgbClr val="000000"/>
                </a:solidFill>
                <a:ea typeface="黑体" pitchFamily="2" charset="-122"/>
              </a:rPr>
              <a:t>.</a:t>
            </a:r>
            <a:endParaRPr lang="en-US" altLang="zh-CN" sz="2800" b="1">
              <a:solidFill>
                <a:srgbClr val="000000"/>
              </a:solidFill>
              <a:ea typeface="黑体" pitchFamily="2" charset="-122"/>
            </a:endParaRPr>
          </a:p>
        </p:txBody>
      </p:sp>
      <p:sp>
        <p:nvSpPr>
          <p:cNvPr id="68635" name="Text Box 27"/>
          <p:cNvSpPr txBox="1">
            <a:spLocks noChangeArrowheads="1"/>
          </p:cNvSpPr>
          <p:nvPr/>
        </p:nvSpPr>
        <p:spPr bwMode="auto">
          <a:xfrm>
            <a:off x="76200" y="2286000"/>
            <a:ext cx="9144000" cy="94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2800" b="1">
                <a:solidFill>
                  <a:srgbClr val="000000"/>
                </a:solidFill>
                <a:ea typeface="黑体" pitchFamily="2" charset="-122"/>
              </a:rPr>
              <a:t>（</a:t>
            </a:r>
            <a:r>
              <a:rPr lang="en-US" altLang="zh-CN" sz="2800" b="1">
                <a:solidFill>
                  <a:srgbClr val="000000"/>
                </a:solidFill>
                <a:ea typeface="黑体" pitchFamily="2" charset="-122"/>
              </a:rPr>
              <a:t>5</a:t>
            </a:r>
            <a:r>
              <a:rPr lang="zh-CN" altLang="en-US" sz="2800" b="1">
                <a:solidFill>
                  <a:srgbClr val="000000"/>
                </a:solidFill>
                <a:ea typeface="黑体" pitchFamily="2" charset="-122"/>
              </a:rPr>
              <a:t>）当 </a:t>
            </a:r>
            <a:r>
              <a:rPr lang="en-US" altLang="zh-CN" sz="2800" b="1" i="1">
                <a:solidFill>
                  <a:srgbClr val="000000"/>
                </a:solidFill>
                <a:latin typeface="Times New Roman" pitchFamily="18" charset="0"/>
                <a:ea typeface="黑体" pitchFamily="2" charset="-122"/>
              </a:rPr>
              <a:t>x</a:t>
            </a:r>
            <a:r>
              <a:rPr lang="en-US" altLang="zh-CN" sz="2800" b="1">
                <a:solidFill>
                  <a:srgbClr val="000000"/>
                </a:solidFill>
                <a:ea typeface="黑体" pitchFamily="2" charset="-122"/>
              </a:rPr>
              <a:t>&lt;μ</a:t>
            </a:r>
            <a:r>
              <a:rPr lang="zh-CN" altLang="en-US" sz="2800" b="1">
                <a:solidFill>
                  <a:srgbClr val="000000"/>
                </a:solidFill>
                <a:ea typeface="黑体" pitchFamily="2" charset="-122"/>
              </a:rPr>
              <a:t>时</a:t>
            </a:r>
            <a:r>
              <a:rPr lang="en-US" altLang="zh-CN" sz="2800" b="1">
                <a:solidFill>
                  <a:srgbClr val="000000"/>
                </a:solidFill>
                <a:ea typeface="黑体" pitchFamily="2" charset="-122"/>
              </a:rPr>
              <a:t>,</a:t>
            </a:r>
            <a:r>
              <a:rPr lang="zh-CN" altLang="en-US" sz="2800" b="1">
                <a:solidFill>
                  <a:srgbClr val="000000"/>
                </a:solidFill>
                <a:ea typeface="黑体" pitchFamily="2" charset="-122"/>
              </a:rPr>
              <a:t>曲线上升</a:t>
            </a:r>
            <a:r>
              <a:rPr lang="en-US" altLang="zh-CN" sz="2800" b="1">
                <a:solidFill>
                  <a:srgbClr val="000000"/>
                </a:solidFill>
                <a:ea typeface="黑体" pitchFamily="2" charset="-122"/>
              </a:rPr>
              <a:t>;</a:t>
            </a:r>
            <a:r>
              <a:rPr lang="zh-CN" altLang="en-US" sz="2800" b="1">
                <a:solidFill>
                  <a:srgbClr val="000000"/>
                </a:solidFill>
                <a:ea typeface="黑体" pitchFamily="2" charset="-122"/>
              </a:rPr>
              <a:t>当</a:t>
            </a:r>
            <a:r>
              <a:rPr lang="en-US" altLang="zh-CN" sz="2800" b="1" i="1">
                <a:solidFill>
                  <a:srgbClr val="000000"/>
                </a:solidFill>
                <a:latin typeface="Times New Roman" pitchFamily="18" charset="0"/>
                <a:ea typeface="黑体" pitchFamily="2" charset="-122"/>
              </a:rPr>
              <a:t>x</a:t>
            </a:r>
            <a:r>
              <a:rPr lang="en-US" altLang="zh-CN" sz="2800" b="1">
                <a:solidFill>
                  <a:srgbClr val="000000"/>
                </a:solidFill>
                <a:ea typeface="黑体" pitchFamily="2" charset="-122"/>
              </a:rPr>
              <a:t>&gt;μ</a:t>
            </a:r>
            <a:r>
              <a:rPr lang="zh-CN" altLang="en-US" sz="2800" b="1">
                <a:solidFill>
                  <a:srgbClr val="000000"/>
                </a:solidFill>
                <a:ea typeface="黑体" pitchFamily="2" charset="-122"/>
              </a:rPr>
              <a:t>时</a:t>
            </a:r>
            <a:r>
              <a:rPr lang="en-US" altLang="zh-CN" sz="2800" b="1">
                <a:solidFill>
                  <a:srgbClr val="000000"/>
                </a:solidFill>
                <a:ea typeface="黑体" pitchFamily="2" charset="-122"/>
              </a:rPr>
              <a:t>,</a:t>
            </a:r>
            <a:r>
              <a:rPr lang="zh-CN" altLang="en-US" sz="2800" b="1">
                <a:solidFill>
                  <a:srgbClr val="000000"/>
                </a:solidFill>
                <a:ea typeface="黑体" pitchFamily="2" charset="-122"/>
              </a:rPr>
              <a:t>曲线下降</a:t>
            </a:r>
            <a:r>
              <a:rPr lang="en-US" altLang="zh-CN" sz="2800" b="1">
                <a:solidFill>
                  <a:srgbClr val="000000"/>
                </a:solidFill>
                <a:ea typeface="黑体" pitchFamily="2" charset="-122"/>
              </a:rPr>
              <a:t>.</a:t>
            </a:r>
            <a:r>
              <a:rPr lang="zh-CN" altLang="en-US" sz="2800" b="1">
                <a:solidFill>
                  <a:srgbClr val="000000"/>
                </a:solidFill>
                <a:ea typeface="黑体" pitchFamily="2" charset="-122"/>
              </a:rPr>
              <a:t>并且当曲线向左、右两边无限延伸时</a:t>
            </a:r>
            <a:r>
              <a:rPr lang="en-US" altLang="zh-CN" sz="2800" b="1">
                <a:solidFill>
                  <a:srgbClr val="000000"/>
                </a:solidFill>
                <a:ea typeface="黑体" pitchFamily="2" charset="-122"/>
              </a:rPr>
              <a:t>,</a:t>
            </a:r>
            <a:r>
              <a:rPr lang="zh-CN" altLang="en-US" sz="2800" b="1">
                <a:solidFill>
                  <a:srgbClr val="000000"/>
                </a:solidFill>
                <a:ea typeface="黑体" pitchFamily="2" charset="-122"/>
              </a:rPr>
              <a:t>以</a:t>
            </a:r>
            <a:r>
              <a:rPr lang="en-US" altLang="zh-CN" sz="2800" b="1" i="1">
                <a:solidFill>
                  <a:srgbClr val="000000"/>
                </a:solidFill>
                <a:latin typeface="Times New Roman" pitchFamily="18" charset="0"/>
                <a:ea typeface="黑体" pitchFamily="2" charset="-122"/>
              </a:rPr>
              <a:t>x</a:t>
            </a:r>
            <a:r>
              <a:rPr lang="zh-CN" altLang="en-US" sz="2800" b="1">
                <a:solidFill>
                  <a:srgbClr val="000000"/>
                </a:solidFill>
                <a:ea typeface="黑体" pitchFamily="2" charset="-122"/>
              </a:rPr>
              <a:t>轴为渐近线</a:t>
            </a:r>
            <a:r>
              <a:rPr lang="en-US" altLang="zh-CN" sz="2800" b="1">
                <a:solidFill>
                  <a:srgbClr val="000000"/>
                </a:solidFill>
                <a:ea typeface="黑体" pitchFamily="2" charset="-122"/>
              </a:rPr>
              <a:t>,</a:t>
            </a:r>
            <a:r>
              <a:rPr lang="zh-CN" altLang="en-US" sz="2800" b="1">
                <a:solidFill>
                  <a:srgbClr val="000000"/>
                </a:solidFill>
                <a:ea typeface="黑体" pitchFamily="2" charset="-122"/>
              </a:rPr>
              <a:t>向它无限靠近</a:t>
            </a:r>
            <a:r>
              <a:rPr lang="en-US" altLang="zh-CN" sz="2800" b="1">
                <a:solidFill>
                  <a:srgbClr val="000000"/>
                </a:solidFill>
                <a:ea typeface="黑体" pitchFamily="2" charset="-122"/>
              </a:rPr>
              <a:t>.</a:t>
            </a:r>
            <a:endParaRPr lang="en-US" altLang="zh-CN" sz="2800" b="1">
              <a:solidFill>
                <a:srgbClr val="000000"/>
              </a:solidFill>
              <a:ea typeface="黑体" pitchFamily="2" charset="-122"/>
            </a:endParaRPr>
          </a:p>
        </p:txBody>
      </p:sp>
      <p:sp>
        <p:nvSpPr>
          <p:cNvPr id="32792" name="Text Box 28"/>
          <p:cNvSpPr txBox="1">
            <a:spLocks noChangeArrowheads="1"/>
          </p:cNvSpPr>
          <p:nvPr/>
        </p:nvSpPr>
        <p:spPr bwMode="auto">
          <a:xfrm>
            <a:off x="0" y="0"/>
            <a:ext cx="4140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3200" b="1">
                <a:solidFill>
                  <a:schemeClr val="accent2"/>
                </a:solidFill>
                <a:latin typeface="黑体" pitchFamily="2" charset="-122"/>
                <a:ea typeface="黑体" pitchFamily="2" charset="-122"/>
              </a:rPr>
              <a:t>正态曲线的性质</a:t>
            </a:r>
            <a:endParaRPr lang="zh-CN" altLang="en-US" sz="3200" b="1">
              <a:solidFill>
                <a:schemeClr val="accent2"/>
              </a:solidFill>
              <a:latin typeface="黑体" pitchFamily="2" charset="-122"/>
              <a:ea typeface="黑体" pitchFamily="2" charset="-122"/>
            </a:endParaRPr>
          </a:p>
        </p:txBody>
      </p:sp>
      <p:graphicFrame>
        <p:nvGraphicFramePr>
          <p:cNvPr id="32793" name="Object 29"/>
          <p:cNvGraphicFramePr>
            <a:graphicFrameLocks noChangeAspect="1"/>
          </p:cNvGraphicFramePr>
          <p:nvPr/>
        </p:nvGraphicFramePr>
        <p:xfrm>
          <a:off x="381000" y="609600"/>
          <a:ext cx="8385175" cy="1744980"/>
        </p:xfrm>
        <a:graphic>
          <a:graphicData uri="http://schemas.openxmlformats.org/presentationml/2006/ole">
            <mc:AlternateContent xmlns:mc="http://schemas.openxmlformats.org/markup-compatibility/2006">
              <mc:Choice xmlns:v="urn:schemas-microsoft-com:vml" Requires="v">
                <p:oleObj spid="_x0000_s32795" name="Equation" r:id="rId1" imgW="1548765" imgH="482600" progId="Equation.DSMT4">
                  <p:embed/>
                </p:oleObj>
              </mc:Choice>
              <mc:Fallback>
                <p:oleObj name="Equation" r:id="rId1" imgW="1548765" imgH="482600" progId="Equation.DSMT4">
                  <p:embed/>
                  <p:pic>
                    <p:nvPicPr>
                      <p:cNvPr id="0" name="Object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385175" cy="17449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 name="图片 1"/>
          <p:cNvPicPr>
            <a:picLocks noChangeAspect="1"/>
          </p:cNvPicPr>
          <p:nvPr/>
        </p:nvPicPr>
        <p:blipFill>
          <a:blip r:embed="rId3"/>
          <a:stretch>
            <a:fillRect/>
          </a:stretch>
        </p:blipFill>
        <p:spPr>
          <a:xfrm>
            <a:off x="1143000" y="3200400"/>
            <a:ext cx="6990080" cy="714375"/>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8635"/>
                                        </p:tgtEl>
                                        <p:attrNameLst>
                                          <p:attrName>style.visibility</p:attrName>
                                        </p:attrNameLst>
                                      </p:cBhvr>
                                      <p:to>
                                        <p:strVal val="visible"/>
                                      </p:to>
                                    </p:set>
                                    <p:animEffect transition="in" filter="wipe(up)">
                                      <p:cBhvr>
                                        <p:cTn id="7" dur="500"/>
                                        <p:tgtEl>
                                          <p:spTgt spid="6863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wd">
                                    <p:tmPct val="100000"/>
                                  </p:iterate>
                                  <p:childTnLst>
                                    <p:set>
                                      <p:cBhvr>
                                        <p:cTn id="11" dur="1" fill="hold">
                                          <p:stCondLst>
                                            <p:cond delay="0"/>
                                          </p:stCondLst>
                                        </p:cTn>
                                        <p:tgtEl>
                                          <p:spTgt spid="68634"/>
                                        </p:tgtEl>
                                        <p:attrNameLst>
                                          <p:attrName>style.visibility</p:attrName>
                                        </p:attrNameLst>
                                      </p:cBhvr>
                                      <p:to>
                                        <p:strVal val="visible"/>
                                      </p:to>
                                    </p:set>
                                    <p:animEffect transition="in" filter="blinds(horizontal)">
                                      <p:cBhvr>
                                        <p:cTn id="12" dur="300"/>
                                        <p:tgtEl>
                                          <p:spTgt spid="686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4" grpId="0" autoUpdateAnimBg="0"/>
      <p:bldP spid="68635"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Freeform 2" descr="25%"/>
          <p:cNvSpPr/>
          <p:nvPr/>
        </p:nvSpPr>
        <p:spPr bwMode="auto">
          <a:xfrm flipH="1">
            <a:off x="5364163" y="4000500"/>
            <a:ext cx="2178050" cy="1330325"/>
          </a:xfrm>
          <a:custGeom>
            <a:avLst/>
            <a:gdLst>
              <a:gd name="T0" fmla="*/ 0 w 2700"/>
              <a:gd name="T1" fmla="*/ 1605 h 1605"/>
              <a:gd name="T2" fmla="*/ 2700 w 2700"/>
              <a:gd name="T3" fmla="*/ 1605 h 1605"/>
              <a:gd name="T4" fmla="*/ 2692 w 2700"/>
              <a:gd name="T5" fmla="*/ 0 h 1605"/>
              <a:gd name="T6" fmla="*/ 2467 w 2700"/>
              <a:gd name="T7" fmla="*/ 457 h 1605"/>
              <a:gd name="T8" fmla="*/ 2182 w 2700"/>
              <a:gd name="T9" fmla="*/ 892 h 1605"/>
              <a:gd name="T10" fmla="*/ 1897 w 2700"/>
              <a:gd name="T11" fmla="*/ 1215 h 1605"/>
              <a:gd name="T12" fmla="*/ 1605 w 2700"/>
              <a:gd name="T13" fmla="*/ 1410 h 1605"/>
              <a:gd name="T14" fmla="*/ 1207 w 2700"/>
              <a:gd name="T15" fmla="*/ 1522 h 1605"/>
              <a:gd name="T16" fmla="*/ 637 w 2700"/>
              <a:gd name="T17" fmla="*/ 1560 h 1605"/>
              <a:gd name="T18" fmla="*/ 0 w 2700"/>
              <a:gd name="T19" fmla="*/ 1560 h 16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00"/>
              <a:gd name="T31" fmla="*/ 0 h 1605"/>
              <a:gd name="T32" fmla="*/ 2700 w 2700"/>
              <a:gd name="T33" fmla="*/ 1605 h 16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00" h="1605">
                <a:moveTo>
                  <a:pt x="0" y="1605"/>
                </a:moveTo>
                <a:lnTo>
                  <a:pt x="2700" y="1605"/>
                </a:lnTo>
                <a:lnTo>
                  <a:pt x="2692" y="0"/>
                </a:lnTo>
                <a:lnTo>
                  <a:pt x="2467" y="457"/>
                </a:lnTo>
                <a:lnTo>
                  <a:pt x="2182" y="892"/>
                </a:lnTo>
                <a:lnTo>
                  <a:pt x="1897" y="1215"/>
                </a:lnTo>
                <a:lnTo>
                  <a:pt x="1605" y="1410"/>
                </a:lnTo>
                <a:lnTo>
                  <a:pt x="1207" y="1522"/>
                </a:lnTo>
                <a:lnTo>
                  <a:pt x="637" y="1560"/>
                </a:lnTo>
                <a:lnTo>
                  <a:pt x="0" y="1560"/>
                </a:lnTo>
              </a:path>
            </a:pathLst>
          </a:custGeom>
          <a:pattFill prst="pct25">
            <a:fgClr>
              <a:srgbClr val="00CC00"/>
            </a:fgClr>
            <a:bgClr>
              <a:srgbClr val="FFFFFF"/>
            </a:bgClr>
          </a:pattFill>
          <a:ln w="9525">
            <a:solidFill>
              <a:srgbClr val="FF0000"/>
            </a:solidFill>
            <a:round/>
          </a:ln>
        </p:spPr>
        <p:txBody>
          <a:bodyPr/>
          <a:lstStyle/>
          <a:p>
            <a:endParaRPr kumimoji="1" lang="zh-CN" altLang="zh-CN" sz="2400">
              <a:latin typeface="Times New Roman" pitchFamily="18" charset="0"/>
            </a:endParaRPr>
          </a:p>
        </p:txBody>
      </p:sp>
      <p:sp>
        <p:nvSpPr>
          <p:cNvPr id="30723" name="Freeform 3" descr="25%"/>
          <p:cNvSpPr/>
          <p:nvPr/>
        </p:nvSpPr>
        <p:spPr bwMode="auto">
          <a:xfrm>
            <a:off x="1627188" y="3960813"/>
            <a:ext cx="2178050" cy="1363662"/>
          </a:xfrm>
          <a:custGeom>
            <a:avLst/>
            <a:gdLst>
              <a:gd name="T0" fmla="*/ 0 w 2700"/>
              <a:gd name="T1" fmla="*/ 1605 h 1605"/>
              <a:gd name="T2" fmla="*/ 2700 w 2700"/>
              <a:gd name="T3" fmla="*/ 1605 h 1605"/>
              <a:gd name="T4" fmla="*/ 2692 w 2700"/>
              <a:gd name="T5" fmla="*/ 0 h 1605"/>
              <a:gd name="T6" fmla="*/ 2467 w 2700"/>
              <a:gd name="T7" fmla="*/ 457 h 1605"/>
              <a:gd name="T8" fmla="*/ 2182 w 2700"/>
              <a:gd name="T9" fmla="*/ 892 h 1605"/>
              <a:gd name="T10" fmla="*/ 1897 w 2700"/>
              <a:gd name="T11" fmla="*/ 1215 h 1605"/>
              <a:gd name="T12" fmla="*/ 1605 w 2700"/>
              <a:gd name="T13" fmla="*/ 1410 h 1605"/>
              <a:gd name="T14" fmla="*/ 1207 w 2700"/>
              <a:gd name="T15" fmla="*/ 1522 h 1605"/>
              <a:gd name="T16" fmla="*/ 637 w 2700"/>
              <a:gd name="T17" fmla="*/ 1560 h 1605"/>
              <a:gd name="T18" fmla="*/ 0 w 2700"/>
              <a:gd name="T19" fmla="*/ 1560 h 16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00"/>
              <a:gd name="T31" fmla="*/ 0 h 1605"/>
              <a:gd name="T32" fmla="*/ 2700 w 2700"/>
              <a:gd name="T33" fmla="*/ 1605 h 16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00" h="1605">
                <a:moveTo>
                  <a:pt x="0" y="1605"/>
                </a:moveTo>
                <a:lnTo>
                  <a:pt x="2700" y="1605"/>
                </a:lnTo>
                <a:lnTo>
                  <a:pt x="2692" y="0"/>
                </a:lnTo>
                <a:lnTo>
                  <a:pt x="2467" y="457"/>
                </a:lnTo>
                <a:lnTo>
                  <a:pt x="2182" y="892"/>
                </a:lnTo>
                <a:lnTo>
                  <a:pt x="1897" y="1215"/>
                </a:lnTo>
                <a:lnTo>
                  <a:pt x="1605" y="1410"/>
                </a:lnTo>
                <a:lnTo>
                  <a:pt x="1207" y="1522"/>
                </a:lnTo>
                <a:lnTo>
                  <a:pt x="637" y="1560"/>
                </a:lnTo>
                <a:lnTo>
                  <a:pt x="0" y="1560"/>
                </a:lnTo>
              </a:path>
            </a:pathLst>
          </a:custGeom>
          <a:pattFill prst="pct25">
            <a:fgClr>
              <a:srgbClr val="00CC00"/>
            </a:fgClr>
            <a:bgClr>
              <a:srgbClr val="FFFFFF"/>
            </a:bgClr>
          </a:pattFill>
          <a:ln w="9525">
            <a:solidFill>
              <a:srgbClr val="FF0000"/>
            </a:solidFill>
            <a:round/>
          </a:ln>
        </p:spPr>
        <p:txBody>
          <a:bodyPr/>
          <a:lstStyle/>
          <a:p>
            <a:endParaRPr kumimoji="1" lang="zh-CN" altLang="zh-CN" sz="2400">
              <a:latin typeface="Times New Roman" pitchFamily="18" charset="0"/>
            </a:endParaRPr>
          </a:p>
        </p:txBody>
      </p:sp>
      <p:sp>
        <p:nvSpPr>
          <p:cNvPr id="35844" name="Rectangle 4"/>
          <p:cNvSpPr>
            <a:spLocks noGrp="1" noChangeArrowheads="1"/>
          </p:cNvSpPr>
          <p:nvPr>
            <p:ph type="title" idx="4294967295"/>
          </p:nvPr>
        </p:nvSpPr>
        <p:spPr>
          <a:xfrm>
            <a:off x="76200" y="152400"/>
            <a:ext cx="7772400" cy="1143000"/>
          </a:xfrm>
        </p:spPr>
        <p:txBody>
          <a:bodyPr/>
          <a:lstStyle/>
          <a:p>
            <a:r>
              <a:rPr lang="en-US" altLang="zh-CN" sz="4800" b="1"/>
              <a:t>5.</a:t>
            </a:r>
            <a:r>
              <a:rPr lang="zh-CN" altLang="en-US" sz="4800" b="1"/>
              <a:t>正态曲线下的面积规律</a:t>
            </a:r>
            <a:endParaRPr lang="zh-CN" altLang="en-US" sz="4800" b="1"/>
          </a:p>
        </p:txBody>
      </p:sp>
      <p:sp>
        <p:nvSpPr>
          <p:cNvPr id="35845" name="Rectangle 5"/>
          <p:cNvSpPr>
            <a:spLocks noGrp="1" noChangeArrowheads="1"/>
          </p:cNvSpPr>
          <p:nvPr>
            <p:ph type="body" idx="4294967295"/>
          </p:nvPr>
        </p:nvSpPr>
        <p:spPr>
          <a:xfrm>
            <a:off x="685800" y="1468438"/>
            <a:ext cx="7772400" cy="808037"/>
          </a:xfrm>
        </p:spPr>
        <p:txBody>
          <a:bodyPr/>
          <a:lstStyle/>
          <a:p>
            <a:pPr marL="469900" indent="-469900">
              <a:lnSpc>
                <a:spcPct val="90000"/>
              </a:lnSpc>
            </a:pPr>
            <a:r>
              <a:rPr lang="en-US" altLang="zh-CN" sz="2800" b="1"/>
              <a:t>X</a:t>
            </a:r>
            <a:r>
              <a:rPr lang="zh-CN" altLang="en-US" sz="2800" b="1"/>
              <a:t>轴与正态曲线所夹面积恒等于</a:t>
            </a:r>
            <a:r>
              <a:rPr lang="en-US" altLang="zh-CN" sz="2800" b="1"/>
              <a:t>1 </a:t>
            </a:r>
            <a:r>
              <a:rPr lang="zh-CN" altLang="en-US" sz="2800" b="1"/>
              <a:t>。</a:t>
            </a:r>
            <a:endParaRPr lang="zh-CN" altLang="en-US" sz="2800" b="1"/>
          </a:p>
          <a:p>
            <a:pPr marL="469900" indent="-469900">
              <a:lnSpc>
                <a:spcPct val="90000"/>
              </a:lnSpc>
            </a:pPr>
            <a:r>
              <a:rPr lang="zh-CN" altLang="en-US" sz="2800" b="1"/>
              <a:t>对称区域面积相等。</a:t>
            </a:r>
            <a:endParaRPr lang="zh-CN" altLang="en-US" sz="2800" b="1"/>
          </a:p>
        </p:txBody>
      </p:sp>
      <p:sp>
        <p:nvSpPr>
          <p:cNvPr id="35846" name="Freeform 6"/>
          <p:cNvSpPr/>
          <p:nvPr/>
        </p:nvSpPr>
        <p:spPr bwMode="auto">
          <a:xfrm>
            <a:off x="1600200" y="2819400"/>
            <a:ext cx="5942013" cy="2478088"/>
          </a:xfrm>
          <a:custGeom>
            <a:avLst/>
            <a:gdLst>
              <a:gd name="T0" fmla="*/ 25 w 1520"/>
              <a:gd name="T1" fmla="*/ 920 h 920"/>
              <a:gd name="T2" fmla="*/ 46 w 1520"/>
              <a:gd name="T3" fmla="*/ 920 h 920"/>
              <a:gd name="T4" fmla="*/ 73 w 1520"/>
              <a:gd name="T5" fmla="*/ 920 h 920"/>
              <a:gd name="T6" fmla="*/ 95 w 1520"/>
              <a:gd name="T7" fmla="*/ 920 h 920"/>
              <a:gd name="T8" fmla="*/ 122 w 1520"/>
              <a:gd name="T9" fmla="*/ 919 h 920"/>
              <a:gd name="T10" fmla="*/ 143 w 1520"/>
              <a:gd name="T11" fmla="*/ 918 h 920"/>
              <a:gd name="T12" fmla="*/ 168 w 1520"/>
              <a:gd name="T13" fmla="*/ 917 h 920"/>
              <a:gd name="T14" fmla="*/ 192 w 1520"/>
              <a:gd name="T15" fmla="*/ 915 h 920"/>
              <a:gd name="T16" fmla="*/ 213 w 1520"/>
              <a:gd name="T17" fmla="*/ 912 h 920"/>
              <a:gd name="T18" fmla="*/ 241 w 1520"/>
              <a:gd name="T19" fmla="*/ 907 h 920"/>
              <a:gd name="T20" fmla="*/ 262 w 1520"/>
              <a:gd name="T21" fmla="*/ 901 h 920"/>
              <a:gd name="T22" fmla="*/ 289 w 1520"/>
              <a:gd name="T23" fmla="*/ 892 h 920"/>
              <a:gd name="T24" fmla="*/ 310 w 1520"/>
              <a:gd name="T25" fmla="*/ 881 h 920"/>
              <a:gd name="T26" fmla="*/ 335 w 1520"/>
              <a:gd name="T27" fmla="*/ 866 h 920"/>
              <a:gd name="T28" fmla="*/ 359 w 1520"/>
              <a:gd name="T29" fmla="*/ 846 h 920"/>
              <a:gd name="T30" fmla="*/ 380 w 1520"/>
              <a:gd name="T31" fmla="*/ 824 h 920"/>
              <a:gd name="T32" fmla="*/ 408 w 1520"/>
              <a:gd name="T33" fmla="*/ 788 h 920"/>
              <a:gd name="T34" fmla="*/ 429 w 1520"/>
              <a:gd name="T35" fmla="*/ 754 h 920"/>
              <a:gd name="T36" fmla="*/ 456 w 1520"/>
              <a:gd name="T37" fmla="*/ 702 h 920"/>
              <a:gd name="T38" fmla="*/ 478 w 1520"/>
              <a:gd name="T39" fmla="*/ 656 h 920"/>
              <a:gd name="T40" fmla="*/ 502 w 1520"/>
              <a:gd name="T41" fmla="*/ 595 h 920"/>
              <a:gd name="T42" fmla="*/ 526 w 1520"/>
              <a:gd name="T43" fmla="*/ 528 h 920"/>
              <a:gd name="T44" fmla="*/ 548 w 1520"/>
              <a:gd name="T45" fmla="*/ 466 h 920"/>
              <a:gd name="T46" fmla="*/ 575 w 1520"/>
              <a:gd name="T47" fmla="*/ 382 h 920"/>
              <a:gd name="T48" fmla="*/ 596 w 1520"/>
              <a:gd name="T49" fmla="*/ 315 h 920"/>
              <a:gd name="T50" fmla="*/ 623 w 1520"/>
              <a:gd name="T51" fmla="*/ 233 h 920"/>
              <a:gd name="T52" fmla="*/ 645 w 1520"/>
              <a:gd name="T53" fmla="*/ 173 h 920"/>
              <a:gd name="T54" fmla="*/ 669 w 1520"/>
              <a:gd name="T55" fmla="*/ 112 h 920"/>
              <a:gd name="T56" fmla="*/ 693 w 1520"/>
              <a:gd name="T57" fmla="*/ 62 h 920"/>
              <a:gd name="T58" fmla="*/ 715 w 1520"/>
              <a:gd name="T59" fmla="*/ 29 h 920"/>
              <a:gd name="T60" fmla="*/ 742 w 1520"/>
              <a:gd name="T61" fmla="*/ 4 h 920"/>
              <a:gd name="T62" fmla="*/ 763 w 1520"/>
              <a:gd name="T63" fmla="*/ 0 h 920"/>
              <a:gd name="T64" fmla="*/ 791 w 1520"/>
              <a:gd name="T65" fmla="*/ 13 h 920"/>
              <a:gd name="T66" fmla="*/ 812 w 1520"/>
              <a:gd name="T67" fmla="*/ 37 h 920"/>
              <a:gd name="T68" fmla="*/ 836 w 1520"/>
              <a:gd name="T69" fmla="*/ 79 h 920"/>
              <a:gd name="T70" fmla="*/ 861 w 1520"/>
              <a:gd name="T71" fmla="*/ 133 h 920"/>
              <a:gd name="T72" fmla="*/ 882 w 1520"/>
              <a:gd name="T73" fmla="*/ 189 h 920"/>
              <a:gd name="T74" fmla="*/ 909 w 1520"/>
              <a:gd name="T75" fmla="*/ 269 h 920"/>
              <a:gd name="T76" fmla="*/ 930 w 1520"/>
              <a:gd name="T77" fmla="*/ 334 h 920"/>
              <a:gd name="T78" fmla="*/ 958 w 1520"/>
              <a:gd name="T79" fmla="*/ 419 h 920"/>
              <a:gd name="T80" fmla="*/ 979 w 1520"/>
              <a:gd name="T81" fmla="*/ 484 h 920"/>
              <a:gd name="T82" fmla="*/ 1003 w 1520"/>
              <a:gd name="T83" fmla="*/ 554 h 920"/>
              <a:gd name="T84" fmla="*/ 1028 w 1520"/>
              <a:gd name="T85" fmla="*/ 619 h 920"/>
              <a:gd name="T86" fmla="*/ 1049 w 1520"/>
              <a:gd name="T87" fmla="*/ 670 h 920"/>
              <a:gd name="T88" fmla="*/ 1076 w 1520"/>
              <a:gd name="T89" fmla="*/ 727 h 920"/>
              <a:gd name="T90" fmla="*/ 1098 w 1520"/>
              <a:gd name="T91" fmla="*/ 764 h 920"/>
              <a:gd name="T92" fmla="*/ 1125 w 1520"/>
              <a:gd name="T93" fmla="*/ 805 h 920"/>
              <a:gd name="T94" fmla="*/ 1146 w 1520"/>
              <a:gd name="T95" fmla="*/ 830 h 920"/>
              <a:gd name="T96" fmla="*/ 1171 w 1520"/>
              <a:gd name="T97" fmla="*/ 854 h 920"/>
              <a:gd name="T98" fmla="*/ 1195 w 1520"/>
              <a:gd name="T99" fmla="*/ 872 h 920"/>
              <a:gd name="T100" fmla="*/ 1216 w 1520"/>
              <a:gd name="T101" fmla="*/ 885 h 920"/>
              <a:gd name="T102" fmla="*/ 1244 w 1520"/>
              <a:gd name="T103" fmla="*/ 896 h 920"/>
              <a:gd name="T104" fmla="*/ 1265 w 1520"/>
              <a:gd name="T105" fmla="*/ 903 h 920"/>
              <a:gd name="T106" fmla="*/ 1292 w 1520"/>
              <a:gd name="T107" fmla="*/ 909 h 920"/>
              <a:gd name="T108" fmla="*/ 1313 w 1520"/>
              <a:gd name="T109" fmla="*/ 913 h 920"/>
              <a:gd name="T110" fmla="*/ 1338 w 1520"/>
              <a:gd name="T111" fmla="*/ 916 h 920"/>
              <a:gd name="T112" fmla="*/ 1362 w 1520"/>
              <a:gd name="T113" fmla="*/ 917 h 920"/>
              <a:gd name="T114" fmla="*/ 1383 w 1520"/>
              <a:gd name="T115" fmla="*/ 918 h 920"/>
              <a:gd name="T116" fmla="*/ 1411 w 1520"/>
              <a:gd name="T117" fmla="*/ 919 h 920"/>
              <a:gd name="T118" fmla="*/ 1432 w 1520"/>
              <a:gd name="T119" fmla="*/ 920 h 920"/>
              <a:gd name="T120" fmla="*/ 1459 w 1520"/>
              <a:gd name="T121" fmla="*/ 920 h 920"/>
              <a:gd name="T122" fmla="*/ 1481 w 1520"/>
              <a:gd name="T123" fmla="*/ 920 h 920"/>
              <a:gd name="T124" fmla="*/ 1505 w 1520"/>
              <a:gd name="T125" fmla="*/ 920 h 92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20"/>
              <a:gd name="T190" fmla="*/ 0 h 920"/>
              <a:gd name="T191" fmla="*/ 1520 w 1520"/>
              <a:gd name="T192" fmla="*/ 920 h 92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20" h="920">
                <a:moveTo>
                  <a:pt x="0" y="920"/>
                </a:moveTo>
                <a:lnTo>
                  <a:pt x="3" y="920"/>
                </a:lnTo>
                <a:lnTo>
                  <a:pt x="6" y="920"/>
                </a:lnTo>
                <a:lnTo>
                  <a:pt x="10" y="920"/>
                </a:lnTo>
                <a:lnTo>
                  <a:pt x="13" y="920"/>
                </a:lnTo>
                <a:lnTo>
                  <a:pt x="16" y="920"/>
                </a:lnTo>
                <a:lnTo>
                  <a:pt x="19" y="920"/>
                </a:lnTo>
                <a:lnTo>
                  <a:pt x="22" y="920"/>
                </a:lnTo>
                <a:lnTo>
                  <a:pt x="25" y="920"/>
                </a:lnTo>
                <a:lnTo>
                  <a:pt x="28" y="920"/>
                </a:lnTo>
                <a:lnTo>
                  <a:pt x="31" y="920"/>
                </a:lnTo>
                <a:lnTo>
                  <a:pt x="34" y="920"/>
                </a:lnTo>
                <a:lnTo>
                  <a:pt x="37" y="920"/>
                </a:lnTo>
                <a:lnTo>
                  <a:pt x="40" y="920"/>
                </a:lnTo>
                <a:lnTo>
                  <a:pt x="43" y="920"/>
                </a:lnTo>
                <a:lnTo>
                  <a:pt x="46" y="920"/>
                </a:lnTo>
                <a:lnTo>
                  <a:pt x="49" y="920"/>
                </a:lnTo>
                <a:lnTo>
                  <a:pt x="52" y="920"/>
                </a:lnTo>
                <a:lnTo>
                  <a:pt x="55" y="920"/>
                </a:lnTo>
                <a:lnTo>
                  <a:pt x="58" y="920"/>
                </a:lnTo>
                <a:lnTo>
                  <a:pt x="61" y="920"/>
                </a:lnTo>
                <a:lnTo>
                  <a:pt x="64" y="920"/>
                </a:lnTo>
                <a:lnTo>
                  <a:pt x="67" y="920"/>
                </a:lnTo>
                <a:lnTo>
                  <a:pt x="70" y="920"/>
                </a:lnTo>
                <a:lnTo>
                  <a:pt x="73" y="920"/>
                </a:lnTo>
                <a:lnTo>
                  <a:pt x="76" y="920"/>
                </a:lnTo>
                <a:lnTo>
                  <a:pt x="79" y="920"/>
                </a:lnTo>
                <a:lnTo>
                  <a:pt x="82" y="920"/>
                </a:lnTo>
                <a:lnTo>
                  <a:pt x="86" y="920"/>
                </a:lnTo>
                <a:lnTo>
                  <a:pt x="89" y="920"/>
                </a:lnTo>
                <a:lnTo>
                  <a:pt x="92" y="920"/>
                </a:lnTo>
                <a:lnTo>
                  <a:pt x="95" y="920"/>
                </a:lnTo>
                <a:lnTo>
                  <a:pt x="98" y="920"/>
                </a:lnTo>
                <a:lnTo>
                  <a:pt x="101" y="920"/>
                </a:lnTo>
                <a:lnTo>
                  <a:pt x="104" y="920"/>
                </a:lnTo>
                <a:lnTo>
                  <a:pt x="107" y="919"/>
                </a:lnTo>
                <a:lnTo>
                  <a:pt x="110" y="919"/>
                </a:lnTo>
                <a:lnTo>
                  <a:pt x="113" y="919"/>
                </a:lnTo>
                <a:lnTo>
                  <a:pt x="116" y="919"/>
                </a:lnTo>
                <a:lnTo>
                  <a:pt x="119" y="919"/>
                </a:lnTo>
                <a:lnTo>
                  <a:pt x="122" y="919"/>
                </a:lnTo>
                <a:lnTo>
                  <a:pt x="125" y="919"/>
                </a:lnTo>
                <a:lnTo>
                  <a:pt x="128" y="919"/>
                </a:lnTo>
                <a:lnTo>
                  <a:pt x="131" y="919"/>
                </a:lnTo>
                <a:lnTo>
                  <a:pt x="134" y="919"/>
                </a:lnTo>
                <a:lnTo>
                  <a:pt x="137" y="918"/>
                </a:lnTo>
                <a:lnTo>
                  <a:pt x="140" y="918"/>
                </a:lnTo>
                <a:lnTo>
                  <a:pt x="143" y="918"/>
                </a:lnTo>
                <a:lnTo>
                  <a:pt x="146" y="918"/>
                </a:lnTo>
                <a:lnTo>
                  <a:pt x="149" y="918"/>
                </a:lnTo>
                <a:lnTo>
                  <a:pt x="152" y="918"/>
                </a:lnTo>
                <a:lnTo>
                  <a:pt x="155" y="918"/>
                </a:lnTo>
                <a:lnTo>
                  <a:pt x="158" y="917"/>
                </a:lnTo>
                <a:lnTo>
                  <a:pt x="161" y="917"/>
                </a:lnTo>
                <a:lnTo>
                  <a:pt x="165" y="917"/>
                </a:lnTo>
                <a:lnTo>
                  <a:pt x="168" y="917"/>
                </a:lnTo>
                <a:lnTo>
                  <a:pt x="171" y="917"/>
                </a:lnTo>
                <a:lnTo>
                  <a:pt x="174" y="916"/>
                </a:lnTo>
                <a:lnTo>
                  <a:pt x="177" y="916"/>
                </a:lnTo>
                <a:lnTo>
                  <a:pt x="180" y="916"/>
                </a:lnTo>
                <a:lnTo>
                  <a:pt x="183" y="916"/>
                </a:lnTo>
                <a:lnTo>
                  <a:pt x="186" y="915"/>
                </a:lnTo>
                <a:lnTo>
                  <a:pt x="189" y="915"/>
                </a:lnTo>
                <a:lnTo>
                  <a:pt x="192" y="915"/>
                </a:lnTo>
                <a:lnTo>
                  <a:pt x="195" y="914"/>
                </a:lnTo>
                <a:lnTo>
                  <a:pt x="198" y="914"/>
                </a:lnTo>
                <a:lnTo>
                  <a:pt x="201" y="914"/>
                </a:lnTo>
                <a:lnTo>
                  <a:pt x="204" y="913"/>
                </a:lnTo>
                <a:lnTo>
                  <a:pt x="207" y="913"/>
                </a:lnTo>
                <a:lnTo>
                  <a:pt x="210" y="912"/>
                </a:lnTo>
                <a:lnTo>
                  <a:pt x="213" y="912"/>
                </a:lnTo>
                <a:lnTo>
                  <a:pt x="216" y="911"/>
                </a:lnTo>
                <a:lnTo>
                  <a:pt x="219" y="911"/>
                </a:lnTo>
                <a:lnTo>
                  <a:pt x="222" y="910"/>
                </a:lnTo>
                <a:lnTo>
                  <a:pt x="225" y="910"/>
                </a:lnTo>
                <a:lnTo>
                  <a:pt x="228" y="909"/>
                </a:lnTo>
                <a:lnTo>
                  <a:pt x="231" y="909"/>
                </a:lnTo>
                <a:lnTo>
                  <a:pt x="234" y="908"/>
                </a:lnTo>
                <a:lnTo>
                  <a:pt x="237" y="908"/>
                </a:lnTo>
                <a:lnTo>
                  <a:pt x="241" y="907"/>
                </a:lnTo>
                <a:lnTo>
                  <a:pt x="244" y="906"/>
                </a:lnTo>
                <a:lnTo>
                  <a:pt x="247" y="906"/>
                </a:lnTo>
                <a:lnTo>
                  <a:pt x="250" y="905"/>
                </a:lnTo>
                <a:lnTo>
                  <a:pt x="253" y="904"/>
                </a:lnTo>
                <a:lnTo>
                  <a:pt x="256" y="903"/>
                </a:lnTo>
                <a:lnTo>
                  <a:pt x="259" y="902"/>
                </a:lnTo>
                <a:lnTo>
                  <a:pt x="262" y="901"/>
                </a:lnTo>
                <a:lnTo>
                  <a:pt x="265" y="901"/>
                </a:lnTo>
                <a:lnTo>
                  <a:pt x="268" y="900"/>
                </a:lnTo>
                <a:lnTo>
                  <a:pt x="271" y="899"/>
                </a:lnTo>
                <a:lnTo>
                  <a:pt x="274" y="898"/>
                </a:lnTo>
                <a:lnTo>
                  <a:pt x="277" y="896"/>
                </a:lnTo>
                <a:lnTo>
                  <a:pt x="280" y="895"/>
                </a:lnTo>
                <a:lnTo>
                  <a:pt x="283" y="894"/>
                </a:lnTo>
                <a:lnTo>
                  <a:pt x="286" y="893"/>
                </a:lnTo>
                <a:lnTo>
                  <a:pt x="289" y="892"/>
                </a:lnTo>
                <a:lnTo>
                  <a:pt x="292" y="890"/>
                </a:lnTo>
                <a:lnTo>
                  <a:pt x="295" y="889"/>
                </a:lnTo>
                <a:lnTo>
                  <a:pt x="298" y="888"/>
                </a:lnTo>
                <a:lnTo>
                  <a:pt x="301" y="886"/>
                </a:lnTo>
                <a:lnTo>
                  <a:pt x="304" y="885"/>
                </a:lnTo>
                <a:lnTo>
                  <a:pt x="307" y="883"/>
                </a:lnTo>
                <a:lnTo>
                  <a:pt x="310" y="881"/>
                </a:lnTo>
                <a:lnTo>
                  <a:pt x="313" y="880"/>
                </a:lnTo>
                <a:lnTo>
                  <a:pt x="317" y="878"/>
                </a:lnTo>
                <a:lnTo>
                  <a:pt x="320" y="876"/>
                </a:lnTo>
                <a:lnTo>
                  <a:pt x="323" y="874"/>
                </a:lnTo>
                <a:lnTo>
                  <a:pt x="326" y="872"/>
                </a:lnTo>
                <a:lnTo>
                  <a:pt x="329" y="870"/>
                </a:lnTo>
                <a:lnTo>
                  <a:pt x="332" y="868"/>
                </a:lnTo>
                <a:lnTo>
                  <a:pt x="335" y="866"/>
                </a:lnTo>
                <a:lnTo>
                  <a:pt x="338" y="864"/>
                </a:lnTo>
                <a:lnTo>
                  <a:pt x="341" y="861"/>
                </a:lnTo>
                <a:lnTo>
                  <a:pt x="344" y="859"/>
                </a:lnTo>
                <a:lnTo>
                  <a:pt x="347" y="856"/>
                </a:lnTo>
                <a:lnTo>
                  <a:pt x="350" y="854"/>
                </a:lnTo>
                <a:lnTo>
                  <a:pt x="353" y="851"/>
                </a:lnTo>
                <a:lnTo>
                  <a:pt x="356" y="849"/>
                </a:lnTo>
                <a:lnTo>
                  <a:pt x="359" y="846"/>
                </a:lnTo>
                <a:lnTo>
                  <a:pt x="362" y="843"/>
                </a:lnTo>
                <a:lnTo>
                  <a:pt x="365" y="840"/>
                </a:lnTo>
                <a:lnTo>
                  <a:pt x="368" y="837"/>
                </a:lnTo>
                <a:lnTo>
                  <a:pt x="371" y="834"/>
                </a:lnTo>
                <a:lnTo>
                  <a:pt x="374" y="830"/>
                </a:lnTo>
                <a:lnTo>
                  <a:pt x="377" y="827"/>
                </a:lnTo>
                <a:lnTo>
                  <a:pt x="380" y="824"/>
                </a:lnTo>
                <a:lnTo>
                  <a:pt x="383" y="820"/>
                </a:lnTo>
                <a:lnTo>
                  <a:pt x="386" y="816"/>
                </a:lnTo>
                <a:lnTo>
                  <a:pt x="389" y="813"/>
                </a:lnTo>
                <a:lnTo>
                  <a:pt x="393" y="809"/>
                </a:lnTo>
                <a:lnTo>
                  <a:pt x="396" y="805"/>
                </a:lnTo>
                <a:lnTo>
                  <a:pt x="399" y="801"/>
                </a:lnTo>
                <a:lnTo>
                  <a:pt x="402" y="797"/>
                </a:lnTo>
                <a:lnTo>
                  <a:pt x="405" y="792"/>
                </a:lnTo>
                <a:lnTo>
                  <a:pt x="408" y="788"/>
                </a:lnTo>
                <a:lnTo>
                  <a:pt x="411" y="783"/>
                </a:lnTo>
                <a:lnTo>
                  <a:pt x="414" y="779"/>
                </a:lnTo>
                <a:lnTo>
                  <a:pt x="417" y="774"/>
                </a:lnTo>
                <a:lnTo>
                  <a:pt x="420" y="769"/>
                </a:lnTo>
                <a:lnTo>
                  <a:pt x="423" y="764"/>
                </a:lnTo>
                <a:lnTo>
                  <a:pt x="426" y="759"/>
                </a:lnTo>
                <a:lnTo>
                  <a:pt x="429" y="754"/>
                </a:lnTo>
                <a:lnTo>
                  <a:pt x="432" y="749"/>
                </a:lnTo>
                <a:lnTo>
                  <a:pt x="435" y="744"/>
                </a:lnTo>
                <a:lnTo>
                  <a:pt x="438" y="738"/>
                </a:lnTo>
                <a:lnTo>
                  <a:pt x="441" y="732"/>
                </a:lnTo>
                <a:lnTo>
                  <a:pt x="444" y="727"/>
                </a:lnTo>
                <a:lnTo>
                  <a:pt x="447" y="721"/>
                </a:lnTo>
                <a:lnTo>
                  <a:pt x="450" y="715"/>
                </a:lnTo>
                <a:lnTo>
                  <a:pt x="453" y="709"/>
                </a:lnTo>
                <a:lnTo>
                  <a:pt x="456" y="702"/>
                </a:lnTo>
                <a:lnTo>
                  <a:pt x="459" y="696"/>
                </a:lnTo>
                <a:lnTo>
                  <a:pt x="462" y="690"/>
                </a:lnTo>
                <a:lnTo>
                  <a:pt x="465" y="683"/>
                </a:lnTo>
                <a:lnTo>
                  <a:pt x="468" y="676"/>
                </a:lnTo>
                <a:lnTo>
                  <a:pt x="472" y="670"/>
                </a:lnTo>
                <a:lnTo>
                  <a:pt x="475" y="663"/>
                </a:lnTo>
                <a:lnTo>
                  <a:pt x="478" y="656"/>
                </a:lnTo>
                <a:lnTo>
                  <a:pt x="481" y="648"/>
                </a:lnTo>
                <a:lnTo>
                  <a:pt x="484" y="641"/>
                </a:lnTo>
                <a:lnTo>
                  <a:pt x="487" y="634"/>
                </a:lnTo>
                <a:lnTo>
                  <a:pt x="490" y="626"/>
                </a:lnTo>
                <a:lnTo>
                  <a:pt x="493" y="619"/>
                </a:lnTo>
                <a:lnTo>
                  <a:pt x="496" y="611"/>
                </a:lnTo>
                <a:lnTo>
                  <a:pt x="499" y="603"/>
                </a:lnTo>
                <a:lnTo>
                  <a:pt x="502" y="595"/>
                </a:lnTo>
                <a:lnTo>
                  <a:pt x="505" y="587"/>
                </a:lnTo>
                <a:lnTo>
                  <a:pt x="508" y="579"/>
                </a:lnTo>
                <a:lnTo>
                  <a:pt x="511" y="571"/>
                </a:lnTo>
                <a:lnTo>
                  <a:pt x="514" y="563"/>
                </a:lnTo>
                <a:lnTo>
                  <a:pt x="517" y="554"/>
                </a:lnTo>
                <a:lnTo>
                  <a:pt x="520" y="546"/>
                </a:lnTo>
                <a:lnTo>
                  <a:pt x="523" y="537"/>
                </a:lnTo>
                <a:lnTo>
                  <a:pt x="526" y="528"/>
                </a:lnTo>
                <a:lnTo>
                  <a:pt x="529" y="520"/>
                </a:lnTo>
                <a:lnTo>
                  <a:pt x="532" y="511"/>
                </a:lnTo>
                <a:lnTo>
                  <a:pt x="535" y="502"/>
                </a:lnTo>
                <a:lnTo>
                  <a:pt x="538" y="493"/>
                </a:lnTo>
                <a:lnTo>
                  <a:pt x="541" y="484"/>
                </a:lnTo>
                <a:lnTo>
                  <a:pt x="544" y="475"/>
                </a:lnTo>
                <a:lnTo>
                  <a:pt x="548" y="466"/>
                </a:lnTo>
                <a:lnTo>
                  <a:pt x="550" y="457"/>
                </a:lnTo>
                <a:lnTo>
                  <a:pt x="554" y="447"/>
                </a:lnTo>
                <a:lnTo>
                  <a:pt x="557" y="438"/>
                </a:lnTo>
                <a:lnTo>
                  <a:pt x="560" y="429"/>
                </a:lnTo>
                <a:lnTo>
                  <a:pt x="563" y="419"/>
                </a:lnTo>
                <a:lnTo>
                  <a:pt x="566" y="410"/>
                </a:lnTo>
                <a:lnTo>
                  <a:pt x="569" y="401"/>
                </a:lnTo>
                <a:lnTo>
                  <a:pt x="572" y="391"/>
                </a:lnTo>
                <a:lnTo>
                  <a:pt x="575" y="382"/>
                </a:lnTo>
                <a:lnTo>
                  <a:pt x="578" y="372"/>
                </a:lnTo>
                <a:lnTo>
                  <a:pt x="581" y="363"/>
                </a:lnTo>
                <a:lnTo>
                  <a:pt x="584" y="353"/>
                </a:lnTo>
                <a:lnTo>
                  <a:pt x="587" y="344"/>
                </a:lnTo>
                <a:lnTo>
                  <a:pt x="590" y="334"/>
                </a:lnTo>
                <a:lnTo>
                  <a:pt x="593" y="325"/>
                </a:lnTo>
                <a:lnTo>
                  <a:pt x="596" y="315"/>
                </a:lnTo>
                <a:lnTo>
                  <a:pt x="599" y="306"/>
                </a:lnTo>
                <a:lnTo>
                  <a:pt x="602" y="297"/>
                </a:lnTo>
                <a:lnTo>
                  <a:pt x="605" y="287"/>
                </a:lnTo>
                <a:lnTo>
                  <a:pt x="608" y="278"/>
                </a:lnTo>
                <a:lnTo>
                  <a:pt x="611" y="269"/>
                </a:lnTo>
                <a:lnTo>
                  <a:pt x="614" y="260"/>
                </a:lnTo>
                <a:lnTo>
                  <a:pt x="617" y="251"/>
                </a:lnTo>
                <a:lnTo>
                  <a:pt x="620" y="242"/>
                </a:lnTo>
                <a:lnTo>
                  <a:pt x="623" y="233"/>
                </a:lnTo>
                <a:lnTo>
                  <a:pt x="627" y="224"/>
                </a:lnTo>
                <a:lnTo>
                  <a:pt x="630" y="215"/>
                </a:lnTo>
                <a:lnTo>
                  <a:pt x="633" y="206"/>
                </a:lnTo>
                <a:lnTo>
                  <a:pt x="636" y="198"/>
                </a:lnTo>
                <a:lnTo>
                  <a:pt x="639" y="189"/>
                </a:lnTo>
                <a:lnTo>
                  <a:pt x="642" y="181"/>
                </a:lnTo>
                <a:lnTo>
                  <a:pt x="645" y="173"/>
                </a:lnTo>
                <a:lnTo>
                  <a:pt x="648" y="164"/>
                </a:lnTo>
                <a:lnTo>
                  <a:pt x="651" y="156"/>
                </a:lnTo>
                <a:lnTo>
                  <a:pt x="654" y="149"/>
                </a:lnTo>
                <a:lnTo>
                  <a:pt x="657" y="141"/>
                </a:lnTo>
                <a:lnTo>
                  <a:pt x="660" y="133"/>
                </a:lnTo>
                <a:lnTo>
                  <a:pt x="663" y="126"/>
                </a:lnTo>
                <a:lnTo>
                  <a:pt x="666" y="119"/>
                </a:lnTo>
                <a:lnTo>
                  <a:pt x="669" y="112"/>
                </a:lnTo>
                <a:lnTo>
                  <a:pt x="672" y="105"/>
                </a:lnTo>
                <a:lnTo>
                  <a:pt x="675" y="98"/>
                </a:lnTo>
                <a:lnTo>
                  <a:pt x="678" y="91"/>
                </a:lnTo>
                <a:lnTo>
                  <a:pt x="681" y="85"/>
                </a:lnTo>
                <a:lnTo>
                  <a:pt x="684" y="79"/>
                </a:lnTo>
                <a:lnTo>
                  <a:pt x="687" y="73"/>
                </a:lnTo>
                <a:lnTo>
                  <a:pt x="690" y="67"/>
                </a:lnTo>
                <a:lnTo>
                  <a:pt x="693" y="62"/>
                </a:lnTo>
                <a:lnTo>
                  <a:pt x="696" y="56"/>
                </a:lnTo>
                <a:lnTo>
                  <a:pt x="699" y="51"/>
                </a:lnTo>
                <a:lnTo>
                  <a:pt x="703" y="46"/>
                </a:lnTo>
                <a:lnTo>
                  <a:pt x="706" y="42"/>
                </a:lnTo>
                <a:lnTo>
                  <a:pt x="709" y="37"/>
                </a:lnTo>
                <a:lnTo>
                  <a:pt x="712" y="33"/>
                </a:lnTo>
                <a:lnTo>
                  <a:pt x="715" y="29"/>
                </a:lnTo>
                <a:lnTo>
                  <a:pt x="718" y="25"/>
                </a:lnTo>
                <a:lnTo>
                  <a:pt x="721" y="22"/>
                </a:lnTo>
                <a:lnTo>
                  <a:pt x="724" y="19"/>
                </a:lnTo>
                <a:lnTo>
                  <a:pt x="727" y="16"/>
                </a:lnTo>
                <a:lnTo>
                  <a:pt x="730" y="13"/>
                </a:lnTo>
                <a:lnTo>
                  <a:pt x="733" y="10"/>
                </a:lnTo>
                <a:lnTo>
                  <a:pt x="736" y="8"/>
                </a:lnTo>
                <a:lnTo>
                  <a:pt x="739" y="6"/>
                </a:lnTo>
                <a:lnTo>
                  <a:pt x="742" y="4"/>
                </a:lnTo>
                <a:lnTo>
                  <a:pt x="745" y="3"/>
                </a:lnTo>
                <a:lnTo>
                  <a:pt x="748" y="2"/>
                </a:lnTo>
                <a:lnTo>
                  <a:pt x="751" y="1"/>
                </a:lnTo>
                <a:lnTo>
                  <a:pt x="754" y="0"/>
                </a:lnTo>
                <a:lnTo>
                  <a:pt x="757" y="0"/>
                </a:lnTo>
                <a:lnTo>
                  <a:pt x="760" y="0"/>
                </a:lnTo>
                <a:lnTo>
                  <a:pt x="763" y="0"/>
                </a:lnTo>
                <a:lnTo>
                  <a:pt x="766" y="0"/>
                </a:lnTo>
                <a:lnTo>
                  <a:pt x="769" y="1"/>
                </a:lnTo>
                <a:lnTo>
                  <a:pt x="772" y="2"/>
                </a:lnTo>
                <a:lnTo>
                  <a:pt x="775" y="3"/>
                </a:lnTo>
                <a:lnTo>
                  <a:pt x="778" y="4"/>
                </a:lnTo>
                <a:lnTo>
                  <a:pt x="782" y="6"/>
                </a:lnTo>
                <a:lnTo>
                  <a:pt x="785" y="8"/>
                </a:lnTo>
                <a:lnTo>
                  <a:pt x="788" y="10"/>
                </a:lnTo>
                <a:lnTo>
                  <a:pt x="791" y="13"/>
                </a:lnTo>
                <a:lnTo>
                  <a:pt x="794" y="16"/>
                </a:lnTo>
                <a:lnTo>
                  <a:pt x="797" y="19"/>
                </a:lnTo>
                <a:lnTo>
                  <a:pt x="800" y="22"/>
                </a:lnTo>
                <a:lnTo>
                  <a:pt x="803" y="25"/>
                </a:lnTo>
                <a:lnTo>
                  <a:pt x="806" y="29"/>
                </a:lnTo>
                <a:lnTo>
                  <a:pt x="809" y="33"/>
                </a:lnTo>
                <a:lnTo>
                  <a:pt x="812" y="37"/>
                </a:lnTo>
                <a:lnTo>
                  <a:pt x="815" y="42"/>
                </a:lnTo>
                <a:lnTo>
                  <a:pt x="818" y="46"/>
                </a:lnTo>
                <a:lnTo>
                  <a:pt x="821" y="51"/>
                </a:lnTo>
                <a:lnTo>
                  <a:pt x="824" y="56"/>
                </a:lnTo>
                <a:lnTo>
                  <a:pt x="827" y="62"/>
                </a:lnTo>
                <a:lnTo>
                  <a:pt x="830" y="67"/>
                </a:lnTo>
                <a:lnTo>
                  <a:pt x="833" y="73"/>
                </a:lnTo>
                <a:lnTo>
                  <a:pt x="836" y="79"/>
                </a:lnTo>
                <a:lnTo>
                  <a:pt x="839" y="85"/>
                </a:lnTo>
                <a:lnTo>
                  <a:pt x="842" y="91"/>
                </a:lnTo>
                <a:lnTo>
                  <a:pt x="845" y="98"/>
                </a:lnTo>
                <a:lnTo>
                  <a:pt x="848" y="105"/>
                </a:lnTo>
                <a:lnTo>
                  <a:pt x="851" y="112"/>
                </a:lnTo>
                <a:lnTo>
                  <a:pt x="854" y="119"/>
                </a:lnTo>
                <a:lnTo>
                  <a:pt x="858" y="126"/>
                </a:lnTo>
                <a:lnTo>
                  <a:pt x="861" y="133"/>
                </a:lnTo>
                <a:lnTo>
                  <a:pt x="864" y="141"/>
                </a:lnTo>
                <a:lnTo>
                  <a:pt x="867" y="149"/>
                </a:lnTo>
                <a:lnTo>
                  <a:pt x="870" y="156"/>
                </a:lnTo>
                <a:lnTo>
                  <a:pt x="873" y="164"/>
                </a:lnTo>
                <a:lnTo>
                  <a:pt x="876" y="173"/>
                </a:lnTo>
                <a:lnTo>
                  <a:pt x="879" y="181"/>
                </a:lnTo>
                <a:lnTo>
                  <a:pt x="882" y="189"/>
                </a:lnTo>
                <a:lnTo>
                  <a:pt x="885" y="198"/>
                </a:lnTo>
                <a:lnTo>
                  <a:pt x="888" y="206"/>
                </a:lnTo>
                <a:lnTo>
                  <a:pt x="891" y="215"/>
                </a:lnTo>
                <a:lnTo>
                  <a:pt x="894" y="224"/>
                </a:lnTo>
                <a:lnTo>
                  <a:pt x="897" y="233"/>
                </a:lnTo>
                <a:lnTo>
                  <a:pt x="900" y="242"/>
                </a:lnTo>
                <a:lnTo>
                  <a:pt x="903" y="251"/>
                </a:lnTo>
                <a:lnTo>
                  <a:pt x="906" y="260"/>
                </a:lnTo>
                <a:lnTo>
                  <a:pt x="909" y="269"/>
                </a:lnTo>
                <a:lnTo>
                  <a:pt x="912" y="278"/>
                </a:lnTo>
                <a:lnTo>
                  <a:pt x="915" y="287"/>
                </a:lnTo>
                <a:lnTo>
                  <a:pt x="918" y="297"/>
                </a:lnTo>
                <a:lnTo>
                  <a:pt x="921" y="306"/>
                </a:lnTo>
                <a:lnTo>
                  <a:pt x="924" y="315"/>
                </a:lnTo>
                <a:lnTo>
                  <a:pt x="927" y="325"/>
                </a:lnTo>
                <a:lnTo>
                  <a:pt x="930" y="334"/>
                </a:lnTo>
                <a:lnTo>
                  <a:pt x="934" y="344"/>
                </a:lnTo>
                <a:lnTo>
                  <a:pt x="937" y="353"/>
                </a:lnTo>
                <a:lnTo>
                  <a:pt x="940" y="363"/>
                </a:lnTo>
                <a:lnTo>
                  <a:pt x="943" y="372"/>
                </a:lnTo>
                <a:lnTo>
                  <a:pt x="946" y="382"/>
                </a:lnTo>
                <a:lnTo>
                  <a:pt x="949" y="391"/>
                </a:lnTo>
                <a:lnTo>
                  <a:pt x="952" y="401"/>
                </a:lnTo>
                <a:lnTo>
                  <a:pt x="955" y="410"/>
                </a:lnTo>
                <a:lnTo>
                  <a:pt x="958" y="419"/>
                </a:lnTo>
                <a:lnTo>
                  <a:pt x="961" y="429"/>
                </a:lnTo>
                <a:lnTo>
                  <a:pt x="964" y="438"/>
                </a:lnTo>
                <a:lnTo>
                  <a:pt x="967" y="447"/>
                </a:lnTo>
                <a:lnTo>
                  <a:pt x="970" y="457"/>
                </a:lnTo>
                <a:lnTo>
                  <a:pt x="973" y="466"/>
                </a:lnTo>
                <a:lnTo>
                  <a:pt x="976" y="475"/>
                </a:lnTo>
                <a:lnTo>
                  <a:pt x="979" y="484"/>
                </a:lnTo>
                <a:lnTo>
                  <a:pt x="982" y="493"/>
                </a:lnTo>
                <a:lnTo>
                  <a:pt x="985" y="502"/>
                </a:lnTo>
                <a:lnTo>
                  <a:pt x="988" y="511"/>
                </a:lnTo>
                <a:lnTo>
                  <a:pt x="991" y="520"/>
                </a:lnTo>
                <a:lnTo>
                  <a:pt x="994" y="528"/>
                </a:lnTo>
                <a:lnTo>
                  <a:pt x="997" y="537"/>
                </a:lnTo>
                <a:lnTo>
                  <a:pt x="1000" y="546"/>
                </a:lnTo>
                <a:lnTo>
                  <a:pt x="1003" y="554"/>
                </a:lnTo>
                <a:lnTo>
                  <a:pt x="1006" y="563"/>
                </a:lnTo>
                <a:lnTo>
                  <a:pt x="1010" y="571"/>
                </a:lnTo>
                <a:lnTo>
                  <a:pt x="1013" y="579"/>
                </a:lnTo>
                <a:lnTo>
                  <a:pt x="1016" y="587"/>
                </a:lnTo>
                <a:lnTo>
                  <a:pt x="1019" y="595"/>
                </a:lnTo>
                <a:lnTo>
                  <a:pt x="1022" y="603"/>
                </a:lnTo>
                <a:lnTo>
                  <a:pt x="1025" y="611"/>
                </a:lnTo>
                <a:lnTo>
                  <a:pt x="1028" y="619"/>
                </a:lnTo>
                <a:lnTo>
                  <a:pt x="1031" y="626"/>
                </a:lnTo>
                <a:lnTo>
                  <a:pt x="1034" y="634"/>
                </a:lnTo>
                <a:lnTo>
                  <a:pt x="1037" y="641"/>
                </a:lnTo>
                <a:lnTo>
                  <a:pt x="1040" y="648"/>
                </a:lnTo>
                <a:lnTo>
                  <a:pt x="1043" y="656"/>
                </a:lnTo>
                <a:lnTo>
                  <a:pt x="1046" y="663"/>
                </a:lnTo>
                <a:lnTo>
                  <a:pt x="1049" y="670"/>
                </a:lnTo>
                <a:lnTo>
                  <a:pt x="1052" y="676"/>
                </a:lnTo>
                <a:lnTo>
                  <a:pt x="1055" y="683"/>
                </a:lnTo>
                <a:lnTo>
                  <a:pt x="1058" y="690"/>
                </a:lnTo>
                <a:lnTo>
                  <a:pt x="1061" y="696"/>
                </a:lnTo>
                <a:lnTo>
                  <a:pt x="1064" y="702"/>
                </a:lnTo>
                <a:lnTo>
                  <a:pt x="1067" y="709"/>
                </a:lnTo>
                <a:lnTo>
                  <a:pt x="1070" y="715"/>
                </a:lnTo>
                <a:lnTo>
                  <a:pt x="1073" y="721"/>
                </a:lnTo>
                <a:lnTo>
                  <a:pt x="1076" y="727"/>
                </a:lnTo>
                <a:lnTo>
                  <a:pt x="1079" y="732"/>
                </a:lnTo>
                <a:lnTo>
                  <a:pt x="1082" y="738"/>
                </a:lnTo>
                <a:lnTo>
                  <a:pt x="1085" y="744"/>
                </a:lnTo>
                <a:lnTo>
                  <a:pt x="1089" y="749"/>
                </a:lnTo>
                <a:lnTo>
                  <a:pt x="1092" y="754"/>
                </a:lnTo>
                <a:lnTo>
                  <a:pt x="1095" y="759"/>
                </a:lnTo>
                <a:lnTo>
                  <a:pt x="1098" y="764"/>
                </a:lnTo>
                <a:lnTo>
                  <a:pt x="1101" y="769"/>
                </a:lnTo>
                <a:lnTo>
                  <a:pt x="1104" y="774"/>
                </a:lnTo>
                <a:lnTo>
                  <a:pt x="1107" y="779"/>
                </a:lnTo>
                <a:lnTo>
                  <a:pt x="1110" y="783"/>
                </a:lnTo>
                <a:lnTo>
                  <a:pt x="1113" y="788"/>
                </a:lnTo>
                <a:lnTo>
                  <a:pt x="1116" y="792"/>
                </a:lnTo>
                <a:lnTo>
                  <a:pt x="1119" y="797"/>
                </a:lnTo>
                <a:lnTo>
                  <a:pt x="1122" y="801"/>
                </a:lnTo>
                <a:lnTo>
                  <a:pt x="1125" y="805"/>
                </a:lnTo>
                <a:lnTo>
                  <a:pt x="1128" y="809"/>
                </a:lnTo>
                <a:lnTo>
                  <a:pt x="1131" y="813"/>
                </a:lnTo>
                <a:lnTo>
                  <a:pt x="1134" y="816"/>
                </a:lnTo>
                <a:lnTo>
                  <a:pt x="1137" y="820"/>
                </a:lnTo>
                <a:lnTo>
                  <a:pt x="1140" y="824"/>
                </a:lnTo>
                <a:lnTo>
                  <a:pt x="1143" y="827"/>
                </a:lnTo>
                <a:lnTo>
                  <a:pt x="1146" y="830"/>
                </a:lnTo>
                <a:lnTo>
                  <a:pt x="1149" y="834"/>
                </a:lnTo>
                <a:lnTo>
                  <a:pt x="1152" y="837"/>
                </a:lnTo>
                <a:lnTo>
                  <a:pt x="1155" y="840"/>
                </a:lnTo>
                <a:lnTo>
                  <a:pt x="1158" y="843"/>
                </a:lnTo>
                <a:lnTo>
                  <a:pt x="1161" y="846"/>
                </a:lnTo>
                <a:lnTo>
                  <a:pt x="1165" y="849"/>
                </a:lnTo>
                <a:lnTo>
                  <a:pt x="1168" y="851"/>
                </a:lnTo>
                <a:lnTo>
                  <a:pt x="1171" y="854"/>
                </a:lnTo>
                <a:lnTo>
                  <a:pt x="1174" y="856"/>
                </a:lnTo>
                <a:lnTo>
                  <a:pt x="1177" y="859"/>
                </a:lnTo>
                <a:lnTo>
                  <a:pt x="1180" y="861"/>
                </a:lnTo>
                <a:lnTo>
                  <a:pt x="1183" y="864"/>
                </a:lnTo>
                <a:lnTo>
                  <a:pt x="1186" y="866"/>
                </a:lnTo>
                <a:lnTo>
                  <a:pt x="1189" y="868"/>
                </a:lnTo>
                <a:lnTo>
                  <a:pt x="1192" y="870"/>
                </a:lnTo>
                <a:lnTo>
                  <a:pt x="1195" y="872"/>
                </a:lnTo>
                <a:lnTo>
                  <a:pt x="1198" y="874"/>
                </a:lnTo>
                <a:lnTo>
                  <a:pt x="1201" y="876"/>
                </a:lnTo>
                <a:lnTo>
                  <a:pt x="1204" y="878"/>
                </a:lnTo>
                <a:lnTo>
                  <a:pt x="1207" y="880"/>
                </a:lnTo>
                <a:lnTo>
                  <a:pt x="1210" y="881"/>
                </a:lnTo>
                <a:lnTo>
                  <a:pt x="1213" y="883"/>
                </a:lnTo>
                <a:lnTo>
                  <a:pt x="1216" y="885"/>
                </a:lnTo>
                <a:lnTo>
                  <a:pt x="1219" y="886"/>
                </a:lnTo>
                <a:lnTo>
                  <a:pt x="1222" y="888"/>
                </a:lnTo>
                <a:lnTo>
                  <a:pt x="1225" y="889"/>
                </a:lnTo>
                <a:lnTo>
                  <a:pt x="1228" y="890"/>
                </a:lnTo>
                <a:lnTo>
                  <a:pt x="1231" y="892"/>
                </a:lnTo>
                <a:lnTo>
                  <a:pt x="1234" y="893"/>
                </a:lnTo>
                <a:lnTo>
                  <a:pt x="1237" y="894"/>
                </a:lnTo>
                <a:lnTo>
                  <a:pt x="1241" y="895"/>
                </a:lnTo>
                <a:lnTo>
                  <a:pt x="1244" y="896"/>
                </a:lnTo>
                <a:lnTo>
                  <a:pt x="1247" y="898"/>
                </a:lnTo>
                <a:lnTo>
                  <a:pt x="1250" y="899"/>
                </a:lnTo>
                <a:lnTo>
                  <a:pt x="1253" y="900"/>
                </a:lnTo>
                <a:lnTo>
                  <a:pt x="1256" y="901"/>
                </a:lnTo>
                <a:lnTo>
                  <a:pt x="1259" y="901"/>
                </a:lnTo>
                <a:lnTo>
                  <a:pt x="1262" y="902"/>
                </a:lnTo>
                <a:lnTo>
                  <a:pt x="1265" y="903"/>
                </a:lnTo>
                <a:lnTo>
                  <a:pt x="1268" y="904"/>
                </a:lnTo>
                <a:lnTo>
                  <a:pt x="1271" y="905"/>
                </a:lnTo>
                <a:lnTo>
                  <a:pt x="1274" y="906"/>
                </a:lnTo>
                <a:lnTo>
                  <a:pt x="1277" y="906"/>
                </a:lnTo>
                <a:lnTo>
                  <a:pt x="1280" y="907"/>
                </a:lnTo>
                <a:lnTo>
                  <a:pt x="1283" y="908"/>
                </a:lnTo>
                <a:lnTo>
                  <a:pt x="1286" y="908"/>
                </a:lnTo>
                <a:lnTo>
                  <a:pt x="1289" y="909"/>
                </a:lnTo>
                <a:lnTo>
                  <a:pt x="1292" y="909"/>
                </a:lnTo>
                <a:lnTo>
                  <a:pt x="1295" y="910"/>
                </a:lnTo>
                <a:lnTo>
                  <a:pt x="1298" y="910"/>
                </a:lnTo>
                <a:lnTo>
                  <a:pt x="1301" y="911"/>
                </a:lnTo>
                <a:lnTo>
                  <a:pt x="1304" y="911"/>
                </a:lnTo>
                <a:lnTo>
                  <a:pt x="1307" y="912"/>
                </a:lnTo>
                <a:lnTo>
                  <a:pt x="1310" y="912"/>
                </a:lnTo>
                <a:lnTo>
                  <a:pt x="1313" y="913"/>
                </a:lnTo>
                <a:lnTo>
                  <a:pt x="1317" y="913"/>
                </a:lnTo>
                <a:lnTo>
                  <a:pt x="1320" y="914"/>
                </a:lnTo>
                <a:lnTo>
                  <a:pt x="1323" y="914"/>
                </a:lnTo>
                <a:lnTo>
                  <a:pt x="1326" y="914"/>
                </a:lnTo>
                <a:lnTo>
                  <a:pt x="1329" y="915"/>
                </a:lnTo>
                <a:lnTo>
                  <a:pt x="1332" y="915"/>
                </a:lnTo>
                <a:lnTo>
                  <a:pt x="1335" y="915"/>
                </a:lnTo>
                <a:lnTo>
                  <a:pt x="1338" y="916"/>
                </a:lnTo>
                <a:lnTo>
                  <a:pt x="1341" y="916"/>
                </a:lnTo>
                <a:lnTo>
                  <a:pt x="1344" y="916"/>
                </a:lnTo>
                <a:lnTo>
                  <a:pt x="1347" y="916"/>
                </a:lnTo>
                <a:lnTo>
                  <a:pt x="1350" y="917"/>
                </a:lnTo>
                <a:lnTo>
                  <a:pt x="1353" y="917"/>
                </a:lnTo>
                <a:lnTo>
                  <a:pt x="1356" y="917"/>
                </a:lnTo>
                <a:lnTo>
                  <a:pt x="1359" y="917"/>
                </a:lnTo>
                <a:lnTo>
                  <a:pt x="1362" y="917"/>
                </a:lnTo>
                <a:lnTo>
                  <a:pt x="1365" y="918"/>
                </a:lnTo>
                <a:lnTo>
                  <a:pt x="1368" y="918"/>
                </a:lnTo>
                <a:lnTo>
                  <a:pt x="1371" y="918"/>
                </a:lnTo>
                <a:lnTo>
                  <a:pt x="1374" y="918"/>
                </a:lnTo>
                <a:lnTo>
                  <a:pt x="1377" y="918"/>
                </a:lnTo>
                <a:lnTo>
                  <a:pt x="1380" y="918"/>
                </a:lnTo>
                <a:lnTo>
                  <a:pt x="1383" y="918"/>
                </a:lnTo>
                <a:lnTo>
                  <a:pt x="1386" y="919"/>
                </a:lnTo>
                <a:lnTo>
                  <a:pt x="1389" y="919"/>
                </a:lnTo>
                <a:lnTo>
                  <a:pt x="1392" y="919"/>
                </a:lnTo>
                <a:lnTo>
                  <a:pt x="1396" y="919"/>
                </a:lnTo>
                <a:lnTo>
                  <a:pt x="1399" y="919"/>
                </a:lnTo>
                <a:lnTo>
                  <a:pt x="1402" y="919"/>
                </a:lnTo>
                <a:lnTo>
                  <a:pt x="1405" y="919"/>
                </a:lnTo>
                <a:lnTo>
                  <a:pt x="1408" y="919"/>
                </a:lnTo>
                <a:lnTo>
                  <a:pt x="1411" y="919"/>
                </a:lnTo>
                <a:lnTo>
                  <a:pt x="1414" y="919"/>
                </a:lnTo>
                <a:lnTo>
                  <a:pt x="1417" y="920"/>
                </a:lnTo>
                <a:lnTo>
                  <a:pt x="1420" y="920"/>
                </a:lnTo>
                <a:lnTo>
                  <a:pt x="1423" y="920"/>
                </a:lnTo>
                <a:lnTo>
                  <a:pt x="1426" y="920"/>
                </a:lnTo>
                <a:lnTo>
                  <a:pt x="1429" y="920"/>
                </a:lnTo>
                <a:lnTo>
                  <a:pt x="1432" y="920"/>
                </a:lnTo>
                <a:lnTo>
                  <a:pt x="1435" y="920"/>
                </a:lnTo>
                <a:lnTo>
                  <a:pt x="1438" y="920"/>
                </a:lnTo>
                <a:lnTo>
                  <a:pt x="1441" y="920"/>
                </a:lnTo>
                <a:lnTo>
                  <a:pt x="1444" y="920"/>
                </a:lnTo>
                <a:lnTo>
                  <a:pt x="1447" y="920"/>
                </a:lnTo>
                <a:lnTo>
                  <a:pt x="1450" y="920"/>
                </a:lnTo>
                <a:lnTo>
                  <a:pt x="1453" y="920"/>
                </a:lnTo>
                <a:lnTo>
                  <a:pt x="1456" y="920"/>
                </a:lnTo>
                <a:lnTo>
                  <a:pt x="1459" y="920"/>
                </a:lnTo>
                <a:lnTo>
                  <a:pt x="1462" y="920"/>
                </a:lnTo>
                <a:lnTo>
                  <a:pt x="1465" y="920"/>
                </a:lnTo>
                <a:lnTo>
                  <a:pt x="1468" y="920"/>
                </a:lnTo>
                <a:lnTo>
                  <a:pt x="1472" y="920"/>
                </a:lnTo>
                <a:lnTo>
                  <a:pt x="1475" y="920"/>
                </a:lnTo>
                <a:lnTo>
                  <a:pt x="1478" y="920"/>
                </a:lnTo>
                <a:lnTo>
                  <a:pt x="1481" y="920"/>
                </a:lnTo>
                <a:lnTo>
                  <a:pt x="1484" y="920"/>
                </a:lnTo>
                <a:lnTo>
                  <a:pt x="1487" y="920"/>
                </a:lnTo>
                <a:lnTo>
                  <a:pt x="1490" y="920"/>
                </a:lnTo>
                <a:lnTo>
                  <a:pt x="1493" y="920"/>
                </a:lnTo>
                <a:lnTo>
                  <a:pt x="1496" y="920"/>
                </a:lnTo>
                <a:lnTo>
                  <a:pt x="1499" y="920"/>
                </a:lnTo>
                <a:lnTo>
                  <a:pt x="1502" y="920"/>
                </a:lnTo>
                <a:lnTo>
                  <a:pt x="1505" y="920"/>
                </a:lnTo>
                <a:lnTo>
                  <a:pt x="1508" y="920"/>
                </a:lnTo>
                <a:lnTo>
                  <a:pt x="1511" y="920"/>
                </a:lnTo>
                <a:lnTo>
                  <a:pt x="1514" y="920"/>
                </a:lnTo>
                <a:lnTo>
                  <a:pt x="1517" y="920"/>
                </a:lnTo>
                <a:lnTo>
                  <a:pt x="1520" y="920"/>
                </a:lnTo>
              </a:path>
            </a:pathLst>
          </a:custGeom>
          <a:noFill/>
          <a:ln w="28575">
            <a:solidFill>
              <a:schemeClr val="accent2"/>
            </a:solidFill>
            <a:round/>
          </a:ln>
          <a:extLst>
            <a:ext uri="{909E8E84-426E-40DD-AFC4-6F175D3DCCD1}">
              <a14:hiddenFill xmlns:a14="http://schemas.microsoft.com/office/drawing/2010/main">
                <a:solidFill>
                  <a:srgbClr val="FFFFFF"/>
                </a:solidFill>
              </a14:hiddenFill>
            </a:ext>
          </a:extLst>
        </p:spPr>
        <p:txBody>
          <a:bodyPr/>
          <a:lstStyle/>
          <a:p>
            <a:endParaRPr kumimoji="1" lang="zh-CN" altLang="zh-CN" sz="2400">
              <a:latin typeface="Times New Roman" pitchFamily="18" charset="0"/>
            </a:endParaRPr>
          </a:p>
        </p:txBody>
      </p:sp>
      <p:sp>
        <p:nvSpPr>
          <p:cNvPr id="35847" name="Line 7"/>
          <p:cNvSpPr>
            <a:spLocks noChangeShapeType="1"/>
          </p:cNvSpPr>
          <p:nvPr/>
        </p:nvSpPr>
        <p:spPr bwMode="auto">
          <a:xfrm>
            <a:off x="1003300" y="5334000"/>
            <a:ext cx="7226300" cy="0"/>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848" name="Line 8"/>
          <p:cNvSpPr>
            <a:spLocks noChangeShapeType="1"/>
          </p:cNvSpPr>
          <p:nvPr/>
        </p:nvSpPr>
        <p:spPr bwMode="auto">
          <a:xfrm>
            <a:off x="4572000" y="2852738"/>
            <a:ext cx="0" cy="2686050"/>
          </a:xfrm>
          <a:prstGeom prst="line">
            <a:avLst/>
          </a:prstGeom>
          <a:noFill/>
          <a:ln w="19050">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5849" name="Line 9"/>
          <p:cNvSpPr>
            <a:spLocks noChangeShapeType="1"/>
          </p:cNvSpPr>
          <p:nvPr/>
        </p:nvSpPr>
        <p:spPr bwMode="auto">
          <a:xfrm flipH="1">
            <a:off x="3779838" y="3933825"/>
            <a:ext cx="0" cy="1609725"/>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30" name="Line 10"/>
          <p:cNvSpPr>
            <a:spLocks noChangeShapeType="1"/>
          </p:cNvSpPr>
          <p:nvPr/>
        </p:nvSpPr>
        <p:spPr bwMode="auto">
          <a:xfrm flipH="1">
            <a:off x="5359400" y="3975100"/>
            <a:ext cx="0" cy="1609725"/>
          </a:xfrm>
          <a:prstGeom prst="line">
            <a:avLst/>
          </a:prstGeom>
          <a:noFill/>
          <a:ln w="28575">
            <a:solidFill>
              <a:srgbClr val="0000FF"/>
            </a:solidFill>
            <a:round/>
          </a:ln>
          <a:extLst>
            <a:ext uri="{909E8E84-426E-40DD-AFC4-6F175D3DCCD1}">
              <a14:hiddenFill xmlns:a14="http://schemas.microsoft.com/office/drawing/2010/main">
                <a:noFill/>
              </a14:hiddenFill>
            </a:ext>
          </a:extLst>
        </p:spPr>
        <p:txBody>
          <a:bodyPr/>
          <a:lstStyle/>
          <a:p>
            <a:endParaRPr lang="zh-CN" altLang="en-US"/>
          </a:p>
        </p:txBody>
      </p:sp>
      <p:sp>
        <p:nvSpPr>
          <p:cNvPr id="30731" name="Line 11"/>
          <p:cNvSpPr>
            <a:spLocks noChangeShapeType="1"/>
          </p:cNvSpPr>
          <p:nvPr/>
        </p:nvSpPr>
        <p:spPr bwMode="auto">
          <a:xfrm>
            <a:off x="3810000" y="5486400"/>
            <a:ext cx="762000" cy="0"/>
          </a:xfrm>
          <a:prstGeom prst="line">
            <a:avLst/>
          </a:prstGeom>
          <a:noFill/>
          <a:ln w="19050">
            <a:solidFill>
              <a:schemeClr val="accent2"/>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0732" name="Line 12"/>
          <p:cNvSpPr>
            <a:spLocks noChangeShapeType="1"/>
          </p:cNvSpPr>
          <p:nvPr/>
        </p:nvSpPr>
        <p:spPr bwMode="auto">
          <a:xfrm>
            <a:off x="4597400" y="5486400"/>
            <a:ext cx="762000" cy="0"/>
          </a:xfrm>
          <a:prstGeom prst="line">
            <a:avLst/>
          </a:prstGeom>
          <a:noFill/>
          <a:ln w="19050">
            <a:solidFill>
              <a:schemeClr val="accent2"/>
            </a:solidFill>
            <a:round/>
            <a:headEnd type="stealth"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0733" name="Text Box 13"/>
          <p:cNvSpPr txBox="1">
            <a:spLocks noChangeArrowheads="1"/>
          </p:cNvSpPr>
          <p:nvPr/>
        </p:nvSpPr>
        <p:spPr bwMode="auto">
          <a:xfrm>
            <a:off x="1676400" y="4200525"/>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2400" i="1">
                <a:latin typeface="Verdana" pitchFamily="34" charset="0"/>
              </a:rPr>
              <a:t>S</a:t>
            </a:r>
            <a:r>
              <a:rPr lang="en-US" altLang="zh-CN" sz="2400">
                <a:latin typeface="Verdana" pitchFamily="34" charset="0"/>
              </a:rPr>
              <a:t>(-</a:t>
            </a:r>
            <a:r>
              <a:rPr lang="en-US" altLang="zh-CN" sz="2400">
                <a:latin typeface="Verdana" pitchFamily="34" charset="0"/>
                <a:sym typeface="Symbol" pitchFamily="18" charset="2"/>
              </a:rPr>
              <a:t>,</a:t>
            </a:r>
            <a:r>
              <a:rPr lang="en-US" altLang="zh-CN" sz="2400">
                <a:latin typeface="Verdana" pitchFamily="34" charset="0"/>
              </a:rPr>
              <a:t>-</a:t>
            </a:r>
            <a:r>
              <a:rPr lang="en-US" altLang="zh-CN" sz="2400" i="1">
                <a:latin typeface="Verdana" pitchFamily="34" charset="0"/>
              </a:rPr>
              <a:t>X</a:t>
            </a:r>
            <a:r>
              <a:rPr lang="en-US" altLang="zh-CN" sz="2400">
                <a:latin typeface="Verdana" pitchFamily="34" charset="0"/>
              </a:rPr>
              <a:t>)</a:t>
            </a:r>
            <a:endParaRPr lang="en-US" altLang="zh-CN" sz="2400">
              <a:latin typeface="Verdana" pitchFamily="34" charset="0"/>
            </a:endParaRPr>
          </a:p>
        </p:txBody>
      </p:sp>
      <p:sp>
        <p:nvSpPr>
          <p:cNvPr id="30734" name="Text Box 14"/>
          <p:cNvSpPr txBox="1">
            <a:spLocks noChangeArrowheads="1"/>
          </p:cNvSpPr>
          <p:nvPr/>
        </p:nvSpPr>
        <p:spPr bwMode="auto">
          <a:xfrm>
            <a:off x="5867400" y="4191000"/>
            <a:ext cx="2852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2400" i="1">
                <a:latin typeface="Verdana" pitchFamily="34" charset="0"/>
              </a:rPr>
              <a:t>S</a:t>
            </a:r>
            <a:r>
              <a:rPr lang="en-US" altLang="zh-CN" sz="2400">
                <a:latin typeface="Verdana" pitchFamily="34" charset="0"/>
              </a:rPr>
              <a:t>(</a:t>
            </a:r>
            <a:r>
              <a:rPr lang="en-US" altLang="zh-CN" sz="2400" i="1">
                <a:latin typeface="Verdana" pitchFamily="34" charset="0"/>
              </a:rPr>
              <a:t>X</a:t>
            </a:r>
            <a:r>
              <a:rPr lang="en-US" altLang="zh-CN" sz="2400">
                <a:latin typeface="Verdana" pitchFamily="34" charset="0"/>
              </a:rPr>
              <a:t>,</a:t>
            </a:r>
            <a:r>
              <a:rPr lang="en-US" altLang="zh-CN" sz="2400">
                <a:latin typeface="Verdana" pitchFamily="34" charset="0"/>
                <a:sym typeface="Symbol" pitchFamily="18" charset="2"/>
              </a:rPr>
              <a:t></a:t>
            </a:r>
            <a:r>
              <a:rPr lang="en-US" altLang="zh-CN" sz="2400">
                <a:latin typeface="Verdana" pitchFamily="34" charset="0"/>
              </a:rPr>
              <a:t>)</a:t>
            </a:r>
            <a:r>
              <a:rPr lang="zh-CN" altLang="en-US" sz="2400">
                <a:latin typeface="Verdana" pitchFamily="34" charset="0"/>
              </a:rPr>
              <a:t>＝</a:t>
            </a:r>
            <a:r>
              <a:rPr lang="en-US" altLang="zh-CN" sz="2400">
                <a:latin typeface="Verdana" pitchFamily="34" charset="0"/>
              </a:rPr>
              <a:t>S(-</a:t>
            </a:r>
            <a:r>
              <a:rPr lang="en-US" altLang="zh-CN" sz="2400">
                <a:latin typeface="Verdana" pitchFamily="34" charset="0"/>
                <a:sym typeface="Symbol" pitchFamily="18" charset="2"/>
              </a:rPr>
              <a:t>,-X)</a:t>
            </a:r>
            <a:endParaRPr lang="en-US" altLang="zh-CN" sz="2400">
              <a:latin typeface="Verdana" pitchFamily="34" charset="0"/>
              <a:sym typeface="Symbol" pitchFamily="18" charset="2"/>
            </a:endParaRPr>
          </a:p>
        </p:txBody>
      </p:sp>
      <p:sp>
        <p:nvSpPr>
          <p:cNvPr id="35855" name="Text Box 15"/>
          <p:cNvSpPr txBox="1">
            <a:spLocks noChangeArrowheads="1"/>
          </p:cNvSpPr>
          <p:nvPr/>
        </p:nvSpPr>
        <p:spPr bwMode="auto">
          <a:xfrm>
            <a:off x="4284663" y="5287963"/>
            <a:ext cx="9350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4000" i="1">
                <a:latin typeface="Times New Roman" pitchFamily="18" charset="0"/>
                <a:sym typeface="Symbol" pitchFamily="18" charset="2"/>
              </a:rPr>
              <a:t></a:t>
            </a:r>
            <a:endParaRPr lang="en-US" altLang="zh-CN" sz="4000">
              <a:latin typeface="Times New Roman" pitchFamily="18" charset="0"/>
              <a:sym typeface="Symbol" pitchFamily="18" charset="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0723"/>
                                        </p:tgtEl>
                                        <p:attrNameLst>
                                          <p:attrName>style.visibility</p:attrName>
                                        </p:attrNameLst>
                                      </p:cBhvr>
                                      <p:to>
                                        <p:strVal val="visible"/>
                                      </p:to>
                                    </p:set>
                                    <p:animEffect transition="in" filter="wipe(right)">
                                      <p:cBhvr>
                                        <p:cTn id="7" dur="500"/>
                                        <p:tgtEl>
                                          <p:spTgt spid="307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33"/>
                                        </p:tgtEl>
                                        <p:attrNameLst>
                                          <p:attrName>style.visibility</p:attrName>
                                        </p:attrNameLst>
                                      </p:cBhvr>
                                      <p:to>
                                        <p:strVal val="visible"/>
                                      </p:to>
                                    </p:set>
                                    <p:animEffect transition="in" filter="wipe(left)">
                                      <p:cBhvr>
                                        <p:cTn id="11" dur="500"/>
                                        <p:tgtEl>
                                          <p:spTgt spid="3073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30730"/>
                                        </p:tgtEl>
                                        <p:attrNameLst>
                                          <p:attrName>style.visibility</p:attrName>
                                        </p:attrNameLst>
                                      </p:cBhvr>
                                      <p:to>
                                        <p:strVal val="visible"/>
                                      </p:to>
                                    </p:set>
                                    <p:animEffect transition="in" filter="wipe(up)">
                                      <p:cBhvr>
                                        <p:cTn id="16" dur="500"/>
                                        <p:tgtEl>
                                          <p:spTgt spid="30730"/>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30731"/>
                                        </p:tgtEl>
                                        <p:attrNameLst>
                                          <p:attrName>style.visibility</p:attrName>
                                        </p:attrNameLst>
                                      </p:cBhvr>
                                      <p:to>
                                        <p:strVal val="visible"/>
                                      </p:to>
                                    </p:set>
                                    <p:animEffect transition="in" filter="wipe(left)">
                                      <p:cBhvr>
                                        <p:cTn id="20" dur="500"/>
                                        <p:tgtEl>
                                          <p:spTgt spid="30731"/>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30732"/>
                                        </p:tgtEl>
                                        <p:attrNameLst>
                                          <p:attrName>style.visibility</p:attrName>
                                        </p:attrNameLst>
                                      </p:cBhvr>
                                      <p:to>
                                        <p:strVal val="visible"/>
                                      </p:to>
                                    </p:set>
                                    <p:animEffect transition="in" filter="wipe(left)">
                                      <p:cBhvr>
                                        <p:cTn id="24" dur="500"/>
                                        <p:tgtEl>
                                          <p:spTgt spid="30732"/>
                                        </p:tgtEl>
                                      </p:cBhvr>
                                    </p:animEffect>
                                  </p:childTnLst>
                                </p:cTn>
                              </p:par>
                            </p:childTnLst>
                          </p:cTn>
                        </p:par>
                        <p:par>
                          <p:cTn id="25" fill="hold">
                            <p:stCondLst>
                              <p:cond delay="1500"/>
                            </p:stCondLst>
                            <p:childTnLst>
                              <p:par>
                                <p:cTn id="26" presetID="22" presetClass="entr" presetSubtype="8" fill="hold" grpId="0" nodeType="afterEffect">
                                  <p:stCondLst>
                                    <p:cond delay="1000"/>
                                  </p:stCondLst>
                                  <p:childTnLst>
                                    <p:set>
                                      <p:cBhvr>
                                        <p:cTn id="27" dur="1" fill="hold">
                                          <p:stCondLst>
                                            <p:cond delay="0"/>
                                          </p:stCondLst>
                                        </p:cTn>
                                        <p:tgtEl>
                                          <p:spTgt spid="30722"/>
                                        </p:tgtEl>
                                        <p:attrNameLst>
                                          <p:attrName>style.visibility</p:attrName>
                                        </p:attrNameLst>
                                      </p:cBhvr>
                                      <p:to>
                                        <p:strVal val="visible"/>
                                      </p:to>
                                    </p:set>
                                    <p:animEffect transition="in" filter="wipe(left)">
                                      <p:cBhvr>
                                        <p:cTn id="28" dur="500"/>
                                        <p:tgtEl>
                                          <p:spTgt spid="30722"/>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0734"/>
                                        </p:tgtEl>
                                        <p:attrNameLst>
                                          <p:attrName>style.visibility</p:attrName>
                                        </p:attrNameLst>
                                      </p:cBhvr>
                                      <p:to>
                                        <p:strVal val="visible"/>
                                      </p:to>
                                    </p:set>
                                    <p:animEffect transition="in" filter="wipe(left)">
                                      <p:cBhvr>
                                        <p:cTn id="32" dur="500"/>
                                        <p:tgtEl>
                                          <p:spTgt spid="30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animBg="1"/>
      <p:bldP spid="30730" grpId="0" animBg="1"/>
      <p:bldP spid="30731" grpId="0" animBg="1"/>
      <p:bldP spid="30732" grpId="0" animBg="1"/>
      <p:bldP spid="30733" grpId="0" autoUpdateAnimBg="0"/>
      <p:bldP spid="3073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228600" y="152400"/>
            <a:ext cx="426212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sz="3600" b="1">
                <a:solidFill>
                  <a:schemeClr val="accent2"/>
                </a:solidFill>
                <a:ea typeface="黑体" pitchFamily="2" charset="-122"/>
              </a:rPr>
              <a:t>6</a:t>
            </a:r>
            <a:r>
              <a:rPr lang="zh-CN" altLang="en-US" sz="3600" b="1">
                <a:solidFill>
                  <a:schemeClr val="accent2"/>
                </a:solidFill>
                <a:ea typeface="黑体" pitchFamily="2" charset="-122"/>
              </a:rPr>
              <a:t>、特殊区间的概率</a:t>
            </a:r>
            <a:r>
              <a:rPr lang="en-US" altLang="zh-CN" sz="3600" b="1">
                <a:solidFill>
                  <a:schemeClr val="accent2"/>
                </a:solidFill>
                <a:ea typeface="黑体" pitchFamily="2" charset="-122"/>
              </a:rPr>
              <a:t>:</a:t>
            </a:r>
            <a:endParaRPr lang="en-US" altLang="zh-CN" sz="3600" b="1">
              <a:solidFill>
                <a:schemeClr val="accent2"/>
              </a:solidFill>
              <a:ea typeface="黑体" pitchFamily="2" charset="-122"/>
            </a:endParaRPr>
          </a:p>
        </p:txBody>
      </p:sp>
      <p:sp>
        <p:nvSpPr>
          <p:cNvPr id="38915" name="Oval 25"/>
          <p:cNvSpPr>
            <a:spLocks noChangeArrowheads="1"/>
          </p:cNvSpPr>
          <p:nvPr/>
        </p:nvSpPr>
        <p:spPr bwMode="auto">
          <a:xfrm>
            <a:off x="2611438" y="4394200"/>
            <a:ext cx="177800" cy="228600"/>
          </a:xfrm>
          <a:prstGeom prst="ellipse">
            <a:avLst/>
          </a:prstGeom>
          <a:solidFill>
            <a:srgbClr val="FF3300"/>
          </a:solidFill>
          <a:ln w="9525">
            <a:solidFill>
              <a:srgbClr val="FF3300"/>
            </a:solidFill>
            <a:round/>
          </a:ln>
        </p:spPr>
        <p:txBody>
          <a:bodyPr wrap="none" anchor="ctr"/>
          <a:lstStyle/>
          <a:p>
            <a:endParaRPr kumimoji="1" lang="zh-CN" altLang="zh-CN" sz="2400">
              <a:latin typeface="Times New Roman" pitchFamily="18" charset="0"/>
            </a:endParaRPr>
          </a:p>
        </p:txBody>
      </p:sp>
      <p:grpSp>
        <p:nvGrpSpPr>
          <p:cNvPr id="38916" name="Group 42"/>
          <p:cNvGrpSpPr/>
          <p:nvPr/>
        </p:nvGrpSpPr>
        <p:grpSpPr bwMode="auto">
          <a:xfrm>
            <a:off x="0" y="692150"/>
            <a:ext cx="8807450" cy="2908300"/>
            <a:chOff x="96" y="432"/>
            <a:chExt cx="5548" cy="1832"/>
          </a:xfrm>
        </p:grpSpPr>
        <p:grpSp>
          <p:nvGrpSpPr>
            <p:cNvPr id="38917" name="Group 40"/>
            <p:cNvGrpSpPr/>
            <p:nvPr/>
          </p:nvGrpSpPr>
          <p:grpSpPr bwMode="auto">
            <a:xfrm>
              <a:off x="96" y="432"/>
              <a:ext cx="5548" cy="1831"/>
              <a:chOff x="96" y="432"/>
              <a:chExt cx="5548" cy="1831"/>
            </a:xfrm>
          </p:grpSpPr>
          <p:sp>
            <p:nvSpPr>
              <p:cNvPr id="38918" name="Text Box 31"/>
              <p:cNvSpPr txBox="1">
                <a:spLocks noChangeArrowheads="1"/>
              </p:cNvSpPr>
              <p:nvPr/>
            </p:nvSpPr>
            <p:spPr bwMode="auto">
              <a:xfrm>
                <a:off x="96" y="480"/>
                <a:ext cx="5232" cy="1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zh-CN" altLang="en-US" sz="2400" b="1">
                    <a:latin typeface="Times New Roman" pitchFamily="18" charset="0"/>
                  </a:rPr>
                  <a:t>若</a:t>
                </a:r>
                <a:r>
                  <a:rPr kumimoji="1" lang="en-US" altLang="zh-CN" sz="2400" b="1">
                    <a:latin typeface="Times New Roman" pitchFamily="18" charset="0"/>
                  </a:rPr>
                  <a:t>X~N                ,</a:t>
                </a:r>
                <a:r>
                  <a:rPr kumimoji="1" lang="zh-CN" altLang="en-US" sz="2400" b="1">
                    <a:latin typeface="Times New Roman" pitchFamily="18" charset="0"/>
                  </a:rPr>
                  <a:t>则对于任何实数</a:t>
                </a:r>
                <a:r>
                  <a:rPr kumimoji="1" lang="en-US" altLang="zh-CN" sz="2400" b="1">
                    <a:latin typeface="Times New Roman" pitchFamily="18" charset="0"/>
                  </a:rPr>
                  <a:t>a&gt;0,</a:t>
                </a:r>
                <a:r>
                  <a:rPr kumimoji="1" lang="zh-CN" altLang="en-US" sz="2400" b="1">
                    <a:latin typeface="Times New Roman" pitchFamily="18" charset="0"/>
                  </a:rPr>
                  <a:t>概率</a:t>
                </a:r>
                <a:endParaRPr kumimoji="1" lang="zh-CN" altLang="en-US" sz="2400" b="1">
                  <a:latin typeface="Times New Roman" pitchFamily="18" charset="0"/>
                </a:endParaRPr>
              </a:p>
              <a:p>
                <a:pPr>
                  <a:spcBef>
                    <a:spcPct val="50000"/>
                  </a:spcBef>
                </a:pPr>
                <a:r>
                  <a:rPr kumimoji="1" lang="zh-CN" altLang="en-US" sz="2400" b="1">
                    <a:latin typeface="Times New Roman" pitchFamily="18" charset="0"/>
                  </a:rPr>
                  <a:t>                                                                 </a:t>
                </a:r>
                <a:endParaRPr kumimoji="1" lang="zh-CN" altLang="en-US" sz="2400" b="1">
                  <a:latin typeface="Times New Roman" pitchFamily="18" charset="0"/>
                </a:endParaRPr>
              </a:p>
              <a:p>
                <a:pPr>
                  <a:spcBef>
                    <a:spcPct val="50000"/>
                  </a:spcBef>
                </a:pPr>
                <a:endParaRPr kumimoji="1" lang="zh-CN" altLang="en-US" sz="2400" b="1">
                  <a:latin typeface="Times New Roman" pitchFamily="18" charset="0"/>
                </a:endParaRPr>
              </a:p>
              <a:p>
                <a:pPr>
                  <a:spcBef>
                    <a:spcPct val="50000"/>
                  </a:spcBef>
                </a:pPr>
                <a:r>
                  <a:rPr kumimoji="1" lang="zh-CN" altLang="en-US" sz="2400" b="1">
                    <a:latin typeface="Times New Roman" pitchFamily="18" charset="0"/>
                  </a:rPr>
                  <a:t>为如图中的阴影部分的面积，对于固定的    和     而言，该面积随着     的减少而变大。这说明     越小</a:t>
                </a:r>
                <a:r>
                  <a:rPr kumimoji="1" lang="en-US" altLang="zh-CN" sz="2400" b="1">
                    <a:latin typeface="Times New Roman" pitchFamily="18" charset="0"/>
                  </a:rPr>
                  <a:t>, </a:t>
                </a:r>
                <a:r>
                  <a:rPr kumimoji="1" lang="zh-CN" altLang="en-US" sz="2400" b="1">
                    <a:latin typeface="Times New Roman" pitchFamily="18" charset="0"/>
                  </a:rPr>
                  <a:t>落在区间               的概率越大，即</a:t>
                </a:r>
                <a:r>
                  <a:rPr kumimoji="1" lang="en-US" altLang="zh-CN" sz="2400" b="1">
                    <a:latin typeface="Times New Roman" pitchFamily="18" charset="0"/>
                  </a:rPr>
                  <a:t>X</a:t>
                </a:r>
                <a:r>
                  <a:rPr kumimoji="1" lang="zh-CN" altLang="en-US" sz="2400" b="1">
                    <a:latin typeface="Times New Roman" pitchFamily="18" charset="0"/>
                  </a:rPr>
                  <a:t>集中在      周围概率越大。</a:t>
                </a:r>
                <a:endParaRPr kumimoji="1" lang="zh-CN" altLang="en-US" sz="2400" b="1">
                  <a:latin typeface="Times New Roman" pitchFamily="18" charset="0"/>
                </a:endParaRPr>
              </a:p>
            </p:txBody>
          </p:sp>
          <p:graphicFrame>
            <p:nvGraphicFramePr>
              <p:cNvPr id="38919" name="Object 32"/>
              <p:cNvGraphicFramePr>
                <a:graphicFrameLocks noChangeAspect="1"/>
              </p:cNvGraphicFramePr>
              <p:nvPr/>
            </p:nvGraphicFramePr>
            <p:xfrm>
              <a:off x="768" y="432"/>
              <a:ext cx="776" cy="367"/>
            </p:xfrm>
            <a:graphic>
              <a:graphicData uri="http://schemas.openxmlformats.org/presentationml/2006/ole">
                <mc:AlternateContent xmlns:mc="http://schemas.openxmlformats.org/markup-compatibility/2006">
                  <mc:Choice xmlns:v="urn:schemas-microsoft-com:vml" Requires="v">
                    <p:oleObj spid="_x0000_s38950" name="Equation" r:id="rId1" imgW="482600" imgH="228600" progId="Equation.DSMT4">
                      <p:embed/>
                    </p:oleObj>
                  </mc:Choice>
                  <mc:Fallback>
                    <p:oleObj name="Equation" r:id="rId1" imgW="482600" imgH="228600" progId="Equation.DSMT4">
                      <p:embed/>
                      <p:pic>
                        <p:nvPicPr>
                          <p:cNvPr id="0" name="Object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 y="432"/>
                            <a:ext cx="776" cy="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0" name="Object 9"/>
              <p:cNvGraphicFramePr>
                <a:graphicFrameLocks noChangeAspect="1"/>
              </p:cNvGraphicFramePr>
              <p:nvPr/>
            </p:nvGraphicFramePr>
            <p:xfrm>
              <a:off x="884" y="784"/>
              <a:ext cx="3657" cy="708"/>
            </p:xfrm>
            <a:graphic>
              <a:graphicData uri="http://schemas.openxmlformats.org/presentationml/2006/ole">
                <mc:AlternateContent xmlns:mc="http://schemas.openxmlformats.org/markup-compatibility/2006">
                  <mc:Choice xmlns:v="urn:schemas-microsoft-com:vml" Requires="v">
                    <p:oleObj spid="_x0000_s38951" name="Equation" r:id="rId3" imgW="3238500" imgH="622300" progId="Equation.DSMT4">
                      <p:embed/>
                    </p:oleObj>
                  </mc:Choice>
                  <mc:Fallback>
                    <p:oleObj name="Equation" r:id="rId3" imgW="3238500" imgH="622300" progId="Equation.DSMT4">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 y="784"/>
                            <a:ext cx="3657" cy="7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21" name="Object 35"/>
              <p:cNvGraphicFramePr>
                <a:graphicFrameLocks noChangeAspect="1"/>
              </p:cNvGraphicFramePr>
              <p:nvPr/>
            </p:nvGraphicFramePr>
            <p:xfrm>
              <a:off x="2928" y="1776"/>
              <a:ext cx="240" cy="220"/>
            </p:xfrm>
            <a:graphic>
              <a:graphicData uri="http://schemas.openxmlformats.org/presentationml/2006/ole">
                <mc:AlternateContent xmlns:mc="http://schemas.openxmlformats.org/markup-compatibility/2006">
                  <mc:Choice xmlns:v="urn:schemas-microsoft-com:vml" Requires="v">
                    <p:oleObj spid="_x0000_s38952" name="Equation" r:id="rId5" imgW="152400" imgH="139700" progId="Equation.DSMT4">
                      <p:embed/>
                    </p:oleObj>
                  </mc:Choice>
                  <mc:Fallback>
                    <p:oleObj name="Equation" r:id="rId5" imgW="152400" imgH="139700" progId="Equation.DSMT4">
                      <p:embed/>
                      <p:pic>
                        <p:nvPicPr>
                          <p:cNvPr id="0"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 y="1776"/>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2" name="Object 36"/>
              <p:cNvGraphicFramePr>
                <a:graphicFrameLocks noChangeAspect="1"/>
              </p:cNvGraphicFramePr>
              <p:nvPr/>
            </p:nvGraphicFramePr>
            <p:xfrm>
              <a:off x="3600" y="1536"/>
              <a:ext cx="273" cy="296"/>
            </p:xfrm>
            <a:graphic>
              <a:graphicData uri="http://schemas.openxmlformats.org/presentationml/2006/ole">
                <mc:AlternateContent xmlns:mc="http://schemas.openxmlformats.org/markup-compatibility/2006">
                  <mc:Choice xmlns:v="urn:schemas-microsoft-com:vml" Requires="v">
                    <p:oleObj spid="_x0000_s38953" name="Equation" r:id="rId7" imgW="152400" imgH="165100" progId="Equation.DSMT4">
                      <p:embed/>
                    </p:oleObj>
                  </mc:Choice>
                  <mc:Fallback>
                    <p:oleObj name="Equation" r:id="rId7" imgW="152400" imgH="165100" progId="Equation.DSMT4">
                      <p:embed/>
                      <p:pic>
                        <p:nvPicPr>
                          <p:cNvPr id="0" name="Object 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0" y="1536"/>
                            <a:ext cx="273"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3" name="Object 37"/>
              <p:cNvGraphicFramePr>
                <a:graphicFrameLocks noChangeAspect="1"/>
              </p:cNvGraphicFramePr>
              <p:nvPr/>
            </p:nvGraphicFramePr>
            <p:xfrm>
              <a:off x="720" y="1776"/>
              <a:ext cx="240" cy="220"/>
            </p:xfrm>
            <a:graphic>
              <a:graphicData uri="http://schemas.openxmlformats.org/presentationml/2006/ole">
                <mc:AlternateContent xmlns:mc="http://schemas.openxmlformats.org/markup-compatibility/2006">
                  <mc:Choice xmlns:v="urn:schemas-microsoft-com:vml" Requires="v">
                    <p:oleObj spid="_x0000_s38954" name="Equation" r:id="rId9" imgW="152400" imgH="139700" progId="Equation.DSMT4">
                      <p:embed/>
                    </p:oleObj>
                  </mc:Choice>
                  <mc:Fallback>
                    <p:oleObj name="Equation" r:id="rId9" imgW="152400" imgH="139700" progId="Equation.DSMT4">
                      <p:embed/>
                      <p:pic>
                        <p:nvPicPr>
                          <p:cNvPr id="0" name="Object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1776"/>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4" name="Object 38"/>
              <p:cNvGraphicFramePr>
                <a:graphicFrameLocks noChangeAspect="1"/>
              </p:cNvGraphicFramePr>
              <p:nvPr/>
            </p:nvGraphicFramePr>
            <p:xfrm>
              <a:off x="4080" y="1536"/>
              <a:ext cx="240" cy="220"/>
            </p:xfrm>
            <a:graphic>
              <a:graphicData uri="http://schemas.openxmlformats.org/presentationml/2006/ole">
                <mc:AlternateContent xmlns:mc="http://schemas.openxmlformats.org/markup-compatibility/2006">
                  <mc:Choice xmlns:v="urn:schemas-microsoft-com:vml" Requires="v">
                    <p:oleObj spid="_x0000_s38955" name="Equation" r:id="rId10" imgW="152400" imgH="139700" progId="Equation.DSMT4">
                      <p:embed/>
                    </p:oleObj>
                  </mc:Choice>
                  <mc:Fallback>
                    <p:oleObj name="Equation" r:id="rId10" imgW="152400" imgH="139700" progId="Equation.DSMT4">
                      <p:embed/>
                      <p:pic>
                        <p:nvPicPr>
                          <p:cNvPr id="0" name="Object 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0" y="1536"/>
                            <a:ext cx="240"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5" name="Object 39"/>
              <p:cNvGraphicFramePr>
                <a:graphicFrameLocks noChangeAspect="1"/>
              </p:cNvGraphicFramePr>
              <p:nvPr/>
            </p:nvGraphicFramePr>
            <p:xfrm>
              <a:off x="4389" y="1776"/>
              <a:ext cx="1255" cy="290"/>
            </p:xfrm>
            <a:graphic>
              <a:graphicData uri="http://schemas.openxmlformats.org/presentationml/2006/ole">
                <mc:AlternateContent xmlns:mc="http://schemas.openxmlformats.org/markup-compatibility/2006">
                  <mc:Choice xmlns:v="urn:schemas-microsoft-com:vml" Requires="v">
                    <p:oleObj spid="_x0000_s38956" name="Equation" r:id="rId11" imgW="876300" imgH="203200" progId="Equation.DSMT4">
                      <p:embed/>
                    </p:oleObj>
                  </mc:Choice>
                  <mc:Fallback>
                    <p:oleObj name="Equation" r:id="rId11" imgW="876300" imgH="203200" progId="Equation.DSMT4">
                      <p:embed/>
                      <p:pic>
                        <p:nvPicPr>
                          <p:cNvPr id="0" name="Object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89" y="1776"/>
                            <a:ext cx="1255" cy="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38926" name="Object 41"/>
            <p:cNvGraphicFramePr>
              <a:graphicFrameLocks noChangeAspect="1"/>
            </p:cNvGraphicFramePr>
            <p:nvPr/>
          </p:nvGraphicFramePr>
          <p:xfrm>
            <a:off x="2208" y="1968"/>
            <a:ext cx="273" cy="296"/>
          </p:xfrm>
          <a:graphic>
            <a:graphicData uri="http://schemas.openxmlformats.org/presentationml/2006/ole">
              <mc:AlternateContent xmlns:mc="http://schemas.openxmlformats.org/markup-compatibility/2006">
                <mc:Choice xmlns:v="urn:schemas-microsoft-com:vml" Requires="v">
                  <p:oleObj spid="_x0000_s38957" name="Equation" r:id="rId13" imgW="152400" imgH="165100" progId="Equation.DSMT4">
                    <p:embed/>
                  </p:oleObj>
                </mc:Choice>
                <mc:Fallback>
                  <p:oleObj name="Equation" r:id="rId13" imgW="152400" imgH="165100" progId="Equation.DSMT4">
                    <p:embed/>
                    <p:pic>
                      <p:nvPicPr>
                        <p:cNvPr id="0" name="Object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8" y="1968"/>
                          <a:ext cx="273"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8927" name="Text Box 44"/>
          <p:cNvSpPr txBox="1">
            <a:spLocks noChangeArrowheads="1"/>
          </p:cNvSpPr>
          <p:nvPr/>
        </p:nvSpPr>
        <p:spPr bwMode="auto">
          <a:xfrm>
            <a:off x="3200400" y="3644900"/>
            <a:ext cx="1752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zh-CN" altLang="en-US" sz="2800" b="1">
                <a:solidFill>
                  <a:srgbClr val="CC0000"/>
                </a:solidFill>
                <a:latin typeface="Times New Roman" pitchFamily="18" charset="0"/>
                <a:ea typeface="黑体" pitchFamily="2" charset="-122"/>
              </a:rPr>
              <a:t>特别地有</a:t>
            </a:r>
            <a:endParaRPr kumimoji="1" lang="zh-CN" altLang="en-US" sz="2800" b="1">
              <a:solidFill>
                <a:srgbClr val="CC0000"/>
              </a:solidFill>
              <a:latin typeface="Times New Roman" pitchFamily="18" charset="0"/>
              <a:ea typeface="黑体" pitchFamily="2" charset="-122"/>
            </a:endParaRPr>
          </a:p>
        </p:txBody>
      </p:sp>
      <p:grpSp>
        <p:nvGrpSpPr>
          <p:cNvPr id="38928" name="Group 16"/>
          <p:cNvGrpSpPr/>
          <p:nvPr/>
        </p:nvGrpSpPr>
        <p:grpSpPr bwMode="auto">
          <a:xfrm>
            <a:off x="0" y="3860800"/>
            <a:ext cx="5410200" cy="4097338"/>
            <a:chOff x="0" y="2432"/>
            <a:chExt cx="3408" cy="2581"/>
          </a:xfrm>
        </p:grpSpPr>
        <p:sp>
          <p:nvSpPr>
            <p:cNvPr id="38929" name="Line 28"/>
            <p:cNvSpPr>
              <a:spLocks noChangeShapeType="1"/>
            </p:cNvSpPr>
            <p:nvPr/>
          </p:nvSpPr>
          <p:spPr bwMode="auto">
            <a:xfrm>
              <a:off x="1655" y="2432"/>
              <a:ext cx="0" cy="163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nvGrpSpPr>
            <p:cNvPr id="38930" name="Group 18"/>
            <p:cNvGrpSpPr/>
            <p:nvPr/>
          </p:nvGrpSpPr>
          <p:grpSpPr bwMode="auto">
            <a:xfrm>
              <a:off x="0" y="2523"/>
              <a:ext cx="3408" cy="2490"/>
              <a:chOff x="0" y="2568"/>
              <a:chExt cx="3408" cy="2490"/>
            </a:xfrm>
          </p:grpSpPr>
          <p:grpSp>
            <p:nvGrpSpPr>
              <p:cNvPr id="38931" name="Group 19"/>
              <p:cNvGrpSpPr/>
              <p:nvPr/>
            </p:nvGrpSpPr>
            <p:grpSpPr bwMode="auto">
              <a:xfrm>
                <a:off x="0" y="2568"/>
                <a:ext cx="3408" cy="2490"/>
                <a:chOff x="0" y="2476"/>
                <a:chExt cx="3408" cy="2490"/>
              </a:xfrm>
            </p:grpSpPr>
            <p:pic>
              <p:nvPicPr>
                <p:cNvPr id="38932" name="Picture 3"/>
                <p:cNvPicPr>
                  <a:picLocks noChangeAspect="1" noChangeArrowheads="1"/>
                </p:cNvPicPr>
                <p:nvPr/>
              </p:nvPicPr>
              <p:blipFill>
                <a:blip r:embed="rId15">
                  <a:extLst>
                    <a:ext uri="{28A0092B-C50C-407E-A947-70E740481C1C}">
                      <a14:useLocalDpi xmlns:a14="http://schemas.microsoft.com/office/drawing/2010/main" val="0"/>
                    </a:ext>
                  </a:extLst>
                </a:blip>
                <a:srcRect l="26044" r="33192"/>
                <a:stretch>
                  <a:fillRect/>
                </a:stretch>
              </p:blipFill>
              <p:spPr bwMode="auto">
                <a:xfrm>
                  <a:off x="158" y="2704"/>
                  <a:ext cx="3024" cy="2262"/>
                </a:xfrm>
                <a:prstGeom prst="rect">
                  <a:avLst/>
                </a:prstGeom>
                <a:solidFill>
                  <a:srgbClr val="FFFFFF"/>
                </a:solidFill>
                <a:ln w="6350">
                  <a:solidFill>
                    <a:schemeClr val="bg1"/>
                  </a:solidFill>
                  <a:miter lim="800000"/>
                  <a:headEnd/>
                  <a:tailEnd/>
                </a:ln>
              </p:spPr>
            </p:pic>
            <p:sp>
              <p:nvSpPr>
                <p:cNvPr id="38933" name="Text Box 8"/>
                <p:cNvSpPr txBox="1">
                  <a:spLocks noChangeArrowheads="1"/>
                </p:cNvSpPr>
                <p:nvPr/>
              </p:nvSpPr>
              <p:spPr bwMode="auto">
                <a:xfrm>
                  <a:off x="930" y="2476"/>
                  <a:ext cx="90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lang="en-US" altLang="zh-CN" sz="2800" b="1" i="1">
                      <a:solidFill>
                        <a:srgbClr val="000000"/>
                      </a:solidFill>
                      <a:latin typeface="Times New Roman" pitchFamily="18" charset="0"/>
                    </a:rPr>
                    <a:t>x</a:t>
                  </a:r>
                  <a:r>
                    <a:rPr lang="en-US" altLang="zh-CN" sz="2800" b="1">
                      <a:solidFill>
                        <a:srgbClr val="000000"/>
                      </a:solidFill>
                      <a:latin typeface="Verdana" pitchFamily="34" charset="0"/>
                    </a:rPr>
                    <a:t>=μ</a:t>
                  </a:r>
                  <a:endParaRPr lang="en-US" altLang="zh-CN" sz="2800" b="1">
                    <a:solidFill>
                      <a:srgbClr val="000000"/>
                    </a:solidFill>
                    <a:latin typeface="Verdana" pitchFamily="34" charset="0"/>
                  </a:endParaRPr>
                </a:p>
              </p:txBody>
            </p:sp>
            <p:sp>
              <p:nvSpPr>
                <p:cNvPr id="38934" name="Line 27"/>
                <p:cNvSpPr>
                  <a:spLocks noChangeShapeType="1"/>
                </p:cNvSpPr>
                <p:nvPr/>
              </p:nvSpPr>
              <p:spPr bwMode="auto">
                <a:xfrm flipV="1">
                  <a:off x="249" y="2526"/>
                  <a:ext cx="0" cy="1776"/>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8935" name="Group 23"/>
                <p:cNvGrpSpPr/>
                <p:nvPr/>
              </p:nvGrpSpPr>
              <p:grpSpPr bwMode="auto">
                <a:xfrm>
                  <a:off x="0" y="2741"/>
                  <a:ext cx="3408" cy="1170"/>
                  <a:chOff x="0" y="2759"/>
                  <a:chExt cx="3408" cy="1170"/>
                </a:xfrm>
              </p:grpSpPr>
              <p:grpSp>
                <p:nvGrpSpPr>
                  <p:cNvPr id="38936" name="Group 11"/>
                  <p:cNvGrpSpPr/>
                  <p:nvPr/>
                </p:nvGrpSpPr>
                <p:grpSpPr bwMode="auto">
                  <a:xfrm>
                    <a:off x="1429" y="2759"/>
                    <a:ext cx="448" cy="1120"/>
                    <a:chOff x="2699" y="2160"/>
                    <a:chExt cx="725" cy="1406"/>
                  </a:xfrm>
                </p:grpSpPr>
                <p:sp>
                  <p:nvSpPr>
                    <p:cNvPr id="38937" name="Line 12"/>
                    <p:cNvSpPr>
                      <a:spLocks noChangeShapeType="1"/>
                    </p:cNvSpPr>
                    <p:nvPr/>
                  </p:nvSpPr>
                  <p:spPr bwMode="auto">
                    <a:xfrm>
                      <a:off x="3424" y="2387"/>
                      <a:ext cx="0" cy="1179"/>
                    </a:xfrm>
                    <a:prstGeom prst="line">
                      <a:avLst/>
                    </a:prstGeom>
                    <a:noFill/>
                    <a:ln w="9525">
                      <a:solidFill>
                        <a:srgbClr val="FF33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38" name="Line 13"/>
                    <p:cNvSpPr>
                      <a:spLocks noChangeShapeType="1"/>
                    </p:cNvSpPr>
                    <p:nvPr/>
                  </p:nvSpPr>
                  <p:spPr bwMode="auto">
                    <a:xfrm>
                      <a:off x="2699" y="2432"/>
                      <a:ext cx="0" cy="1134"/>
                    </a:xfrm>
                    <a:prstGeom prst="line">
                      <a:avLst/>
                    </a:prstGeom>
                    <a:noFill/>
                    <a:ln w="9525">
                      <a:solidFill>
                        <a:srgbClr val="FF33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39" name="Rectangle 14"/>
                    <p:cNvSpPr>
                      <a:spLocks noChangeArrowheads="1"/>
                    </p:cNvSpPr>
                    <p:nvPr/>
                  </p:nvSpPr>
                  <p:spPr bwMode="auto">
                    <a:xfrm>
                      <a:off x="2699" y="2478"/>
                      <a:ext cx="725" cy="1088"/>
                    </a:xfrm>
                    <a:prstGeom prst="rect">
                      <a:avLst/>
                    </a:prstGeom>
                    <a:solidFill>
                      <a:srgbClr val="FF3300"/>
                    </a:solidFill>
                    <a:ln w="9525">
                      <a:solidFill>
                        <a:srgbClr val="FF3300"/>
                      </a:solidFill>
                      <a:miter lim="800000"/>
                    </a:ln>
                  </p:spPr>
                  <p:txBody>
                    <a:bodyPr wrap="none" anchor="ctr"/>
                    <a:lstStyle/>
                    <a:p>
                      <a:endParaRPr kumimoji="1" lang="zh-CN" altLang="zh-CN" sz="2400">
                        <a:latin typeface="Times New Roman" pitchFamily="18" charset="0"/>
                      </a:endParaRPr>
                    </a:p>
                  </p:txBody>
                </p:sp>
                <p:sp>
                  <p:nvSpPr>
                    <p:cNvPr id="38940" name="Oval 15"/>
                    <p:cNvSpPr>
                      <a:spLocks noChangeArrowheads="1"/>
                    </p:cNvSpPr>
                    <p:nvPr/>
                  </p:nvSpPr>
                  <p:spPr bwMode="auto">
                    <a:xfrm>
                      <a:off x="2744" y="2296"/>
                      <a:ext cx="680" cy="272"/>
                    </a:xfrm>
                    <a:prstGeom prst="ellipse">
                      <a:avLst/>
                    </a:prstGeom>
                    <a:solidFill>
                      <a:srgbClr val="FF3300"/>
                    </a:solidFill>
                    <a:ln w="9525">
                      <a:solidFill>
                        <a:srgbClr val="FF3300"/>
                      </a:solidFill>
                      <a:round/>
                    </a:ln>
                  </p:spPr>
                  <p:txBody>
                    <a:bodyPr wrap="none" anchor="ctr"/>
                    <a:lstStyle/>
                    <a:p>
                      <a:endParaRPr kumimoji="1" lang="zh-CN" altLang="zh-CN" sz="2400">
                        <a:latin typeface="Times New Roman" pitchFamily="18" charset="0"/>
                      </a:endParaRPr>
                    </a:p>
                  </p:txBody>
                </p:sp>
                <p:sp>
                  <p:nvSpPr>
                    <p:cNvPr id="38941" name="Oval 16"/>
                    <p:cNvSpPr>
                      <a:spLocks noChangeArrowheads="1"/>
                    </p:cNvSpPr>
                    <p:nvPr/>
                  </p:nvSpPr>
                  <p:spPr bwMode="auto">
                    <a:xfrm>
                      <a:off x="2925" y="2205"/>
                      <a:ext cx="454" cy="363"/>
                    </a:xfrm>
                    <a:prstGeom prst="ellipse">
                      <a:avLst/>
                    </a:prstGeom>
                    <a:solidFill>
                      <a:srgbClr val="FF3300"/>
                    </a:solidFill>
                    <a:ln w="9525">
                      <a:solidFill>
                        <a:srgbClr val="FF3300"/>
                      </a:solidFill>
                      <a:round/>
                    </a:ln>
                  </p:spPr>
                  <p:txBody>
                    <a:bodyPr wrap="none" anchor="ctr"/>
                    <a:lstStyle/>
                    <a:p>
                      <a:endParaRPr kumimoji="1" lang="zh-CN" altLang="zh-CN" sz="2400">
                        <a:latin typeface="Times New Roman" pitchFamily="18" charset="0"/>
                      </a:endParaRPr>
                    </a:p>
                  </p:txBody>
                </p:sp>
                <p:sp>
                  <p:nvSpPr>
                    <p:cNvPr id="38942" name="Oval 17"/>
                    <p:cNvSpPr>
                      <a:spLocks noChangeArrowheads="1"/>
                    </p:cNvSpPr>
                    <p:nvPr/>
                  </p:nvSpPr>
                  <p:spPr bwMode="auto">
                    <a:xfrm>
                      <a:off x="2744" y="2297"/>
                      <a:ext cx="544" cy="362"/>
                    </a:xfrm>
                    <a:prstGeom prst="ellipse">
                      <a:avLst/>
                    </a:prstGeom>
                    <a:solidFill>
                      <a:srgbClr val="FF3300"/>
                    </a:solidFill>
                    <a:ln w="9525">
                      <a:solidFill>
                        <a:srgbClr val="FF3300"/>
                      </a:solidFill>
                      <a:round/>
                    </a:ln>
                  </p:spPr>
                  <p:txBody>
                    <a:bodyPr wrap="none" anchor="ctr"/>
                    <a:lstStyle/>
                    <a:p>
                      <a:endParaRPr kumimoji="1" lang="zh-CN" altLang="zh-CN" sz="2400">
                        <a:latin typeface="Times New Roman" pitchFamily="18" charset="0"/>
                      </a:endParaRPr>
                    </a:p>
                  </p:txBody>
                </p:sp>
                <p:sp>
                  <p:nvSpPr>
                    <p:cNvPr id="38943" name="Oval 18"/>
                    <p:cNvSpPr>
                      <a:spLocks noChangeArrowheads="1"/>
                    </p:cNvSpPr>
                    <p:nvPr/>
                  </p:nvSpPr>
                  <p:spPr bwMode="auto">
                    <a:xfrm>
                      <a:off x="2880" y="2205"/>
                      <a:ext cx="272" cy="227"/>
                    </a:xfrm>
                    <a:prstGeom prst="ellipse">
                      <a:avLst/>
                    </a:prstGeom>
                    <a:solidFill>
                      <a:srgbClr val="FF3300"/>
                    </a:solidFill>
                    <a:ln w="9525">
                      <a:solidFill>
                        <a:srgbClr val="FF3300"/>
                      </a:solidFill>
                      <a:round/>
                    </a:ln>
                  </p:spPr>
                  <p:txBody>
                    <a:bodyPr wrap="none" anchor="ctr"/>
                    <a:lstStyle/>
                    <a:p>
                      <a:endParaRPr kumimoji="1" lang="zh-CN" altLang="zh-CN" sz="2400">
                        <a:latin typeface="Times New Roman" pitchFamily="18" charset="0"/>
                      </a:endParaRPr>
                    </a:p>
                  </p:txBody>
                </p:sp>
                <p:sp>
                  <p:nvSpPr>
                    <p:cNvPr id="38944" name="Oval 19"/>
                    <p:cNvSpPr>
                      <a:spLocks noChangeArrowheads="1"/>
                    </p:cNvSpPr>
                    <p:nvPr/>
                  </p:nvSpPr>
                  <p:spPr bwMode="auto">
                    <a:xfrm>
                      <a:off x="2880" y="2160"/>
                      <a:ext cx="363" cy="227"/>
                    </a:xfrm>
                    <a:prstGeom prst="ellipse">
                      <a:avLst/>
                    </a:prstGeom>
                    <a:solidFill>
                      <a:srgbClr val="FF3300"/>
                    </a:solidFill>
                    <a:ln w="9525">
                      <a:solidFill>
                        <a:srgbClr val="FF3300"/>
                      </a:solidFill>
                      <a:round/>
                    </a:ln>
                  </p:spPr>
                  <p:txBody>
                    <a:bodyPr wrap="none" anchor="ctr"/>
                    <a:lstStyle/>
                    <a:p>
                      <a:endParaRPr kumimoji="1" lang="zh-CN" altLang="zh-CN" sz="2400">
                        <a:latin typeface="Times New Roman" pitchFamily="18" charset="0"/>
                      </a:endParaRPr>
                    </a:p>
                  </p:txBody>
                </p:sp>
                <p:sp>
                  <p:nvSpPr>
                    <p:cNvPr id="38945" name="Oval 20"/>
                    <p:cNvSpPr>
                      <a:spLocks noChangeArrowheads="1"/>
                    </p:cNvSpPr>
                    <p:nvPr/>
                  </p:nvSpPr>
                  <p:spPr bwMode="auto">
                    <a:xfrm>
                      <a:off x="2744" y="2296"/>
                      <a:ext cx="408" cy="182"/>
                    </a:xfrm>
                    <a:prstGeom prst="ellipse">
                      <a:avLst/>
                    </a:prstGeom>
                    <a:solidFill>
                      <a:srgbClr val="FF3300"/>
                    </a:solidFill>
                    <a:ln w="9525">
                      <a:solidFill>
                        <a:srgbClr val="FF3300"/>
                      </a:solidFill>
                      <a:round/>
                    </a:ln>
                  </p:spPr>
                  <p:txBody>
                    <a:bodyPr wrap="none" anchor="ctr"/>
                    <a:lstStyle/>
                    <a:p>
                      <a:endParaRPr kumimoji="1" lang="zh-CN" altLang="zh-CN" sz="2400">
                        <a:latin typeface="Times New Roman" pitchFamily="18" charset="0"/>
                      </a:endParaRPr>
                    </a:p>
                  </p:txBody>
                </p:sp>
              </p:grpSp>
              <p:sp>
                <p:nvSpPr>
                  <p:cNvPr id="38946" name="Line 33"/>
                  <p:cNvSpPr>
                    <a:spLocks noChangeShapeType="1"/>
                  </p:cNvSpPr>
                  <p:nvPr/>
                </p:nvSpPr>
                <p:spPr bwMode="auto">
                  <a:xfrm>
                    <a:off x="0" y="3929"/>
                    <a:ext cx="3408" cy="0"/>
                  </a:xfrm>
                  <a:prstGeom prst="line">
                    <a:avLst/>
                  </a:prstGeom>
                  <a:noFill/>
                  <a:ln w="3810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grpSp>
          <p:graphicFrame>
            <p:nvGraphicFramePr>
              <p:cNvPr id="38947" name="Object 35"/>
              <p:cNvGraphicFramePr>
                <a:graphicFrameLocks noChangeAspect="1"/>
              </p:cNvGraphicFramePr>
              <p:nvPr/>
            </p:nvGraphicFramePr>
            <p:xfrm>
              <a:off x="983" y="4074"/>
              <a:ext cx="582" cy="246"/>
            </p:xfrm>
            <a:graphic>
              <a:graphicData uri="http://schemas.openxmlformats.org/presentationml/2006/ole">
                <mc:AlternateContent xmlns:mc="http://schemas.openxmlformats.org/markup-compatibility/2006">
                  <mc:Choice xmlns:v="urn:schemas-microsoft-com:vml" Requires="v">
                    <p:oleObj spid="_x0000_s38958" name="Equation" r:id="rId16" imgW="380365" imgH="177800" progId="Equation.DSMT4">
                      <p:embed/>
                    </p:oleObj>
                  </mc:Choice>
                  <mc:Fallback>
                    <p:oleObj name="Equation" r:id="rId16" imgW="380365" imgH="177800" progId="Equation.DSMT4">
                      <p:embed/>
                      <p:pic>
                        <p:nvPicPr>
                          <p:cNvPr id="0" name="Object 3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83" y="4074"/>
                            <a:ext cx="582" cy="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48" name="Object 36"/>
              <p:cNvGraphicFramePr>
                <a:graphicFrameLocks noChangeAspect="1"/>
              </p:cNvGraphicFramePr>
              <p:nvPr/>
            </p:nvGraphicFramePr>
            <p:xfrm>
              <a:off x="1610" y="4029"/>
              <a:ext cx="817" cy="289"/>
            </p:xfrm>
            <a:graphic>
              <a:graphicData uri="http://schemas.openxmlformats.org/presentationml/2006/ole">
                <mc:AlternateContent xmlns:mc="http://schemas.openxmlformats.org/markup-compatibility/2006">
                  <mc:Choice xmlns:v="urn:schemas-microsoft-com:vml" Requires="v">
                    <p:oleObj spid="_x0000_s38959" name="Equation" r:id="rId18" imgW="393065" imgH="177800" progId="Equation.DSMT4">
                      <p:embed/>
                    </p:oleObj>
                  </mc:Choice>
                  <mc:Fallback>
                    <p:oleObj name="Equation" r:id="rId18" imgW="393065" imgH="177800" progId="Equation.DSMT4">
                      <p:embed/>
                      <p:pic>
                        <p:nvPicPr>
                          <p:cNvPr id="0" name="Object 3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610" y="4029"/>
                            <a:ext cx="817"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928"/>
                                        </p:tgtEl>
                                        <p:attrNameLst>
                                          <p:attrName>style.visibility</p:attrName>
                                        </p:attrNameLst>
                                      </p:cBhvr>
                                      <p:to>
                                        <p:strVal val="visible"/>
                                      </p:to>
                                    </p:set>
                                    <p:animEffect transition="in" filter="wipe(down)">
                                      <p:cBhvr>
                                        <p:cTn id="12" dur="500"/>
                                        <p:tgtEl>
                                          <p:spTgt spid="38928"/>
                                        </p:tgtEl>
                                      </p:cBhvr>
                                    </p:animEffect>
                                  </p:childTnLst>
                                </p:cTn>
                              </p:par>
                              <p:par>
                                <p:cTn id="13" presetID="22" presetClass="entr" presetSubtype="1" fill="hold" nodeType="withEffect">
                                  <p:stCondLst>
                                    <p:cond delay="0"/>
                                  </p:stCondLst>
                                  <p:childTnLst>
                                    <p:set>
                                      <p:cBhvr>
                                        <p:cTn id="14" dur="1" fill="hold">
                                          <p:stCondLst>
                                            <p:cond delay="0"/>
                                          </p:stCondLst>
                                        </p:cTn>
                                        <p:tgtEl>
                                          <p:spTgt spid="38927"/>
                                        </p:tgtEl>
                                        <p:attrNameLst>
                                          <p:attrName>style.visibility</p:attrName>
                                        </p:attrNameLst>
                                      </p:cBhvr>
                                      <p:to>
                                        <p:strVal val="visible"/>
                                      </p:to>
                                    </p:set>
                                    <p:animEffect transition="in" filter="wipe(up)">
                                      <p:cBhvr>
                                        <p:cTn id="15" dur="500"/>
                                        <p:tgtEl>
                                          <p:spTgt spid="38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bwMode="auto">
          <a:xfrm>
            <a:off x="152400" y="3733800"/>
            <a:ext cx="8763000" cy="1616075"/>
            <a:chOff x="96" y="1968"/>
            <a:chExt cx="5520" cy="1018"/>
          </a:xfrm>
        </p:grpSpPr>
        <p:sp>
          <p:nvSpPr>
            <p:cNvPr id="39939" name="Text Box 4"/>
            <p:cNvSpPr txBox="1">
              <a:spLocks noChangeArrowheads="1"/>
            </p:cNvSpPr>
            <p:nvPr/>
          </p:nvSpPr>
          <p:spPr bwMode="auto">
            <a:xfrm>
              <a:off x="96" y="1968"/>
              <a:ext cx="5520"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600" b="1">
                  <a:latin typeface="Times New Roman" pitchFamily="18" charset="0"/>
                  <a:ea typeface="黑体" pitchFamily="2" charset="-122"/>
                </a:rPr>
                <a:t>       </a:t>
              </a:r>
              <a:r>
                <a:rPr kumimoji="1" lang="zh-CN" altLang="en-US" sz="3200" b="1">
                  <a:latin typeface="Times New Roman" pitchFamily="18" charset="0"/>
                  <a:ea typeface="黑体" pitchFamily="2" charset="-122"/>
                </a:rPr>
                <a:t>我们从上图看到，正态总体在                       以外取值的概率只有</a:t>
              </a:r>
              <a:r>
                <a:rPr kumimoji="1" lang="en-US" altLang="zh-CN" sz="3200" b="1">
                  <a:latin typeface="Times New Roman" pitchFamily="18" charset="0"/>
                  <a:ea typeface="黑体" pitchFamily="2" charset="-122"/>
                </a:rPr>
                <a:t>4.6</a:t>
              </a:r>
              <a:r>
                <a:rPr kumimoji="1" lang="zh-CN" altLang="en-US" sz="3200" b="1">
                  <a:latin typeface="Times New Roman" pitchFamily="18" charset="0"/>
                  <a:ea typeface="黑体" pitchFamily="2" charset="-122"/>
                </a:rPr>
                <a:t>％，在                     以外取值的概率只有</a:t>
              </a:r>
              <a:r>
                <a:rPr kumimoji="1" lang="en-US" altLang="zh-CN" sz="3200" b="1">
                  <a:latin typeface="Times New Roman" pitchFamily="18" charset="0"/>
                  <a:ea typeface="黑体" pitchFamily="2" charset="-122"/>
                </a:rPr>
                <a:t>0.3 </a:t>
              </a:r>
              <a:r>
                <a:rPr kumimoji="1" lang="zh-CN" altLang="en-US" sz="3200" b="1">
                  <a:latin typeface="Times New Roman" pitchFamily="18" charset="0"/>
                  <a:ea typeface="黑体" pitchFamily="2" charset="-122"/>
                </a:rPr>
                <a:t>％。</a:t>
              </a:r>
              <a:endParaRPr kumimoji="1" lang="zh-CN" altLang="en-US" sz="3200" b="1">
                <a:latin typeface="Times New Roman" pitchFamily="18" charset="0"/>
                <a:ea typeface="黑体" pitchFamily="2" charset="-122"/>
              </a:endParaRPr>
            </a:p>
          </p:txBody>
        </p:sp>
        <p:graphicFrame>
          <p:nvGraphicFramePr>
            <p:cNvPr id="39940" name="Object 5"/>
            <p:cNvGraphicFramePr>
              <a:graphicFrameLocks noChangeAspect="1"/>
            </p:cNvGraphicFramePr>
            <p:nvPr/>
          </p:nvGraphicFramePr>
          <p:xfrm>
            <a:off x="3984" y="2064"/>
            <a:ext cx="1488" cy="320"/>
          </p:xfrm>
          <a:graphic>
            <a:graphicData uri="http://schemas.openxmlformats.org/presentationml/2006/ole">
              <mc:AlternateContent xmlns:mc="http://schemas.openxmlformats.org/markup-compatibility/2006">
                <mc:Choice xmlns:v="urn:schemas-microsoft-com:vml" Requires="v">
                  <p:oleObj spid="_x0000_s39946" name="Equation" r:id="rId1" imgW="1028065" imgH="215900" progId="Equation.3">
                    <p:embed/>
                  </p:oleObj>
                </mc:Choice>
                <mc:Fallback>
                  <p:oleObj name="Equation" r:id="rId1" imgW="1028065" imgH="215900" progId="Equation.3">
                    <p:embed/>
                    <p:pic>
                      <p:nvPicPr>
                        <p:cNvPr id="0" name="Object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4" y="2064"/>
                          <a:ext cx="1488" cy="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9941" name="Object 6"/>
            <p:cNvGraphicFramePr>
              <a:graphicFrameLocks noChangeAspect="1"/>
            </p:cNvGraphicFramePr>
            <p:nvPr/>
          </p:nvGraphicFramePr>
          <p:xfrm>
            <a:off x="3504" y="2352"/>
            <a:ext cx="1440" cy="314"/>
          </p:xfrm>
          <a:graphic>
            <a:graphicData uri="http://schemas.openxmlformats.org/presentationml/2006/ole">
              <mc:AlternateContent xmlns:mc="http://schemas.openxmlformats.org/markup-compatibility/2006">
                <mc:Choice xmlns:v="urn:schemas-microsoft-com:vml" Requires="v">
                  <p:oleObj spid="_x0000_s39947" name="Equation" r:id="rId3" imgW="1015365" imgH="215900" progId="Equation.3">
                    <p:embed/>
                  </p:oleObj>
                </mc:Choice>
                <mc:Fallback>
                  <p:oleObj name="Equation" r:id="rId3" imgW="1015365" imgH="2159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4" y="2352"/>
                          <a:ext cx="1440" cy="3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4759" name="Text Box 7"/>
          <p:cNvSpPr txBox="1">
            <a:spLocks noChangeArrowheads="1"/>
          </p:cNvSpPr>
          <p:nvPr/>
        </p:nvSpPr>
        <p:spPr bwMode="auto">
          <a:xfrm>
            <a:off x="152400" y="5410200"/>
            <a:ext cx="86868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600" b="1">
                <a:latin typeface="Times New Roman" pitchFamily="18" charset="0"/>
                <a:ea typeface="黑体" pitchFamily="2" charset="-122"/>
              </a:rPr>
              <a:t>       </a:t>
            </a:r>
            <a:r>
              <a:rPr kumimoji="1" lang="zh-CN" altLang="en-US" sz="3200" b="1">
                <a:latin typeface="Times New Roman" pitchFamily="18" charset="0"/>
                <a:ea typeface="黑体" pitchFamily="2" charset="-122"/>
              </a:rPr>
              <a:t>由于这些概率值很小（一般不超过</a:t>
            </a:r>
            <a:r>
              <a:rPr kumimoji="1" lang="en-US" altLang="zh-CN" sz="3200" b="1">
                <a:latin typeface="Times New Roman" pitchFamily="18" charset="0"/>
                <a:ea typeface="黑体" pitchFamily="2" charset="-122"/>
              </a:rPr>
              <a:t>5 </a:t>
            </a:r>
            <a:r>
              <a:rPr kumimoji="1" lang="zh-CN" altLang="en-US" sz="3200" b="1">
                <a:latin typeface="Times New Roman" pitchFamily="18" charset="0"/>
                <a:ea typeface="黑体" pitchFamily="2" charset="-122"/>
              </a:rPr>
              <a:t>％ ），通常称这些情况发生为</a:t>
            </a:r>
            <a:r>
              <a:rPr kumimoji="1" lang="zh-CN" altLang="en-US" sz="3200" b="1">
                <a:solidFill>
                  <a:srgbClr val="FF0000"/>
                </a:solidFill>
                <a:latin typeface="Times New Roman" pitchFamily="18" charset="0"/>
                <a:ea typeface="黑体" pitchFamily="2" charset="-122"/>
              </a:rPr>
              <a:t>小概率事件</a:t>
            </a:r>
            <a:r>
              <a:rPr kumimoji="1" lang="zh-CN" altLang="en-US" sz="3200" b="1">
                <a:latin typeface="Times New Roman" pitchFamily="18" charset="0"/>
                <a:ea typeface="黑体" pitchFamily="2" charset="-122"/>
              </a:rPr>
              <a:t>。</a:t>
            </a:r>
            <a:endParaRPr kumimoji="1" lang="zh-CN" altLang="en-US" sz="3200" b="1">
              <a:latin typeface="Times New Roman" pitchFamily="18" charset="0"/>
              <a:ea typeface="黑体" pitchFamily="2" charset="-122"/>
            </a:endParaRPr>
          </a:p>
        </p:txBody>
      </p:sp>
      <p:graphicFrame>
        <p:nvGraphicFramePr>
          <p:cNvPr id="39943" name="Object 8"/>
          <p:cNvGraphicFramePr>
            <a:graphicFrameLocks noChangeAspect="1"/>
          </p:cNvGraphicFramePr>
          <p:nvPr/>
        </p:nvGraphicFramePr>
        <p:xfrm>
          <a:off x="1143000" y="0"/>
          <a:ext cx="6096000" cy="1887538"/>
        </p:xfrm>
        <a:graphic>
          <a:graphicData uri="http://schemas.openxmlformats.org/presentationml/2006/ole">
            <mc:AlternateContent xmlns:mc="http://schemas.openxmlformats.org/markup-compatibility/2006">
              <mc:Choice xmlns:v="urn:schemas-microsoft-com:vml" Requires="v">
                <p:oleObj spid="_x0000_s39948" name="Equation" r:id="rId5" imgW="2133600" imgH="660400" progId="Equation.DSMT4">
                  <p:embed/>
                </p:oleObj>
              </mc:Choice>
              <mc:Fallback>
                <p:oleObj name="Equation" r:id="rId5" imgW="2133600" imgH="6604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0"/>
                        <a:ext cx="6096000" cy="1887538"/>
                      </a:xfrm>
                      <a:prstGeom prst="rect">
                        <a:avLst/>
                      </a:prstGeom>
                      <a:solidFill>
                        <a:srgbClr val="00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4761" name="Object 9"/>
          <p:cNvGraphicFramePr>
            <a:graphicFrameLocks noChangeAspect="1"/>
          </p:cNvGraphicFramePr>
          <p:nvPr/>
        </p:nvGraphicFramePr>
        <p:xfrm>
          <a:off x="228600" y="5257800"/>
          <a:ext cx="8374063" cy="1450975"/>
        </p:xfrm>
        <a:graphic>
          <a:graphicData uri="http://schemas.openxmlformats.org/presentationml/2006/ole">
            <mc:AlternateContent xmlns:mc="http://schemas.openxmlformats.org/markup-compatibility/2006">
              <mc:Choice xmlns:v="urn:schemas-microsoft-com:vml" Requires="v">
                <p:oleObj spid="_x0000_s39949" name="文档" r:id="rId7" imgW="4188460" imgH="734060" progId="Word.Document.8">
                  <p:embed/>
                </p:oleObj>
              </mc:Choice>
              <mc:Fallback>
                <p:oleObj name="文档" r:id="rId7" imgW="4188460" imgH="734060" progId="Word.Document.8">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257800"/>
                        <a:ext cx="8374063" cy="1450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9945"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750" y="1955800"/>
            <a:ext cx="7848600" cy="1895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74759"/>
                                        </p:tgtEl>
                                        <p:attrNameLst>
                                          <p:attrName>style.visibility</p:attrName>
                                        </p:attrNameLst>
                                      </p:cBhvr>
                                      <p:to>
                                        <p:strVal val="visible"/>
                                      </p:to>
                                    </p:set>
                                    <p:animEffect transition="in" filter="blinds(horizontal)">
                                      <p:cBhvr>
                                        <p:cTn id="13" dur="500"/>
                                        <p:tgtEl>
                                          <p:spTgt spid="74759"/>
                                        </p:tgtEl>
                                      </p:cBhvr>
                                    </p:animEffect>
                                  </p:childTnLst>
                                  <p:subTnLst>
                                    <p:set>
                                      <p:cBhvr override="childStyle">
                                        <p:cTn dur="1" fill="hold" display="0" masterRel="nextClick" afterEffect="1"/>
                                        <p:tgtEl>
                                          <p:spTgt spid="74759"/>
                                        </p:tgtEl>
                                        <p:attrNameLst>
                                          <p:attrName>style.visibility</p:attrName>
                                        </p:attrNameLst>
                                      </p:cBhvr>
                                      <p:to>
                                        <p:strVal val="hidden"/>
                                      </p:to>
                                    </p:set>
                                  </p:sub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74761"/>
                                        </p:tgtEl>
                                        <p:attrNameLst>
                                          <p:attrName>style.visibility</p:attrName>
                                        </p:attrNameLst>
                                      </p:cBhvr>
                                      <p:to>
                                        <p:strVal val="visible"/>
                                      </p:to>
                                    </p:set>
                                    <p:animEffect transition="in" filter="wipe(left)">
                                      <p:cBhvr>
                                        <p:cTn id="18" dur="500"/>
                                        <p:tgtEl>
                                          <p:spTgt spid="747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9"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81000" y="609600"/>
            <a:ext cx="8305800" cy="2834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zh-CN" altLang="en-US" sz="2800" b="1">
                <a:latin typeface="Times New Roman" pitchFamily="18" charset="0"/>
              </a:rPr>
              <a:t>例</a:t>
            </a:r>
            <a:r>
              <a:rPr kumimoji="1" lang="en-US" altLang="zh-CN" sz="2800" b="1">
                <a:latin typeface="Times New Roman" pitchFamily="18" charset="0"/>
              </a:rPr>
              <a:t>1</a:t>
            </a:r>
            <a:r>
              <a:rPr kumimoji="1" lang="zh-CN" altLang="en-US" sz="2800" b="1">
                <a:latin typeface="Times New Roman" pitchFamily="18" charset="0"/>
              </a:rPr>
              <a:t>、在某次数学考试中，考生的成绩     服从一个正态分布，即     </a:t>
            </a:r>
            <a:r>
              <a:rPr kumimoji="1" lang="en-US" altLang="zh-CN" sz="2800" b="1">
                <a:latin typeface="Times New Roman" pitchFamily="18" charset="0"/>
              </a:rPr>
              <a:t>~N(90,100).</a:t>
            </a:r>
            <a:endParaRPr kumimoji="1" lang="en-US" altLang="zh-CN" sz="2800" b="1">
              <a:latin typeface="Times New Roman" pitchFamily="18" charset="0"/>
            </a:endParaRPr>
          </a:p>
          <a:p>
            <a:pPr>
              <a:spcBef>
                <a:spcPct val="50000"/>
              </a:spcBef>
            </a:pPr>
            <a:r>
              <a:rPr kumimoji="1" lang="zh-CN" altLang="en-US" sz="2800" b="1">
                <a:latin typeface="Times New Roman" pitchFamily="18" charset="0"/>
              </a:rPr>
              <a:t>          试求考试成绩      位于区间</a:t>
            </a:r>
            <a:r>
              <a:rPr kumimoji="1" lang="en-US" altLang="zh-CN" sz="2800" b="1">
                <a:latin typeface="Times New Roman" pitchFamily="18" charset="0"/>
              </a:rPr>
              <a:t>(70,110)</a:t>
            </a:r>
            <a:r>
              <a:rPr kumimoji="1" lang="zh-CN" altLang="en-US" sz="2800" b="1">
                <a:latin typeface="Times New Roman" pitchFamily="18" charset="0"/>
              </a:rPr>
              <a:t>上的概率是多少？</a:t>
            </a:r>
            <a:endParaRPr kumimoji="1" lang="zh-CN" altLang="en-US" sz="2800" b="1">
              <a:latin typeface="Times New Roman" pitchFamily="18" charset="0"/>
            </a:endParaRPr>
          </a:p>
          <a:p>
            <a:pPr>
              <a:spcBef>
                <a:spcPct val="50000"/>
              </a:spcBef>
            </a:pPr>
            <a:endParaRPr kumimoji="1" lang="zh-CN" altLang="en-US" sz="3600">
              <a:solidFill>
                <a:srgbClr val="CC0000"/>
              </a:solidFill>
              <a:latin typeface="Times New Roman" pitchFamily="18" charset="0"/>
            </a:endParaRPr>
          </a:p>
        </p:txBody>
      </p:sp>
      <p:graphicFrame>
        <p:nvGraphicFramePr>
          <p:cNvPr id="40963" name="Object 3"/>
          <p:cNvGraphicFramePr>
            <a:graphicFrameLocks noChangeAspect="1"/>
          </p:cNvGraphicFramePr>
          <p:nvPr/>
        </p:nvGraphicFramePr>
        <p:xfrm>
          <a:off x="6400800" y="533400"/>
          <a:ext cx="396875" cy="635000"/>
        </p:xfrm>
        <a:graphic>
          <a:graphicData uri="http://schemas.openxmlformats.org/presentationml/2006/ole">
            <mc:AlternateContent xmlns:mc="http://schemas.openxmlformats.org/markup-compatibility/2006">
              <mc:Choice xmlns:v="urn:schemas-microsoft-com:vml" Requires="v">
                <p:oleObj spid="_x0000_s40972" name="Equation" r:id="rId1" imgW="127000" imgH="203200" progId="Equation.DSMT4">
                  <p:embed/>
                </p:oleObj>
              </mc:Choice>
              <mc:Fallback>
                <p:oleObj name="Equation" r:id="rId1" imgW="127000" imgH="203200" progId="Equation.DSMT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33400"/>
                        <a:ext cx="3968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4" name="Object 4"/>
          <p:cNvGraphicFramePr>
            <a:graphicFrameLocks noChangeAspect="1"/>
          </p:cNvGraphicFramePr>
          <p:nvPr/>
        </p:nvGraphicFramePr>
        <p:xfrm>
          <a:off x="3657600" y="1600200"/>
          <a:ext cx="396875" cy="635000"/>
        </p:xfrm>
        <a:graphic>
          <a:graphicData uri="http://schemas.openxmlformats.org/presentationml/2006/ole">
            <mc:AlternateContent xmlns:mc="http://schemas.openxmlformats.org/markup-compatibility/2006">
              <mc:Choice xmlns:v="urn:schemas-microsoft-com:vml" Requires="v">
                <p:oleObj spid="_x0000_s40973" name="Equation" r:id="rId3" imgW="127000" imgH="203200" progId="Equation.DSMT4">
                  <p:embed/>
                </p:oleObj>
              </mc:Choice>
              <mc:Fallback>
                <p:oleObj name="Equation" r:id="rId3" imgW="127000" imgH="203200" progId="Equation.DSMT4">
                  <p:embed/>
                  <p:pic>
                    <p:nvPicPr>
                      <p:cNvPr id="0" name="Object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600200"/>
                        <a:ext cx="3968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65" name="Object 5"/>
          <p:cNvGraphicFramePr>
            <a:graphicFrameLocks noChangeAspect="1"/>
          </p:cNvGraphicFramePr>
          <p:nvPr/>
        </p:nvGraphicFramePr>
        <p:xfrm>
          <a:off x="2667000" y="990600"/>
          <a:ext cx="396875" cy="635000"/>
        </p:xfrm>
        <a:graphic>
          <a:graphicData uri="http://schemas.openxmlformats.org/presentationml/2006/ole">
            <mc:AlternateContent xmlns:mc="http://schemas.openxmlformats.org/markup-compatibility/2006">
              <mc:Choice xmlns:v="urn:schemas-microsoft-com:vml" Requires="v">
                <p:oleObj spid="_x0000_s40974" name="Equation" r:id="rId4" imgW="127000" imgH="203200" progId="Equation.DSMT4">
                  <p:embed/>
                </p:oleObj>
              </mc:Choice>
              <mc:Fallback>
                <p:oleObj name="Equation" r:id="rId4" imgW="127000" imgH="203200" progId="Equation.DSMT4">
                  <p:embed/>
                  <p:pic>
                    <p:nvPicPr>
                      <p:cNvPr id="0" name="Object 5"/>
                      <p:cNvPicPr>
                        <a:picLocks noChangeAspect="1" noChangeArrowheads="1"/>
                      </p:cNvPicPr>
                      <p:nvPr/>
                    </p:nvPicPr>
                    <p:blipFill>
                      <a:blip r:embed="rId5"/>
                      <a:srcRect/>
                      <a:stretch>
                        <a:fillRect/>
                      </a:stretch>
                    </p:blipFill>
                    <p:spPr bwMode="auto">
                      <a:xfrm>
                        <a:off x="2667000" y="990600"/>
                        <a:ext cx="396875"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9" name="Text Box 9"/>
          <p:cNvSpPr txBox="1">
            <a:spLocks noChangeArrowheads="1"/>
          </p:cNvSpPr>
          <p:nvPr/>
        </p:nvSpPr>
        <p:spPr bwMode="auto">
          <a:xfrm>
            <a:off x="4067175" y="2205038"/>
            <a:ext cx="14414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1" lang="en-US" altLang="zh-CN" sz="3600">
                <a:solidFill>
                  <a:srgbClr val="CC0000"/>
                </a:solidFill>
                <a:latin typeface="Times New Roman" pitchFamily="18" charset="0"/>
              </a:rPr>
              <a:t>0.9544</a:t>
            </a:r>
            <a:endParaRPr kumimoji="1" lang="en-US" altLang="zh-CN" sz="3600">
              <a:solidFill>
                <a:srgbClr val="CC0000"/>
              </a:solidFill>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9"/>
                                        </p:tgtEl>
                                        <p:attrNameLst>
                                          <p:attrName>style.visibility</p:attrName>
                                        </p:attrNameLst>
                                      </p:cBhvr>
                                      <p:to>
                                        <p:strVal val="visible"/>
                                      </p:to>
                                    </p:set>
                                    <p:anim calcmode="lin" valueType="num">
                                      <p:cBhvr additive="base">
                                        <p:cTn id="7" dur="500" fill="hold"/>
                                        <p:tgtEl>
                                          <p:spTgt spid="40969"/>
                                        </p:tgtEl>
                                        <p:attrNameLst>
                                          <p:attrName>ppt_x</p:attrName>
                                        </p:attrNameLst>
                                      </p:cBhvr>
                                      <p:tavLst>
                                        <p:tav tm="0">
                                          <p:val>
                                            <p:strVal val="#ppt_x"/>
                                          </p:val>
                                        </p:tav>
                                        <p:tav tm="100000">
                                          <p:val>
                                            <p:strVal val="#ppt_x"/>
                                          </p:val>
                                        </p:tav>
                                      </p:tavLst>
                                    </p:anim>
                                    <p:anim calcmode="lin" valueType="num">
                                      <p:cBhvr additive="base">
                                        <p:cTn id="8" dur="500" fill="hold"/>
                                        <p:tgtEl>
                                          <p:spTgt spid="409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flipV="1">
            <a:off x="5435600" y="5445125"/>
            <a:ext cx="3708400" cy="1412875"/>
          </a:xfrm>
          <a:prstGeom prst="cloudCallout">
            <a:avLst>
              <a:gd name="adj1" fmla="val -79412"/>
              <a:gd name="adj2" fmla="val 28426"/>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lstStyle/>
          <a:p>
            <a:pPr algn="ctr"/>
            <a:r>
              <a:rPr lang="zh-CN" altLang="en-US" sz="3200" b="1">
                <a:ea typeface="隶书" pitchFamily="49" charset="-122"/>
              </a:rPr>
              <a:t>频率分布</a:t>
            </a:r>
            <a:endParaRPr lang="zh-CN" altLang="en-US" sz="3200" b="1">
              <a:ea typeface="隶书" pitchFamily="49" charset="-122"/>
            </a:endParaRPr>
          </a:p>
          <a:p>
            <a:pPr algn="ctr"/>
            <a:r>
              <a:rPr lang="zh-CN" altLang="en-US" sz="3200" b="1">
                <a:ea typeface="隶书" pitchFamily="49" charset="-122"/>
              </a:rPr>
              <a:t>直方图</a:t>
            </a:r>
            <a:endParaRPr lang="zh-CN" altLang="en-US" sz="3200" b="1">
              <a:ea typeface="隶书" pitchFamily="49" charset="-122"/>
            </a:endParaRPr>
          </a:p>
        </p:txBody>
      </p:sp>
      <p:sp>
        <p:nvSpPr>
          <p:cNvPr id="52227" name="Rectangle 3"/>
          <p:cNvSpPr>
            <a:spLocks noChangeArrowheads="1"/>
          </p:cNvSpPr>
          <p:nvPr/>
        </p:nvSpPr>
        <p:spPr bwMode="auto">
          <a:xfrm>
            <a:off x="2424113" y="0"/>
            <a:ext cx="4121150" cy="493713"/>
          </a:xfrm>
          <a:prstGeom prst="rect">
            <a:avLst/>
          </a:prstGeom>
          <a:solidFill>
            <a:srgbClr val="CC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latin typeface="隶书" pitchFamily="49" charset="-122"/>
                <a:ea typeface="隶书" pitchFamily="49" charset="-122"/>
              </a:rPr>
              <a:t>教  学  情  景</a:t>
            </a:r>
            <a:endParaRPr lang="zh-CN" altLang="en-US" sz="2400" b="1">
              <a:latin typeface="隶书" pitchFamily="49" charset="-122"/>
              <a:ea typeface="隶书" pitchFamily="49" charset="-122"/>
            </a:endParaRPr>
          </a:p>
        </p:txBody>
      </p:sp>
      <p:sp>
        <p:nvSpPr>
          <p:cNvPr id="52228" name="Text Box 4"/>
          <p:cNvSpPr txBox="1">
            <a:spLocks noChangeArrowheads="1"/>
          </p:cNvSpPr>
          <p:nvPr/>
        </p:nvSpPr>
        <p:spPr bwMode="auto">
          <a:xfrm>
            <a:off x="620713" y="1562100"/>
            <a:ext cx="7651750" cy="44735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ea typeface="宋体" pitchFamily="2" charset="-122"/>
              </a:defRPr>
            </a:lvl1pPr>
            <a:lvl2pPr marL="800100" indent="-342900">
              <a:defRPr>
                <a:solidFill>
                  <a:schemeClr val="tx1"/>
                </a:solidFill>
                <a:latin typeface="Arial" charset="0"/>
                <a:ea typeface="宋体" pitchFamily="2" charset="-122"/>
              </a:defRPr>
            </a:lvl2pPr>
            <a:lvl3pPr marL="1316355" indent="-342900">
              <a:defRPr>
                <a:solidFill>
                  <a:schemeClr val="tx1"/>
                </a:solidFill>
                <a:latin typeface="Arial" charset="0"/>
                <a:ea typeface="宋体" pitchFamily="2" charset="-122"/>
              </a:defRPr>
            </a:lvl3pPr>
            <a:lvl4pPr marL="1838325" indent="-342900">
              <a:defRPr>
                <a:solidFill>
                  <a:schemeClr val="tx1"/>
                </a:solidFill>
                <a:latin typeface="Arial" charset="0"/>
                <a:ea typeface="宋体" pitchFamily="2" charset="-122"/>
              </a:defRPr>
            </a:lvl4pPr>
            <a:lvl5pPr marL="2360930" indent="-342900">
              <a:defRPr>
                <a:solidFill>
                  <a:schemeClr val="tx1"/>
                </a:solidFill>
                <a:latin typeface="Arial" charset="0"/>
                <a:ea typeface="宋体" pitchFamily="2" charset="-122"/>
              </a:defRPr>
            </a:lvl5pPr>
            <a:lvl6pPr marL="2818130" indent="-342900" fontAlgn="base">
              <a:spcBef>
                <a:spcPct val="0"/>
              </a:spcBef>
              <a:spcAft>
                <a:spcPct val="0"/>
              </a:spcAft>
              <a:defRPr>
                <a:solidFill>
                  <a:schemeClr val="tx1"/>
                </a:solidFill>
                <a:latin typeface="Arial" charset="0"/>
                <a:ea typeface="宋体" pitchFamily="2" charset="-122"/>
              </a:defRPr>
            </a:lvl6pPr>
            <a:lvl7pPr marL="3275330" indent="-342900" fontAlgn="base">
              <a:spcBef>
                <a:spcPct val="0"/>
              </a:spcBef>
              <a:spcAft>
                <a:spcPct val="0"/>
              </a:spcAft>
              <a:defRPr>
                <a:solidFill>
                  <a:schemeClr val="tx1"/>
                </a:solidFill>
                <a:latin typeface="Arial" charset="0"/>
                <a:ea typeface="宋体" pitchFamily="2" charset="-122"/>
              </a:defRPr>
            </a:lvl7pPr>
            <a:lvl8pPr marL="3732530" indent="-342900" fontAlgn="base">
              <a:spcBef>
                <a:spcPct val="0"/>
              </a:spcBef>
              <a:spcAft>
                <a:spcPct val="0"/>
              </a:spcAft>
              <a:defRPr>
                <a:solidFill>
                  <a:schemeClr val="tx1"/>
                </a:solidFill>
                <a:latin typeface="Arial" charset="0"/>
                <a:ea typeface="宋体" pitchFamily="2" charset="-122"/>
              </a:defRPr>
            </a:lvl8pPr>
            <a:lvl9pPr marL="4189730" indent="-342900" fontAlgn="base">
              <a:spcBef>
                <a:spcPct val="0"/>
              </a:spcBef>
              <a:spcAft>
                <a:spcPct val="0"/>
              </a:spcAft>
              <a:defRPr>
                <a:solidFill>
                  <a:schemeClr val="tx1"/>
                </a:solidFill>
                <a:latin typeface="Arial" charset="0"/>
                <a:ea typeface="宋体" pitchFamily="2" charset="-122"/>
              </a:defRPr>
            </a:lvl9pPr>
          </a:lstStyle>
          <a:p>
            <a:r>
              <a:rPr lang="en-US" altLang="zh-CN" sz="2400" b="1">
                <a:solidFill>
                  <a:schemeClr val="hlink"/>
                </a:solidFill>
              </a:rPr>
              <a:t> </a:t>
            </a:r>
            <a:r>
              <a:rPr lang="en-US" altLang="zh-CN" sz="2400" b="1">
                <a:solidFill>
                  <a:schemeClr val="accent2"/>
                </a:solidFill>
              </a:rPr>
              <a:t>96    114   128   106     89     97    103   114   109   101</a:t>
            </a:r>
            <a:endParaRPr lang="en-US" altLang="zh-CN" sz="2400" b="1">
              <a:solidFill>
                <a:schemeClr val="accent2"/>
              </a:solidFill>
            </a:endParaRPr>
          </a:p>
          <a:p>
            <a:r>
              <a:rPr lang="en-US" altLang="zh-CN" sz="2400" b="1">
                <a:solidFill>
                  <a:schemeClr val="accent2"/>
                </a:solidFill>
              </a:rPr>
              <a:t>106   104    97     93     117   108   104   113    94    108</a:t>
            </a:r>
            <a:endParaRPr lang="en-US" altLang="zh-CN" sz="2400" b="1">
              <a:solidFill>
                <a:schemeClr val="accent2"/>
              </a:solidFill>
            </a:endParaRPr>
          </a:p>
          <a:p>
            <a:r>
              <a:rPr lang="en-US" altLang="zh-CN" sz="2400" b="1">
                <a:solidFill>
                  <a:schemeClr val="accent2"/>
                </a:solidFill>
              </a:rPr>
              <a:t> 87    112   109   117    102    97    113   109    89    101</a:t>
            </a:r>
            <a:endParaRPr lang="en-US" altLang="zh-CN" sz="2400" b="1">
              <a:solidFill>
                <a:schemeClr val="accent2"/>
              </a:solidFill>
            </a:endParaRPr>
          </a:p>
          <a:p>
            <a:r>
              <a:rPr lang="en-US" altLang="zh-CN" sz="2400" b="1">
                <a:solidFill>
                  <a:schemeClr val="accent2"/>
                </a:solidFill>
              </a:rPr>
              <a:t>105   104    99    101    117   108   104    97     94     99</a:t>
            </a:r>
            <a:endParaRPr lang="en-US" altLang="zh-CN" sz="2400" b="1">
              <a:solidFill>
                <a:schemeClr val="accent2"/>
              </a:solidFill>
            </a:endParaRPr>
          </a:p>
          <a:p>
            <a:r>
              <a:rPr lang="en-US" altLang="zh-CN" sz="2400" b="1">
                <a:solidFill>
                  <a:schemeClr val="accent2"/>
                </a:solidFill>
              </a:rPr>
              <a:t>103   112    98     85     106    89     97    103   125   109  </a:t>
            </a:r>
            <a:endParaRPr lang="en-US" altLang="zh-CN" sz="2400" b="1">
              <a:solidFill>
                <a:schemeClr val="accent2"/>
              </a:solidFill>
            </a:endParaRPr>
          </a:p>
          <a:p>
            <a:r>
              <a:rPr lang="en-US" altLang="zh-CN" sz="2400" b="1">
                <a:solidFill>
                  <a:schemeClr val="accent2"/>
                </a:solidFill>
              </a:rPr>
              <a:t>101   106   124    97     109   117   108   104   104    94  108    96    106    85     106    89     99    106   112   103        129    89     96    123     85    106   102    97    103   114  109   101   106   115     97     93    117   108   104   112      113   108    96     98      85    106    89     97    103   114</a:t>
            </a:r>
            <a:endParaRPr lang="en-US" altLang="zh-CN" sz="2400" b="1">
              <a:solidFill>
                <a:schemeClr val="accent2"/>
              </a:solidFill>
            </a:endParaRPr>
          </a:p>
          <a:p>
            <a:pPr algn="ctr"/>
            <a:endParaRPr lang="en-US" altLang="zh-CN" sz="2400" b="1">
              <a:solidFill>
                <a:schemeClr val="accent2"/>
              </a:solidFill>
            </a:endParaRPr>
          </a:p>
          <a:p>
            <a:pPr algn="ctr"/>
            <a:endParaRPr lang="en-US" altLang="zh-CN" sz="2400" b="1"/>
          </a:p>
        </p:txBody>
      </p:sp>
      <p:sp>
        <p:nvSpPr>
          <p:cNvPr id="52229" name="Text Box 5"/>
          <p:cNvSpPr txBox="1">
            <a:spLocks noChangeArrowheads="1"/>
          </p:cNvSpPr>
          <p:nvPr/>
        </p:nvSpPr>
        <p:spPr bwMode="auto">
          <a:xfrm>
            <a:off x="979488" y="2160588"/>
            <a:ext cx="184150" cy="366712"/>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endParaRPr lang="zh-CN" altLang="zh-CN" b="1"/>
          </a:p>
        </p:txBody>
      </p:sp>
      <p:graphicFrame>
        <p:nvGraphicFramePr>
          <p:cNvPr id="52230" name="Object 6"/>
          <p:cNvGraphicFramePr>
            <a:graphicFrameLocks noChangeAspect="1"/>
          </p:cNvGraphicFramePr>
          <p:nvPr/>
        </p:nvGraphicFramePr>
        <p:xfrm>
          <a:off x="303213" y="774700"/>
          <a:ext cx="8637587" cy="504825"/>
        </p:xfrm>
        <a:graphic>
          <a:graphicData uri="http://schemas.openxmlformats.org/presentationml/2006/ole">
            <mc:AlternateContent xmlns:mc="http://schemas.openxmlformats.org/markup-compatibility/2006">
              <mc:Choice xmlns:v="urn:schemas-microsoft-com:vml" Requires="v">
                <p:oleObj spid="_x0000_s52231" name="Equation" r:id="rId1" imgW="3695700" imgH="215900" progId="Equation.DSMT4">
                  <p:embed/>
                </p:oleObj>
              </mc:Choice>
              <mc:Fallback>
                <p:oleObj name="Equation" r:id="rId1" imgW="3695700" imgH="215900" progId="Equation.DSMT4">
                  <p:embed/>
                  <p:pic>
                    <p:nvPicPr>
                      <p:cNvPr id="0" name="Object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13" y="774700"/>
                        <a:ext cx="86375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2230"/>
                                        </p:tgtEl>
                                        <p:attrNameLst>
                                          <p:attrName>style.visibility</p:attrName>
                                        </p:attrNameLst>
                                      </p:cBhvr>
                                      <p:to>
                                        <p:strVal val="visible"/>
                                      </p:to>
                                    </p:set>
                                    <p:animEffect transition="in" filter="blinds(horizontal)">
                                      <p:cBhvr>
                                        <p:cTn id="7" dur="500"/>
                                        <p:tgtEl>
                                          <p:spTgt spid="5223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2228"/>
                                        </p:tgtEl>
                                        <p:attrNameLst>
                                          <p:attrName>style.visibility</p:attrName>
                                        </p:attrNameLst>
                                      </p:cBhvr>
                                      <p:to>
                                        <p:strVal val="visible"/>
                                      </p:to>
                                    </p:set>
                                    <p:animEffect transition="in" filter="blinds(horizontal)">
                                      <p:cBhvr>
                                        <p:cTn id="12" dur="500"/>
                                        <p:tgtEl>
                                          <p:spTgt spid="522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226"/>
                                        </p:tgtEl>
                                        <p:attrNameLst>
                                          <p:attrName>style.visibility</p:attrName>
                                        </p:attrNameLst>
                                      </p:cBhvr>
                                      <p:to>
                                        <p:strVal val="visible"/>
                                      </p:to>
                                    </p:set>
                                    <p:animEffect transition="in" filter="dissolve">
                                      <p:cBhvr>
                                        <p:cTn id="1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nimBg="1"/>
      <p:bldP spid="522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1"/>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561975" y="476250"/>
            <a:ext cx="4860925" cy="577850"/>
          </a:xfrm>
          <a:prstGeom prst="rect">
            <a:avLst/>
          </a:prstGeom>
          <a:solidFill>
            <a:srgbClr val="CC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2400" b="1"/>
              <a:t>第一步：求极差 ；</a:t>
            </a:r>
            <a:r>
              <a:rPr lang="en-US" altLang="zh-CN" sz="2400" b="1"/>
              <a:t>129</a:t>
            </a:r>
            <a:r>
              <a:rPr lang="zh-CN" altLang="en-US" sz="2400" b="1"/>
              <a:t>－</a:t>
            </a:r>
            <a:r>
              <a:rPr lang="en-US" altLang="zh-CN" sz="2400" b="1"/>
              <a:t>85</a:t>
            </a:r>
            <a:r>
              <a:rPr lang="zh-CN" altLang="en-US" sz="2400" b="1"/>
              <a:t>＝</a:t>
            </a:r>
            <a:r>
              <a:rPr lang="en-US" altLang="zh-CN" sz="2400" b="1"/>
              <a:t>44</a:t>
            </a:r>
            <a:endParaRPr lang="en-US" altLang="zh-CN" sz="2400" b="1"/>
          </a:p>
        </p:txBody>
      </p:sp>
      <p:sp>
        <p:nvSpPr>
          <p:cNvPr id="53251" name="Rectangle 3"/>
          <p:cNvSpPr>
            <a:spLocks noChangeArrowheads="1"/>
          </p:cNvSpPr>
          <p:nvPr/>
        </p:nvSpPr>
        <p:spPr bwMode="auto">
          <a:xfrm>
            <a:off x="573088" y="1501775"/>
            <a:ext cx="5348287" cy="568325"/>
          </a:xfrm>
          <a:prstGeom prst="rect">
            <a:avLst/>
          </a:prstGeom>
          <a:solidFill>
            <a:srgbClr val="CC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2400" b="1"/>
              <a:t>第二步：确定组数，组距；</a:t>
            </a:r>
            <a:r>
              <a:rPr lang="en-US" altLang="zh-CN" sz="2400" b="1"/>
              <a:t>44/5=8.8</a:t>
            </a:r>
            <a:endParaRPr lang="en-US" altLang="zh-CN" sz="2400" b="1"/>
          </a:p>
        </p:txBody>
      </p:sp>
      <p:sp>
        <p:nvSpPr>
          <p:cNvPr id="53252" name="Rectangle 4"/>
          <p:cNvSpPr>
            <a:spLocks noChangeArrowheads="1"/>
          </p:cNvSpPr>
          <p:nvPr/>
        </p:nvSpPr>
        <p:spPr bwMode="auto">
          <a:xfrm>
            <a:off x="581025" y="2636838"/>
            <a:ext cx="7648575" cy="550862"/>
          </a:xfrm>
          <a:prstGeom prst="rect">
            <a:avLst/>
          </a:prstGeom>
          <a:solidFill>
            <a:srgbClr val="CC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2400" b="1"/>
              <a:t>第三步：将数据分</a:t>
            </a:r>
            <a:r>
              <a:rPr lang="en-US" altLang="zh-CN" sz="2400" b="1"/>
              <a:t>9</a:t>
            </a:r>
            <a:r>
              <a:rPr lang="zh-CN" altLang="en-US" sz="2400" b="1"/>
              <a:t>组；</a:t>
            </a:r>
            <a:r>
              <a:rPr lang="en-US" altLang="zh-CN" sz="2400" b="1"/>
              <a:t>[85,90],(90,95], </a:t>
            </a:r>
            <a:r>
              <a:rPr lang="en-US" altLang="zh-CN" sz="2400" b="1" baseline="30000"/>
              <a:t>…… </a:t>
            </a:r>
            <a:r>
              <a:rPr lang="en-US" altLang="zh-CN" sz="2400" b="1"/>
              <a:t>,(125,130]</a:t>
            </a:r>
            <a:endParaRPr lang="en-US" altLang="zh-CN" sz="2400" b="1"/>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blinds(horizontal)">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blinds(horizontal)">
                                      <p:cBhvr>
                                        <p:cTn id="12" dur="500"/>
                                        <p:tgtEl>
                                          <p:spTgt spid="5325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3252"/>
                                        </p:tgtEl>
                                        <p:attrNameLst>
                                          <p:attrName>style.visibility</p:attrName>
                                        </p:attrNameLst>
                                      </p:cBhvr>
                                      <p:to>
                                        <p:strVal val="visible"/>
                                      </p:to>
                                    </p:set>
                                    <p:animEffect transition="in" filter="blinds(horizontal)">
                                      <p:cBhvr>
                                        <p:cTn id="17" dur="500"/>
                                        <p:tgtEl>
                                          <p:spTgt spid="53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nimBg="1"/>
      <p:bldP spid="53251" grpId="0" animBg="1"/>
      <p:bldP spid="5325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4" name="Group 2"/>
          <p:cNvGraphicFramePr>
            <a:graphicFrameLocks noGrp="1"/>
          </p:cNvGraphicFramePr>
          <p:nvPr/>
        </p:nvGraphicFramePr>
        <p:xfrm>
          <a:off x="1543050" y="722313"/>
          <a:ext cx="5867400" cy="5632770"/>
        </p:xfrm>
        <a:graphic>
          <a:graphicData uri="http://schemas.openxmlformats.org/drawingml/2006/table">
            <a:tbl>
              <a:tblPr/>
              <a:tblGrid>
                <a:gridCol w="919163"/>
                <a:gridCol w="1512887"/>
                <a:gridCol w="823913"/>
                <a:gridCol w="1331912"/>
                <a:gridCol w="1279525"/>
              </a:tblGrid>
              <a:tr h="504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区间号</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区间</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频数</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频率</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频率</a:t>
                      </a: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a:t>
                      </a:r>
                      <a:r>
                        <a:rPr kumimoji="0" lang="zh-CN" altLang="en-US"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组距</a:t>
                      </a:r>
                      <a:endParaRPr kumimoji="0" lang="zh-CN" altLang="en-US"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[85,90]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0.02</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0.004</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(90,95]</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0.07</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0.014</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3</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(95,100]</a:t>
                      </a:r>
                      <a:endPar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0.11</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0.022</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4</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(100,105]</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15</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0.15</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0.030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5</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(105,110]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25</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0.25</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0.050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(110,115]</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0.20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0.040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7</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(115,120]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0.12</a:t>
                      </a: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0.024</a:t>
                      </a:r>
                      <a:endPar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8</a:t>
                      </a:r>
                      <a:endPar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(120,125]</a:t>
                      </a:r>
                      <a:endParaRPr kumimoji="0" lang="en-US" altLang="zh-CN" sz="2000" b="0" i="0" u="none" strike="noStrike" cap="none" normalizeH="0" baseline="0" smtClean="0">
                        <a:ln>
                          <a:noFill/>
                        </a:ln>
                        <a:solidFill>
                          <a:schemeClr val="tx1"/>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6</a:t>
                      </a:r>
                      <a:endPar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0.06</a:t>
                      </a:r>
                      <a:endPar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0.120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0688">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charset="0"/>
                          <a:ea typeface="宋体" pitchFamily="2" charset="-122"/>
                        </a:rPr>
                        <a:t>9</a:t>
                      </a:r>
                      <a:endParaRPr kumimoji="0" lang="en-US" altLang="zh-CN" sz="2000" b="1"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(125,130]</a:t>
                      </a:r>
                      <a:endParaRPr kumimoji="0" lang="en-US" altLang="zh-CN" sz="2000" b="0" i="0" u="none" strike="noStrike" cap="none" normalizeH="0" baseline="0" smtClean="0">
                        <a:ln>
                          <a:noFill/>
                        </a:ln>
                        <a:solidFill>
                          <a:schemeClr val="tx1"/>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2</a:t>
                      </a:r>
                      <a:endPar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0.02</a:t>
                      </a:r>
                      <a:endPar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rPr>
                        <a:t>0.004</a:t>
                      </a:r>
                      <a:endParaRPr kumimoji="0" lang="en-US" altLang="zh-CN" sz="2000" b="0" i="0" u="none" strike="noStrike" cap="none" normalizeH="0" baseline="0" smtClean="0">
                        <a:ln>
                          <a:noFill/>
                        </a:ln>
                        <a:solidFill>
                          <a:schemeClr val="tx1"/>
                        </a:solidFill>
                        <a:effectLst/>
                        <a:latin typeface="Arial" charset="0"/>
                        <a:ea typeface="宋体"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endParaRPr kumimoji="0" lang="en-US" altLang="zh-CN" sz="2000" b="0" i="0" u="none" strike="noStrike" cap="none" normalizeH="0" baseline="0" smtClean="0">
                        <a:ln>
                          <a:noFill/>
                        </a:ln>
                        <a:solidFill>
                          <a:schemeClr val="tx1"/>
                        </a:solidFill>
                        <a:effectLst/>
                        <a:latin typeface="Arial" charset="0"/>
                        <a:ea typeface="宋体" pitchFamily="2"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4343" name="Rectangle 71"/>
          <p:cNvSpPr>
            <a:spLocks noChangeArrowheads="1"/>
          </p:cNvSpPr>
          <p:nvPr/>
        </p:nvSpPr>
        <p:spPr bwMode="auto">
          <a:xfrm>
            <a:off x="2424113" y="0"/>
            <a:ext cx="4121150" cy="493713"/>
          </a:xfrm>
          <a:prstGeom prst="rect">
            <a:avLst/>
          </a:prstGeom>
          <a:solidFill>
            <a:srgbClr val="CC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t>第四步：列出频率分布表</a:t>
            </a:r>
            <a:endParaRPr lang="zh-CN" altLang="en-US" sz="2400" b="1"/>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blinds(horizontal)">
                                      <p:cBhvr>
                                        <p:cTn id="7"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2424113" y="0"/>
            <a:ext cx="4121150" cy="493713"/>
          </a:xfrm>
          <a:prstGeom prst="rect">
            <a:avLst/>
          </a:prstGeom>
          <a:solidFill>
            <a:srgbClr val="CCFFCC"/>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2400" b="1"/>
              <a:t>第五步：画出频率分布直方图</a:t>
            </a:r>
            <a:endParaRPr lang="zh-CN" altLang="en-US" sz="2400" b="1"/>
          </a:p>
        </p:txBody>
      </p:sp>
      <p:sp>
        <p:nvSpPr>
          <p:cNvPr id="55299" name="Line 3"/>
          <p:cNvSpPr>
            <a:spLocks noChangeShapeType="1"/>
          </p:cNvSpPr>
          <p:nvPr/>
        </p:nvSpPr>
        <p:spPr bwMode="auto">
          <a:xfrm flipV="1">
            <a:off x="2095500" y="1214438"/>
            <a:ext cx="0" cy="4321175"/>
          </a:xfrm>
          <a:prstGeom prst="line">
            <a:avLst/>
          </a:prstGeom>
          <a:noFill/>
          <a:ln w="28575">
            <a:solidFill>
              <a:schemeClr val="tx1"/>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300" name="Line 4"/>
          <p:cNvSpPr>
            <a:spLocks noChangeShapeType="1"/>
          </p:cNvSpPr>
          <p:nvPr/>
        </p:nvSpPr>
        <p:spPr bwMode="auto">
          <a:xfrm>
            <a:off x="1908175" y="5175250"/>
            <a:ext cx="5257800" cy="0"/>
          </a:xfrm>
          <a:prstGeom prst="line">
            <a:avLst/>
          </a:prstGeom>
          <a:noFill/>
          <a:ln w="28575">
            <a:solidFill>
              <a:schemeClr val="tx1"/>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5301" name="Rectangle 5"/>
          <p:cNvSpPr>
            <a:spLocks noChangeArrowheads="1"/>
          </p:cNvSpPr>
          <p:nvPr/>
        </p:nvSpPr>
        <p:spPr bwMode="auto">
          <a:xfrm>
            <a:off x="2443163" y="5038725"/>
            <a:ext cx="503237" cy="136525"/>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2" name="Rectangle 6"/>
          <p:cNvSpPr>
            <a:spLocks noChangeArrowheads="1"/>
          </p:cNvSpPr>
          <p:nvPr/>
        </p:nvSpPr>
        <p:spPr bwMode="auto">
          <a:xfrm>
            <a:off x="2938463" y="4464050"/>
            <a:ext cx="503237" cy="712788"/>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3" name="Rectangle 7"/>
          <p:cNvSpPr>
            <a:spLocks noChangeArrowheads="1"/>
          </p:cNvSpPr>
          <p:nvPr/>
        </p:nvSpPr>
        <p:spPr bwMode="auto">
          <a:xfrm>
            <a:off x="3421063" y="4011613"/>
            <a:ext cx="503237" cy="116205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4" name="Rectangle 8"/>
          <p:cNvSpPr>
            <a:spLocks noChangeArrowheads="1"/>
          </p:cNvSpPr>
          <p:nvPr/>
        </p:nvSpPr>
        <p:spPr bwMode="auto">
          <a:xfrm>
            <a:off x="3913188" y="3648075"/>
            <a:ext cx="503237" cy="1525588"/>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5" name="Rectangle 9"/>
          <p:cNvSpPr>
            <a:spLocks noChangeArrowheads="1"/>
          </p:cNvSpPr>
          <p:nvPr/>
        </p:nvSpPr>
        <p:spPr bwMode="auto">
          <a:xfrm>
            <a:off x="4403725" y="2674938"/>
            <a:ext cx="503238" cy="2498725"/>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6" name="Rectangle 10"/>
          <p:cNvSpPr>
            <a:spLocks noChangeArrowheads="1"/>
          </p:cNvSpPr>
          <p:nvPr/>
        </p:nvSpPr>
        <p:spPr bwMode="auto">
          <a:xfrm>
            <a:off x="4902200" y="3259138"/>
            <a:ext cx="503238" cy="1914525"/>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7" name="Rectangle 11"/>
          <p:cNvSpPr>
            <a:spLocks noChangeArrowheads="1"/>
          </p:cNvSpPr>
          <p:nvPr/>
        </p:nvSpPr>
        <p:spPr bwMode="auto">
          <a:xfrm>
            <a:off x="5395913" y="4054475"/>
            <a:ext cx="503237" cy="1119188"/>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8" name="Rectangle 12"/>
          <p:cNvSpPr>
            <a:spLocks noChangeArrowheads="1"/>
          </p:cNvSpPr>
          <p:nvPr/>
        </p:nvSpPr>
        <p:spPr bwMode="auto">
          <a:xfrm>
            <a:off x="5889625" y="4595813"/>
            <a:ext cx="503238" cy="57785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309" name="Text Box 13"/>
          <p:cNvSpPr txBox="1">
            <a:spLocks noChangeArrowheads="1"/>
          </p:cNvSpPr>
          <p:nvPr/>
        </p:nvSpPr>
        <p:spPr bwMode="auto">
          <a:xfrm>
            <a:off x="6937375" y="5227638"/>
            <a:ext cx="436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x</a:t>
            </a:r>
            <a:endParaRPr lang="en-US" altLang="zh-CN" b="1"/>
          </a:p>
        </p:txBody>
      </p:sp>
      <p:sp>
        <p:nvSpPr>
          <p:cNvPr id="55310" name="Text Box 14"/>
          <p:cNvSpPr txBox="1">
            <a:spLocks noChangeArrowheads="1"/>
          </p:cNvSpPr>
          <p:nvPr/>
        </p:nvSpPr>
        <p:spPr bwMode="auto">
          <a:xfrm>
            <a:off x="1582738" y="1017588"/>
            <a:ext cx="4349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y</a:t>
            </a:r>
            <a:endParaRPr lang="en-US" altLang="zh-CN" b="1"/>
          </a:p>
        </p:txBody>
      </p:sp>
      <p:sp>
        <p:nvSpPr>
          <p:cNvPr id="55311" name="Text Box 15"/>
          <p:cNvSpPr txBox="1">
            <a:spLocks noChangeArrowheads="1"/>
          </p:cNvSpPr>
          <p:nvPr/>
        </p:nvSpPr>
        <p:spPr bwMode="auto">
          <a:xfrm>
            <a:off x="2438400" y="1162050"/>
            <a:ext cx="14081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t>频率</a:t>
            </a:r>
            <a:r>
              <a:rPr lang="en-US" altLang="zh-CN" b="1"/>
              <a:t>/</a:t>
            </a:r>
            <a:r>
              <a:rPr lang="zh-CN" altLang="en-US" b="1"/>
              <a:t>组距</a:t>
            </a:r>
            <a:endParaRPr lang="zh-CN" altLang="en-US" b="1"/>
          </a:p>
        </p:txBody>
      </p:sp>
      <p:sp>
        <p:nvSpPr>
          <p:cNvPr id="55312" name="Text Box 16"/>
          <p:cNvSpPr txBox="1">
            <a:spLocks noChangeArrowheads="1"/>
          </p:cNvSpPr>
          <p:nvPr/>
        </p:nvSpPr>
        <p:spPr bwMode="auto">
          <a:xfrm>
            <a:off x="1665288" y="5095875"/>
            <a:ext cx="5426075" cy="3968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a:t>0</a:t>
            </a:r>
            <a:r>
              <a:rPr lang="en-US" altLang="zh-CN" sz="1200" b="1"/>
              <a:t>          85        90       95      100      105      110     115     120       125      130</a:t>
            </a:r>
            <a:endParaRPr lang="en-US" altLang="zh-CN" sz="1200" b="1"/>
          </a:p>
        </p:txBody>
      </p:sp>
      <p:sp>
        <p:nvSpPr>
          <p:cNvPr id="55313" name="Text Box 17"/>
          <p:cNvSpPr txBox="1">
            <a:spLocks noChangeArrowheads="1"/>
          </p:cNvSpPr>
          <p:nvPr/>
        </p:nvSpPr>
        <p:spPr bwMode="auto">
          <a:xfrm>
            <a:off x="1520825" y="4484688"/>
            <a:ext cx="881063" cy="2746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200" b="1"/>
              <a:t>0.01    </a:t>
            </a:r>
            <a:r>
              <a:rPr lang="zh-CN" altLang="en-US" sz="1200" b="1"/>
              <a:t>－  </a:t>
            </a:r>
            <a:endParaRPr lang="zh-CN" altLang="en-US" sz="1200" b="1"/>
          </a:p>
        </p:txBody>
      </p:sp>
      <p:sp>
        <p:nvSpPr>
          <p:cNvPr id="55314" name="Text Box 18"/>
          <p:cNvSpPr txBox="1">
            <a:spLocks noChangeArrowheads="1"/>
          </p:cNvSpPr>
          <p:nvPr/>
        </p:nvSpPr>
        <p:spPr bwMode="auto">
          <a:xfrm>
            <a:off x="1511300" y="4002088"/>
            <a:ext cx="877888" cy="2746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200" b="1"/>
              <a:t>0.02    </a:t>
            </a:r>
            <a:r>
              <a:rPr lang="zh-CN" altLang="en-US" sz="1200" b="1"/>
              <a:t>－   </a:t>
            </a:r>
            <a:endParaRPr lang="zh-CN" altLang="en-US" sz="1200" b="1"/>
          </a:p>
        </p:txBody>
      </p:sp>
      <p:sp>
        <p:nvSpPr>
          <p:cNvPr id="55315" name="Text Box 19"/>
          <p:cNvSpPr txBox="1">
            <a:spLocks noChangeArrowheads="1"/>
          </p:cNvSpPr>
          <p:nvPr/>
        </p:nvSpPr>
        <p:spPr bwMode="auto">
          <a:xfrm>
            <a:off x="1546225" y="3470275"/>
            <a:ext cx="846138" cy="2746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a:t>0.03    </a:t>
            </a:r>
            <a:r>
              <a:rPr lang="zh-CN" altLang="en-US" sz="1200" b="1"/>
              <a:t>－ </a:t>
            </a:r>
            <a:endParaRPr lang="zh-CN" altLang="en-US" sz="1200" b="1"/>
          </a:p>
        </p:txBody>
      </p:sp>
      <p:sp>
        <p:nvSpPr>
          <p:cNvPr id="55316" name="Text Box 20"/>
          <p:cNvSpPr txBox="1">
            <a:spLocks noChangeArrowheads="1"/>
          </p:cNvSpPr>
          <p:nvPr/>
        </p:nvSpPr>
        <p:spPr bwMode="auto">
          <a:xfrm>
            <a:off x="1538288" y="3006725"/>
            <a:ext cx="803275" cy="27463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a:t>0.04    </a:t>
            </a:r>
            <a:r>
              <a:rPr lang="zh-CN" altLang="en-US" sz="1200" b="1"/>
              <a:t>－</a:t>
            </a:r>
            <a:endParaRPr lang="zh-CN" altLang="en-US" sz="1200" b="1"/>
          </a:p>
        </p:txBody>
      </p:sp>
      <p:sp>
        <p:nvSpPr>
          <p:cNvPr id="55317" name="Text Box 21"/>
          <p:cNvSpPr txBox="1">
            <a:spLocks noChangeArrowheads="1"/>
          </p:cNvSpPr>
          <p:nvPr/>
        </p:nvSpPr>
        <p:spPr bwMode="auto">
          <a:xfrm>
            <a:off x="1524000" y="2522538"/>
            <a:ext cx="803275" cy="2746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a:t>0.05    </a:t>
            </a:r>
            <a:r>
              <a:rPr lang="zh-CN" altLang="en-US" sz="1200" b="1"/>
              <a:t>－</a:t>
            </a:r>
            <a:endParaRPr lang="zh-CN" altLang="en-US" sz="1200" b="1"/>
          </a:p>
        </p:txBody>
      </p:sp>
      <p:sp>
        <p:nvSpPr>
          <p:cNvPr id="55318" name="Text Box 22"/>
          <p:cNvSpPr txBox="1">
            <a:spLocks noChangeArrowheads="1"/>
          </p:cNvSpPr>
          <p:nvPr/>
        </p:nvSpPr>
        <p:spPr bwMode="auto">
          <a:xfrm>
            <a:off x="1541463" y="2001838"/>
            <a:ext cx="803275" cy="274637"/>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a:t>0.06    </a:t>
            </a:r>
            <a:r>
              <a:rPr lang="zh-CN" altLang="en-US" sz="1200" b="1"/>
              <a:t>－</a:t>
            </a:r>
            <a:endParaRPr lang="zh-CN" altLang="en-US" sz="1200" b="1"/>
          </a:p>
        </p:txBody>
      </p:sp>
      <p:sp>
        <p:nvSpPr>
          <p:cNvPr id="55319" name="Rectangle 23"/>
          <p:cNvSpPr>
            <a:spLocks noChangeArrowheads="1"/>
          </p:cNvSpPr>
          <p:nvPr/>
        </p:nvSpPr>
        <p:spPr bwMode="auto">
          <a:xfrm>
            <a:off x="6391275" y="4911725"/>
            <a:ext cx="503238" cy="263525"/>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322" name="Group 2"/>
          <p:cNvGrpSpPr/>
          <p:nvPr/>
        </p:nvGrpSpPr>
        <p:grpSpPr bwMode="auto">
          <a:xfrm>
            <a:off x="1511300" y="1017588"/>
            <a:ext cx="5862638" cy="4576762"/>
            <a:chOff x="952" y="641"/>
            <a:chExt cx="3693" cy="2883"/>
          </a:xfrm>
        </p:grpSpPr>
        <p:grpSp>
          <p:nvGrpSpPr>
            <p:cNvPr id="56323" name="Group 3"/>
            <p:cNvGrpSpPr/>
            <p:nvPr/>
          </p:nvGrpSpPr>
          <p:grpSpPr bwMode="auto">
            <a:xfrm>
              <a:off x="997" y="641"/>
              <a:ext cx="3648" cy="2883"/>
              <a:chOff x="997" y="641"/>
              <a:chExt cx="3648" cy="2883"/>
            </a:xfrm>
          </p:grpSpPr>
          <p:sp>
            <p:nvSpPr>
              <p:cNvPr id="56324" name="Line 4"/>
              <p:cNvSpPr>
                <a:spLocks noChangeShapeType="1"/>
              </p:cNvSpPr>
              <p:nvPr/>
            </p:nvSpPr>
            <p:spPr bwMode="auto">
              <a:xfrm flipV="1">
                <a:off x="1320" y="765"/>
                <a:ext cx="0" cy="2722"/>
              </a:xfrm>
              <a:prstGeom prst="line">
                <a:avLst/>
              </a:prstGeom>
              <a:noFill/>
              <a:ln w="28575">
                <a:solidFill>
                  <a:schemeClr val="tx1"/>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56325" name="Group 5"/>
              <p:cNvGrpSpPr/>
              <p:nvPr/>
            </p:nvGrpSpPr>
            <p:grpSpPr bwMode="auto">
              <a:xfrm>
                <a:off x="997" y="641"/>
                <a:ext cx="3648" cy="2883"/>
                <a:chOff x="951" y="494"/>
                <a:chExt cx="3648" cy="2883"/>
              </a:xfrm>
            </p:grpSpPr>
            <p:sp>
              <p:nvSpPr>
                <p:cNvPr id="56326" name="Line 6"/>
                <p:cNvSpPr>
                  <a:spLocks noChangeShapeType="1"/>
                </p:cNvSpPr>
                <p:nvPr/>
              </p:nvSpPr>
              <p:spPr bwMode="auto">
                <a:xfrm>
                  <a:off x="1156" y="3113"/>
                  <a:ext cx="3312" cy="0"/>
                </a:xfrm>
                <a:prstGeom prst="line">
                  <a:avLst/>
                </a:prstGeom>
                <a:noFill/>
                <a:ln w="28575">
                  <a:solidFill>
                    <a:schemeClr val="tx1"/>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327" name="Rectangle 7"/>
                <p:cNvSpPr>
                  <a:spLocks noChangeArrowheads="1"/>
                </p:cNvSpPr>
                <p:nvPr/>
              </p:nvSpPr>
              <p:spPr bwMode="auto">
                <a:xfrm>
                  <a:off x="1565" y="2659"/>
                  <a:ext cx="317" cy="454"/>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28" name="Rectangle 8"/>
                <p:cNvSpPr>
                  <a:spLocks noChangeArrowheads="1"/>
                </p:cNvSpPr>
                <p:nvPr/>
              </p:nvSpPr>
              <p:spPr bwMode="auto">
                <a:xfrm>
                  <a:off x="1874" y="2422"/>
                  <a:ext cx="317" cy="692"/>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29" name="Rectangle 9"/>
                <p:cNvSpPr>
                  <a:spLocks noChangeArrowheads="1"/>
                </p:cNvSpPr>
                <p:nvPr/>
              </p:nvSpPr>
              <p:spPr bwMode="auto">
                <a:xfrm>
                  <a:off x="2187" y="2128"/>
                  <a:ext cx="317" cy="984"/>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0" name="Rectangle 10"/>
                <p:cNvSpPr>
                  <a:spLocks noChangeArrowheads="1"/>
                </p:cNvSpPr>
                <p:nvPr/>
              </p:nvSpPr>
              <p:spPr bwMode="auto">
                <a:xfrm>
                  <a:off x="2497" y="1854"/>
                  <a:ext cx="317" cy="1258"/>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1" name="Rectangle 11"/>
                <p:cNvSpPr>
                  <a:spLocks noChangeArrowheads="1"/>
                </p:cNvSpPr>
                <p:nvPr/>
              </p:nvSpPr>
              <p:spPr bwMode="auto">
                <a:xfrm>
                  <a:off x="2808" y="1250"/>
                  <a:ext cx="317" cy="1862"/>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2" name="Rectangle 12"/>
                <p:cNvSpPr>
                  <a:spLocks noChangeArrowheads="1"/>
                </p:cNvSpPr>
                <p:nvPr/>
              </p:nvSpPr>
              <p:spPr bwMode="auto">
                <a:xfrm>
                  <a:off x="3118" y="1762"/>
                  <a:ext cx="317" cy="135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3" name="Rectangle 13"/>
                <p:cNvSpPr>
                  <a:spLocks noChangeArrowheads="1"/>
                </p:cNvSpPr>
                <p:nvPr/>
              </p:nvSpPr>
              <p:spPr bwMode="auto">
                <a:xfrm>
                  <a:off x="3429" y="2164"/>
                  <a:ext cx="317" cy="948"/>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4" name="Rectangle 14"/>
                <p:cNvSpPr>
                  <a:spLocks noChangeArrowheads="1"/>
                </p:cNvSpPr>
                <p:nvPr/>
              </p:nvSpPr>
              <p:spPr bwMode="auto">
                <a:xfrm>
                  <a:off x="3740" y="2658"/>
                  <a:ext cx="317" cy="454"/>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6335" name="Text Box 15"/>
                <p:cNvSpPr txBox="1">
                  <a:spLocks noChangeArrowheads="1"/>
                </p:cNvSpPr>
                <p:nvPr/>
              </p:nvSpPr>
              <p:spPr bwMode="auto">
                <a:xfrm>
                  <a:off x="4324" y="3146"/>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x</a:t>
                  </a:r>
                  <a:endParaRPr lang="en-US" altLang="zh-CN" b="1"/>
                </a:p>
              </p:txBody>
            </p:sp>
            <p:sp>
              <p:nvSpPr>
                <p:cNvPr id="56336" name="Text Box 16"/>
                <p:cNvSpPr txBox="1">
                  <a:spLocks noChangeArrowheads="1"/>
                </p:cNvSpPr>
                <p:nvPr/>
              </p:nvSpPr>
              <p:spPr bwMode="auto">
                <a:xfrm>
                  <a:off x="951" y="494"/>
                  <a:ext cx="27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t>y</a:t>
                  </a:r>
                  <a:endParaRPr lang="en-US" altLang="zh-CN" b="1"/>
                </a:p>
              </p:txBody>
            </p:sp>
            <p:sp>
              <p:nvSpPr>
                <p:cNvPr id="56337" name="Text Box 17"/>
                <p:cNvSpPr txBox="1">
                  <a:spLocks noChangeArrowheads="1"/>
                </p:cNvSpPr>
                <p:nvPr/>
              </p:nvSpPr>
              <p:spPr bwMode="auto">
                <a:xfrm>
                  <a:off x="1490" y="585"/>
                  <a:ext cx="88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t>频率</a:t>
                  </a:r>
                  <a:r>
                    <a:rPr lang="en-US" altLang="zh-CN" b="1"/>
                    <a:t>/</a:t>
                  </a:r>
                  <a:r>
                    <a:rPr lang="zh-CN" altLang="en-US" b="1"/>
                    <a:t>组距</a:t>
                  </a:r>
                  <a:endParaRPr lang="zh-CN" altLang="en-US" b="1"/>
                </a:p>
              </p:txBody>
            </p:sp>
          </p:grpSp>
        </p:grpSp>
        <p:sp>
          <p:nvSpPr>
            <p:cNvPr id="56338" name="Text Box 18"/>
            <p:cNvSpPr txBox="1">
              <a:spLocks noChangeArrowheads="1"/>
            </p:cNvSpPr>
            <p:nvPr/>
          </p:nvSpPr>
          <p:spPr bwMode="auto">
            <a:xfrm>
              <a:off x="1109" y="3228"/>
              <a:ext cx="3220" cy="25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2000" b="1"/>
                <a:t>0</a:t>
              </a:r>
              <a:r>
                <a:rPr lang="en-US" altLang="zh-CN" sz="1200" b="1"/>
                <a:t>        153.5   157.5   161.5   165.5   169.5   173.5   177.5   181.5   185.5</a:t>
              </a:r>
              <a:endParaRPr lang="en-US" altLang="zh-CN" sz="1200" b="1"/>
            </a:p>
          </p:txBody>
        </p:sp>
        <p:sp>
          <p:nvSpPr>
            <p:cNvPr id="56339" name="Text Box 19"/>
            <p:cNvSpPr txBox="1">
              <a:spLocks noChangeArrowheads="1"/>
            </p:cNvSpPr>
            <p:nvPr/>
          </p:nvSpPr>
          <p:spPr bwMode="auto">
            <a:xfrm>
              <a:off x="958" y="2825"/>
              <a:ext cx="555" cy="17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200" b="1"/>
                <a:t>0.01    </a:t>
              </a:r>
              <a:r>
                <a:rPr lang="zh-CN" altLang="en-US" sz="1200" b="1"/>
                <a:t>－  </a:t>
              </a:r>
              <a:endParaRPr lang="zh-CN" altLang="en-US" sz="1200" b="1"/>
            </a:p>
          </p:txBody>
        </p:sp>
        <p:sp>
          <p:nvSpPr>
            <p:cNvPr id="56340" name="Text Box 20"/>
            <p:cNvSpPr txBox="1">
              <a:spLocks noChangeArrowheads="1"/>
            </p:cNvSpPr>
            <p:nvPr/>
          </p:nvSpPr>
          <p:spPr bwMode="auto">
            <a:xfrm>
              <a:off x="952" y="2521"/>
              <a:ext cx="553" cy="17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zh-CN" sz="1200" b="1"/>
                <a:t>0.02    </a:t>
              </a:r>
              <a:r>
                <a:rPr lang="zh-CN" altLang="en-US" sz="1200" b="1"/>
                <a:t>－   </a:t>
              </a:r>
              <a:endParaRPr lang="zh-CN" altLang="en-US" sz="1200" b="1"/>
            </a:p>
          </p:txBody>
        </p:sp>
        <p:sp>
          <p:nvSpPr>
            <p:cNvPr id="56341" name="Text Box 21"/>
            <p:cNvSpPr txBox="1">
              <a:spLocks noChangeArrowheads="1"/>
            </p:cNvSpPr>
            <p:nvPr/>
          </p:nvSpPr>
          <p:spPr bwMode="auto">
            <a:xfrm>
              <a:off x="974" y="2186"/>
              <a:ext cx="533" cy="17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a:t>0.03    </a:t>
              </a:r>
              <a:r>
                <a:rPr lang="zh-CN" altLang="en-US" sz="1200" b="1"/>
                <a:t>－ </a:t>
              </a:r>
              <a:endParaRPr lang="zh-CN" altLang="en-US" sz="1200" b="1"/>
            </a:p>
          </p:txBody>
        </p:sp>
        <p:sp>
          <p:nvSpPr>
            <p:cNvPr id="56342" name="Text Box 22"/>
            <p:cNvSpPr txBox="1">
              <a:spLocks noChangeArrowheads="1"/>
            </p:cNvSpPr>
            <p:nvPr/>
          </p:nvSpPr>
          <p:spPr bwMode="auto">
            <a:xfrm>
              <a:off x="969" y="1894"/>
              <a:ext cx="506" cy="17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a:t>0.04    </a:t>
              </a:r>
              <a:r>
                <a:rPr lang="zh-CN" altLang="en-US" sz="1200" b="1"/>
                <a:t>－</a:t>
              </a:r>
              <a:endParaRPr lang="zh-CN" altLang="en-US" sz="1200" b="1"/>
            </a:p>
          </p:txBody>
        </p:sp>
        <p:sp>
          <p:nvSpPr>
            <p:cNvPr id="56343" name="Text Box 23"/>
            <p:cNvSpPr txBox="1">
              <a:spLocks noChangeArrowheads="1"/>
            </p:cNvSpPr>
            <p:nvPr/>
          </p:nvSpPr>
          <p:spPr bwMode="auto">
            <a:xfrm>
              <a:off x="960" y="1589"/>
              <a:ext cx="506" cy="17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a:t>0.05    </a:t>
              </a:r>
              <a:r>
                <a:rPr lang="zh-CN" altLang="en-US" sz="1200" b="1"/>
                <a:t>－</a:t>
              </a:r>
              <a:endParaRPr lang="zh-CN" altLang="en-US" sz="1200" b="1"/>
            </a:p>
          </p:txBody>
        </p:sp>
        <p:sp>
          <p:nvSpPr>
            <p:cNvPr id="56344" name="Text Box 24"/>
            <p:cNvSpPr txBox="1">
              <a:spLocks noChangeArrowheads="1"/>
            </p:cNvSpPr>
            <p:nvPr/>
          </p:nvSpPr>
          <p:spPr bwMode="auto">
            <a:xfrm>
              <a:off x="971" y="1261"/>
              <a:ext cx="506" cy="173"/>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zh-CN" sz="1200" b="1"/>
                <a:t>0.06    </a:t>
              </a:r>
              <a:r>
                <a:rPr lang="zh-CN" altLang="en-US" sz="1200" b="1"/>
                <a:t>－</a:t>
              </a:r>
              <a:endParaRPr lang="zh-CN" altLang="en-US" sz="1200" b="1"/>
            </a:p>
          </p:txBody>
        </p:sp>
      </p:grpSp>
      <p:sp>
        <p:nvSpPr>
          <p:cNvPr id="56345" name="Text Box 25"/>
          <p:cNvSpPr txBox="1">
            <a:spLocks noChangeArrowheads="1"/>
          </p:cNvSpPr>
          <p:nvPr/>
        </p:nvSpPr>
        <p:spPr bwMode="auto">
          <a:xfrm>
            <a:off x="1473200" y="347663"/>
            <a:ext cx="5732463" cy="4572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400" b="1"/>
              <a:t>随机抽取</a:t>
            </a:r>
            <a:r>
              <a:rPr lang="en-US" altLang="zh-CN" sz="2400" b="1"/>
              <a:t>84</a:t>
            </a:r>
            <a:r>
              <a:rPr lang="zh-CN" altLang="en-US" sz="2400" b="1"/>
              <a:t>名男生身高的频率分布直方图</a:t>
            </a:r>
            <a:endParaRPr lang="zh-CN" altLang="en-US" sz="2400" b="1"/>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338138" y="574675"/>
            <a:ext cx="8610600" cy="1382713"/>
          </a:xfrm>
          <a:prstGeom prst="rect">
            <a:avLst/>
          </a:prstGeom>
          <a:noFill/>
          <a:ln w="9525">
            <a:solidFill>
              <a:schemeClr val="hlink"/>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kumimoji="1" lang="en-US" altLang="zh-CN" sz="2800" b="1">
                <a:latin typeface="Times New Roman" pitchFamily="18" charset="0"/>
              </a:rPr>
              <a:t>        </a:t>
            </a:r>
            <a:r>
              <a:rPr kumimoji="1" lang="zh-CN" altLang="en-US" sz="2800" b="1">
                <a:latin typeface="Times New Roman" pitchFamily="18" charset="0"/>
              </a:rPr>
              <a:t>若数据无限增多且组距无限缩小，那么</a:t>
            </a:r>
            <a:r>
              <a:rPr kumimoji="1" lang="zh-CN" altLang="en-US" sz="2800" b="1">
                <a:latin typeface="黑体" pitchFamily="2" charset="-122"/>
              </a:rPr>
              <a:t>频率分布直方图的顶边缩小乃至形成一条光滑的曲线，我们称这样的曲线为密度曲线．</a:t>
            </a:r>
            <a:endParaRPr kumimoji="1" lang="zh-CN" altLang="en-US" sz="2800" b="1">
              <a:latin typeface="黑体" pitchFamily="2" charset="-122"/>
            </a:endParaRPr>
          </a:p>
        </p:txBody>
      </p:sp>
      <p:grpSp>
        <p:nvGrpSpPr>
          <p:cNvPr id="57347" name="Group 3"/>
          <p:cNvGrpSpPr/>
          <p:nvPr/>
        </p:nvGrpSpPr>
        <p:grpSpPr bwMode="auto">
          <a:xfrm>
            <a:off x="342900" y="3343275"/>
            <a:ext cx="6481763" cy="3400425"/>
            <a:chOff x="216" y="2106"/>
            <a:chExt cx="4083" cy="2142"/>
          </a:xfrm>
        </p:grpSpPr>
        <p:pic>
          <p:nvPicPr>
            <p:cNvPr id="57348"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6" y="2106"/>
              <a:ext cx="4083" cy="2142"/>
            </a:xfrm>
            <a:prstGeom prst="rect">
              <a:avLst/>
            </a:prstGeom>
            <a:noFill/>
            <a:extLst>
              <a:ext uri="{909E8E84-426E-40DD-AFC4-6F175D3DCCD1}">
                <a14:hiddenFill xmlns:a14="http://schemas.microsoft.com/office/drawing/2010/main">
                  <a:solidFill>
                    <a:srgbClr val="FFFFFF"/>
                  </a:solidFill>
                </a14:hiddenFill>
              </a:ext>
            </a:extLst>
          </p:spPr>
        </p:pic>
        <p:grpSp>
          <p:nvGrpSpPr>
            <p:cNvPr id="57349" name="Group 5"/>
            <p:cNvGrpSpPr/>
            <p:nvPr/>
          </p:nvGrpSpPr>
          <p:grpSpPr bwMode="auto">
            <a:xfrm>
              <a:off x="336" y="2175"/>
              <a:ext cx="528" cy="538"/>
              <a:chOff x="960" y="1440"/>
              <a:chExt cx="528" cy="538"/>
            </a:xfrm>
          </p:grpSpPr>
          <p:sp>
            <p:nvSpPr>
              <p:cNvPr id="57350" name="Text Box 6"/>
              <p:cNvSpPr txBox="1">
                <a:spLocks noChangeArrowheads="1"/>
              </p:cNvSpPr>
              <p:nvPr/>
            </p:nvSpPr>
            <p:spPr bwMode="auto">
              <a:xfrm>
                <a:off x="960" y="1440"/>
                <a:ext cx="528" cy="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kumimoji="1" lang="zh-CN" altLang="en-US" sz="2000" b="1">
                    <a:latin typeface="Tahoma" pitchFamily="34" charset="0"/>
                  </a:rPr>
                  <a:t>频率</a:t>
                </a:r>
                <a:endParaRPr kumimoji="1" lang="zh-CN" altLang="en-US" sz="2000" b="1">
                  <a:latin typeface="Tahoma" pitchFamily="34" charset="0"/>
                </a:endParaRPr>
              </a:p>
              <a:p>
                <a:pPr>
                  <a:spcBef>
                    <a:spcPct val="50000"/>
                  </a:spcBef>
                </a:pPr>
                <a:r>
                  <a:rPr kumimoji="1" lang="zh-CN" altLang="en-US" sz="2000" b="1">
                    <a:latin typeface="Tahoma" pitchFamily="34" charset="0"/>
                  </a:rPr>
                  <a:t>组距</a:t>
                </a:r>
                <a:endParaRPr kumimoji="1" lang="zh-CN" altLang="en-US" sz="2000" b="1">
                  <a:latin typeface="Tahoma" pitchFamily="34" charset="0"/>
                </a:endParaRPr>
              </a:p>
            </p:txBody>
          </p:sp>
          <p:sp>
            <p:nvSpPr>
              <p:cNvPr id="57351" name="Line 7"/>
              <p:cNvSpPr>
                <a:spLocks noChangeShapeType="1"/>
              </p:cNvSpPr>
              <p:nvPr/>
            </p:nvSpPr>
            <p:spPr bwMode="auto">
              <a:xfrm>
                <a:off x="1008" y="1680"/>
                <a:ext cx="336" cy="0"/>
              </a:xfrm>
              <a:prstGeom prst="line">
                <a:avLst/>
              </a:prstGeom>
              <a:noFill/>
              <a:ln w="28575">
                <a:solidFill>
                  <a:schemeClr val="tx1"/>
                </a:solidFill>
                <a:miter lim="800000"/>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p>
            </p:txBody>
          </p:sp>
        </p:grpSp>
      </p:grpSp>
      <p:sp>
        <p:nvSpPr>
          <p:cNvPr id="57352" name="Freeform 8"/>
          <p:cNvSpPr/>
          <p:nvPr/>
        </p:nvSpPr>
        <p:spPr bwMode="auto">
          <a:xfrm>
            <a:off x="885825" y="3760788"/>
            <a:ext cx="5200650" cy="1954212"/>
          </a:xfrm>
          <a:custGeom>
            <a:avLst/>
            <a:gdLst>
              <a:gd name="T0" fmla="*/ 0 w 3276"/>
              <a:gd name="T1" fmla="*/ 1231 h 1231"/>
              <a:gd name="T2" fmla="*/ 666 w 3276"/>
              <a:gd name="T3" fmla="*/ 988 h 1231"/>
              <a:gd name="T4" fmla="*/ 981 w 3276"/>
              <a:gd name="T5" fmla="*/ 754 h 1231"/>
              <a:gd name="T6" fmla="*/ 1215 w 3276"/>
              <a:gd name="T7" fmla="*/ 421 h 1231"/>
              <a:gd name="T8" fmla="*/ 1386 w 3276"/>
              <a:gd name="T9" fmla="*/ 133 h 1231"/>
              <a:gd name="T10" fmla="*/ 1602 w 3276"/>
              <a:gd name="T11" fmla="*/ 16 h 1231"/>
              <a:gd name="T12" fmla="*/ 1917 w 3276"/>
              <a:gd name="T13" fmla="*/ 232 h 1231"/>
              <a:gd name="T14" fmla="*/ 2133 w 3276"/>
              <a:gd name="T15" fmla="*/ 610 h 1231"/>
              <a:gd name="T16" fmla="*/ 2403 w 3276"/>
              <a:gd name="T17" fmla="*/ 835 h 1231"/>
              <a:gd name="T18" fmla="*/ 2682 w 3276"/>
              <a:gd name="T19" fmla="*/ 1033 h 1231"/>
              <a:gd name="T20" fmla="*/ 3006 w 3276"/>
              <a:gd name="T21" fmla="*/ 1132 h 1231"/>
              <a:gd name="T22" fmla="*/ 3276 w 3276"/>
              <a:gd name="T23" fmla="*/ 1222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76" h="1231">
                <a:moveTo>
                  <a:pt x="0" y="1231"/>
                </a:moveTo>
                <a:cubicBezTo>
                  <a:pt x="251" y="1149"/>
                  <a:pt x="502" y="1068"/>
                  <a:pt x="666" y="988"/>
                </a:cubicBezTo>
                <a:cubicBezTo>
                  <a:pt x="830" y="908"/>
                  <a:pt x="889" y="848"/>
                  <a:pt x="981" y="754"/>
                </a:cubicBezTo>
                <a:cubicBezTo>
                  <a:pt x="1073" y="660"/>
                  <a:pt x="1148" y="524"/>
                  <a:pt x="1215" y="421"/>
                </a:cubicBezTo>
                <a:cubicBezTo>
                  <a:pt x="1282" y="318"/>
                  <a:pt x="1322" y="200"/>
                  <a:pt x="1386" y="133"/>
                </a:cubicBezTo>
                <a:cubicBezTo>
                  <a:pt x="1450" y="66"/>
                  <a:pt x="1514" y="0"/>
                  <a:pt x="1602" y="16"/>
                </a:cubicBezTo>
                <a:cubicBezTo>
                  <a:pt x="1690" y="32"/>
                  <a:pt x="1829" y="133"/>
                  <a:pt x="1917" y="232"/>
                </a:cubicBezTo>
                <a:cubicBezTo>
                  <a:pt x="2005" y="331"/>
                  <a:pt x="2052" y="509"/>
                  <a:pt x="2133" y="610"/>
                </a:cubicBezTo>
                <a:cubicBezTo>
                  <a:pt x="2214" y="711"/>
                  <a:pt x="2311" y="764"/>
                  <a:pt x="2403" y="835"/>
                </a:cubicBezTo>
                <a:cubicBezTo>
                  <a:pt x="2495" y="906"/>
                  <a:pt x="2582" y="984"/>
                  <a:pt x="2682" y="1033"/>
                </a:cubicBezTo>
                <a:cubicBezTo>
                  <a:pt x="2782" y="1082"/>
                  <a:pt x="2907" y="1101"/>
                  <a:pt x="3006" y="1132"/>
                </a:cubicBezTo>
                <a:cubicBezTo>
                  <a:pt x="3105" y="1163"/>
                  <a:pt x="3190" y="1192"/>
                  <a:pt x="3276" y="1222"/>
                </a:cubicBezTo>
              </a:path>
            </a:pathLst>
          </a:custGeom>
          <a:noFill/>
          <a:ln w="53975" cap="flat" cmpd="sng">
            <a:solidFill>
              <a:srgbClr val="FF0000"/>
            </a:solidFill>
            <a:prstDash val="solid"/>
            <a:roun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nvGrpSpPr>
          <p:cNvPr id="57353" name="Group 9"/>
          <p:cNvGrpSpPr/>
          <p:nvPr/>
        </p:nvGrpSpPr>
        <p:grpSpPr bwMode="auto">
          <a:xfrm>
            <a:off x="4086225" y="3840163"/>
            <a:ext cx="1804988" cy="517525"/>
            <a:chOff x="2574" y="2419"/>
            <a:chExt cx="1137" cy="326"/>
          </a:xfrm>
        </p:grpSpPr>
        <p:sp>
          <p:nvSpPr>
            <p:cNvPr id="57354" name="Line 10"/>
            <p:cNvSpPr>
              <a:spLocks noChangeShapeType="1"/>
            </p:cNvSpPr>
            <p:nvPr/>
          </p:nvSpPr>
          <p:spPr bwMode="auto">
            <a:xfrm flipH="1">
              <a:off x="2574" y="2619"/>
              <a:ext cx="225" cy="126"/>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7355" name="Text Box 11"/>
            <p:cNvSpPr txBox="1">
              <a:spLocks noChangeArrowheads="1"/>
            </p:cNvSpPr>
            <p:nvPr/>
          </p:nvSpPr>
          <p:spPr bwMode="auto">
            <a:xfrm>
              <a:off x="2823" y="2419"/>
              <a:ext cx="888" cy="288"/>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400" b="1"/>
                <a:t>密度曲线</a:t>
              </a:r>
              <a:endParaRPr lang="zh-CN" altLang="en-US" sz="2400" b="1"/>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2"/>
                                        </p:tgtEl>
                                        <p:attrNameLst>
                                          <p:attrName>style.visibility</p:attrName>
                                        </p:attrNameLst>
                                      </p:cBhvr>
                                      <p:to>
                                        <p:strVal val="visible"/>
                                      </p:to>
                                    </p:set>
                                    <p:animEffect transition="in" filter="blinds(horizontal)">
                                      <p:cBhvr>
                                        <p:cTn id="7" dur="500"/>
                                        <p:tgtEl>
                                          <p:spTgt spid="573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53"/>
                                        </p:tgtEl>
                                        <p:attrNameLst>
                                          <p:attrName>style.visibility</p:attrName>
                                        </p:attrNameLst>
                                      </p:cBhvr>
                                      <p:to>
                                        <p:strVal val="visible"/>
                                      </p:to>
                                    </p:set>
                                    <p:animEffect transition="in" filter="blinds(horizontal)">
                                      <p:cBhvr>
                                        <p:cTn id="12" dur="500"/>
                                        <p:tgtEl>
                                          <p:spTgt spid="5735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7346"/>
                                        </p:tgtEl>
                                        <p:attrNameLst>
                                          <p:attrName>style.visibility</p:attrName>
                                        </p:attrNameLst>
                                      </p:cBhvr>
                                      <p:to>
                                        <p:strVal val="visible"/>
                                      </p:to>
                                    </p:set>
                                    <p:animEffect transition="in" filter="barn(inVertical)">
                                      <p:cBhvr>
                                        <p:cTn id="1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autoUpdateAnimBg="0"/>
      <p:bldP spid="573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ownRibbonSharp"/>
          <p:cNvSpPr>
            <a:spLocks noEditPoints="1" noChangeArrowheads="1"/>
          </p:cNvSpPr>
          <p:nvPr/>
        </p:nvSpPr>
        <p:spPr bwMode="auto">
          <a:xfrm>
            <a:off x="228600" y="228600"/>
            <a:ext cx="2089150" cy="885825"/>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ln>
          <a:effectLst>
            <a:outerShdw dist="107763" dir="2700000" algn="ctr" rotWithShape="0">
              <a:srgbClr val="808080"/>
            </a:outerShdw>
          </a:effectLst>
        </p:spPr>
        <p:txBody>
          <a:bodyPr/>
          <a:lstStyle/>
          <a:p>
            <a:pPr>
              <a:defRPr/>
            </a:pPr>
            <a:endParaRPr kumimoji="1" lang="zh-CN" altLang="en-US" sz="2400">
              <a:latin typeface="Times New Roman" pitchFamily="18" charset="0"/>
            </a:endParaRPr>
          </a:p>
        </p:txBody>
      </p:sp>
      <p:sp>
        <p:nvSpPr>
          <p:cNvPr id="13315" name="Rectangle 3"/>
          <p:cNvSpPr>
            <a:spLocks noGrp="1" noChangeArrowheads="1"/>
          </p:cNvSpPr>
          <p:nvPr>
            <p:ph type="title" idx="4294967295"/>
          </p:nvPr>
        </p:nvSpPr>
        <p:spPr>
          <a:xfrm>
            <a:off x="304800" y="228600"/>
            <a:ext cx="1982788" cy="1143000"/>
          </a:xfrm>
        </p:spPr>
        <p:txBody>
          <a:bodyPr/>
          <a:lstStyle/>
          <a:p>
            <a:r>
              <a:rPr lang="zh-CN" altLang="en-US" sz="3600" b="1">
                <a:solidFill>
                  <a:srgbClr val="FF0000"/>
                </a:solidFill>
                <a:ea typeface="黑体" pitchFamily="2" charset="-122"/>
              </a:rPr>
              <a:t>导入</a:t>
            </a:r>
            <a:endParaRPr lang="zh-CN" altLang="en-US" sz="3600" b="1">
              <a:solidFill>
                <a:srgbClr val="FF0000"/>
              </a:solidFill>
              <a:ea typeface="黑体" pitchFamily="2" charset="-122"/>
            </a:endParaRPr>
          </a:p>
        </p:txBody>
      </p:sp>
      <p:sp>
        <p:nvSpPr>
          <p:cNvPr id="13316" name="Text Box 4"/>
          <p:cNvSpPr txBox="1">
            <a:spLocks noChangeArrowheads="1"/>
          </p:cNvSpPr>
          <p:nvPr/>
        </p:nvSpPr>
        <p:spPr bwMode="auto">
          <a:xfrm>
            <a:off x="6135688" y="19224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endParaRPr lang="zh-CN" altLang="zh-CN"/>
          </a:p>
        </p:txBody>
      </p:sp>
      <p:sp>
        <p:nvSpPr>
          <p:cNvPr id="17413" name="Text Box 5"/>
          <p:cNvSpPr txBox="1">
            <a:spLocks noChangeArrowheads="1"/>
          </p:cNvSpPr>
          <p:nvPr/>
        </p:nvSpPr>
        <p:spPr bwMode="auto">
          <a:xfrm>
            <a:off x="1600200" y="1371600"/>
            <a:ext cx="591978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2800" b="1">
                <a:ea typeface="黑体" pitchFamily="2" charset="-122"/>
              </a:rPr>
              <a:t>这条曲线就是或近似地是以下函数的图象：</a:t>
            </a:r>
            <a:endParaRPr lang="zh-CN" altLang="en-US" sz="2800">
              <a:ea typeface="黑体" pitchFamily="2" charset="-122"/>
            </a:endParaRPr>
          </a:p>
        </p:txBody>
      </p:sp>
      <p:sp>
        <p:nvSpPr>
          <p:cNvPr id="17418" name="Text Box 10"/>
          <p:cNvSpPr txBox="1">
            <a:spLocks noChangeArrowheads="1"/>
          </p:cNvSpPr>
          <p:nvPr/>
        </p:nvSpPr>
        <p:spPr bwMode="auto">
          <a:xfrm>
            <a:off x="228600" y="2667000"/>
            <a:ext cx="41941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en-US" altLang="zh-CN" sz="3200" b="1">
                <a:ea typeface="黑体" pitchFamily="2" charset="-122"/>
              </a:rPr>
              <a:t>1 </a:t>
            </a:r>
            <a:r>
              <a:rPr lang="zh-CN" altLang="en-US" sz="3200" b="1">
                <a:ea typeface="黑体" pitchFamily="2" charset="-122"/>
              </a:rPr>
              <a:t>、正态曲线的定义：</a:t>
            </a:r>
            <a:endParaRPr lang="zh-CN" altLang="en-US" sz="3200" b="1">
              <a:ea typeface="黑体" pitchFamily="2" charset="-122"/>
            </a:endParaRPr>
          </a:p>
        </p:txBody>
      </p:sp>
      <p:sp>
        <p:nvSpPr>
          <p:cNvPr id="17419" name="Text Box 11"/>
          <p:cNvSpPr txBox="1">
            <a:spLocks noChangeArrowheads="1"/>
          </p:cNvSpPr>
          <p:nvPr/>
        </p:nvSpPr>
        <p:spPr bwMode="auto">
          <a:xfrm>
            <a:off x="0" y="3733800"/>
            <a:ext cx="10001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3200" b="1">
                <a:ea typeface="黑体" pitchFamily="2" charset="-122"/>
              </a:rPr>
              <a:t>函数</a:t>
            </a:r>
            <a:endParaRPr lang="zh-CN" altLang="en-US" sz="3200" b="1">
              <a:ea typeface="黑体" pitchFamily="2" charset="-122"/>
            </a:endParaRPr>
          </a:p>
        </p:txBody>
      </p:sp>
      <p:sp>
        <p:nvSpPr>
          <p:cNvPr id="17421" name="Text Box 13"/>
          <p:cNvSpPr txBox="1">
            <a:spLocks noChangeArrowheads="1"/>
          </p:cNvSpPr>
          <p:nvPr/>
        </p:nvSpPr>
        <p:spPr bwMode="auto">
          <a:xfrm>
            <a:off x="228600" y="4876800"/>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lang="zh-CN" altLang="en-US" sz="2800" b="1">
                <a:ea typeface="黑体" pitchFamily="2" charset="-122"/>
              </a:rPr>
              <a:t>式中的实数</a:t>
            </a:r>
            <a:r>
              <a:rPr lang="en-US" altLang="zh-CN" sz="2800" b="1">
                <a:ea typeface="黑体" pitchFamily="2" charset="-122"/>
              </a:rPr>
              <a:t>μ</a:t>
            </a:r>
            <a:r>
              <a:rPr lang="zh-CN" altLang="en-US" sz="2800" b="1">
                <a:ea typeface="黑体" pitchFamily="2" charset="-122"/>
              </a:rPr>
              <a:t>、</a:t>
            </a:r>
            <a:r>
              <a:rPr lang="en-US" altLang="zh-CN" sz="2800" b="1">
                <a:ea typeface="黑体" pitchFamily="2" charset="-122"/>
              </a:rPr>
              <a:t>σ(σ&gt;0)</a:t>
            </a:r>
            <a:r>
              <a:rPr lang="zh-CN" altLang="en-US" sz="2800" b="1">
                <a:ea typeface="黑体" pitchFamily="2" charset="-122"/>
              </a:rPr>
              <a:t>是参数，分别表示</a:t>
            </a:r>
            <a:endParaRPr lang="zh-CN" altLang="en-US" sz="2800" b="1">
              <a:ea typeface="黑体" pitchFamily="2" charset="-122"/>
            </a:endParaRPr>
          </a:p>
          <a:p>
            <a:r>
              <a:rPr lang="zh-CN" altLang="en-US" sz="2800" b="1">
                <a:ea typeface="黑体" pitchFamily="2" charset="-122"/>
              </a:rPr>
              <a:t>总体的平均数与标准差，称函数的图象称为</a:t>
            </a:r>
            <a:r>
              <a:rPr lang="zh-CN" altLang="en-US" sz="2800" b="1">
                <a:solidFill>
                  <a:srgbClr val="FF0000"/>
                </a:solidFill>
                <a:ea typeface="黑体" pitchFamily="2" charset="-122"/>
              </a:rPr>
              <a:t>正态分布密度曲线，简称正态曲线</a:t>
            </a:r>
            <a:r>
              <a:rPr lang="en-US" altLang="zh-CN" sz="2800" b="1">
                <a:solidFill>
                  <a:srgbClr val="FF0000"/>
                </a:solidFill>
                <a:ea typeface="黑体" pitchFamily="2" charset="-122"/>
              </a:rPr>
              <a:t>.</a:t>
            </a:r>
            <a:endParaRPr lang="en-US" altLang="zh-CN" sz="2800" b="1">
              <a:solidFill>
                <a:srgbClr val="FF0000"/>
              </a:solidFill>
              <a:ea typeface="黑体" pitchFamily="2" charset="-122"/>
            </a:endParaRPr>
          </a:p>
        </p:txBody>
      </p:sp>
      <p:graphicFrame>
        <p:nvGraphicFramePr>
          <p:cNvPr id="13326" name="Object 14"/>
          <p:cNvGraphicFramePr>
            <a:graphicFrameLocks noChangeAspect="1"/>
          </p:cNvGraphicFramePr>
          <p:nvPr/>
        </p:nvGraphicFramePr>
        <p:xfrm>
          <a:off x="2999740" y="4744085"/>
          <a:ext cx="231140" cy="285115"/>
        </p:xfrm>
        <a:graphic>
          <a:graphicData uri="http://schemas.openxmlformats.org/presentationml/2006/ole">
            <mc:AlternateContent xmlns:mc="http://schemas.openxmlformats.org/markup-compatibility/2006">
              <mc:Choice xmlns:v="urn:schemas-microsoft-com:vml" Requires="v">
                <p:oleObj spid="_x0000_s13330" name="Equation" r:id="rId1" imgW="114300" imgH="177800" progId="Equation.DSMT4">
                  <p:embed/>
                </p:oleObj>
              </mc:Choice>
              <mc:Fallback>
                <p:oleObj name="Equation" r:id="rId1" imgW="114300" imgH="177800" progId="Equation.DSMT4">
                  <p:embed/>
                  <p:pic>
                    <p:nvPicPr>
                      <p:cNvPr id="0" name="Object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9740" y="4744085"/>
                        <a:ext cx="231140" cy="28511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84" name="Object 0"/>
          <p:cNvGraphicFramePr>
            <a:graphicFrameLocks noChangeAspect="1"/>
          </p:cNvGraphicFramePr>
          <p:nvPr/>
        </p:nvGraphicFramePr>
        <p:xfrm>
          <a:off x="990600" y="3200400"/>
          <a:ext cx="8077200" cy="1744663"/>
        </p:xfrm>
        <a:graphic>
          <a:graphicData uri="http://schemas.openxmlformats.org/presentationml/2006/ole">
            <mc:AlternateContent xmlns:mc="http://schemas.openxmlformats.org/markup-compatibility/2006">
              <mc:Choice xmlns:v="urn:schemas-microsoft-com:vml" Requires="v">
                <p:oleObj spid="_x0000_s26685" name="Equation" r:id="rId3" imgW="2501900" imgH="482600" progId="Equation.DSMT4">
                  <p:embed/>
                </p:oleObj>
              </mc:Choice>
              <mc:Fallback>
                <p:oleObj name="Equation" r:id="rId3" imgW="2501900" imgH="482600" progId="Equation.DSMT4">
                  <p:embed/>
                  <p:pic>
                    <p:nvPicPr>
                      <p:cNvPr id="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200400"/>
                        <a:ext cx="8077200" cy="1744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Effect transition="in" filter="blinds(horizontal)">
                                      <p:cBhvr>
                                        <p:cTn id="7" dur="500"/>
                                        <p:tgtEl>
                                          <p:spTgt spid="174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linds(horizontal)">
                                      <p:cBhvr>
                                        <p:cTn id="12" dur="500"/>
                                        <p:tgtEl>
                                          <p:spTgt spid="17418"/>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7419"/>
                                        </p:tgtEl>
                                        <p:attrNameLst>
                                          <p:attrName>style.visibility</p:attrName>
                                        </p:attrNameLst>
                                      </p:cBhvr>
                                      <p:to>
                                        <p:strVal val="visible"/>
                                      </p:to>
                                    </p:set>
                                    <p:animEffect transition="in" filter="blinds(horizontal)">
                                      <p:cBhvr>
                                        <p:cTn id="16" dur="500"/>
                                        <p:tgtEl>
                                          <p:spTgt spid="17419"/>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7421"/>
                                        </p:tgtEl>
                                        <p:attrNameLst>
                                          <p:attrName>style.visibility</p:attrName>
                                        </p:attrNameLst>
                                      </p:cBhvr>
                                      <p:to>
                                        <p:strVal val="visible"/>
                                      </p:to>
                                    </p:set>
                                    <p:animEffect transition="in" filter="blinds(horizontal)">
                                      <p:cBhvr>
                                        <p:cTn id="21"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8" grpId="0" autoUpdateAnimBg="0"/>
      <p:bldP spid="17419" grpId="0" autoUpdateAnimBg="0"/>
      <p:bldP spid="1742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685800" y="381000"/>
            <a:ext cx="624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endParaRPr kumimoji="1" lang="zh-CN" altLang="zh-CN" sz="2400">
              <a:latin typeface="Times New Roman" pitchFamily="18" charset="0"/>
            </a:endParaRPr>
          </a:p>
        </p:txBody>
      </p:sp>
      <p:sp>
        <p:nvSpPr>
          <p:cNvPr id="15363" name="Text Box 3"/>
          <p:cNvSpPr txBox="1">
            <a:spLocks noChangeArrowheads="1"/>
          </p:cNvSpPr>
          <p:nvPr/>
        </p:nvSpPr>
        <p:spPr bwMode="auto">
          <a:xfrm>
            <a:off x="304800" y="1524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200" b="1">
                <a:latin typeface="Times New Roman" pitchFamily="18" charset="0"/>
              </a:rPr>
              <a:t>2.</a:t>
            </a:r>
            <a:r>
              <a:rPr kumimoji="1" lang="zh-CN" altLang="en-US" sz="3200" b="1">
                <a:latin typeface="Times New Roman" pitchFamily="18" charset="0"/>
              </a:rPr>
              <a:t>正态分布的定义</a:t>
            </a:r>
            <a:r>
              <a:rPr kumimoji="1" lang="en-US" altLang="zh-CN" sz="3200" b="1">
                <a:latin typeface="Times New Roman" pitchFamily="18" charset="0"/>
              </a:rPr>
              <a:t>:</a:t>
            </a:r>
            <a:endParaRPr kumimoji="1" lang="en-US" altLang="zh-CN" sz="3200" b="1">
              <a:latin typeface="Times New Roman" pitchFamily="18" charset="0"/>
            </a:endParaRPr>
          </a:p>
        </p:txBody>
      </p:sp>
      <p:sp>
        <p:nvSpPr>
          <p:cNvPr id="27652" name="Text Box 4"/>
          <p:cNvSpPr txBox="1">
            <a:spLocks noChangeArrowheads="1"/>
          </p:cNvSpPr>
          <p:nvPr/>
        </p:nvSpPr>
        <p:spPr bwMode="auto">
          <a:xfrm>
            <a:off x="685800" y="838200"/>
            <a:ext cx="7620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zh-CN" altLang="en-US" sz="3200" b="1">
                <a:latin typeface="Times New Roman" pitchFamily="18" charset="0"/>
              </a:rPr>
              <a:t>如果对于任何实数 </a:t>
            </a:r>
            <a:r>
              <a:rPr kumimoji="1" lang="en-US" altLang="zh-CN" sz="3200" b="1">
                <a:latin typeface="Times New Roman" pitchFamily="18" charset="0"/>
              </a:rPr>
              <a:t>a&lt;b,</a:t>
            </a:r>
            <a:r>
              <a:rPr kumimoji="1" lang="zh-CN" altLang="en-US" sz="3200" b="1">
                <a:latin typeface="Times New Roman" pitchFamily="18" charset="0"/>
              </a:rPr>
              <a:t>随机变量</a:t>
            </a:r>
            <a:r>
              <a:rPr kumimoji="1" lang="en-US" altLang="zh-CN" sz="3200" b="1">
                <a:latin typeface="Times New Roman" pitchFamily="18" charset="0"/>
              </a:rPr>
              <a:t>X</a:t>
            </a:r>
            <a:r>
              <a:rPr kumimoji="1" lang="zh-CN" altLang="en-US" sz="3200" b="1">
                <a:latin typeface="Times New Roman" pitchFamily="18" charset="0"/>
              </a:rPr>
              <a:t>满足</a:t>
            </a:r>
            <a:r>
              <a:rPr kumimoji="1" lang="en-US" altLang="zh-CN" sz="3200" b="1">
                <a:latin typeface="Times New Roman" pitchFamily="18" charset="0"/>
              </a:rPr>
              <a:t>:</a:t>
            </a:r>
            <a:endParaRPr kumimoji="1" lang="en-US" altLang="zh-CN" sz="3200" b="1">
              <a:latin typeface="Times New Roman" pitchFamily="18" charset="0"/>
            </a:endParaRPr>
          </a:p>
        </p:txBody>
      </p:sp>
      <p:graphicFrame>
        <p:nvGraphicFramePr>
          <p:cNvPr id="87040" name="Object 1024"/>
          <p:cNvGraphicFramePr>
            <a:graphicFrameLocks noChangeAspect="1"/>
          </p:cNvGraphicFramePr>
          <p:nvPr/>
        </p:nvGraphicFramePr>
        <p:xfrm>
          <a:off x="684213" y="1341438"/>
          <a:ext cx="6400800" cy="1222375"/>
        </p:xfrm>
        <a:graphic>
          <a:graphicData uri="http://schemas.openxmlformats.org/presentationml/2006/ole">
            <mc:AlternateContent xmlns:mc="http://schemas.openxmlformats.org/markup-compatibility/2006">
              <mc:Choice xmlns:v="urn:schemas-microsoft-com:vml" Requires="v">
                <p:oleObj spid="_x0000_s15368" name="Equation" r:id="rId1" imgW="1727200" imgH="330200" progId="Equation.DSMT4">
                  <p:embed/>
                </p:oleObj>
              </mc:Choice>
              <mc:Fallback>
                <p:oleObj name="Equation" r:id="rId1" imgW="1727200" imgH="330200" progId="Equation.DSMT4">
                  <p:embed/>
                  <p:pic>
                    <p:nvPicPr>
                      <p:cNvPr id="0" name="Object 10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341438"/>
                        <a:ext cx="64008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7654" name="Text Box 6"/>
          <p:cNvSpPr txBox="1">
            <a:spLocks noChangeArrowheads="1"/>
          </p:cNvSpPr>
          <p:nvPr/>
        </p:nvSpPr>
        <p:spPr bwMode="auto">
          <a:xfrm>
            <a:off x="304800" y="2708275"/>
            <a:ext cx="8839200"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pPr>
              <a:spcBef>
                <a:spcPct val="50000"/>
              </a:spcBef>
            </a:pPr>
            <a:r>
              <a:rPr kumimoji="1" lang="en-US" altLang="zh-CN" sz="3200" b="1">
                <a:latin typeface="Times New Roman" pitchFamily="18" charset="0"/>
              </a:rPr>
              <a:t>   </a:t>
            </a:r>
            <a:r>
              <a:rPr kumimoji="1" lang="zh-CN" altLang="en-US" sz="3200" b="1">
                <a:latin typeface="Times New Roman" pitchFamily="18" charset="0"/>
              </a:rPr>
              <a:t>则称</a:t>
            </a:r>
            <a:r>
              <a:rPr kumimoji="1" lang="en-US" altLang="zh-CN" sz="3200" b="1">
                <a:latin typeface="Times New Roman" pitchFamily="18" charset="0"/>
              </a:rPr>
              <a:t>X </a:t>
            </a:r>
            <a:r>
              <a:rPr kumimoji="1" lang="zh-CN" altLang="en-US" sz="3200" b="1">
                <a:latin typeface="Times New Roman" pitchFamily="18" charset="0"/>
              </a:rPr>
              <a:t>服从正态分布</a:t>
            </a:r>
            <a:r>
              <a:rPr kumimoji="1" lang="en-US" altLang="zh-CN" sz="3200" b="1">
                <a:latin typeface="Times New Roman" pitchFamily="18" charset="0"/>
              </a:rPr>
              <a:t>.  </a:t>
            </a:r>
            <a:r>
              <a:rPr lang="zh-CN" altLang="en-US" sz="3200">
                <a:ea typeface="黑体" pitchFamily="2" charset="-122"/>
              </a:rPr>
              <a:t>正态分布由参数</a:t>
            </a:r>
            <a:r>
              <a:rPr lang="en-US" altLang="zh-CN" sz="3200"/>
              <a:t>μ</a:t>
            </a:r>
            <a:r>
              <a:rPr lang="zh-CN" altLang="en-US" sz="3200"/>
              <a:t>、</a:t>
            </a:r>
            <a:r>
              <a:rPr lang="en-US" altLang="zh-CN" sz="3200"/>
              <a:t>σ</a:t>
            </a:r>
            <a:r>
              <a:rPr lang="zh-CN" altLang="en-US" sz="3200">
                <a:ea typeface="黑体" pitchFamily="2" charset="-122"/>
              </a:rPr>
              <a:t>唯一确定</a:t>
            </a:r>
            <a:r>
              <a:rPr lang="en-US" altLang="zh-CN" sz="3200">
                <a:ea typeface="黑体" pitchFamily="2" charset="-122"/>
              </a:rPr>
              <a:t>.</a:t>
            </a:r>
            <a:r>
              <a:rPr lang="zh-CN" altLang="en-US" sz="3200">
                <a:ea typeface="黑体" pitchFamily="2" charset="-122"/>
              </a:rPr>
              <a:t>正态分布记作</a:t>
            </a:r>
            <a:r>
              <a:rPr lang="en-US" altLang="zh-CN" sz="3200">
                <a:ea typeface="黑体" pitchFamily="2" charset="-122"/>
              </a:rPr>
              <a:t>N</a:t>
            </a:r>
            <a:r>
              <a:rPr lang="zh-CN" altLang="en-US" sz="3200">
                <a:ea typeface="黑体" pitchFamily="2" charset="-122"/>
              </a:rPr>
              <a:t>（ </a:t>
            </a:r>
            <a:r>
              <a:rPr lang="en-US" altLang="zh-CN" sz="3200"/>
              <a:t>μ</a:t>
            </a:r>
            <a:r>
              <a:rPr lang="zh-CN" altLang="en-US" sz="3200"/>
              <a:t>，</a:t>
            </a:r>
            <a:r>
              <a:rPr lang="en-US" altLang="zh-CN" sz="3200"/>
              <a:t>σ</a:t>
            </a:r>
            <a:r>
              <a:rPr lang="en-US" altLang="zh-CN" sz="3200" baseline="30000"/>
              <a:t>2</a:t>
            </a:r>
            <a:r>
              <a:rPr lang="zh-CN" altLang="en-US" sz="3200"/>
              <a:t>）</a:t>
            </a:r>
            <a:r>
              <a:rPr lang="en-US" altLang="zh-CN" sz="3200" b="1">
                <a:ea typeface="黑体" pitchFamily="2" charset="-122"/>
              </a:rPr>
              <a:t>.</a:t>
            </a:r>
            <a:r>
              <a:rPr lang="zh-CN" altLang="en-US" sz="3200" b="1">
                <a:ea typeface="黑体" pitchFamily="2" charset="-122"/>
              </a:rPr>
              <a:t>其图象称为</a:t>
            </a:r>
            <a:r>
              <a:rPr lang="zh-CN" altLang="en-US" sz="3200" b="1">
                <a:solidFill>
                  <a:srgbClr val="FF0000"/>
                </a:solidFill>
                <a:ea typeface="黑体" pitchFamily="2" charset="-122"/>
              </a:rPr>
              <a:t>正态曲线</a:t>
            </a:r>
            <a:r>
              <a:rPr lang="en-US" altLang="zh-CN" sz="3200" b="1">
                <a:solidFill>
                  <a:srgbClr val="FF0000"/>
                </a:solidFill>
                <a:ea typeface="黑体" pitchFamily="2" charset="-122"/>
              </a:rPr>
              <a:t>.</a:t>
            </a:r>
            <a:endParaRPr kumimoji="1" lang="en-US" altLang="zh-CN" sz="3200" b="1">
              <a:latin typeface="Times New Roman" pitchFamily="18" charset="0"/>
            </a:endParaRPr>
          </a:p>
        </p:txBody>
      </p:sp>
      <p:sp>
        <p:nvSpPr>
          <p:cNvPr id="27655" name="Text Box 7"/>
          <p:cNvSpPr txBox="1">
            <a:spLocks noChangeArrowheads="1"/>
          </p:cNvSpPr>
          <p:nvPr/>
        </p:nvSpPr>
        <p:spPr bwMode="auto">
          <a:xfrm>
            <a:off x="457200" y="4419600"/>
            <a:ext cx="791019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ea typeface="宋体" pitchFamily="2" charset="-122"/>
              </a:defRPr>
            </a:lvl1pPr>
            <a:lvl2pPr marL="742950" indent="-285750">
              <a:defRPr>
                <a:solidFill>
                  <a:schemeClr val="tx1"/>
                </a:solidFill>
                <a:latin typeface="Arial" charset="0"/>
                <a:ea typeface="宋体" pitchFamily="2" charset="-122"/>
              </a:defRPr>
            </a:lvl2pPr>
            <a:lvl3pPr marL="1143000" indent="-228600">
              <a:defRPr>
                <a:solidFill>
                  <a:schemeClr val="tx1"/>
                </a:solidFill>
                <a:latin typeface="Arial" charset="0"/>
                <a:ea typeface="宋体" pitchFamily="2" charset="-122"/>
              </a:defRPr>
            </a:lvl3pPr>
            <a:lvl4pPr marL="1600200" indent="-228600">
              <a:defRPr>
                <a:solidFill>
                  <a:schemeClr val="tx1"/>
                </a:solidFill>
                <a:latin typeface="Arial" charset="0"/>
                <a:ea typeface="宋体" pitchFamily="2" charset="-122"/>
              </a:defRPr>
            </a:lvl4pPr>
            <a:lvl5pPr marL="2057400" indent="-228600">
              <a:defRPr>
                <a:solidFill>
                  <a:schemeClr val="tx1"/>
                </a:solidFill>
                <a:latin typeface="Arial" charset="0"/>
                <a:ea typeface="宋体" pitchFamily="2" charset="-122"/>
              </a:defRPr>
            </a:lvl5pPr>
            <a:lvl6pPr marL="2514600" indent="-228600" fontAlgn="base">
              <a:spcBef>
                <a:spcPct val="0"/>
              </a:spcBef>
              <a:spcAft>
                <a:spcPct val="0"/>
              </a:spcAft>
              <a:defRPr>
                <a:solidFill>
                  <a:schemeClr val="tx1"/>
                </a:solidFill>
                <a:latin typeface="Arial" charset="0"/>
                <a:ea typeface="宋体" pitchFamily="2" charset="-122"/>
              </a:defRPr>
            </a:lvl6pPr>
            <a:lvl7pPr marL="2971800" indent="-228600" fontAlgn="base">
              <a:spcBef>
                <a:spcPct val="0"/>
              </a:spcBef>
              <a:spcAft>
                <a:spcPct val="0"/>
              </a:spcAft>
              <a:defRPr>
                <a:solidFill>
                  <a:schemeClr val="tx1"/>
                </a:solidFill>
                <a:latin typeface="Arial" charset="0"/>
                <a:ea typeface="宋体" pitchFamily="2" charset="-122"/>
              </a:defRPr>
            </a:lvl7pPr>
            <a:lvl8pPr marL="3429000" indent="-228600" fontAlgn="base">
              <a:spcBef>
                <a:spcPct val="0"/>
              </a:spcBef>
              <a:spcAft>
                <a:spcPct val="0"/>
              </a:spcAft>
              <a:defRPr>
                <a:solidFill>
                  <a:schemeClr val="tx1"/>
                </a:solidFill>
                <a:latin typeface="Arial" charset="0"/>
                <a:ea typeface="宋体" pitchFamily="2" charset="-122"/>
              </a:defRPr>
            </a:lvl8pPr>
            <a:lvl9pPr marL="3886200" indent="-228600" fontAlgn="base">
              <a:spcBef>
                <a:spcPct val="0"/>
              </a:spcBef>
              <a:spcAft>
                <a:spcPct val="0"/>
              </a:spcAft>
              <a:defRPr>
                <a:solidFill>
                  <a:schemeClr val="tx1"/>
                </a:solidFill>
                <a:latin typeface="Arial" charset="0"/>
                <a:ea typeface="宋体" pitchFamily="2" charset="-122"/>
              </a:defRPr>
            </a:lvl9pPr>
          </a:lstStyle>
          <a:p>
            <a:r>
              <a:rPr kumimoji="1" lang="zh-CN" altLang="en-US" sz="3200" b="1">
                <a:latin typeface="Times New Roman" pitchFamily="18" charset="0"/>
              </a:rPr>
              <a:t>如果随机变量</a:t>
            </a:r>
            <a:r>
              <a:rPr kumimoji="1" lang="en-US" altLang="zh-CN" sz="3200" b="1">
                <a:latin typeface="Times New Roman" pitchFamily="18" charset="0"/>
              </a:rPr>
              <a:t>X</a:t>
            </a:r>
            <a:r>
              <a:rPr kumimoji="1" lang="zh-CN" altLang="en-US" sz="3200" b="1">
                <a:latin typeface="Times New Roman" pitchFamily="18" charset="0"/>
              </a:rPr>
              <a:t>服从正态分布，</a:t>
            </a:r>
            <a:endParaRPr kumimoji="1" lang="zh-CN" altLang="en-US" sz="3200" b="1">
              <a:latin typeface="Times New Roman" pitchFamily="18" charset="0"/>
            </a:endParaRPr>
          </a:p>
          <a:p>
            <a:r>
              <a:rPr kumimoji="1" lang="zh-CN" altLang="en-US" sz="3200" b="1">
                <a:latin typeface="Times New Roman" pitchFamily="18" charset="0"/>
              </a:rPr>
              <a:t>则记作  </a:t>
            </a:r>
            <a:r>
              <a:rPr kumimoji="1" lang="en-US" altLang="zh-CN" sz="3200" b="1">
                <a:solidFill>
                  <a:schemeClr val="accent2"/>
                </a:solidFill>
                <a:latin typeface="Times New Roman" pitchFamily="18" charset="0"/>
              </a:rPr>
              <a:t>X~ </a:t>
            </a:r>
            <a:r>
              <a:rPr lang="en-US" altLang="zh-CN" sz="3200" b="1">
                <a:solidFill>
                  <a:schemeClr val="accent2"/>
                </a:solidFill>
                <a:latin typeface="Times New Roman" pitchFamily="18" charset="0"/>
              </a:rPr>
              <a:t>N</a:t>
            </a:r>
            <a:r>
              <a:rPr lang="zh-CN" altLang="en-US" sz="3200" b="1">
                <a:solidFill>
                  <a:schemeClr val="accent2"/>
                </a:solidFill>
                <a:latin typeface="Times New Roman" pitchFamily="18" charset="0"/>
              </a:rPr>
              <a:t>（ </a:t>
            </a:r>
            <a:r>
              <a:rPr lang="en-US" altLang="zh-CN" sz="3200" b="1">
                <a:solidFill>
                  <a:schemeClr val="accent2"/>
                </a:solidFill>
                <a:latin typeface="Times New Roman" pitchFamily="18" charset="0"/>
              </a:rPr>
              <a:t>μ</a:t>
            </a:r>
            <a:r>
              <a:rPr lang="zh-CN" altLang="en-US" sz="3200" b="1">
                <a:solidFill>
                  <a:schemeClr val="accent2"/>
                </a:solidFill>
                <a:latin typeface="Times New Roman" pitchFamily="18" charset="0"/>
              </a:rPr>
              <a:t>，</a:t>
            </a:r>
            <a:r>
              <a:rPr lang="en-US" altLang="zh-CN" sz="3200" b="1">
                <a:solidFill>
                  <a:schemeClr val="accent2"/>
                </a:solidFill>
                <a:latin typeface="Times New Roman" pitchFamily="18" charset="0"/>
              </a:rPr>
              <a:t>σ</a:t>
            </a:r>
            <a:r>
              <a:rPr lang="en-US" altLang="zh-CN" sz="3200" b="1" baseline="30000">
                <a:solidFill>
                  <a:schemeClr val="accent2"/>
                </a:solidFill>
                <a:latin typeface="Times New Roman" pitchFamily="18" charset="0"/>
              </a:rPr>
              <a:t>2</a:t>
            </a:r>
            <a:r>
              <a:rPr lang="zh-CN" altLang="en-US" sz="3200" b="1">
                <a:solidFill>
                  <a:schemeClr val="accent2"/>
                </a:solidFill>
                <a:latin typeface="Times New Roman" pitchFamily="18" charset="0"/>
              </a:rPr>
              <a:t>）</a:t>
            </a:r>
            <a:endParaRPr lang="zh-CN" altLang="en-US" sz="3200" b="1">
              <a:solidFill>
                <a:schemeClr val="accent2"/>
              </a:solidFill>
              <a:latin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7040"/>
                                        </p:tgtEl>
                                        <p:attrNameLst>
                                          <p:attrName>style.visibility</p:attrName>
                                        </p:attrNameLst>
                                      </p:cBhvr>
                                      <p:to>
                                        <p:strVal val="visible"/>
                                      </p:to>
                                    </p:set>
                                    <p:animEffect transition="in" filter="blinds(horizontal)">
                                      <p:cBhvr>
                                        <p:cTn id="12" dur="500"/>
                                        <p:tgtEl>
                                          <p:spTgt spid="8704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blinds(horizontal)">
                                      <p:cBhvr>
                                        <p:cTn id="17" dur="500"/>
                                        <p:tgtEl>
                                          <p:spTgt spid="2765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blinds(horizontal)">
                                      <p:cBhvr>
                                        <p:cTn id="22" dur="5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utoUpdateAnimBg="0"/>
      <p:bldP spid="27654" grpId="0" autoUpdateAnimBg="0"/>
      <p:bldP spid="27655" grpId="0" autoUpdateAnimBg="0"/>
    </p:bldLst>
  </p:timing>
</p:sld>
</file>

<file path=ppt/theme/theme1.xml><?xml version="1.0" encoding="utf-8"?>
<a:theme xmlns:a="http://schemas.openxmlformats.org/drawingml/2006/main" name="诗情画意">
  <a:themeElements>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fontScheme name="诗情画意">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诗情画意 1">
        <a:dk1>
          <a:srgbClr val="007A77"/>
        </a:dk1>
        <a:lt1>
          <a:srgbClr val="FFFFFF"/>
        </a:lt1>
        <a:dk2>
          <a:srgbClr val="003399"/>
        </a:dk2>
        <a:lt2>
          <a:srgbClr val="C0C0C0"/>
        </a:lt2>
        <a:accent1>
          <a:srgbClr val="EBF7FF"/>
        </a:accent1>
        <a:accent2>
          <a:srgbClr val="3366FF"/>
        </a:accent2>
        <a:accent3>
          <a:srgbClr val="FFFFFF"/>
        </a:accent3>
        <a:accent4>
          <a:srgbClr val="006765"/>
        </a:accent4>
        <a:accent5>
          <a:srgbClr val="F3FAFF"/>
        </a:accent5>
        <a:accent6>
          <a:srgbClr val="2D5CE7"/>
        </a:accent6>
        <a:hlink>
          <a:srgbClr val="DC5900"/>
        </a:hlink>
        <a:folHlink>
          <a:srgbClr val="7979A5"/>
        </a:folHlink>
      </a:clrScheme>
      <a:clrMap bg1="lt1" tx1="dk1" bg2="lt2" tx2="dk2" accent1="accent1" accent2="accent2" accent3="accent3" accent4="accent4" accent5="accent5" accent6="accent6" hlink="hlink" folHlink="folHlink"/>
    </a:extraClrScheme>
    <a:extraClrScheme>
      <a:clrScheme name="诗情画意 2">
        <a:dk1>
          <a:srgbClr val="005FBE"/>
        </a:dk1>
        <a:lt1>
          <a:srgbClr val="FFFFDD"/>
        </a:lt1>
        <a:dk2>
          <a:srgbClr val="2C5884"/>
        </a:dk2>
        <a:lt2>
          <a:srgbClr val="C0C0C0"/>
        </a:lt2>
        <a:accent1>
          <a:srgbClr val="E9F7FF"/>
        </a:accent1>
        <a:accent2>
          <a:srgbClr val="F89400"/>
        </a:accent2>
        <a:accent3>
          <a:srgbClr val="FFFFEB"/>
        </a:accent3>
        <a:accent4>
          <a:srgbClr val="0050A2"/>
        </a:accent4>
        <a:accent5>
          <a:srgbClr val="F2FAFF"/>
        </a:accent5>
        <a:accent6>
          <a:srgbClr val="E18600"/>
        </a:accent6>
        <a:hlink>
          <a:srgbClr val="B20048"/>
        </a:hlink>
        <a:folHlink>
          <a:srgbClr val="008080"/>
        </a:folHlink>
      </a:clrScheme>
      <a:clrMap bg1="lt1" tx1="dk1" bg2="lt2" tx2="dk2" accent1="accent1" accent2="accent2" accent3="accent3" accent4="accent4" accent5="accent5" accent6="accent6" hlink="hlink" folHlink="folHlink"/>
    </a:extraClrScheme>
    <a:extraClrScheme>
      <a:clrScheme name="诗情画意 3">
        <a:dk1>
          <a:srgbClr val="5D5D8B"/>
        </a:dk1>
        <a:lt1>
          <a:srgbClr val="DAEADE"/>
        </a:lt1>
        <a:dk2>
          <a:srgbClr val="A25269"/>
        </a:dk2>
        <a:lt2>
          <a:srgbClr val="C0C0C0"/>
        </a:lt2>
        <a:accent1>
          <a:srgbClr val="FFFFDD"/>
        </a:accent1>
        <a:accent2>
          <a:srgbClr val="3399FF"/>
        </a:accent2>
        <a:accent3>
          <a:srgbClr val="EAF3EC"/>
        </a:accent3>
        <a:accent4>
          <a:srgbClr val="4E4E76"/>
        </a:accent4>
        <a:accent5>
          <a:srgbClr val="FFFFEB"/>
        </a:accent5>
        <a:accent6>
          <a:srgbClr val="2D8AE7"/>
        </a:accent6>
        <a:hlink>
          <a:srgbClr val="336699"/>
        </a:hlink>
        <a:folHlink>
          <a:srgbClr val="F08F00"/>
        </a:folHlink>
      </a:clrScheme>
      <a:clrMap bg1="lt1" tx1="dk1" bg2="lt2" tx2="dk2" accent1="accent1" accent2="accent2" accent3="accent3" accent4="accent4" accent5="accent5" accent6="accent6" hlink="hlink" folHlink="folHlink"/>
    </a:extraClrScheme>
    <a:extraClrScheme>
      <a:clrScheme name="诗情画意 4">
        <a:dk1>
          <a:srgbClr val="006666"/>
        </a:dk1>
        <a:lt1>
          <a:srgbClr val="CCECFF"/>
        </a:lt1>
        <a:dk2>
          <a:srgbClr val="336699"/>
        </a:dk2>
        <a:lt2>
          <a:srgbClr val="C0C0C0"/>
        </a:lt2>
        <a:accent1>
          <a:srgbClr val="FFFFCC"/>
        </a:accent1>
        <a:accent2>
          <a:srgbClr val="FF6600"/>
        </a:accent2>
        <a:accent3>
          <a:srgbClr val="E2F4FF"/>
        </a:accent3>
        <a:accent4>
          <a:srgbClr val="005656"/>
        </a:accent4>
        <a:accent5>
          <a:srgbClr val="FFFFE2"/>
        </a:accent5>
        <a:accent6>
          <a:srgbClr val="E75C00"/>
        </a:accent6>
        <a:hlink>
          <a:srgbClr val="0066FF"/>
        </a:hlink>
        <a:folHlink>
          <a:srgbClr val="BE547F"/>
        </a:folHlink>
      </a:clrScheme>
      <a:clrMap bg1="lt1" tx1="dk1" bg2="lt2" tx2="dk2" accent1="accent1" accent2="accent2" accent3="accent3" accent4="accent4" accent5="accent5" accent6="accent6" hlink="hlink" folHlink="folHlink"/>
    </a:extraClrScheme>
    <a:extraClrScheme>
      <a:clrScheme name="诗情画意 5">
        <a:dk1>
          <a:srgbClr val="0033CC"/>
        </a:dk1>
        <a:lt1>
          <a:srgbClr val="FFE9E9"/>
        </a:lt1>
        <a:dk2>
          <a:srgbClr val="000000"/>
        </a:dk2>
        <a:lt2>
          <a:srgbClr val="C0C0C0"/>
        </a:lt2>
        <a:accent1>
          <a:srgbClr val="D5E5DB"/>
        </a:accent1>
        <a:accent2>
          <a:srgbClr val="3366FF"/>
        </a:accent2>
        <a:accent3>
          <a:srgbClr val="FFF2F2"/>
        </a:accent3>
        <a:accent4>
          <a:srgbClr val="002AAE"/>
        </a:accent4>
        <a:accent5>
          <a:srgbClr val="E7F0EA"/>
        </a:accent5>
        <a:accent6>
          <a:srgbClr val="2D5CE7"/>
        </a:accent6>
        <a:hlink>
          <a:srgbClr val="FF9900"/>
        </a:hlink>
        <a:folHlink>
          <a:srgbClr val="008080"/>
        </a:folHlink>
      </a:clrScheme>
      <a:clrMap bg1="lt1" tx1="dk1" bg2="lt2" tx2="dk2" accent1="accent1" accent2="accent2" accent3="accent3" accent4="accent4" accent5="accent5" accent6="accent6" hlink="hlink" folHlink="folHlink"/>
    </a:extraClrScheme>
    <a:extraClrScheme>
      <a:clrScheme name="诗情画意 6">
        <a:dk1>
          <a:srgbClr val="336699"/>
        </a:dk1>
        <a:lt1>
          <a:srgbClr val="F4E9E0"/>
        </a:lt1>
        <a:dk2>
          <a:srgbClr val="DC5900"/>
        </a:dk2>
        <a:lt2>
          <a:srgbClr val="C0C0C0"/>
        </a:lt2>
        <a:accent1>
          <a:srgbClr val="E4E4E4"/>
        </a:accent1>
        <a:accent2>
          <a:srgbClr val="3399FF"/>
        </a:accent2>
        <a:accent3>
          <a:srgbClr val="F8F2ED"/>
        </a:accent3>
        <a:accent4>
          <a:srgbClr val="2A5682"/>
        </a:accent4>
        <a:accent5>
          <a:srgbClr val="EFEFEF"/>
        </a:accent5>
        <a:accent6>
          <a:srgbClr val="2D8AE7"/>
        </a:accent6>
        <a:hlink>
          <a:srgbClr val="CC0066"/>
        </a:hlink>
        <a:folHlink>
          <a:srgbClr val="008080"/>
        </a:folHlink>
      </a:clrScheme>
      <a:clrMap bg1="lt1" tx1="dk1" bg2="lt2" tx2="dk2" accent1="accent1" accent2="accent2" accent3="accent3" accent4="accent4" accent5="accent5" accent6="accent6" hlink="hlink" folHlink="folHlink"/>
    </a:extraClrScheme>
    <a:extraClrScheme>
      <a:clrScheme name="诗情画意 7">
        <a:dk1>
          <a:srgbClr val="CC3300"/>
        </a:dk1>
        <a:lt1>
          <a:srgbClr val="E5E5FF"/>
        </a:lt1>
        <a:dk2>
          <a:srgbClr val="565680"/>
        </a:dk2>
        <a:lt2>
          <a:srgbClr val="C0C0C0"/>
        </a:lt2>
        <a:accent1>
          <a:srgbClr val="E6E4EC"/>
        </a:accent1>
        <a:accent2>
          <a:srgbClr val="0066CC"/>
        </a:accent2>
        <a:accent3>
          <a:srgbClr val="F0F0FF"/>
        </a:accent3>
        <a:accent4>
          <a:srgbClr val="AE2A00"/>
        </a:accent4>
        <a:accent5>
          <a:srgbClr val="F0EFF4"/>
        </a:accent5>
        <a:accent6>
          <a:srgbClr val="005CB9"/>
        </a:accent6>
        <a:hlink>
          <a:srgbClr val="008080"/>
        </a:hlink>
        <a:folHlink>
          <a:srgbClr val="7B7BA7"/>
        </a:folHlink>
      </a:clrScheme>
      <a:clrMap bg1="lt1" tx1="dk1" bg2="lt2" tx2="dk2" accent1="accent1" accent2="accent2" accent3="accent3" accent4="accent4" accent5="accent5" accent6="accent6" hlink="hlink" folHlink="folHlink"/>
    </a:extraClrScheme>
    <a:extraClrScheme>
      <a:clrScheme name="诗情画意 8">
        <a:dk1>
          <a:srgbClr val="000099"/>
        </a:dk1>
        <a:lt1>
          <a:srgbClr val="FFE2C5"/>
        </a:lt1>
        <a:dk2>
          <a:srgbClr val="007D7A"/>
        </a:dk2>
        <a:lt2>
          <a:srgbClr val="C0C0C0"/>
        </a:lt2>
        <a:accent1>
          <a:srgbClr val="EAEAEA"/>
        </a:accent1>
        <a:accent2>
          <a:srgbClr val="B26EB4"/>
        </a:accent2>
        <a:accent3>
          <a:srgbClr val="FFEEDF"/>
        </a:accent3>
        <a:accent4>
          <a:srgbClr val="000082"/>
        </a:accent4>
        <a:accent5>
          <a:srgbClr val="F3F3F3"/>
        </a:accent5>
        <a:accent6>
          <a:srgbClr val="A163A3"/>
        </a:accent6>
        <a:hlink>
          <a:srgbClr val="CC3300"/>
        </a:hlink>
        <a:folHlink>
          <a:srgbClr val="0088E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CDESIGNL</Template>
  <TotalTime>0</TotalTime>
  <Words>2746</Words>
  <Application>WPS 演示</Application>
  <PresentationFormat>全屏显示(4:3)</PresentationFormat>
  <Paragraphs>430</Paragraphs>
  <Slides>20</Slides>
  <Notes>3</Notes>
  <HiddenSlides>0</HiddenSlides>
  <MMClips>0</MMClips>
  <ScaleCrop>false</ScaleCrop>
  <HeadingPairs>
    <vt:vector size="6" baseType="variant">
      <vt:variant>
        <vt:lpstr>主题</vt:lpstr>
      </vt:variant>
      <vt:variant>
        <vt:i4>1</vt:i4>
      </vt:variant>
      <vt:variant>
        <vt:lpstr>嵌入 OLE 服务器</vt:lpstr>
      </vt:variant>
      <vt:variant>
        <vt:i4>3</vt:i4>
      </vt:variant>
      <vt:variant>
        <vt:lpstr>幻灯片标题</vt:lpstr>
      </vt:variant>
      <vt:variant>
        <vt:i4>20</vt:i4>
      </vt:variant>
    </vt:vector>
  </HeadingPairs>
  <TitlesOfParts>
    <vt:vector size="24" baseType="lpstr">
      <vt:lpstr>诗情画意</vt:lpstr>
      <vt:lpstr>Equation.DSMT4</vt:lpstr>
      <vt:lpstr>Equation.3</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导入</vt:lpstr>
      <vt:lpstr>PowerPoint 演示文稿</vt:lpstr>
      <vt:lpstr>PowerPoint 演示文稿</vt:lpstr>
      <vt:lpstr>PowerPoint 演示文稿</vt:lpstr>
      <vt:lpstr>PowerPoint 演示文稿</vt:lpstr>
      <vt:lpstr>方差相等、均数不等的正态分布图示</vt:lpstr>
      <vt:lpstr>均值相等、方差不等的正态分布图示</vt:lpstr>
      <vt:lpstr>PowerPoint 演示文稿</vt:lpstr>
      <vt:lpstr>正态曲线下的面积规律</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中学教考网</dc:title>
  <dc:creator>中学教考网</dc:creator>
  <cp:lastModifiedBy>Administrator</cp:lastModifiedBy>
  <cp:revision>7</cp:revision>
  <cp:lastPrinted>2113-01-01T00:00:00Z</cp:lastPrinted>
  <dcterms:created xsi:type="dcterms:W3CDTF">2113-01-01T00:00:00Z</dcterms:created>
  <dcterms:modified xsi:type="dcterms:W3CDTF">2016-06-04T08:07:40Z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2052-10.1.0.5745</vt:lpwstr>
  </property>
</Properties>
</file>