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3" r:id="rId3"/>
    <p:sldId id="282" r:id="rId4"/>
    <p:sldId id="300" r:id="rId5"/>
    <p:sldId id="284" r:id="rId6"/>
    <p:sldId id="257" r:id="rId7"/>
    <p:sldId id="288" r:id="rId8"/>
    <p:sldId id="287" r:id="rId9"/>
    <p:sldId id="289" r:id="rId10"/>
    <p:sldId id="268" r:id="rId11"/>
    <p:sldId id="270" r:id="rId12"/>
    <p:sldId id="269" r:id="rId13"/>
    <p:sldId id="298" r:id="rId14"/>
    <p:sldId id="272" r:id="rId15"/>
    <p:sldId id="258" r:id="rId16"/>
    <p:sldId id="259" r:id="rId17"/>
    <p:sldId id="260" r:id="rId18"/>
    <p:sldId id="261" r:id="rId19"/>
    <p:sldId id="262" r:id="rId20"/>
    <p:sldId id="290" r:id="rId21"/>
    <p:sldId id="301" r:id="rId22"/>
    <p:sldId id="297" r:id="rId23"/>
    <p:sldId id="299" r:id="rId24"/>
    <p:sldId id="292" r:id="rId25"/>
    <p:sldId id="293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15E28-BB36-45A3-B701-266B030DBE07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F00FC-A8A9-401A-8889-3DF70FEEBA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00FC-A8A9-401A-8889-3DF70FEEBA4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5C0C-4148-49A5-8793-D10B806CD8ED}" type="datetimeFigureOut">
              <a:rPr lang="zh-CN" altLang="en-US" smtClean="0"/>
              <a:pPr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A8D1-C13E-4745-8DF8-E55F1ADACB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8101042" cy="232728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/>
              <a:t>Unit 2</a:t>
            </a:r>
            <a:br>
              <a:rPr lang="en-US" altLang="zh-CN" b="1" dirty="0" smtClean="0"/>
            </a:br>
            <a:r>
              <a:rPr lang="en-US" altLang="zh-CN" b="1" dirty="0" smtClean="0"/>
              <a:t> English around the world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858180" cy="1752600"/>
          </a:xfrm>
        </p:spPr>
        <p:txBody>
          <a:bodyPr/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</a:rPr>
              <a:t> 	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</a:rPr>
              <a:t>Workbook  Listening &amp; Speaking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642918"/>
            <a:ext cx="8524906" cy="2071702"/>
          </a:xfrm>
          <a:noFill/>
        </p:spPr>
        <p:txBody>
          <a:bodyPr wrap="none">
            <a:normAutofit fontScale="90000"/>
          </a:bodyPr>
          <a:lstStyle/>
          <a:p>
            <a:pPr marL="0" indent="0"/>
            <a:r>
              <a:rPr lang="en-US" altLang="zh-CN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b="1" i="1" dirty="0" smtClean="0">
                <a:solidFill>
                  <a:srgbClr val="7030A0"/>
                </a:solidFill>
              </a:rPr>
              <a:t>While-Listening</a:t>
            </a:r>
            <a:br>
              <a:rPr lang="en-US" altLang="en-US" b="1" i="1" dirty="0" smtClean="0">
                <a:solidFill>
                  <a:srgbClr val="7030A0"/>
                </a:solidFill>
              </a:rPr>
            </a:br>
            <a:r>
              <a:rPr lang="en-US" altLang="en-US" b="1" i="1" dirty="0" smtClean="0">
                <a:solidFill>
                  <a:srgbClr val="7030A0"/>
                </a:solidFill>
              </a:rPr>
              <a:t/>
            </a:r>
            <a:br>
              <a:rPr lang="en-US" altLang="en-US" b="1" i="1" dirty="0" smtClean="0">
                <a:solidFill>
                  <a:srgbClr val="7030A0"/>
                </a:solidFill>
              </a:rPr>
            </a:br>
            <a:r>
              <a:rPr lang="en-US" altLang="zh-CN" b="1" i="1" noProof="1" smtClean="0">
                <a:latin typeface="Times New Roman" panose="02020603050405020304" pitchFamily="18" charset="0"/>
                <a:sym typeface="+mn-ea"/>
              </a:rPr>
              <a:t>Answer 5 questions:</a:t>
            </a:r>
            <a:endParaRPr lang="en-US" altLang="zh-CN" b="1" i="1" noProof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2933700"/>
            <a:ext cx="8621712" cy="3060700"/>
          </a:xfrm>
          <a:noFill/>
        </p:spPr>
        <p:txBody>
          <a:bodyPr wrap="none"/>
          <a:lstStyle/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/>
              <a:t>4. What is Wang Ting going to do 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/>
              <a:t>    this weekend?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Wang Ting is going to buy some 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>
                <a:solidFill>
                  <a:srgbClr val="FF0000"/>
                </a:solidFill>
              </a:rPr>
              <a:t>     CDs to improve her English.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785794"/>
            <a:ext cx="91440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defTabSz="912813">
              <a:spcBef>
                <a:spcPct val="30000"/>
              </a:spcBef>
            </a:pPr>
            <a:r>
              <a:rPr lang="en-US" altLang="zh-CN" sz="3600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sz="3600" b="1" i="1" dirty="0" smtClean="0">
                <a:solidFill>
                  <a:srgbClr val="7030A0"/>
                </a:solidFill>
              </a:rPr>
              <a:t>While-Listening </a:t>
            </a:r>
          </a:p>
          <a:p>
            <a:pPr defTabSz="912813">
              <a:spcBef>
                <a:spcPct val="30000"/>
              </a:spcBef>
            </a:pPr>
            <a:endParaRPr kumimoji="1" lang="en-US" altLang="zh-CN" sz="3600" b="1" dirty="0" smtClean="0"/>
          </a:p>
          <a:p>
            <a:pPr defTabSz="912813">
              <a:spcBef>
                <a:spcPct val="30000"/>
              </a:spcBef>
            </a:pPr>
            <a:r>
              <a:rPr kumimoji="1" lang="en-US" altLang="zh-CN" sz="3600" b="1" dirty="0" smtClean="0"/>
              <a:t>5. </a:t>
            </a:r>
            <a:r>
              <a:rPr kumimoji="1" lang="en-US" altLang="zh-CN" sz="3600" b="1" dirty="0"/>
              <a:t>What does Wang Ting think about 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3600" b="1" dirty="0"/>
              <a:t>     listening to English songs?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She </a:t>
            </a:r>
            <a:r>
              <a:rPr kumimoji="1" lang="en-US" altLang="zh-CN" sz="3600" b="1" dirty="0">
                <a:solidFill>
                  <a:srgbClr val="FF0000"/>
                </a:solidFill>
              </a:rPr>
              <a:t>likes to listen to English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songs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3600" b="1" dirty="0" smtClean="0">
                <a:solidFill>
                  <a:srgbClr val="FF0000"/>
                </a:solidFill>
              </a:rPr>
              <a:t> to </a:t>
            </a:r>
            <a:r>
              <a:rPr kumimoji="1" lang="en-US" altLang="zh-CN" sz="3600" b="1" dirty="0">
                <a:solidFill>
                  <a:srgbClr val="FF0000"/>
                </a:solidFill>
              </a:rPr>
              <a:t>learn idiomatic English expressions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.</a:t>
            </a:r>
            <a:endParaRPr kumimoji="1" lang="en-US" altLang="zh-C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142844" y="0"/>
            <a:ext cx="9001156" cy="6858000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sz="3600" b="1" i="1" dirty="0" smtClean="0">
                <a:solidFill>
                  <a:srgbClr val="7030A0"/>
                </a:solidFill>
              </a:rPr>
              <a:t>While-Listening 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en-US" altLang="zh-CN" sz="3600" b="1" dirty="0" smtClean="0"/>
              <a:t>6. What does Chen </a:t>
            </a:r>
            <a:r>
              <a:rPr kumimoji="1" lang="en-US" altLang="zh-CN" sz="3600" b="1" dirty="0" err="1" smtClean="0"/>
              <a:t>Peng</a:t>
            </a:r>
            <a:r>
              <a:rPr kumimoji="1" lang="en-US" altLang="zh-CN" sz="3600" b="1" dirty="0" smtClean="0"/>
              <a:t> like watching on CCTV 9?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 smtClean="0"/>
              <a:t> </a:t>
            </a: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</a:t>
            </a:r>
            <a:r>
              <a:rPr lang="en-US" altLang="zh-CN" sz="3600" b="1" dirty="0" smtClean="0"/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He likes listening to Chinese people and reading the English subtitles.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/>
              <a:t>7. What does Wang Ting ask Chen </a:t>
            </a:r>
            <a:r>
              <a:rPr kumimoji="1" lang="en-US" altLang="zh-CN" sz="3600" b="1" dirty="0" err="1" smtClean="0"/>
              <a:t>Peng</a:t>
            </a:r>
            <a:r>
              <a:rPr kumimoji="1" lang="en-US" altLang="zh-CN" sz="3600" b="1" dirty="0" smtClean="0"/>
              <a:t> to do?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 smtClean="0"/>
              <a:t> </a:t>
            </a: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She asks him to listen to native speakers more often.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8858280" cy="5929354"/>
          </a:xfrm>
        </p:spPr>
        <p:txBody>
          <a:bodyPr>
            <a:normAutofit/>
          </a:bodyPr>
          <a:lstStyle/>
          <a:p>
            <a:pPr marL="444500" indent="-44450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sz="3600" b="1" i="1" dirty="0" smtClean="0">
                <a:solidFill>
                  <a:srgbClr val="7030A0"/>
                </a:solidFill>
              </a:rPr>
              <a:t>While-Listening </a:t>
            </a:r>
          </a:p>
          <a:p>
            <a:pPr marL="444500" indent="-444500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3600" b="1" noProof="1" smtClean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 marL="444500" indent="-4445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8. Do you think Cheng Peng will </a:t>
            </a:r>
            <a:r>
              <a:rPr kumimoji="1" lang="en-US" altLang="zh-CN" sz="3600" b="1" dirty="0" smtClean="0"/>
              <a:t>listen to the </a:t>
            </a:r>
            <a:r>
              <a:rPr kumimoji="1" lang="en-US" altLang="zh-CN" sz="3600" b="1" dirty="0" smtClean="0">
                <a:solidFill>
                  <a:srgbClr val="C00000"/>
                </a:solidFill>
              </a:rPr>
              <a:t>native speakers to </a:t>
            </a:r>
            <a:r>
              <a:rPr kumimoji="1" lang="en-US" altLang="zh-CN" sz="3600" b="1" dirty="0" smtClean="0"/>
              <a:t>improve his listening skills </a:t>
            </a:r>
            <a:r>
              <a:rPr kumimoji="1" lang="en-US" altLang="zh-CN" sz="3600" b="1" dirty="0" smtClean="0"/>
              <a:t>?</a:t>
            </a:r>
            <a:endParaRPr kumimoji="1" lang="en-US" altLang="zh-CN" sz="3600" b="1" dirty="0" smtClean="0"/>
          </a:p>
          <a:p>
            <a:pPr marL="444500" indent="-4445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 Yes, I think so</a:t>
            </a:r>
            <a:r>
              <a:rPr kumimoji="1" lang="en-US" altLang="zh-CN" sz="3600" b="1" noProof="1" smtClean="0">
                <a:solidFill>
                  <a:srgbClr val="C00000"/>
                </a:solidFill>
                <a:sym typeface="+mn-ea"/>
              </a:rPr>
              <a:t>.</a:t>
            </a:r>
            <a:endParaRPr kumimoji="1" lang="en-US" altLang="zh-CN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1714488"/>
          </a:xfrm>
          <a:noFill/>
        </p:spPr>
        <p:txBody>
          <a:bodyPr wrap="non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i="1" dirty="0" smtClean="0">
                <a:solidFill>
                  <a:srgbClr val="7030A0"/>
                </a:solidFill>
                <a:sym typeface="宋体" pitchFamily="2" charset="-122"/>
              </a:rPr>
              <a:t>Step 4 </a:t>
            </a:r>
            <a:r>
              <a:rPr lang="en-US" altLang="en-US" sz="3600" b="1" i="1" dirty="0" smtClean="0">
                <a:solidFill>
                  <a:srgbClr val="7030A0"/>
                </a:solidFill>
              </a:rPr>
              <a:t>While-Listening </a:t>
            </a:r>
            <a:br>
              <a:rPr lang="en-US" altLang="en-US" sz="3600" b="1" i="1" dirty="0" smtClean="0">
                <a:solidFill>
                  <a:srgbClr val="7030A0"/>
                </a:solidFill>
              </a:rPr>
            </a:br>
            <a:r>
              <a:rPr lang="en-US" altLang="en-US" sz="3600" b="1" i="1" dirty="0" smtClean="0">
                <a:solidFill>
                  <a:schemeClr val="tx1"/>
                </a:solidFill>
              </a:rPr>
              <a:t>Task2 :</a:t>
            </a:r>
            <a:r>
              <a:rPr lang="en-US" altLang="en-US" sz="3600" b="1" i="1" dirty="0" smtClean="0">
                <a:solidFill>
                  <a:schemeClr val="tx1"/>
                </a:solidFill>
                <a:sym typeface="宋体" pitchFamily="2" charset="-122"/>
              </a:rPr>
              <a:t>F</a:t>
            </a:r>
            <a:r>
              <a:rPr lang="en-US" altLang="en-US" sz="3600" b="1" i="1" dirty="0" smtClean="0">
                <a:sym typeface="宋体" pitchFamily="2" charset="-122"/>
              </a:rPr>
              <a:t>ill in the blank</a:t>
            </a:r>
            <a:endParaRPr lang="en-US" altLang="zh-CN" sz="36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41312" y="1500174"/>
            <a:ext cx="8588406" cy="5357825"/>
          </a:xfrm>
          <a:noFill/>
        </p:spPr>
        <p:txBody>
          <a:bodyPr wrap="none">
            <a:normAutofit/>
          </a:bodyPr>
          <a:lstStyle/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1. Listening to ____________ is an easy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    way to _____ some idiomatic __________.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2. Watching _________________________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     ___________ is a good way to ________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    your _____________ of English.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3. Listening to _________________ can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kumimoji="1" lang="en-US" altLang="zh-CN" sz="3600" b="1" dirty="0" smtClean="0"/>
              <a:t>    improve your _____________.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214678" y="1428736"/>
            <a:ext cx="25511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English</a:t>
            </a: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songs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143108" y="2143116"/>
            <a:ext cx="10874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learn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29388" y="2071678"/>
            <a:ext cx="21732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expressions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062038" y="2933700"/>
            <a:ext cx="7086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             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 news and the interviews on CCTV 9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146800" y="3654425"/>
            <a:ext cx="1562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 err="1">
                <a:solidFill>
                  <a:srgbClr val="FF0000"/>
                </a:solidFill>
                <a:latin typeface="Times New Roman" pitchFamily="18" charset="0"/>
              </a:rPr>
              <a:t>practise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692275" y="4284663"/>
            <a:ext cx="2711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understanding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3286116" y="4857760"/>
            <a:ext cx="3624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</a:t>
            </a: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native</a:t>
            </a: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speakers</a:t>
            </a: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500430" y="5543550"/>
            <a:ext cx="31432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listening</a:t>
            </a:r>
            <a:r>
              <a:rPr lang="en-US" altLang="zh-CN" sz="3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34" grpId="0"/>
      <p:bldP spid="99335" grpId="0"/>
      <p:bldP spid="99336" grpId="0"/>
      <p:bldP spid="99337" grpId="0"/>
      <p:bldP spid="99338" grpId="0"/>
      <p:bldP spid="99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15888"/>
            <a:ext cx="7715304" cy="8382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Listening</a:t>
            </a:r>
            <a:r>
              <a:rPr lang="en-US" altLang="zh-CN" sz="4000" b="1" dirty="0">
                <a:solidFill>
                  <a:srgbClr val="FF0066"/>
                </a:solidFill>
              </a:rPr>
              <a:t> </a:t>
            </a:r>
            <a:r>
              <a:rPr lang="en-US" altLang="zh-CN" sz="4000" b="1" dirty="0" smtClean="0"/>
              <a:t>text</a:t>
            </a:r>
            <a:br>
              <a:rPr lang="en-US" altLang="zh-CN" sz="4000" b="1" dirty="0" smtClean="0"/>
            </a:br>
            <a:r>
              <a:rPr lang="en-US" altLang="zh-CN" sz="4000" b="1" i="1" dirty="0" smtClean="0">
                <a:solidFill>
                  <a:srgbClr val="0000FF"/>
                </a:solidFill>
              </a:rPr>
              <a:t> (read after the tape)</a:t>
            </a:r>
            <a:endParaRPr lang="en-US" altLang="zh-CN" sz="4000" b="1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1403350"/>
            <a:ext cx="7772400" cy="4679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marL="1016000" indent="-10160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i="1" dirty="0"/>
              <a:t>CP= Chen </a:t>
            </a:r>
            <a:r>
              <a:rPr lang="en-US" altLang="zh-CN" sz="3600" b="1" i="1" dirty="0" err="1"/>
              <a:t>Peng</a:t>
            </a:r>
            <a:r>
              <a:rPr lang="en-US" altLang="zh-CN" sz="3600" b="1" i="1" dirty="0"/>
              <a:t> (male) WT= Wang Ting</a:t>
            </a:r>
          </a:p>
          <a:p>
            <a:pPr marL="1016000" indent="-10160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C P: What are you doing this weekend, Wang Ting?</a:t>
            </a:r>
          </a:p>
          <a:p>
            <a:pPr marL="1016000" indent="-10160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WT: I’m going to buy some CDs to improve my English.</a:t>
            </a:r>
          </a:p>
          <a:p>
            <a:pPr marL="1016000" indent="-10160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C P: What? Are you kidding?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1155437"/>
          <a:ext cx="7751226" cy="5702563"/>
        </p:xfrm>
        <a:graphic>
          <a:graphicData uri="http://schemas.openxmlformats.org/drawingml/2006/table">
            <a:tbl>
              <a:tblPr/>
              <a:tblGrid>
                <a:gridCol w="7751226"/>
              </a:tblGrid>
              <a:tr h="570256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482600" y="428604"/>
            <a:ext cx="8229600" cy="6061096"/>
          </a:xfrm>
        </p:spPr>
        <p:txBody>
          <a:bodyPr>
            <a:normAutofit lnSpcReduction="10000"/>
          </a:bodyPr>
          <a:lstStyle/>
          <a:p>
            <a:pPr marL="901700" indent="-9017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WT: No, I often listen to English songs  and learn them. It’s an easy way to learn some</a:t>
            </a:r>
            <a:r>
              <a:rPr kumimoji="1" lang="en-US" altLang="zh-CN" sz="3600" b="1" u="sng" dirty="0"/>
              <a:t>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idiomatic English expressions</a:t>
            </a:r>
            <a:r>
              <a:rPr kumimoji="1" lang="en-US" altLang="zh-CN" sz="3600" b="1" dirty="0"/>
              <a:t>. Sometimes I watch films too.</a:t>
            </a:r>
          </a:p>
          <a:p>
            <a:pPr marL="901700" indent="-9017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C P: No, not me! I used to watch English films but I can’t understand them without the Chinese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subtitles</a:t>
            </a:r>
            <a:r>
              <a:rPr kumimoji="1" lang="en-US" altLang="zh-CN" sz="3600" b="1" dirty="0"/>
              <a:t>. I think English is too hard.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2452" y="545690"/>
          <a:ext cx="8130076" cy="5987845"/>
        </p:xfrm>
        <a:graphic>
          <a:graphicData uri="http://schemas.openxmlformats.org/drawingml/2006/table">
            <a:tbl>
              <a:tblPr/>
              <a:tblGrid>
                <a:gridCol w="8130076"/>
              </a:tblGrid>
              <a:tr h="59878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476250" y="357166"/>
            <a:ext cx="8667750" cy="6500834"/>
          </a:xfrm>
        </p:spPr>
        <p:txBody>
          <a:bodyPr>
            <a:noAutofit/>
          </a:bodyPr>
          <a:lstStyle/>
          <a:p>
            <a:pPr marL="1003300" indent="-1003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WT: You give up too easily. Why not watch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CCTV 9 </a:t>
            </a:r>
            <a:r>
              <a:rPr kumimoji="1" lang="en-US" altLang="zh-CN" sz="3600" b="1" dirty="0"/>
              <a:t>or listen to songs like me?</a:t>
            </a:r>
          </a:p>
          <a:p>
            <a:pPr marL="1003300" indent="-1003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C P: I sometimes do that. I </a:t>
            </a:r>
            <a:r>
              <a:rPr kumimoji="1" lang="en-US" altLang="zh-CN" sz="3600" b="1" dirty="0" smtClean="0"/>
              <a:t>like watching </a:t>
            </a:r>
            <a:r>
              <a:rPr kumimoji="1" lang="en-US" altLang="zh-CN" sz="3600" b="1" dirty="0"/>
              <a:t>the news and the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interviews</a:t>
            </a:r>
            <a:r>
              <a:rPr kumimoji="1" lang="en-US" altLang="zh-CN" sz="3600" b="1" dirty="0"/>
              <a:t> on </a:t>
            </a:r>
            <a:r>
              <a:rPr kumimoji="1" lang="en-US" altLang="zh-CN" sz="3600" b="1" dirty="0">
                <a:solidFill>
                  <a:srgbClr val="C00000"/>
                </a:solidFill>
              </a:rPr>
              <a:t>CCTV 9</a:t>
            </a:r>
            <a:r>
              <a:rPr kumimoji="1" lang="en-US" altLang="zh-CN" sz="3600" b="1" dirty="0"/>
              <a:t>. They often have Chinese people talking and they give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subtitles</a:t>
            </a:r>
            <a:r>
              <a:rPr kumimoji="1" lang="en-US" altLang="zh-CN" sz="3600" b="1" dirty="0"/>
              <a:t> in English to explain what they are saying. I find that very useful.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8206" y="442452"/>
          <a:ext cx="8602950" cy="6150077"/>
        </p:xfrm>
        <a:graphic>
          <a:graphicData uri="http://schemas.openxmlformats.org/drawingml/2006/table">
            <a:tbl>
              <a:tblPr/>
              <a:tblGrid>
                <a:gridCol w="8602950"/>
              </a:tblGrid>
              <a:tr h="61500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357275"/>
            <a:ext cx="8604250" cy="5500725"/>
          </a:xfrm>
        </p:spPr>
        <p:txBody>
          <a:bodyPr>
            <a:noAutofit/>
          </a:bodyPr>
          <a:lstStyle/>
          <a:p>
            <a:pPr marL="1054100" indent="-10541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WT: Yes, that’s a good way to </a:t>
            </a:r>
            <a:r>
              <a:rPr kumimoji="1" lang="en-US" altLang="zh-CN" sz="3600" b="1" dirty="0" err="1"/>
              <a:t>practise</a:t>
            </a:r>
            <a:r>
              <a:rPr kumimoji="1" lang="en-US" altLang="zh-CN" sz="3600" b="1" dirty="0"/>
              <a:t> your understanding of English. Why don’t you also listen to the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native speakers </a:t>
            </a:r>
            <a:r>
              <a:rPr kumimoji="1" lang="en-US" altLang="zh-CN" sz="3600" b="1" dirty="0"/>
              <a:t>and improve your listening skills?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4282" y="571480"/>
          <a:ext cx="8572560" cy="5857916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5857916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1357298"/>
            <a:ext cx="8255031" cy="4546615"/>
          </a:xfrm>
        </p:spPr>
        <p:txBody>
          <a:bodyPr/>
          <a:lstStyle/>
          <a:p>
            <a:pPr marL="1104900" indent="-11049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C P: Yes, I think I’ll do that more </a:t>
            </a:r>
            <a:r>
              <a:rPr kumimoji="1" lang="en-US" altLang="zh-CN" sz="3600" b="1" u="sng" dirty="0">
                <a:solidFill>
                  <a:srgbClr val="C00000"/>
                </a:solidFill>
              </a:rPr>
              <a:t>regularly</a:t>
            </a:r>
            <a:r>
              <a:rPr kumimoji="1" lang="en-US" altLang="zh-CN" sz="3600" b="1" dirty="0"/>
              <a:t>. My teacher always says that “little and often” is the way to learn. She’ll be proud of me!</a:t>
            </a:r>
          </a:p>
          <a:p>
            <a:pPr marL="1104900" indent="-11049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/>
              <a:t>WT: I’m sure she will.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6697" y="1071546"/>
          <a:ext cx="8300145" cy="4929222"/>
        </p:xfrm>
        <a:graphic>
          <a:graphicData uri="http://schemas.openxmlformats.org/drawingml/2006/table">
            <a:tbl>
              <a:tblPr/>
              <a:tblGrid>
                <a:gridCol w="8300145"/>
              </a:tblGrid>
              <a:tr h="49292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i="1" dirty="0" smtClean="0">
                <a:solidFill>
                  <a:srgbClr val="7030A0"/>
                </a:solidFill>
              </a:rPr>
              <a:t>Step 1 Lead-in </a:t>
            </a:r>
            <a:br>
              <a:rPr lang="en-US" altLang="zh-CN" b="1" i="1" dirty="0" smtClean="0">
                <a:solidFill>
                  <a:srgbClr val="7030A0"/>
                </a:solidFill>
              </a:rPr>
            </a:br>
            <a:r>
              <a:rPr lang="en-US" altLang="zh-CN" b="1" dirty="0" smtClean="0">
                <a:solidFill>
                  <a:schemeClr val="tx1"/>
                </a:solidFill>
              </a:rPr>
              <a:t>Is his English good? </a:t>
            </a:r>
            <a:r>
              <a:rPr lang="en-US" altLang="zh-CN" b="1" dirty="0" smtClean="0">
                <a:solidFill>
                  <a:schemeClr val="tx1"/>
                </a:solidFill>
              </a:rPr>
              <a:t>Whose </a:t>
            </a:r>
            <a:r>
              <a:rPr lang="en-US" altLang="zh-CN" b="1" dirty="0" smtClean="0"/>
              <a:t>English is better, yours or his?</a:t>
            </a:r>
            <a:endParaRPr lang="zh-CN" altLang="en-US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928778"/>
            <a:ext cx="43577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14340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143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/>
              <a:t>Group Work</a:t>
            </a:r>
          </a:p>
        </p:txBody>
      </p:sp>
      <p:sp>
        <p:nvSpPr>
          <p:cNvPr id="3" name="矩形 2"/>
          <p:cNvSpPr/>
          <p:nvPr/>
        </p:nvSpPr>
        <p:spPr>
          <a:xfrm>
            <a:off x="1714480" y="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 smtClean="0">
                <a:solidFill>
                  <a:srgbClr val="7030A0"/>
                </a:solidFill>
                <a:sym typeface="宋体" pitchFamily="2" charset="-122"/>
              </a:rPr>
              <a:t>Step 4  </a:t>
            </a:r>
            <a:r>
              <a:rPr lang="en-US" altLang="en-US" sz="3600" b="1" i="1" dirty="0" smtClean="0">
                <a:solidFill>
                  <a:srgbClr val="7030A0"/>
                </a:solidFill>
                <a:sym typeface="宋体" pitchFamily="2" charset="-122"/>
              </a:rPr>
              <a:t>Post-Listening </a:t>
            </a:r>
            <a:endParaRPr lang="zh-CN" altLang="en-US" sz="36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,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W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hat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methods are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mentioned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below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in learning English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?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1"/>
            <a:ext cx="350043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429132"/>
            <a:ext cx="485778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357430"/>
            <a:ext cx="5572132" cy="26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2.Discuss with your group to know the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advantages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disadvantages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about</a:t>
            </a: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> methods mentioned above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714488"/>
            <a:ext cx="8715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useful expressions: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 native speakers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get used to different accents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improve English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easy to follow</a:t>
            </a:r>
          </a:p>
        </p:txBody>
      </p:sp>
      <p:sp>
        <p:nvSpPr>
          <p:cNvPr id="4" name="矩形 3"/>
          <p:cNvSpPr/>
          <p:nvPr/>
        </p:nvSpPr>
        <p:spPr>
          <a:xfrm>
            <a:off x="5000628" y="2214554"/>
            <a:ext cx="4143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unfamiliar vocabulary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rather fast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difficult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too fast to</a:t>
            </a:r>
            <a:endParaRPr lang="zh-CN" alt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43380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useful  sentences: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Everything has two sides and ______ is not an exception, it has both advantages and disadvantages.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People’s opinions about ______ vary from person to person. Some people say that ______.To them,_____.</a:t>
            </a:r>
            <a:endParaRPr lang="en-US" altLang="zh-CN" sz="3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8490" y="1643050"/>
          <a:ext cx="8841228" cy="2663480"/>
        </p:xfrm>
        <a:graphic>
          <a:graphicData uri="http://schemas.openxmlformats.org/drawingml/2006/table">
            <a:tbl>
              <a:tblPr/>
              <a:tblGrid>
                <a:gridCol w="8841228"/>
              </a:tblGrid>
              <a:tr h="26634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571481"/>
            <a:ext cx="664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C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71480"/>
          <a:ext cx="9429783" cy="643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61"/>
                <a:gridCol w="3357565"/>
                <a:gridCol w="2928957"/>
              </a:tblGrid>
              <a:tr h="140468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Method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Advantages (merit, strong point)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Disadvantages/shortcoming/weak point)</a:t>
                      </a:r>
                      <a:endParaRPr lang="zh-CN" altLang="en-US" sz="3200" dirty="0"/>
                    </a:p>
                  </a:txBody>
                  <a:tcPr/>
                </a:tc>
              </a:tr>
              <a:tr h="2028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listen to English </a:t>
                      </a:r>
                      <a:r>
                        <a:rPr lang="en-US" altLang="zh-CN" sz="3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programmes</a:t>
                      </a: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on the radio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141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watch films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141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read newspapers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14480" y="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 smtClean="0">
                <a:solidFill>
                  <a:srgbClr val="7030A0"/>
                </a:solidFill>
                <a:sym typeface="宋体" pitchFamily="2" charset="-122"/>
              </a:rPr>
              <a:t>Step 4  </a:t>
            </a:r>
            <a:r>
              <a:rPr lang="en-US" altLang="en-US" sz="3600" b="1" i="1" dirty="0" smtClean="0">
                <a:solidFill>
                  <a:srgbClr val="7030A0"/>
                </a:solidFill>
                <a:sym typeface="宋体" pitchFamily="2" charset="-122"/>
              </a:rPr>
              <a:t>Post-Listening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571481"/>
            <a:ext cx="664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C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-285783" y="428604"/>
          <a:ext cx="9429783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61"/>
                <a:gridCol w="3357565"/>
                <a:gridCol w="2928957"/>
              </a:tblGrid>
              <a:tr h="140468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Method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Advantages (merit, strong point)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Disadvantages/shortcoming/weak point)</a:t>
                      </a:r>
                      <a:endParaRPr lang="zh-CN" altLang="en-US" sz="3200" dirty="0"/>
                    </a:p>
                  </a:txBody>
                  <a:tcPr/>
                </a:tc>
              </a:tr>
              <a:tr h="2028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listen to English </a:t>
                      </a:r>
                      <a:r>
                        <a:rPr lang="en-US" altLang="zh-CN" sz="3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programmes</a:t>
                      </a: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on the radio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hear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speakers </a:t>
                      </a:r>
                    </a:p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get used to different accents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rather fast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</a:tr>
              <a:tr h="141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watch films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easy to follow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too fast to 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understand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zh-CN" altLang="en-US" sz="3200" dirty="0"/>
                    </a:p>
                  </a:txBody>
                  <a:tcPr/>
                </a:tc>
              </a:tr>
              <a:tr h="141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read newspapers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helps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improve English 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unfamiliar vocabulary</a:t>
                      </a:r>
                    </a:p>
                    <a:p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1507"/>
          <p:cNvSpPr>
            <a:spLocks noChangeArrowheads="1" noChangeShapeType="1" noTextEdit="1"/>
          </p:cNvSpPr>
          <p:nvPr/>
        </p:nvSpPr>
        <p:spPr bwMode="auto">
          <a:xfrm rot="476537">
            <a:off x="1447800" y="609600"/>
            <a:ext cx="3170238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400" b="1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Homework</a:t>
            </a:r>
            <a:endParaRPr lang="zh-CN" altLang="en-US" sz="4400" b="1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2531" name="图片 21508" descr="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85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文本框 1"/>
          <p:cNvSpPr txBox="1">
            <a:spLocks noChangeArrowheads="1"/>
          </p:cNvSpPr>
          <p:nvPr/>
        </p:nvSpPr>
        <p:spPr bwMode="auto">
          <a:xfrm>
            <a:off x="1109663" y="2643182"/>
            <a:ext cx="70881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i="1" dirty="0">
                <a:latin typeface="Times New Roman" pitchFamily="18" charset="0"/>
              </a:rPr>
              <a:t>1. </a:t>
            </a:r>
            <a:r>
              <a:rPr lang="en-US" altLang="en-US" sz="3600" b="1" i="1" dirty="0" smtClean="0">
                <a:latin typeface="Times New Roman" pitchFamily="18" charset="0"/>
              </a:rPr>
              <a:t>Listen to the tape and </a:t>
            </a:r>
            <a:r>
              <a:rPr lang="en-US" altLang="en-US" sz="3600" b="1" i="1" dirty="0">
                <a:latin typeface="Times New Roman" pitchFamily="18" charset="0"/>
              </a:rPr>
              <a:t>try to remember the phrases underlined.</a:t>
            </a:r>
          </a:p>
          <a:p>
            <a:r>
              <a:rPr lang="en-US" altLang="zh-CN" sz="3600" b="1" i="1" dirty="0">
                <a:latin typeface="Times New Roman" pitchFamily="18" charset="0"/>
              </a:rPr>
              <a:t>2. Master the usage of the useful </a:t>
            </a:r>
            <a:r>
              <a:rPr lang="en-US" altLang="zh-CN" sz="3600" b="1" i="1" dirty="0" smtClean="0">
                <a:latin typeface="Times New Roman" pitchFamily="18" charset="0"/>
              </a:rPr>
              <a:t>expressions and sentences </a:t>
            </a:r>
            <a:r>
              <a:rPr lang="en-US" altLang="zh-CN" sz="3600" b="1" i="1" dirty="0">
                <a:latin typeface="Times New Roman" pitchFamily="18" charset="0"/>
              </a:rPr>
              <a:t>of </a:t>
            </a:r>
            <a:r>
              <a:rPr lang="en-US" altLang="zh-CN" sz="3600" b="1" i="1" dirty="0" smtClean="0">
                <a:latin typeface="Times New Roman" pitchFamily="18" charset="0"/>
              </a:rPr>
              <a:t>advantage </a:t>
            </a:r>
            <a:r>
              <a:rPr lang="en-US" altLang="zh-CN" sz="3600" b="1" i="1" dirty="0">
                <a:latin typeface="Times New Roman" pitchFamily="18" charset="0"/>
              </a:rPr>
              <a:t>and </a:t>
            </a:r>
            <a:r>
              <a:rPr lang="en-US" altLang="zh-CN" sz="3600" b="1" i="1" dirty="0" smtClean="0">
                <a:latin typeface="Times New Roman" pitchFamily="18" charset="0"/>
              </a:rPr>
              <a:t>disadvantage.</a:t>
            </a:r>
            <a:endParaRPr lang="en-US" altLang="zh-CN" sz="36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6"/>
          <p:cNvSpPr txBox="1">
            <a:spLocks noChangeArrowheads="1"/>
          </p:cNvSpPr>
          <p:nvPr/>
        </p:nvSpPr>
        <p:spPr bwMode="auto">
          <a:xfrm>
            <a:off x="381000" y="1447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3555" name="矩形 23557"/>
          <p:cNvSpPr>
            <a:spLocks noChangeArrowheads="1" noChangeShapeType="1" noTextEdit="1"/>
          </p:cNvSpPr>
          <p:nvPr/>
        </p:nvSpPr>
        <p:spPr bwMode="auto">
          <a:xfrm>
            <a:off x="1631950" y="213995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Thank you !</a:t>
            </a:r>
            <a:endParaRPr lang="zh-CN" altLang="en-US" sz="4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652968" cy="27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6786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14290"/>
            <a:ext cx="4572032" cy="125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357290" y="6000769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/>
              <a:t>What is the problem?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8868"/>
            <a:ext cx="49291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b="1" i="1" noProof="1" smtClean="0">
              <a:solidFill>
                <a:srgbClr val="C00000"/>
              </a:solidFill>
            </a:endParaRPr>
          </a:p>
          <a:p>
            <a:r>
              <a:rPr lang="en-US" altLang="zh-CN" sz="3200" b="1" i="1" noProof="1" smtClean="0"/>
              <a:t>useful expressions:</a:t>
            </a:r>
            <a:endParaRPr lang="en-US" altLang="zh-CN" sz="3200" b="1" i="1" noProof="1" smtClean="0">
              <a:solidFill>
                <a:srgbClr val="C00000"/>
              </a:solidFill>
            </a:endParaRP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read newspapers/novels magazines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watch films 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watch TV series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speak to foreigners</a:t>
            </a:r>
          </a:p>
          <a:p>
            <a:endParaRPr lang="en-US" altLang="zh-CN" sz="3200" b="1" i="1" noProof="1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3438" y="2928934"/>
            <a:ext cx="45005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b="1" i="1" noProof="1" smtClean="0">
              <a:solidFill>
                <a:srgbClr val="C00000"/>
              </a:solidFill>
            </a:endParaRP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listen to English songs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remember words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recite beautiful articles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write from memory</a:t>
            </a:r>
          </a:p>
          <a:p>
            <a:r>
              <a:rPr lang="en-US" altLang="zh-CN" sz="3200" b="1" i="1" noProof="1" smtClean="0">
                <a:solidFill>
                  <a:srgbClr val="C00000"/>
                </a:solidFill>
              </a:rPr>
              <a:t>attend speeches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 smtClean="0">
              <a:solidFill>
                <a:srgbClr val="C00000"/>
              </a:solidFill>
            </a:endParaRPr>
          </a:p>
          <a:p>
            <a:endParaRPr lang="en-US" altLang="zh-CN" b="1" i="1" noProof="1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857232"/>
            <a:ext cx="900115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3200" b="1" dirty="0" smtClean="0">
                <a:cs typeface="Times New Roman" pitchFamily="18" charset="0"/>
              </a:rPr>
              <a:t>What do you usually do to </a:t>
            </a:r>
            <a:r>
              <a:rPr lang="en-US" altLang="zh-CN" sz="3200" b="1" dirty="0" smtClean="0">
                <a:solidFill>
                  <a:srgbClr val="FF0000"/>
                </a:solidFill>
                <a:cs typeface="Times New Roman" pitchFamily="18" charset="0"/>
              </a:rPr>
              <a:t>improve your English learning? </a:t>
            </a:r>
            <a:r>
              <a:rPr lang="en-US" altLang="zh-CN" sz="3200" b="1" dirty="0" smtClean="0">
                <a:cs typeface="Times New Roman" pitchFamily="18" charset="0"/>
              </a:rPr>
              <a:t>Discuss with your partner.</a:t>
            </a:r>
            <a:endParaRPr lang="zh-CN" altLang="en-US" sz="3200" dirty="0"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0826" y="2000240"/>
            <a:ext cx="335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noProof="1" smtClean="0">
                <a:solidFill>
                  <a:schemeClr val="accent1"/>
                </a:solidFill>
              </a:rPr>
              <a:t>(pair work)</a:t>
            </a:r>
            <a:endParaRPr lang="en-US" altLang="zh-CN" sz="3200" b="1" i="1" noProof="1">
              <a:solidFill>
                <a:schemeClr val="accent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06" y="3000372"/>
          <a:ext cx="9072594" cy="3124354"/>
        </p:xfrm>
        <a:graphic>
          <a:graphicData uri="http://schemas.openxmlformats.org/drawingml/2006/table">
            <a:tbl>
              <a:tblPr/>
              <a:tblGrid>
                <a:gridCol w="9072594"/>
              </a:tblGrid>
              <a:tr h="312435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328614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latin typeface="+mn-lt"/>
                <a:ea typeface="楷体" pitchFamily="49" charset="-122"/>
              </a:rPr>
              <a:t>listen to the conversation between Wang Ting and Chen </a:t>
            </a:r>
            <a:r>
              <a:rPr lang="en-US" altLang="zh-CN" sz="3600" b="1" dirty="0" err="1" smtClean="0">
                <a:latin typeface="+mn-lt"/>
                <a:ea typeface="楷体" pitchFamily="49" charset="-122"/>
              </a:rPr>
              <a:t>Peng</a:t>
            </a:r>
            <a:r>
              <a:rPr lang="en-US" altLang="zh-CN" sz="3600" b="1" dirty="0" smtClean="0">
                <a:latin typeface="+mn-lt"/>
                <a:ea typeface="楷体" pitchFamily="49" charset="-122"/>
              </a:rPr>
              <a:t> and finish the tasks.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857496"/>
            <a:ext cx="68580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857752" y="2214554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+mj-cs"/>
              </a:rPr>
              <a:t>Wang Ting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662" y="2214554"/>
            <a:ext cx="2357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+mj-cs"/>
              </a:rPr>
              <a:t>Chen</a:t>
            </a:r>
            <a:r>
              <a:rPr lang="en-US" altLang="zh-CN" sz="2800" b="1" dirty="0" smtClean="0">
                <a:ea typeface="楷体" pitchFamily="49" charset="-122"/>
              </a:rPr>
              <a:t> </a:t>
            </a:r>
            <a:r>
              <a:rPr lang="en-US" altLang="zh-CN" sz="2800" b="1" dirty="0" err="1" smtClean="0">
                <a:ea typeface="楷体" pitchFamily="49" charset="-122"/>
              </a:rPr>
              <a:t>Peng</a:t>
            </a:r>
            <a:r>
              <a:rPr lang="en-US" altLang="zh-CN" sz="2800" b="1" dirty="0" smtClean="0">
                <a:ea typeface="楷体" pitchFamily="49" charset="-122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85728"/>
            <a:ext cx="8858280" cy="6572272"/>
          </a:xfrm>
          <a:noFill/>
        </p:spPr>
        <p:txBody>
          <a:bodyPr wrap="none">
            <a:normAutofit lnSpcReduction="10000"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Step 2 </a:t>
            </a:r>
            <a:r>
              <a:rPr lang="en-US" alt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Pre-Listening (P52)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en-US" sz="3900" b="1" i="1" dirty="0" smtClean="0">
                <a:solidFill>
                  <a:srgbClr val="7030A0"/>
                </a:solidFill>
                <a:cs typeface="Times New Roman" pitchFamily="18" charset="0"/>
                <a:sym typeface="宋体" pitchFamily="2" charset="-122"/>
              </a:rPr>
              <a:t>vocabularies: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Interview </a:t>
            </a:r>
            <a:r>
              <a:rPr kumimoji="1" lang="zh-CN" altLang="en-US" sz="3900" b="1" dirty="0" smtClean="0">
                <a:solidFill>
                  <a:schemeClr val="tx1"/>
                </a:solidFill>
              </a:rPr>
              <a:t>访谈</a:t>
            </a:r>
            <a:endParaRPr kumimoji="1" lang="en-US" altLang="zh-CN" sz="39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CCTV 9 </a:t>
            </a:r>
            <a:r>
              <a:rPr lang="zh-CN" altLang="en-US" sz="3900" b="1" dirty="0" smtClean="0">
                <a:solidFill>
                  <a:schemeClr val="tx1"/>
                </a:solidFill>
              </a:rPr>
              <a:t>中国中央电视台</a:t>
            </a:r>
            <a:r>
              <a:rPr lang="en-US" altLang="zh-CN" sz="3900" b="1" dirty="0" smtClean="0">
                <a:solidFill>
                  <a:schemeClr val="tx1"/>
                </a:solidFill>
              </a:rPr>
              <a:t>9</a:t>
            </a:r>
            <a:r>
              <a:rPr lang="zh-CN" altLang="en-US" sz="3900" b="1" dirty="0" smtClean="0">
                <a:solidFill>
                  <a:schemeClr val="tx1"/>
                </a:solidFill>
              </a:rPr>
              <a:t>套</a:t>
            </a:r>
            <a:endParaRPr kumimoji="1" lang="en-US" altLang="zh-CN" sz="39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subtitle </a:t>
            </a:r>
            <a:r>
              <a:rPr kumimoji="1" lang="zh-CN" altLang="en-US" sz="3900" b="1" dirty="0" smtClean="0">
                <a:solidFill>
                  <a:schemeClr val="tx1"/>
                </a:solidFill>
              </a:rPr>
              <a:t>字幕</a:t>
            </a:r>
            <a:endParaRPr kumimoji="1" lang="en-US" altLang="zh-CN" sz="39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idiomatic English expressions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3900" b="1" dirty="0" smtClean="0">
                <a:solidFill>
                  <a:schemeClr val="tx1"/>
                </a:solidFill>
              </a:rPr>
              <a:t>地道的英语表达</a:t>
            </a:r>
            <a:endParaRPr kumimoji="1" lang="en-US" altLang="zh-CN" sz="39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regularly </a:t>
            </a:r>
            <a:r>
              <a:rPr kumimoji="1" lang="zh-CN" altLang="en-US" sz="3900" b="1" dirty="0" smtClean="0">
                <a:solidFill>
                  <a:schemeClr val="tx1"/>
                </a:solidFill>
              </a:rPr>
              <a:t>定期地</a:t>
            </a:r>
            <a:endParaRPr kumimoji="1" lang="en-US" altLang="zh-CN" sz="39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900" b="1" dirty="0" smtClean="0">
                <a:solidFill>
                  <a:schemeClr val="tx1"/>
                </a:solidFill>
              </a:rPr>
              <a:t>native speakers </a:t>
            </a:r>
            <a:r>
              <a:rPr kumimoji="1" lang="zh-CN" altLang="en-US" sz="3900" b="1" dirty="0" smtClean="0">
                <a:solidFill>
                  <a:schemeClr val="tx1"/>
                </a:solidFill>
              </a:rPr>
              <a:t>当地人</a:t>
            </a:r>
            <a:endParaRPr lang="en-US" altLang="en-US" sz="3900" b="1" i="1" dirty="0" smtClean="0">
              <a:solidFill>
                <a:schemeClr val="tx1"/>
              </a:solidFill>
              <a:cs typeface="Times New Roman" pitchFamily="18" charset="0"/>
              <a:sym typeface="宋体" pitchFamily="2" charset="-122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endParaRPr lang="en-US" altLang="en-US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96863" y="2357430"/>
            <a:ext cx="8621712" cy="42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b="1" i="1" dirty="0" smtClean="0">
                <a:solidFill>
                  <a:srgbClr val="7030A0"/>
                </a:solidFill>
              </a:rPr>
              <a:t>While-Listening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571472" y="164305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Q&amp;A (</a:t>
            </a:r>
            <a:r>
              <a:rPr lang="zh-CN" altLang="en-US" sz="36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三问五答</a:t>
            </a:r>
            <a:r>
              <a:rPr lang="en-US" altLang="zh-CN" sz="36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)</a:t>
            </a:r>
          </a:p>
          <a:p>
            <a:r>
              <a:rPr lang="en-US" altLang="zh-CN" sz="3600" b="1" noProof="1" smtClean="0">
                <a:latin typeface="Times New Roman" panose="02020603050405020304" pitchFamily="18" charset="0"/>
                <a:sym typeface="+mn-ea"/>
              </a:rPr>
              <a:t>Please </a:t>
            </a:r>
            <a:r>
              <a:rPr lang="en-US" altLang="zh-CN" sz="3600" b="1" u="sng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take notes</a:t>
            </a:r>
            <a:r>
              <a:rPr lang="en-US" altLang="zh-CN" sz="3600" b="1" noProof="1" smtClean="0">
                <a:latin typeface="Times New Roman" panose="02020603050405020304" pitchFamily="18" charset="0"/>
                <a:sym typeface="+mn-ea"/>
              </a:rPr>
              <a:t> while listening. After that you are required to finish </a:t>
            </a:r>
            <a:r>
              <a:rPr lang="en-US" altLang="zh-CN" sz="3600" b="1" u="sng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eight questions</a:t>
            </a:r>
            <a:r>
              <a:rPr lang="en-US" altLang="zh-CN" sz="3600" b="1" noProof="1" smtClean="0">
                <a:latin typeface="Times New Roman" panose="02020603050405020304" pitchFamily="18" charset="0"/>
                <a:sym typeface="+mn-ea"/>
              </a:rPr>
              <a:t> related to the material. (ask 3 questions and answer 5 questions). After that you are required to finish the blank.</a:t>
            </a:r>
            <a:endParaRPr lang="en-US" altLang="zh-CN" sz="3600" b="1" noProof="1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b="1" i="1" dirty="0" smtClean="0">
                <a:solidFill>
                  <a:srgbClr val="7030A0"/>
                </a:solidFill>
              </a:rPr>
              <a:t>While-Listening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zh-CN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Task 1: Q&amp;A</a:t>
            </a:r>
          </a:p>
          <a:p>
            <a:pPr marL="0" indent="0">
              <a:buFontTx/>
              <a:buNone/>
            </a:pPr>
            <a:r>
              <a:rPr lang="en-US" altLang="zh-CN" sz="3600" b="1" i="1" noProof="1" smtClean="0">
                <a:sym typeface="+mn-ea"/>
              </a:rPr>
              <a:t>Ask 3 questions in English:</a:t>
            </a:r>
          </a:p>
          <a:p>
            <a:pPr marL="0" indent="0">
              <a:buFontTx/>
              <a:buNone/>
            </a:pPr>
            <a:r>
              <a:rPr lang="en-US" altLang="zh-CN" sz="3600" b="1" i="1" noProof="1" smtClean="0">
                <a:sym typeface="+mn-ea"/>
              </a:rPr>
              <a:t>1.</a:t>
            </a:r>
            <a:r>
              <a:rPr lang="zh-CN" altLang="en-US" sz="3600" b="1" dirty="0" smtClean="0"/>
              <a:t>程鹏喜欢看中国中央电视台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套</a:t>
            </a:r>
            <a:r>
              <a:rPr kumimoji="1" lang="zh-CN" altLang="en-US" sz="3600" b="1" dirty="0" smtClean="0"/>
              <a:t>吗？</a:t>
            </a:r>
            <a:endParaRPr kumimoji="1" lang="en-US" altLang="zh-CN" sz="3600" b="1" dirty="0" smtClean="0"/>
          </a:p>
          <a:p>
            <a:pPr marL="0" indent="0">
              <a:buFontTx/>
              <a:buNone/>
            </a:pP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Ask: </a:t>
            </a:r>
            <a:r>
              <a:rPr kumimoji="1" lang="en-US" altLang="zh-CN" sz="3600" b="1" dirty="0" smtClean="0"/>
              <a:t>Does </a:t>
            </a:r>
            <a:r>
              <a:rPr kumimoji="1" lang="en-US" altLang="zh-CN" sz="3600" b="1" dirty="0" smtClean="0"/>
              <a:t>Chen </a:t>
            </a:r>
            <a:r>
              <a:rPr kumimoji="1" lang="en-US" altLang="zh-CN" sz="3600" b="1" dirty="0" err="1" smtClean="0"/>
              <a:t>Peng</a:t>
            </a:r>
            <a:r>
              <a:rPr kumimoji="1" lang="en-US" altLang="zh-CN" sz="3600" b="1" dirty="0" smtClean="0"/>
              <a:t> like to watch CCTV 9 ?</a:t>
            </a:r>
          </a:p>
          <a:p>
            <a:pPr marL="0" indent="0">
              <a:buFontTx/>
              <a:buNone/>
            </a:pP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Answer: Yes,he </a:t>
            </a:r>
            <a:r>
              <a:rPr lang="en-US" altLang="zh-CN" sz="3600" b="1" noProof="1" smtClean="0">
                <a:solidFill>
                  <a:srgbClr val="C00000"/>
                </a:solidFill>
                <a:sym typeface="+mn-ea"/>
              </a:rPr>
              <a:t>does.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rgbClr val="7030A0"/>
                </a:solidFill>
              </a:rPr>
              <a:t>Step 3  </a:t>
            </a:r>
            <a:r>
              <a:rPr lang="en-US" altLang="en-US" b="1" i="1" dirty="0" smtClean="0">
                <a:solidFill>
                  <a:srgbClr val="7030A0"/>
                </a:solidFill>
              </a:rPr>
              <a:t>While-Listening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572140"/>
          </a:xfrm>
        </p:spPr>
        <p:txBody>
          <a:bodyPr>
            <a:normAutofit fontScale="70000" lnSpcReduction="20000"/>
          </a:bodyPr>
          <a:lstStyle/>
          <a:p>
            <a:pPr defTabSz="912813">
              <a:spcBef>
                <a:spcPct val="30000"/>
              </a:spcBef>
            </a:pPr>
            <a:r>
              <a:rPr kumimoji="1" lang="en-US" altLang="zh-CN" sz="4600" b="1" dirty="0" smtClean="0">
                <a:latin typeface="Times New Roman" pitchFamily="18" charset="0"/>
              </a:rPr>
              <a:t>2.</a:t>
            </a:r>
            <a:r>
              <a:rPr lang="en-US" altLang="zh-CN" sz="4600" b="1" i="1" noProof="1" smtClean="0">
                <a:latin typeface="Times New Roman" pitchFamily="18" charset="0"/>
                <a:sym typeface="+mn-ea"/>
              </a:rPr>
              <a:t> </a:t>
            </a:r>
            <a:r>
              <a:rPr kumimoji="1" lang="zh-CN" altLang="en-US" sz="4600" b="1" dirty="0" smtClean="0">
                <a:latin typeface="Times New Roman" pitchFamily="18" charset="0"/>
              </a:rPr>
              <a:t>程鹏过去经常看英语电影吗？</a:t>
            </a:r>
            <a:endParaRPr kumimoji="1" lang="en-US" altLang="zh-CN" sz="4600" b="1" dirty="0" smtClean="0">
              <a:latin typeface="Times New Roman" pitchFamily="18" charset="0"/>
            </a:endParaRPr>
          </a:p>
          <a:p>
            <a:pPr defTabSz="912813">
              <a:spcBef>
                <a:spcPct val="30000"/>
              </a:spcBef>
            </a:pPr>
            <a:r>
              <a:rPr kumimoji="1" lang="en-US" altLang="zh-CN" sz="5100" b="1" dirty="0" smtClean="0">
                <a:latin typeface="Times New Roman" pitchFamily="18" charset="0"/>
              </a:rPr>
              <a:t> </a:t>
            </a:r>
            <a:r>
              <a:rPr lang="en-US" altLang="zh-CN" sz="51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Ask:</a:t>
            </a:r>
            <a:r>
              <a:rPr kumimoji="1" lang="en-US" altLang="zh-CN" sz="5100" b="1" dirty="0" smtClean="0">
                <a:latin typeface="Times New Roman" pitchFamily="18" charset="0"/>
              </a:rPr>
              <a:t> Did Chen </a:t>
            </a:r>
            <a:r>
              <a:rPr kumimoji="1" lang="en-US" altLang="zh-CN" sz="5100" b="1" dirty="0" err="1" smtClean="0">
                <a:latin typeface="Times New Roman" pitchFamily="18" charset="0"/>
              </a:rPr>
              <a:t>Peng</a:t>
            </a:r>
            <a:r>
              <a:rPr kumimoji="1" lang="en-US" altLang="zh-CN" sz="5100" b="1" dirty="0" smtClean="0">
                <a:latin typeface="Times New Roman" pitchFamily="18" charset="0"/>
              </a:rPr>
              <a:t> often watch English films?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51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51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Answer: </a:t>
            </a:r>
            <a:r>
              <a:rPr kumimoji="1" lang="en-US" altLang="zh-CN" sz="5100" b="1" noProof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Yes</a:t>
            </a:r>
            <a:r>
              <a:rPr kumimoji="1" lang="en-US" altLang="zh-CN" sz="5100" b="1" dirty="0" smtClean="0">
                <a:solidFill>
                  <a:srgbClr val="FF0000"/>
                </a:solidFill>
                <a:latin typeface="Times New Roman" pitchFamily="18" charset="0"/>
              </a:rPr>
              <a:t>,did. </a:t>
            </a:r>
            <a:endParaRPr kumimoji="1" lang="en-US" altLang="zh-CN" sz="51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defTabSz="912813">
              <a:spcBef>
                <a:spcPct val="30000"/>
              </a:spcBef>
            </a:pPr>
            <a:r>
              <a:rPr kumimoji="1" lang="en-US" altLang="zh-CN" sz="4600" b="1" dirty="0" smtClean="0">
                <a:latin typeface="Times New Roman" pitchFamily="18" charset="0"/>
              </a:rPr>
              <a:t> 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4600" b="1" dirty="0" smtClean="0">
                <a:latin typeface="Times New Roman" pitchFamily="18" charset="0"/>
              </a:rPr>
              <a:t> 3.</a:t>
            </a:r>
            <a:r>
              <a:rPr lang="en-US" altLang="zh-CN" sz="46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kumimoji="1" lang="zh-CN" altLang="en-US" sz="4600" b="1" dirty="0" smtClean="0">
                <a:latin typeface="Times New Roman" pitchFamily="18" charset="0"/>
              </a:rPr>
              <a:t>他现在还经常看吗？</a:t>
            </a:r>
            <a:r>
              <a:rPr kumimoji="1" lang="en-US" altLang="zh-CN" sz="4600" b="1" dirty="0" smtClean="0">
                <a:latin typeface="Times New Roman" pitchFamily="18" charset="0"/>
              </a:rPr>
              <a:t>   </a:t>
            </a:r>
          </a:p>
          <a:p>
            <a:pPr defTabSz="912813">
              <a:spcBef>
                <a:spcPct val="30000"/>
              </a:spcBef>
            </a:pPr>
            <a:r>
              <a:rPr kumimoji="1" lang="en-US" altLang="zh-CN" sz="5100" b="1" dirty="0" smtClean="0">
                <a:latin typeface="Times New Roman" pitchFamily="18" charset="0"/>
              </a:rPr>
              <a:t> </a:t>
            </a:r>
            <a:r>
              <a:rPr lang="en-US" altLang="zh-CN" sz="51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Ask:</a:t>
            </a:r>
            <a:r>
              <a:rPr kumimoji="1" lang="en-US" altLang="zh-CN" sz="5100" b="1" dirty="0" smtClean="0">
                <a:latin typeface="Times New Roman" pitchFamily="18" charset="0"/>
              </a:rPr>
              <a:t> Does he watch them now?</a:t>
            </a:r>
          </a:p>
          <a:p>
            <a:pPr defTabSz="912813">
              <a:spcBef>
                <a:spcPct val="30000"/>
              </a:spcBef>
            </a:pPr>
            <a:r>
              <a:rPr lang="en-US" altLang="zh-CN" sz="5100" b="1" noProof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Answer:</a:t>
            </a:r>
            <a:r>
              <a:rPr kumimoji="1" lang="en-US" altLang="zh-CN" sz="5100" b="1" dirty="0" smtClean="0">
                <a:solidFill>
                  <a:srgbClr val="FF0000"/>
                </a:solidFill>
                <a:latin typeface="Times New Roman" pitchFamily="18" charset="0"/>
              </a:rPr>
              <a:t> He doesn’t watch them now as he thinks  they are too hard without Chinese subtitles.</a:t>
            </a:r>
            <a:endParaRPr lang="en-US" altLang="zh-CN" sz="5100" dirty="0" smtClean="0">
              <a:latin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418</TotalTime>
  <Words>932</Words>
  <Application>Microsoft Office PowerPoint</Application>
  <PresentationFormat>全屏显示(4:3)</PresentationFormat>
  <Paragraphs>151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龙腾四海</vt:lpstr>
      <vt:lpstr>Unit 2  English around the world</vt:lpstr>
      <vt:lpstr>Step 1 Lead-in  Is his English good? Whose English is better, yours or his?</vt:lpstr>
      <vt:lpstr>幻灯片 3</vt:lpstr>
      <vt:lpstr>幻灯片 4</vt:lpstr>
      <vt:lpstr>listen to the conversation between Wang Ting and Chen Peng and finish the tasks. </vt:lpstr>
      <vt:lpstr>幻灯片 6</vt:lpstr>
      <vt:lpstr>Step 3  While-Listening</vt:lpstr>
      <vt:lpstr>Step 3  While-Listening</vt:lpstr>
      <vt:lpstr>Step 3  While-Listening</vt:lpstr>
      <vt:lpstr>Step 3  While-Listening  Answer 5 questions:</vt:lpstr>
      <vt:lpstr>幻灯片 11</vt:lpstr>
      <vt:lpstr>幻灯片 12</vt:lpstr>
      <vt:lpstr>幻灯片 13</vt:lpstr>
      <vt:lpstr>Step 4 While-Listening  Task2 :Fill in the blank</vt:lpstr>
      <vt:lpstr>Listening text  (read after the tape)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lrg</dc:creator>
  <cp:lastModifiedBy>lrg</cp:lastModifiedBy>
  <cp:revision>43</cp:revision>
  <dcterms:created xsi:type="dcterms:W3CDTF">2016-09-07T03:01:42Z</dcterms:created>
  <dcterms:modified xsi:type="dcterms:W3CDTF">2016-10-08T15:16:56Z</dcterms:modified>
</cp:coreProperties>
</file>