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9" r:id="rId6"/>
    <p:sldId id="259" r:id="rId7"/>
    <p:sldId id="260" r:id="rId8"/>
    <p:sldId id="261" r:id="rId9"/>
    <p:sldId id="267" r:id="rId10"/>
    <p:sldId id="279" r:id="rId11"/>
    <p:sldId id="264" r:id="rId12"/>
    <p:sldId id="265" r:id="rId13"/>
    <p:sldId id="263" r:id="rId14"/>
    <p:sldId id="268" r:id="rId15"/>
    <p:sldId id="266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114"/>
      </p:cViewPr>
      <p:guideLst>
        <p:guide orient="horz" pos="214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emf"/><Relationship Id="rId2" Type="http://schemas.microsoft.com/office/2007/relationships/media" Target="file:///D:\&#27468;&#26354;\&#25554;&#26354;\Bandari(&#29677;&#24471;&#29790;)-Heaven%20on%20earth.mp3" TargetMode="External"/><Relationship Id="rId1" Type="http://schemas.openxmlformats.org/officeDocument/2006/relationships/audio" Target="file:///D:\&#27468;&#26354;\&#25554;&#26354;\Bandari(&#29677;&#24471;&#29790;)-Heaven%20on%20earth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686435" y="1588135"/>
            <a:ext cx="6190615" cy="3425825"/>
          </a:xfrm>
        </p:spPr>
        <p:txBody>
          <a:bodyPr>
            <a:norm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彩蝶纷飞</a:t>
            </a:r>
            <a:endParaRPr lang="zh-CN" altLang="en-US" sz="72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1115616" y="4581128"/>
            <a:ext cx="6656784" cy="1800200"/>
          </a:xfrm>
        </p:spPr>
        <p:txBody>
          <a:bodyPr/>
          <a:lstStyle/>
          <a:p>
            <a:endParaRPr lang="zh-CN" altLang="en-US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Bandari(班得瑞)-Heaven on earth.mp3"/>
          <p:cNvPicPr/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5250" y="614362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6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CN" altLang="zh-CN" b="1" dirty="0" smtClean="0"/>
              <a:t>教学目标：</a:t>
            </a:r>
            <a:br>
              <a:rPr lang="zh-CN" altLang="zh-CN" dirty="0" smtClean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zh-CN" altLang="zh-CN" dirty="0" smtClean="0"/>
              <a:t>引导学生观察蝴蝶的外形、花纹和色彩，学习用纸撕蝴蝶，进行比较复杂的撕纸造型活动；欣赏各种各样的蝴蝶，感受美丽的大自然。</a:t>
            </a:r>
            <a:endParaRPr lang="zh-CN" altLang="zh-CN" dirty="0" smtClean="0"/>
          </a:p>
          <a:p>
            <a:r>
              <a:rPr lang="en-US" altLang="zh-CN" dirty="0" smtClean="0"/>
              <a:t>1</a:t>
            </a:r>
            <a:r>
              <a:rPr lang="zh-CN" altLang="zh-CN" dirty="0" smtClean="0"/>
              <a:t>、引导学生观察蝴蝶的外形、花纹和色彩，感受蝴蝶的对称美、色彩美；</a:t>
            </a:r>
            <a:endParaRPr lang="zh-CN" altLang="zh-CN" dirty="0" smtClean="0"/>
          </a:p>
          <a:p>
            <a:r>
              <a:rPr lang="en-US" altLang="zh-CN" dirty="0" smtClean="0"/>
              <a:t>2</a:t>
            </a:r>
            <a:r>
              <a:rPr lang="zh-CN" altLang="zh-CN" dirty="0" smtClean="0"/>
              <a:t>、学习用纸撕蝴蝶的基本方法；</a:t>
            </a:r>
            <a:endParaRPr lang="zh-CN" altLang="zh-CN" dirty="0" smtClean="0"/>
          </a:p>
          <a:p>
            <a:r>
              <a:rPr lang="en-US" altLang="zh-CN" dirty="0" smtClean="0"/>
              <a:t>3</a:t>
            </a:r>
            <a:r>
              <a:rPr lang="zh-CN" altLang="zh-CN" dirty="0" smtClean="0"/>
              <a:t>、在欣赏、创作的过程中体验美术学习的乐趣，感受美丽的大自然。</a:t>
            </a:r>
            <a:endParaRPr lang="zh-CN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6408712"/>
          </a:xfrm>
        </p:spPr>
        <p:txBody>
          <a:bodyPr>
            <a:normAutofit lnSpcReduction="10000"/>
          </a:bodyPr>
          <a:lstStyle/>
          <a:p>
            <a:r>
              <a:rPr lang="zh-CN" altLang="zh-CN" b="1" dirty="0" smtClean="0"/>
              <a:t>教学重点：</a:t>
            </a:r>
            <a:endParaRPr lang="zh-CN" altLang="zh-CN" dirty="0" smtClean="0"/>
          </a:p>
          <a:p>
            <a:r>
              <a:rPr lang="zh-CN" altLang="zh-CN" dirty="0" smtClean="0"/>
              <a:t>让学生学会纸撕蝴蝶的方法，体会自然美、对称美。</a:t>
            </a:r>
            <a:endParaRPr lang="zh-CN" altLang="zh-CN" dirty="0" smtClean="0"/>
          </a:p>
          <a:p>
            <a:r>
              <a:rPr lang="zh-CN" altLang="zh-CN" b="1" dirty="0" smtClean="0"/>
              <a:t>教学难点：</a:t>
            </a:r>
            <a:endParaRPr lang="zh-CN" altLang="zh-CN" dirty="0" smtClean="0"/>
          </a:p>
          <a:p>
            <a:r>
              <a:rPr lang="zh-CN" altLang="zh-CN" dirty="0" smtClean="0"/>
              <a:t>培养学生的观察能力，手的控制力 和大胆 创造的能力。</a:t>
            </a:r>
            <a:endParaRPr lang="zh-CN" altLang="zh-CN" dirty="0" smtClean="0"/>
          </a:p>
          <a:p>
            <a:r>
              <a:rPr lang="zh-CN" altLang="zh-CN" b="1" dirty="0" smtClean="0"/>
              <a:t>教材分析：</a:t>
            </a:r>
            <a:endParaRPr lang="zh-CN" altLang="zh-CN" dirty="0" smtClean="0"/>
          </a:p>
          <a:p>
            <a:r>
              <a:rPr lang="zh-CN" altLang="zh-CN" dirty="0" smtClean="0"/>
              <a:t>本课属于云南省地方教材二年级上册，以“造型、表现”为主，和以前学习的“撕撕、剪剪”“小猴的故事”等课程的学习为同一类。动手撕、剪的活动形成螺旋式渐进，让学生通过学习感知自然，感知生活，提高动手能力。</a:t>
            </a:r>
            <a:endParaRPr lang="zh-CN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zh-CN" altLang="zh-CN" b="1" dirty="0" smtClean="0"/>
              <a:t>学情分析 ：</a:t>
            </a:r>
            <a:endParaRPr lang="zh-CN" altLang="zh-CN" dirty="0" smtClean="0"/>
          </a:p>
          <a:p>
            <a:r>
              <a:rPr lang="zh-CN" altLang="zh-CN" dirty="0" smtClean="0"/>
              <a:t>学生通过一年级的学习，动手造型能力有了一定的提高，但是对于用纸材进行精细表达仍有较大难度。在本课的学习活动中，我根据学生情况，对学生在造型活动中设计了不同难度的体验，让学生在完成教学目标的前提下发展个性创意，增强了学生学习创作、动手制作的积极性，让动手困难的学生有发挥的空间，能较大的提升自己，感受美术创意活动的乐趣。</a:t>
            </a:r>
            <a:endParaRPr lang="zh-CN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dirty="0" smtClean="0"/>
              <a:t>准备的工具：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dirty="0" smtClean="0"/>
              <a:t>教具准备：</a:t>
            </a:r>
            <a:r>
              <a:rPr lang="zh-CN" altLang="zh-CN" dirty="0" smtClean="0"/>
              <a:t>课件、白纸、有花纹的彩色纸、胶水、撕好的彩色蝴蝶、范画底板（美丽的花园）</a:t>
            </a:r>
            <a:endParaRPr lang="en-US" altLang="zh-CN" dirty="0" smtClean="0"/>
          </a:p>
          <a:p>
            <a:endParaRPr lang="en-US" altLang="zh-CN" dirty="0" smtClean="0"/>
          </a:p>
          <a:p>
            <a:pPr>
              <a:buNone/>
            </a:pPr>
            <a:endParaRPr lang="zh-CN" altLang="zh-CN" dirty="0" smtClean="0"/>
          </a:p>
          <a:p>
            <a:r>
              <a:rPr lang="zh-CN" altLang="zh-CN" b="1" dirty="0" smtClean="0"/>
              <a:t>学具准备：</a:t>
            </a:r>
            <a:r>
              <a:rPr lang="zh-CN" altLang="zh-CN" dirty="0" smtClean="0"/>
              <a:t>各色彩色纸（蜡光纸、手工纸、有花纹的彩纸）</a:t>
            </a:r>
            <a:endParaRPr lang="zh-CN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彩蝶纷飞</a:t>
            </a:r>
            <a:endParaRPr lang="zh-CN" altLang="en-US" b="1" dirty="0"/>
          </a:p>
        </p:txBody>
      </p:sp>
      <p:pic>
        <p:nvPicPr>
          <p:cNvPr id="4" name="内容占位符 3" descr="20100523_0e02cee1d515e9682cfdfnGuGh2SP12W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>
            <a:off x="0" y="1484784"/>
            <a:ext cx="4726757" cy="5688632"/>
          </a:xfrm>
        </p:spPr>
      </p:pic>
      <p:sp>
        <p:nvSpPr>
          <p:cNvPr id="7" name="内容占位符 6"/>
          <p:cNvSpPr>
            <a:spLocks noGrp="1"/>
          </p:cNvSpPr>
          <p:nvPr>
            <p:ph sz="half" idx="2"/>
          </p:nvPr>
        </p:nvSpPr>
        <p:spPr>
          <a:xfrm>
            <a:off x="4283968" y="1196752"/>
            <a:ext cx="4402832" cy="5256584"/>
          </a:xfrm>
        </p:spPr>
        <p:txBody>
          <a:bodyPr>
            <a:normAutofit/>
          </a:bodyPr>
          <a:lstStyle/>
          <a:p>
            <a:endParaRPr lang="en-US" altLang="zh-CN" sz="4000" b="1" dirty="0" smtClean="0"/>
          </a:p>
          <a:p>
            <a:r>
              <a:rPr lang="zh-CN" altLang="zh-CN" sz="4000" b="1" dirty="0" smtClean="0"/>
              <a:t>头上两根长长须</a:t>
            </a:r>
            <a:r>
              <a:rPr lang="zh-CN" altLang="en-US" sz="4000" b="1" dirty="0" smtClean="0"/>
              <a:t>，</a:t>
            </a:r>
            <a:endParaRPr lang="zh-CN" altLang="zh-CN" sz="4000" b="1" dirty="0" smtClean="0"/>
          </a:p>
          <a:p>
            <a:r>
              <a:rPr lang="zh-CN" altLang="zh-CN" sz="4000" b="1" dirty="0" smtClean="0"/>
              <a:t>身穿彩色花花衣</a:t>
            </a:r>
            <a:r>
              <a:rPr lang="zh-CN" altLang="en-US" sz="4000" b="1" dirty="0" smtClean="0"/>
              <a:t>，</a:t>
            </a:r>
            <a:endParaRPr lang="zh-CN" altLang="zh-CN" sz="4000" b="1" dirty="0" smtClean="0"/>
          </a:p>
          <a:p>
            <a:r>
              <a:rPr lang="zh-CN" altLang="zh-CN" sz="4000" b="1" dirty="0" smtClean="0"/>
              <a:t>飞进美丽花丛里，</a:t>
            </a:r>
            <a:endParaRPr lang="zh-CN" altLang="zh-CN" sz="4000" b="1" dirty="0" smtClean="0"/>
          </a:p>
          <a:p>
            <a:r>
              <a:rPr lang="zh-CN" altLang="zh-CN" sz="4000" b="1" dirty="0" smtClean="0"/>
              <a:t>传粉玩耍吃花蜜。</a:t>
            </a:r>
            <a:endParaRPr lang="zh-CN" altLang="zh-CN" sz="4000" b="1" dirty="0" smtClean="0"/>
          </a:p>
          <a:p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认真观察</a:t>
            </a:r>
            <a:endParaRPr lang="zh-CN" altLang="en-US" b="1" dirty="0"/>
          </a:p>
        </p:txBody>
      </p:sp>
      <p:pic>
        <p:nvPicPr>
          <p:cNvPr id="14" name="内容占位符 13" descr="2010022616441228176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>
            <a:off x="457200" y="1700808"/>
            <a:ext cx="4186808" cy="4680520"/>
          </a:xfrm>
        </p:spPr>
      </p:pic>
      <p:pic>
        <p:nvPicPr>
          <p:cNvPr id="15" name="内容占位符 14" descr="66246785201210191529273726612165735_000_64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700808"/>
            <a:ext cx="4038600" cy="468052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蝴蝶的特点：对称</a:t>
            </a:r>
            <a:endParaRPr lang="zh-CN" altLang="en-US" b="1" dirty="0"/>
          </a:p>
        </p:txBody>
      </p:sp>
      <p:pic>
        <p:nvPicPr>
          <p:cNvPr id="7" name="内容占位符 6" descr="145234_122353124258_2.jp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1259632" y="1484784"/>
            <a:ext cx="6427273" cy="489577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>
            <a:glow rad="101600">
              <a:schemeClr val="accent5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p>
            <a:r>
              <a:rPr lang="zh-CN" altLang="en-US"/>
              <a:t>简化为基本型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4390" y="1628775"/>
            <a:ext cx="4038600" cy="4525963"/>
          </a:xfrm>
        </p:spPr>
        <p:txBody>
          <a:bodyPr/>
          <a:p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8240000">
            <a:off x="2224405" y="2595245"/>
            <a:ext cx="1637030" cy="1632585"/>
          </a:xfrm>
          <a:prstGeom prst="triangle">
            <a:avLst/>
          </a:prstGeom>
          <a:gradFill>
            <a:gsLst>
              <a:gs pos="57000">
                <a:srgbClr val="7B32B2"/>
              </a:gs>
              <a:gs pos="100000">
                <a:srgbClr val="401A5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2520000">
            <a:off x="663575" y="2782570"/>
            <a:ext cx="1880235" cy="1522730"/>
          </a:xfrm>
          <a:prstGeom prst="triangle">
            <a:avLst/>
          </a:prstGeom>
          <a:gradFill>
            <a:gsLst>
              <a:gs pos="66000">
                <a:srgbClr val="7B32B2"/>
              </a:gs>
              <a:gs pos="100000">
                <a:srgbClr val="401A5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195830" y="2636520"/>
            <a:ext cx="102235" cy="6477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2300000">
            <a:off x="387350" y="2423795"/>
            <a:ext cx="1800225" cy="360045"/>
          </a:xfrm>
          <a:prstGeom prst="triangle">
            <a:avLst/>
          </a:prstGeom>
          <a:gradFill>
            <a:gsLst>
              <a:gs pos="5600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9300000">
            <a:off x="2331720" y="2423795"/>
            <a:ext cx="1800225" cy="360045"/>
          </a:xfrm>
          <a:prstGeom prst="triangle">
            <a:avLst/>
          </a:prstGeom>
          <a:gradFill flip="none">
            <a:gsLst>
              <a:gs pos="6700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 flipV="1">
            <a:off x="1548130" y="1988820"/>
            <a:ext cx="627380" cy="5041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10" idx="0"/>
          </p:cNvCxnSpPr>
          <p:nvPr/>
        </p:nvCxnSpPr>
        <p:spPr>
          <a:xfrm flipH="1">
            <a:off x="2247265" y="2564130"/>
            <a:ext cx="20955" cy="7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2339975" y="1844675"/>
            <a:ext cx="525145" cy="6483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6589395" y="3141345"/>
            <a:ext cx="202565" cy="1800225"/>
          </a:xfrm>
          <a:prstGeom prst="ellipse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20220000">
            <a:off x="6819265" y="2941320"/>
            <a:ext cx="1800225" cy="1178560"/>
          </a:xfrm>
          <a:prstGeom prst="ellipse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1140000">
            <a:off x="4728845" y="3045460"/>
            <a:ext cx="1800225" cy="1056005"/>
          </a:xfrm>
          <a:prstGeom prst="ellipse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0340000">
            <a:off x="5220335" y="4220845"/>
            <a:ext cx="1346835" cy="720090"/>
          </a:xfrm>
          <a:prstGeom prst="ellipse">
            <a:avLst/>
          </a:prstGeom>
          <a:gradFill>
            <a:gsLst>
              <a:gs pos="0">
                <a:srgbClr val="14CD68"/>
              </a:gs>
              <a:gs pos="37000">
                <a:srgbClr val="035C7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1440000">
            <a:off x="6804660" y="4220845"/>
            <a:ext cx="1176020" cy="720090"/>
          </a:xfrm>
          <a:prstGeom prst="ellipse">
            <a:avLst/>
          </a:prstGeom>
          <a:gradFill>
            <a:gsLst>
              <a:gs pos="0">
                <a:srgbClr val="14CD68"/>
              </a:gs>
              <a:gs pos="29000">
                <a:srgbClr val="035C7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19320000">
            <a:off x="6264910" y="2185035"/>
            <a:ext cx="75565" cy="1080135"/>
          </a:xfrm>
          <a:prstGeom prst="ellipse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2520000">
            <a:off x="7084060" y="2162810"/>
            <a:ext cx="75565" cy="1080135"/>
          </a:xfrm>
          <a:prstGeom prst="ellipse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animBg="1"/>
      <p:bldP spid="9" grpId="0" bldLvl="0" animBg="1"/>
      <p:bldP spid="8" grpId="0" bldLvl="0" animBg="1"/>
      <p:bldP spid="10" grpId="0" animBg="1"/>
      <p:bldP spid="25" grpId="0" animBg="1"/>
      <p:bldP spid="20" grpId="0" animBg="1"/>
      <p:bldP spid="19" grpId="0" animBg="1"/>
      <p:bldP spid="21" grpId="0" animBg="1"/>
      <p:bldP spid="26" grpId="0" animBg="1"/>
      <p:bldP spid="22" grpId="0" animBg="1"/>
      <p:bldP spid="17" grpId="0" animBg="1"/>
      <p:bldP spid="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欣赏纸蝴蝶</a:t>
            </a:r>
            <a:endParaRPr lang="zh-CN" altLang="en-US" b="1" dirty="0"/>
          </a:p>
        </p:txBody>
      </p:sp>
      <p:pic>
        <p:nvPicPr>
          <p:cNvPr id="10" name="内容占位符 9" descr="a9d1cfe8d5ecd1db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>
            <a:off x="457200" y="1556792"/>
            <a:ext cx="4038600" cy="4968552"/>
          </a:xfrm>
        </p:spPr>
      </p:pic>
      <p:pic>
        <p:nvPicPr>
          <p:cNvPr id="12" name="内容占位符 11" descr="20140628231749_QNtci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1" y="1600200"/>
            <a:ext cx="3974792" cy="492514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欣赏纸蝴蝶</a:t>
            </a:r>
            <a:endParaRPr lang="zh-CN" altLang="en-US" b="1" dirty="0"/>
          </a:p>
        </p:txBody>
      </p:sp>
      <p:pic>
        <p:nvPicPr>
          <p:cNvPr id="5" name="内容占位符 4" descr="20120812211557_4j5U2.jpe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>
            <a:off x="457200" y="1628800"/>
            <a:ext cx="4038600" cy="4608512"/>
          </a:xfrm>
        </p:spPr>
      </p:pic>
      <p:pic>
        <p:nvPicPr>
          <p:cNvPr id="6" name="内容占位符 5" descr="c09126412600b813ce5455f961ac687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628800"/>
            <a:ext cx="4038600" cy="468051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大家动手吧</a:t>
            </a:r>
            <a:endParaRPr lang="zh-CN" altLang="en-US" b="1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941168"/>
          </a:xfrm>
        </p:spPr>
        <p:txBody>
          <a:bodyPr>
            <a:normAutofit/>
          </a:bodyPr>
          <a:lstStyle/>
          <a:p>
            <a:r>
              <a:rPr lang="zh-CN" altLang="zh-CN" b="1" dirty="0" smtClean="0"/>
              <a:t>①概括的撕出蝴蝶大翅、小翅——先撕大翅再撕小翅</a:t>
            </a:r>
            <a:endParaRPr lang="zh-CN" altLang="zh-CN" b="1" dirty="0" smtClean="0"/>
          </a:p>
          <a:p>
            <a:r>
              <a:rPr lang="zh-CN" altLang="zh-CN" b="1" dirty="0" smtClean="0"/>
              <a:t>②分别撕出一对触须：</a:t>
            </a:r>
            <a:r>
              <a:rPr lang="zh-CN" altLang="en-US" b="1" dirty="0" smtClean="0"/>
              <a:t>记得</a:t>
            </a:r>
            <a:r>
              <a:rPr lang="zh-CN" altLang="zh-CN" b="1" dirty="0" smtClean="0"/>
              <a:t>儿歌“小小触须头上翘”；</a:t>
            </a:r>
            <a:endParaRPr lang="zh-CN" altLang="zh-CN" b="1" dirty="0" smtClean="0"/>
          </a:p>
          <a:p>
            <a:r>
              <a:rPr lang="zh-CN" altLang="zh-CN" b="1" dirty="0" smtClean="0"/>
              <a:t>③圆点、三角、条纹撕出美丽花衣裳；</a:t>
            </a:r>
            <a:endParaRPr lang="zh-CN" altLang="zh-CN" b="1" dirty="0" smtClean="0"/>
          </a:p>
          <a:p>
            <a:r>
              <a:rPr lang="zh-CN" altLang="zh-CN" b="1" dirty="0" smtClean="0"/>
              <a:t>④运用喷笔装饰即喷色美化</a:t>
            </a:r>
            <a:endParaRPr lang="zh-CN" altLang="zh-CN" b="1" dirty="0" smtClean="0"/>
          </a:p>
          <a:p>
            <a:r>
              <a:rPr lang="zh-CN" altLang="zh-CN" b="1" dirty="0" smtClean="0"/>
              <a:t>⑤张贴</a:t>
            </a:r>
            <a:endParaRPr lang="zh-CN" altLang="zh-CN" b="1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课堂小结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zh-CN" sz="4400" dirty="0" smtClean="0"/>
              <a:t>今天我们就用这幅“美丽的花园”来装饰我们的教室，我们要爱护这些美丽的小生命，让它们和我们一起享受阳光，享受花香，用它们的美丽来装饰我们的花园——我们共同的花园“地球”。</a:t>
            </a:r>
            <a:endParaRPr lang="zh-CN" altLang="zh-CN" sz="4400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08920"/>
            <a:ext cx="7355160" cy="39604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zh-CN" altLang="en-US" sz="8800" b="1" dirty="0" smtClean="0"/>
              <a:t>谢谢！</a:t>
            </a:r>
            <a:endParaRPr lang="zh-CN" altLang="en-US" sz="8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789</Words>
  <Application>WPS 演示</Application>
  <PresentationFormat>全屏显示(4:3)</PresentationFormat>
  <Paragraphs>64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微软雅黑</vt:lpstr>
      <vt:lpstr>Office 主题</vt:lpstr>
      <vt:lpstr>彩蝶纷飞</vt:lpstr>
      <vt:lpstr>教学目标： </vt:lpstr>
      <vt:lpstr>PowerPoint 演示文稿</vt:lpstr>
      <vt:lpstr>PowerPoint 演示文稿</vt:lpstr>
      <vt:lpstr>准备的工具：</vt:lpstr>
      <vt:lpstr>彩蝶纷飞</vt:lpstr>
      <vt:lpstr>认真观察</vt:lpstr>
      <vt:lpstr>蝴蝶的特点：对称</vt:lpstr>
      <vt:lpstr>简化为基本型</vt:lpstr>
      <vt:lpstr>欣赏纸蝴蝶</vt:lpstr>
      <vt:lpstr>欣赏纸蝴蝶</vt:lpstr>
      <vt:lpstr>大家动手吧</vt:lpstr>
      <vt:lpstr>课堂小结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彩蝶纷飞</dc:title>
  <dc:creator>Administrator</dc:creator>
  <cp:lastModifiedBy>Administrator</cp:lastModifiedBy>
  <cp:revision>25</cp:revision>
  <dcterms:created xsi:type="dcterms:W3CDTF">2015-01-12T11:33:00Z</dcterms:created>
  <dcterms:modified xsi:type="dcterms:W3CDTF">2016-10-27T13:00:46Z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2052-10.1.0.6029</vt:lpwstr>
  </property>
</Properties>
</file>