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123565" y="2261870"/>
            <a:ext cx="6273165" cy="2654300"/>
          </a:xfrm>
        </p:spPr>
        <p:txBody>
          <a:bodyPr>
            <a:noAutofit/>
          </a:bodyPr>
          <a:p>
            <a:r>
              <a:rPr lang="zh-CN" altLang="en-US" sz="8800" b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中考复习</a:t>
            </a:r>
            <a:br>
              <a:rPr lang="zh-CN" altLang="en-US" sz="8800" b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zh-CN" altLang="en-US" sz="8800" b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零冠词</a:t>
            </a:r>
            <a:endParaRPr lang="zh-CN" altLang="en-US" sz="8800" b="1">
              <a:ln w="12700">
                <a:solidFill>
                  <a:schemeClr val="accent1"/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768350" y="3423285"/>
            <a:ext cx="10408920" cy="2291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>
                <a:solidFill>
                  <a:srgbClr val="0000FF"/>
                </a:solidFill>
              </a:rPr>
              <a:t>2. </a:t>
            </a:r>
            <a:r>
              <a:rPr lang="zh-CN" altLang="en-US" sz="3600" b="1">
                <a:solidFill>
                  <a:srgbClr val="0000FF"/>
                </a:solidFill>
              </a:rPr>
              <a:t>月份、星期、公共节假日前一般不加冠词。</a:t>
            </a:r>
            <a:endParaRPr lang="zh-CN" altLang="en-US" sz="3600" b="1">
              <a:solidFill>
                <a:srgbClr val="0000FF"/>
              </a:solidFill>
            </a:endParaRPr>
          </a:p>
          <a:p>
            <a:r>
              <a:rPr lang="zh-CN" altLang="en-US" sz="3600" b="1"/>
              <a:t>如： </a:t>
            </a:r>
            <a:r>
              <a:rPr lang="en-US" altLang="zh-CN" sz="3600" b="1"/>
              <a:t>Juanuary </a:t>
            </a:r>
            <a:r>
              <a:rPr lang="zh-CN" altLang="en-US" sz="3600" b="1"/>
              <a:t>一月份      </a:t>
            </a:r>
            <a:r>
              <a:rPr lang="en-US" altLang="zh-CN" sz="3600" b="1"/>
              <a:t>Sunday  </a:t>
            </a:r>
            <a:r>
              <a:rPr lang="zh-CN" altLang="en-US" sz="3600" b="1"/>
              <a:t>星期日   </a:t>
            </a:r>
            <a:endParaRPr lang="zh-CN" altLang="en-US" sz="3600" b="1"/>
          </a:p>
          <a:p>
            <a:r>
              <a:rPr lang="zh-CN" altLang="en-US" sz="3600" b="1"/>
              <a:t>          </a:t>
            </a:r>
            <a:r>
              <a:rPr lang="en-US" altLang="zh-CN" sz="3600" b="1"/>
              <a:t>National Day </a:t>
            </a:r>
            <a:r>
              <a:rPr lang="zh-CN" altLang="en-US" sz="3600" b="1"/>
              <a:t>国庆节                              </a:t>
            </a:r>
            <a:endParaRPr lang="zh-CN" altLang="en-US" sz="3600" b="1"/>
          </a:p>
          <a:p>
            <a:endParaRPr lang="zh-CN" altLang="en-US" sz="3600" b="1"/>
          </a:p>
        </p:txBody>
      </p:sp>
      <p:sp>
        <p:nvSpPr>
          <p:cNvPr id="5" name="文本框 4"/>
          <p:cNvSpPr txBox="1"/>
          <p:nvPr/>
        </p:nvSpPr>
        <p:spPr>
          <a:xfrm>
            <a:off x="2404745" y="753110"/>
            <a:ext cx="9117330" cy="2291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b="1">
                <a:solidFill>
                  <a:srgbClr val="0000FF"/>
                </a:solidFill>
                <a:sym typeface="+mn-ea"/>
              </a:rPr>
              <a:t>1. </a:t>
            </a:r>
            <a:r>
              <a:rPr lang="zh-CN" altLang="en-US" sz="3600" b="1">
                <a:solidFill>
                  <a:srgbClr val="0000FF"/>
                </a:solidFill>
                <a:sym typeface="+mn-ea"/>
              </a:rPr>
              <a:t>专有名词前一般不加冠词。</a:t>
            </a:r>
            <a:endParaRPr lang="zh-CN" altLang="en-US" sz="3600" b="1">
              <a:solidFill>
                <a:srgbClr val="0000FF"/>
              </a:solidFill>
              <a:sym typeface="+mn-ea"/>
            </a:endParaRPr>
          </a:p>
          <a:p>
            <a:br>
              <a:rPr lang="zh-CN" altLang="en-US" sz="3600" b="1">
                <a:sym typeface="+mn-ea"/>
              </a:rPr>
            </a:br>
            <a:r>
              <a:rPr lang="zh-CN" altLang="en-US" sz="3600" b="1">
                <a:sym typeface="+mn-ea"/>
              </a:rPr>
              <a:t>如： </a:t>
            </a:r>
            <a:r>
              <a:rPr lang="en-US" altLang="zh-CN" sz="3600" b="1">
                <a:sym typeface="+mn-ea"/>
              </a:rPr>
              <a:t>China </a:t>
            </a:r>
            <a:r>
              <a:rPr lang="zh-CN" altLang="en-US" sz="3600" b="1">
                <a:sym typeface="+mn-ea"/>
              </a:rPr>
              <a:t>中国</a:t>
            </a:r>
            <a:r>
              <a:rPr lang="en-US" altLang="zh-CN" sz="3600" b="1">
                <a:sym typeface="+mn-ea"/>
              </a:rPr>
              <a:t>         Europe  </a:t>
            </a:r>
            <a:r>
              <a:rPr lang="zh-CN" altLang="en-US" sz="3600" b="1">
                <a:sym typeface="+mn-ea"/>
              </a:rPr>
              <a:t>欧洲</a:t>
            </a:r>
            <a:r>
              <a:rPr lang="en-US" altLang="zh-CN" sz="3600" b="1">
                <a:sym typeface="+mn-ea"/>
              </a:rPr>
              <a:t>       </a:t>
            </a:r>
            <a:br>
              <a:rPr lang="en-US" altLang="zh-CN" sz="3600" b="1">
                <a:sym typeface="+mn-ea"/>
              </a:rPr>
            </a:br>
            <a:r>
              <a:rPr lang="en-US" altLang="zh-CN" sz="3600" b="1">
                <a:sym typeface="+mn-ea"/>
              </a:rPr>
              <a:t>     William Shakespeare  </a:t>
            </a:r>
            <a:r>
              <a:rPr lang="zh-CN" altLang="en-US" sz="3600" b="1">
                <a:sym typeface="+mn-ea"/>
              </a:rPr>
              <a:t>威廉</a:t>
            </a:r>
            <a:r>
              <a:rPr lang="en-US" altLang="zh-CN" sz="3600" b="1">
                <a:sym typeface="+mn-ea"/>
              </a:rPr>
              <a:t>.</a:t>
            </a:r>
            <a:r>
              <a:rPr lang="zh-CN" altLang="en-US" sz="3600" b="1">
                <a:sym typeface="+mn-ea"/>
              </a:rPr>
              <a:t>莎士比亚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65455" y="648970"/>
            <a:ext cx="10986770" cy="50342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>
                <a:solidFill>
                  <a:srgbClr val="0000FF"/>
                </a:solidFill>
              </a:rPr>
              <a:t>3. </a:t>
            </a:r>
            <a:r>
              <a:rPr lang="zh-CN" altLang="en-US" sz="3600" b="1">
                <a:solidFill>
                  <a:srgbClr val="0000FF"/>
                </a:solidFill>
              </a:rPr>
              <a:t>三餐、 四季前一般不加冠词。</a:t>
            </a:r>
            <a:endParaRPr lang="zh-CN" altLang="en-US" sz="3600" b="1">
              <a:solidFill>
                <a:srgbClr val="0000FF"/>
              </a:solidFill>
            </a:endParaRPr>
          </a:p>
          <a:p>
            <a:r>
              <a:rPr lang="zh-CN" altLang="en-US" sz="3600" b="1"/>
              <a:t>如：  </a:t>
            </a:r>
            <a:r>
              <a:rPr lang="en-US" altLang="zh-CN" sz="3600" b="1"/>
              <a:t>I have</a:t>
            </a:r>
            <a:r>
              <a:rPr lang="en-US" altLang="zh-CN" sz="3600" b="1">
                <a:solidFill>
                  <a:srgbClr val="C00000"/>
                </a:solidFill>
              </a:rPr>
              <a:t> lunch</a:t>
            </a:r>
            <a:r>
              <a:rPr lang="en-US" altLang="zh-CN" sz="3600" b="1"/>
              <a:t> at school. </a:t>
            </a:r>
            <a:r>
              <a:rPr lang="zh-CN" altLang="en-US" sz="3600" b="1"/>
              <a:t>我在学校吃午餐。</a:t>
            </a:r>
            <a:endParaRPr lang="zh-CN" altLang="en-US" sz="3600" b="1"/>
          </a:p>
          <a:p>
            <a:r>
              <a:rPr lang="zh-CN" altLang="en-US" sz="3600" b="1"/>
              <a:t>          </a:t>
            </a:r>
            <a:r>
              <a:rPr lang="en-US" altLang="zh-CN" sz="3600" b="1">
                <a:solidFill>
                  <a:srgbClr val="C00000"/>
                </a:solidFill>
              </a:rPr>
              <a:t>Summer</a:t>
            </a:r>
            <a:r>
              <a:rPr lang="en-US" altLang="zh-CN" sz="3600" b="1"/>
              <a:t> is the best season for swimming.  </a:t>
            </a:r>
            <a:endParaRPr lang="en-US" altLang="zh-CN" sz="3600" b="1"/>
          </a:p>
          <a:p>
            <a:r>
              <a:rPr lang="en-US" altLang="zh-CN" sz="3600" b="1"/>
              <a:t>          </a:t>
            </a:r>
            <a:r>
              <a:rPr lang="zh-CN" altLang="en-US" sz="3600" b="1"/>
              <a:t>夏天是游泳的最佳季节。</a:t>
            </a:r>
            <a:endParaRPr lang="zh-CN" altLang="en-US" sz="3600" b="1"/>
          </a:p>
          <a:p>
            <a:endParaRPr lang="zh-CN" altLang="en-US" sz="3600" b="1"/>
          </a:p>
          <a:p>
            <a:r>
              <a:rPr lang="en-US" altLang="zh-CN" sz="3600" b="1">
                <a:solidFill>
                  <a:srgbClr val="0000FF"/>
                </a:solidFill>
              </a:rPr>
              <a:t>4.  </a:t>
            </a:r>
            <a:r>
              <a:rPr lang="zh-CN" altLang="en-US" sz="3600" b="1">
                <a:solidFill>
                  <a:srgbClr val="0000FF"/>
                </a:solidFill>
              </a:rPr>
              <a:t>球类运动、棋类、学科前一般不加冠词。</a:t>
            </a:r>
            <a:endParaRPr lang="zh-CN" altLang="en-US" sz="3600" b="1">
              <a:solidFill>
                <a:srgbClr val="0000FF"/>
              </a:solidFill>
            </a:endParaRPr>
          </a:p>
          <a:p>
            <a:r>
              <a:rPr lang="zh-CN" altLang="en-US" sz="3600" b="1"/>
              <a:t>    如：  </a:t>
            </a:r>
            <a:r>
              <a:rPr lang="en-US" altLang="zh-CN" sz="3600" b="1"/>
              <a:t>play </a:t>
            </a:r>
            <a:r>
              <a:rPr lang="en-US" altLang="zh-CN" sz="3600" b="1">
                <a:solidFill>
                  <a:srgbClr val="C00000"/>
                </a:solidFill>
              </a:rPr>
              <a:t>basketball</a:t>
            </a:r>
            <a:r>
              <a:rPr lang="en-US" altLang="zh-CN" sz="3600" b="1"/>
              <a:t>   </a:t>
            </a:r>
            <a:r>
              <a:rPr lang="zh-CN" altLang="en-US" sz="3600" b="1"/>
              <a:t>打篮球     </a:t>
            </a:r>
            <a:r>
              <a:rPr lang="en-US" altLang="zh-CN" sz="3600" b="1"/>
              <a:t>play  chess  </a:t>
            </a:r>
            <a:r>
              <a:rPr lang="zh-CN" altLang="en-US" sz="3600" b="1"/>
              <a:t>下棋</a:t>
            </a:r>
            <a:endParaRPr lang="zh-CN" altLang="en-US" sz="3600" b="1"/>
          </a:p>
          <a:p>
            <a:r>
              <a:rPr lang="zh-CN" altLang="en-US" sz="3600" b="1"/>
              <a:t>           </a:t>
            </a:r>
            <a:r>
              <a:rPr lang="en-US" altLang="zh-CN" sz="3600" b="1"/>
              <a:t>We have </a:t>
            </a:r>
            <a:r>
              <a:rPr lang="en-US" altLang="zh-CN" sz="3600" b="1">
                <a:solidFill>
                  <a:srgbClr val="C00000"/>
                </a:solidFill>
              </a:rPr>
              <a:t>English</a:t>
            </a:r>
            <a:r>
              <a:rPr lang="en-US" altLang="zh-CN" sz="3600" b="1"/>
              <a:t>  and </a:t>
            </a:r>
            <a:r>
              <a:rPr lang="en-US" altLang="zh-CN" sz="3600" b="1">
                <a:solidFill>
                  <a:srgbClr val="C00000"/>
                </a:solidFill>
              </a:rPr>
              <a:t>maths</a:t>
            </a:r>
            <a:r>
              <a:rPr lang="en-US" altLang="zh-CN" sz="3600" b="1"/>
              <a:t> every day.   </a:t>
            </a:r>
            <a:endParaRPr lang="en-US" altLang="zh-CN" sz="3600" b="1"/>
          </a:p>
          <a:p>
            <a:r>
              <a:rPr lang="en-US" altLang="zh-CN" sz="3600" b="1"/>
              <a:t>            </a:t>
            </a:r>
            <a:r>
              <a:rPr lang="zh-CN" altLang="en-US" sz="3600" b="1"/>
              <a:t>我们每天上英语和数学课。</a:t>
            </a: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9890" y="1150620"/>
            <a:ext cx="11606530" cy="5514975"/>
          </a:xfrm>
        </p:spPr>
        <p:txBody>
          <a:bodyPr>
            <a:normAutofit/>
          </a:bodyPr>
          <a:p>
            <a:pPr marL="0" lvl="0" indent="0" defTabSz="0">
              <a:lnSpc>
                <a:spcPts val="2575"/>
              </a:lnSpc>
              <a:buNone/>
              <a:tabLst>
                <a:tab pos="609600" algn="l"/>
              </a:tabLst>
            </a:pPr>
            <a:r>
              <a:rPr lang="en-US" altLang="zh-CN" sz="3600" b="1" dirty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  <a:sym typeface="+mn-ea"/>
              </a:rPr>
              <a:t>5.</a:t>
            </a:r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  <a:sym typeface="+mn-ea"/>
              </a:rPr>
              <a:t>复数名词表示一类人或事物时，不用冠词。</a:t>
            </a:r>
            <a:endParaRPr lang="zh-CN" altLang="en-US" sz="3600" b="1" dirty="0">
              <a:solidFill>
                <a:srgbClr val="0000FF"/>
              </a:solidFill>
              <a:latin typeface="Times New Roman" pitchFamily="18" charset="0"/>
              <a:ea typeface="宋体" pitchFamily="2" charset="-122"/>
              <a:sym typeface="+mn-ea"/>
            </a:endParaRPr>
          </a:p>
          <a:p>
            <a:pPr marL="0" lvl="0" indent="0" defTabSz="0">
              <a:lnSpc>
                <a:spcPts val="2575"/>
              </a:lnSpc>
              <a:buNone/>
              <a:tabLst>
                <a:tab pos="609600" algn="l"/>
              </a:tabLst>
            </a:pPr>
            <a:endParaRPr lang="zh-CN" altLang="en-US" sz="3600" b="1" dirty="0">
              <a:solidFill>
                <a:srgbClr val="000000"/>
              </a:solidFill>
              <a:latin typeface="Times New Roman" pitchFamily="18" charset="0"/>
              <a:ea typeface="宋体" pitchFamily="2" charset="-122"/>
              <a:sym typeface="+mn-ea"/>
            </a:endParaRPr>
          </a:p>
          <a:p>
            <a:pPr marL="0" lvl="0" indent="0" defTabSz="0">
              <a:lnSpc>
                <a:spcPts val="2575"/>
              </a:lnSpc>
              <a:buNone/>
              <a:tabLst>
                <a:tab pos="609600" algn="l"/>
              </a:tabLst>
            </a:pPr>
            <a:r>
              <a:rPr lang="zh-CN" altLang="en-US" sz="36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sym typeface="+mn-ea"/>
              </a:rPr>
              <a:t>如：</a:t>
            </a:r>
            <a:r>
              <a:rPr lang="en-US" altLang="zh-CN" sz="36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sym typeface="+mn-ea"/>
              </a:rPr>
              <a:t>They are </a:t>
            </a:r>
            <a:r>
              <a:rPr lang="en-US" altLang="zh-CN" sz="3600" b="1" dirty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sym typeface="+mn-ea"/>
              </a:rPr>
              <a:t>workers.</a:t>
            </a:r>
            <a:r>
              <a:rPr lang="zh-CN" altLang="en-US" sz="36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sym typeface="+mn-ea"/>
              </a:rPr>
              <a:t>他们是工人。</a:t>
            </a:r>
            <a:endParaRPr lang="zh-CN" altLang="en-US" sz="3600" b="1" dirty="0">
              <a:solidFill>
                <a:srgbClr val="000000"/>
              </a:solidFill>
              <a:latin typeface="Times New Roman" pitchFamily="18" charset="0"/>
              <a:ea typeface="宋体" pitchFamily="2" charset="-122"/>
            </a:endParaRPr>
          </a:p>
          <a:p>
            <a:pPr lvl="0" defTabSz="0">
              <a:lnSpc>
                <a:spcPts val="1000"/>
              </a:lnSpc>
              <a:tabLst>
                <a:tab pos="609600" algn="l"/>
              </a:tabLst>
            </a:pPr>
            <a:endParaRPr lang="zh-CN" altLang="en-US" sz="3600" b="1" dirty="0">
              <a:solidFill>
                <a:srgbClr val="000000"/>
              </a:solidFill>
              <a:latin typeface="Times New Roman" pitchFamily="18" charset="0"/>
              <a:ea typeface="宋体" pitchFamily="2" charset="-122"/>
            </a:endParaRPr>
          </a:p>
          <a:p>
            <a:pPr marL="0" lvl="0" indent="0" defTabSz="0">
              <a:lnSpc>
                <a:spcPts val="1000"/>
              </a:lnSpc>
              <a:buNone/>
              <a:tabLst>
                <a:tab pos="609600" algn="l"/>
              </a:tabLst>
            </a:pPr>
            <a:r>
              <a:rPr lang="en-US" altLang="zh-CN" sz="36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sym typeface="+mn-ea"/>
              </a:rPr>
              <a:t>        We are </a:t>
            </a:r>
            <a:r>
              <a:rPr lang="en-US" altLang="zh-CN" sz="3600" b="1" dirty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sym typeface="+mn-ea"/>
              </a:rPr>
              <a:t>students.</a:t>
            </a:r>
            <a:r>
              <a:rPr lang="zh-CN" altLang="en-US" sz="36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sym typeface="+mn-ea"/>
              </a:rPr>
              <a:t>我们是学生。</a:t>
            </a:r>
            <a:endParaRPr lang="zh-CN" altLang="en-US" sz="3600" b="1" dirty="0">
              <a:solidFill>
                <a:srgbClr val="000000"/>
              </a:solidFill>
              <a:latin typeface="Times New Roman" pitchFamily="18" charset="0"/>
              <a:ea typeface="宋体" pitchFamily="2" charset="-122"/>
              <a:sym typeface="+mn-ea"/>
            </a:endParaRPr>
          </a:p>
          <a:p>
            <a:pPr marL="0" lvl="0" indent="0" defTabSz="0">
              <a:lnSpc>
                <a:spcPts val="1000"/>
              </a:lnSpc>
              <a:buNone/>
              <a:tabLst>
                <a:tab pos="609600" algn="l"/>
              </a:tabLst>
            </a:pPr>
            <a:endParaRPr lang="en-US" altLang="zh-CN" sz="3600" b="1"/>
          </a:p>
          <a:p>
            <a:pPr marL="0" lvl="0" indent="0" defTabSz="0">
              <a:lnSpc>
                <a:spcPts val="1000"/>
              </a:lnSpc>
              <a:buNone/>
              <a:tabLst>
                <a:tab pos="609600" algn="l"/>
              </a:tabLst>
            </a:pPr>
            <a:endParaRPr lang="en-US" altLang="zh-CN" sz="3600" b="1"/>
          </a:p>
          <a:p>
            <a:pPr marL="0" lvl="0" indent="0" defTabSz="0">
              <a:lnSpc>
                <a:spcPts val="1000"/>
              </a:lnSpc>
              <a:buNone/>
              <a:tabLst>
                <a:tab pos="609600" algn="l"/>
              </a:tabLst>
            </a:pPr>
            <a:endParaRPr lang="en-US" altLang="zh-CN" sz="3600" b="1">
              <a:solidFill>
                <a:srgbClr val="0000FF"/>
              </a:solidFill>
            </a:endParaRPr>
          </a:p>
          <a:p>
            <a:pPr marL="0" lvl="0" indent="0" defTabSz="0">
              <a:lnSpc>
                <a:spcPts val="2665"/>
              </a:lnSpc>
              <a:buNone/>
              <a:tabLst>
                <a:tab pos="609600" algn="l"/>
              </a:tabLst>
            </a:pPr>
            <a:r>
              <a:rPr lang="en-US" altLang="zh-CN" sz="3600" b="1" dirty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  <a:sym typeface="+mn-ea"/>
              </a:rPr>
              <a:t>6.“</a:t>
            </a:r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  <a:sym typeface="+mn-ea"/>
              </a:rPr>
              <a:t>专有名词＋普通名词</a:t>
            </a:r>
            <a:r>
              <a:rPr lang="zh-CN" altLang="en-US" sz="3600" b="1" dirty="0">
                <a:solidFill>
                  <a:srgbClr val="0000FF"/>
                </a:solidFill>
                <a:latin typeface="Arial" charset="0"/>
                <a:ea typeface="宋体" pitchFamily="2" charset="-122"/>
                <a:sym typeface="+mn-ea"/>
              </a:rPr>
              <a:t>”构成的表示街名、路名、山</a:t>
            </a:r>
            <a:endParaRPr lang="zh-CN" altLang="en-US" sz="3600" b="1" dirty="0">
              <a:solidFill>
                <a:srgbClr val="0000FF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lvl="0" indent="0" defTabSz="0">
              <a:lnSpc>
                <a:spcPts val="2665"/>
              </a:lnSpc>
              <a:buNone/>
              <a:tabLst>
                <a:tab pos="609600" algn="l"/>
              </a:tabLst>
            </a:pPr>
            <a:r>
              <a:rPr lang="zh-CN" altLang="en-US" sz="3600" b="1" dirty="0">
                <a:solidFill>
                  <a:srgbClr val="0000FF"/>
                </a:solidFill>
                <a:latin typeface="Arial" charset="0"/>
                <a:ea typeface="宋体" pitchFamily="2" charset="-122"/>
                <a:sym typeface="+mn-ea"/>
              </a:rPr>
              <a:t>   名等的词组前面不加冠词。</a:t>
            </a:r>
            <a:endParaRPr lang="zh-CN" altLang="en-US" sz="3600" b="1" dirty="0">
              <a:solidFill>
                <a:srgbClr val="0000FF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lvl="0" indent="0" defTabSz="0">
              <a:lnSpc>
                <a:spcPts val="2665"/>
              </a:lnSpc>
              <a:buNone/>
              <a:tabLst>
                <a:tab pos="609600" algn="l"/>
              </a:tabLst>
            </a:pP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 </a:t>
            </a:r>
            <a:endParaRPr lang="zh-CN" altLang="en-US" sz="3600" b="1" dirty="0">
              <a:solidFill>
                <a:srgbClr val="000000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lvl="0" indent="0" defTabSz="0">
              <a:lnSpc>
                <a:spcPts val="2665"/>
              </a:lnSpc>
              <a:buNone/>
              <a:tabLst>
                <a:tab pos="609600" algn="l"/>
              </a:tabLst>
            </a:pP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如： </a:t>
            </a:r>
            <a:r>
              <a:rPr lang="en-US" altLang="zh-CN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Nanjing Road  </a:t>
            </a: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南京路   </a:t>
            </a:r>
            <a:r>
              <a:rPr lang="en-US" altLang="zh-CN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Hainan Island  </a:t>
            </a: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海南岛</a:t>
            </a:r>
            <a:endParaRPr lang="zh-CN" altLang="en-US" sz="3600" b="1" dirty="0">
              <a:solidFill>
                <a:srgbClr val="000000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lvl="0" indent="0" defTabSz="0">
              <a:lnSpc>
                <a:spcPts val="2665"/>
              </a:lnSpc>
              <a:buNone/>
              <a:tabLst>
                <a:tab pos="609600" algn="l"/>
              </a:tabLst>
            </a:pPr>
            <a:endParaRPr lang="zh-CN" altLang="en-US" sz="3600" b="1" dirty="0">
              <a:solidFill>
                <a:srgbClr val="000000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lvl="0" indent="0" defTabSz="0">
              <a:lnSpc>
                <a:spcPts val="2665"/>
              </a:lnSpc>
              <a:buNone/>
              <a:tabLst>
                <a:tab pos="609600" algn="l"/>
              </a:tabLst>
            </a:pPr>
            <a:endParaRPr lang="zh-CN" altLang="en-US" sz="3600" b="1" dirty="0">
              <a:solidFill>
                <a:srgbClr val="000000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lvl="0" indent="0" defTabSz="0">
              <a:lnSpc>
                <a:spcPts val="2665"/>
              </a:lnSpc>
              <a:buNone/>
              <a:tabLst>
                <a:tab pos="609600" algn="l"/>
              </a:tabLst>
            </a:pPr>
            <a:endParaRPr lang="zh-CN" altLang="en-US" sz="3600" b="1" dirty="0">
              <a:solidFill>
                <a:srgbClr val="000000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lvl="0" indent="0" defTabSz="0">
              <a:lnSpc>
                <a:spcPts val="2665"/>
              </a:lnSpc>
              <a:buNone/>
              <a:tabLst>
                <a:tab pos="609600" algn="l"/>
              </a:tabLst>
            </a:pPr>
            <a:endParaRPr lang="zh-CN" altLang="en-US" sz="3600" b="1" dirty="0">
              <a:solidFill>
                <a:srgbClr val="000000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lvl="0" indent="0" defTabSz="0">
              <a:lnSpc>
                <a:spcPts val="1000"/>
              </a:lnSpc>
              <a:buNone/>
              <a:tabLst>
                <a:tab pos="609600" algn="l"/>
              </a:tabLst>
            </a:pPr>
            <a:endParaRPr lang="en-US" altLang="zh-CN" sz="3600" b="1"/>
          </a:p>
          <a:p>
            <a:pPr marL="0" lvl="0" indent="0" defTabSz="0">
              <a:lnSpc>
                <a:spcPts val="1000"/>
              </a:lnSpc>
              <a:buNone/>
              <a:tabLst>
                <a:tab pos="609600" algn="l"/>
              </a:tabLst>
            </a:pPr>
            <a:endParaRPr lang="en-US" altLang="zh-CN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6050" y="260985"/>
            <a:ext cx="11849100" cy="565340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  <a:sym typeface="+mn-ea"/>
              </a:rPr>
              <a:t>7.</a:t>
            </a:r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  <a:sym typeface="+mn-ea"/>
              </a:rPr>
              <a:t>与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  <a:sym typeface="+mn-ea"/>
              </a:rPr>
              <a:t>by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  <a:sym typeface="+mn-ea"/>
              </a:rPr>
              <a:t>连用的交</a:t>
            </a:r>
            <a:r>
              <a:rPr lang="zh-CN" altLang="en-US" sz="3600" b="1" dirty="0">
                <a:solidFill>
                  <a:srgbClr val="0000FF"/>
                </a:solidFill>
                <a:latin typeface="Arial" charset="0"/>
                <a:ea typeface="宋体" pitchFamily="2" charset="-122"/>
                <a:sym typeface="+mn-ea"/>
              </a:rPr>
              <a:t>通工具名称前不加冠词。</a:t>
            </a:r>
            <a:endParaRPr lang="zh-CN" altLang="en-US" sz="3600" b="1" dirty="0">
              <a:solidFill>
                <a:srgbClr val="0000FF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如：</a:t>
            </a:r>
            <a:r>
              <a:rPr lang="en-US" altLang="zh-CN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by car  </a:t>
            </a: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乘小汽车      </a:t>
            </a:r>
            <a:r>
              <a:rPr lang="en-US" altLang="zh-CN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by train  </a:t>
            </a: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乘火车</a:t>
            </a:r>
            <a:endParaRPr lang="zh-CN" altLang="en-US" sz="3600" b="1" dirty="0">
              <a:solidFill>
                <a:srgbClr val="000000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400" b="1" dirty="0">
                <a:solidFill>
                  <a:srgbClr val="C00000"/>
                </a:solidFill>
                <a:latin typeface="Arial" charset="0"/>
                <a:ea typeface="宋体" pitchFamily="2" charset="-122"/>
                <a:sym typeface="+mn-ea"/>
              </a:rPr>
              <a:t>注意</a:t>
            </a:r>
            <a:r>
              <a:rPr lang="en-US" altLang="zh-CN" sz="3400" b="1" dirty="0">
                <a:solidFill>
                  <a:srgbClr val="C00000"/>
                </a:solidFill>
                <a:latin typeface="Arial" charset="0"/>
                <a:ea typeface="宋体" pitchFamily="2" charset="-122"/>
                <a:sym typeface="+mn-ea"/>
              </a:rPr>
              <a:t>:</a:t>
            </a:r>
            <a:r>
              <a:rPr lang="zh-CN" altLang="en-US" sz="3400" b="1" dirty="0">
                <a:solidFill>
                  <a:srgbClr val="C00000"/>
                </a:solidFill>
                <a:latin typeface="Arial" charset="0"/>
                <a:ea typeface="宋体" pitchFamily="2" charset="-122"/>
                <a:sym typeface="+mn-ea"/>
              </a:rPr>
              <a:t> </a:t>
            </a:r>
            <a:r>
              <a:rPr lang="en-US" altLang="zh-CN" sz="3400" b="1" dirty="0">
                <a:solidFill>
                  <a:srgbClr val="C00000"/>
                </a:solidFill>
                <a:latin typeface="Arial" charset="0"/>
                <a:ea typeface="宋体" pitchFamily="2" charset="-122"/>
                <a:sym typeface="+mn-ea"/>
              </a:rPr>
              <a:t>take a bus , in a boat, on the bike </a:t>
            </a:r>
            <a:r>
              <a:rPr lang="zh-CN" altLang="en-US" sz="3400" b="1" dirty="0">
                <a:solidFill>
                  <a:srgbClr val="C00000"/>
                </a:solidFill>
                <a:latin typeface="Arial" charset="0"/>
                <a:ea typeface="宋体" pitchFamily="2" charset="-122"/>
                <a:sym typeface="+mn-ea"/>
              </a:rPr>
              <a:t>等短语需用冠词。</a:t>
            </a:r>
            <a:endParaRPr lang="zh-CN" altLang="en-US" sz="3400" b="1" dirty="0">
              <a:solidFill>
                <a:srgbClr val="C00000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400" b="1" dirty="0">
              <a:solidFill>
                <a:srgbClr val="000000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  <a:sym typeface="+mn-ea"/>
              </a:rPr>
              <a:t>8.</a:t>
            </a:r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  <a:sym typeface="+mn-ea"/>
              </a:rPr>
              <a:t>某些固定词组或习惯用语中不用冠词。</a:t>
            </a:r>
            <a:endParaRPr lang="zh-CN" altLang="en-US" sz="3600" b="1" dirty="0">
              <a:solidFill>
                <a:srgbClr val="0000FF"/>
              </a:solidFill>
              <a:latin typeface="Times New Roman" pitchFamily="18" charset="0"/>
              <a:ea typeface="宋体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如</a:t>
            </a:r>
            <a:r>
              <a:rPr lang="en-US" altLang="zh-CN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:  day and night  </a:t>
            </a:r>
            <a:r>
              <a:rPr lang="zh-CN" altLang="en-US" sz="3600" b="1" dirty="0">
                <a:solidFill>
                  <a:srgbClr val="9900CC"/>
                </a:solidFill>
                <a:latin typeface="Arial" charset="0"/>
                <a:ea typeface="宋体" pitchFamily="2" charset="-122"/>
                <a:sym typeface="+mn-ea"/>
              </a:rPr>
              <a:t>日日夜夜</a:t>
            </a: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    </a:t>
            </a:r>
            <a:r>
              <a:rPr lang="en-US" altLang="zh-CN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face to face  </a:t>
            </a:r>
            <a:r>
              <a:rPr lang="zh-CN" altLang="en-US" sz="3600" b="1" dirty="0">
                <a:solidFill>
                  <a:srgbClr val="9900CC"/>
                </a:solidFill>
                <a:latin typeface="Arial" charset="0"/>
                <a:ea typeface="宋体" pitchFamily="2" charset="-122"/>
                <a:sym typeface="+mn-ea"/>
              </a:rPr>
              <a:t>面对面</a:t>
            </a:r>
            <a:endParaRPr lang="zh-CN" altLang="en-US" sz="3600" b="1" dirty="0">
              <a:solidFill>
                <a:srgbClr val="9900CC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       </a:t>
            </a:r>
            <a:r>
              <a:rPr lang="en-US" altLang="zh-CN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watch TV </a:t>
            </a:r>
            <a:r>
              <a:rPr lang="zh-CN" altLang="en-US" sz="3600" b="1" dirty="0">
                <a:solidFill>
                  <a:srgbClr val="9900CC"/>
                </a:solidFill>
                <a:latin typeface="Arial" charset="0"/>
                <a:ea typeface="宋体" pitchFamily="2" charset="-122"/>
                <a:sym typeface="+mn-ea"/>
              </a:rPr>
              <a:t>看电视 </a:t>
            </a: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               </a:t>
            </a:r>
            <a:r>
              <a:rPr lang="en-US" altLang="zh-CN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in trouble   </a:t>
            </a:r>
            <a:r>
              <a:rPr lang="zh-CN" altLang="en-US" sz="3600" b="1" dirty="0">
                <a:solidFill>
                  <a:srgbClr val="9900CC"/>
                </a:solidFill>
                <a:latin typeface="Arial" charset="0"/>
                <a:ea typeface="宋体" pitchFamily="2" charset="-122"/>
                <a:sym typeface="+mn-ea"/>
              </a:rPr>
              <a:t>在困境中</a:t>
            </a:r>
            <a:endParaRPr lang="zh-CN" altLang="en-US" sz="3600" b="1" dirty="0">
              <a:solidFill>
                <a:srgbClr val="9900CC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       </a:t>
            </a:r>
            <a:r>
              <a:rPr lang="en-US" altLang="zh-CN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on foot  </a:t>
            </a:r>
            <a:r>
              <a:rPr lang="zh-CN" altLang="en-US" sz="3600" b="1" dirty="0">
                <a:solidFill>
                  <a:srgbClr val="9900CC"/>
                </a:solidFill>
                <a:latin typeface="Arial" charset="0"/>
                <a:ea typeface="宋体" pitchFamily="2" charset="-122"/>
                <a:sym typeface="+mn-ea"/>
              </a:rPr>
              <a:t>步行 </a:t>
            </a: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                     </a:t>
            </a:r>
            <a:r>
              <a:rPr lang="en-US" altLang="zh-CN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on time     </a:t>
            </a:r>
            <a:r>
              <a:rPr lang="zh-CN" altLang="en-US" sz="3600" b="1" dirty="0">
                <a:solidFill>
                  <a:srgbClr val="9900CC"/>
                </a:solidFill>
                <a:latin typeface="Arial" charset="0"/>
                <a:ea typeface="宋体" pitchFamily="2" charset="-122"/>
                <a:sym typeface="+mn-ea"/>
              </a:rPr>
              <a:t>准时</a:t>
            </a:r>
            <a:endParaRPr lang="zh-CN" altLang="en-US" sz="3600" b="1" dirty="0">
              <a:solidFill>
                <a:srgbClr val="9900CC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      </a:t>
            </a:r>
            <a:r>
              <a:rPr lang="en-US" altLang="zh-CN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in time   </a:t>
            </a:r>
            <a:r>
              <a:rPr lang="zh-CN" altLang="en-US" sz="3600" b="1" dirty="0">
                <a:solidFill>
                  <a:srgbClr val="9900CC"/>
                </a:solidFill>
                <a:latin typeface="Arial" charset="0"/>
                <a:ea typeface="宋体" pitchFamily="2" charset="-122"/>
                <a:sym typeface="+mn-ea"/>
              </a:rPr>
              <a:t>及时</a:t>
            </a: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     </a:t>
            </a:r>
            <a:r>
              <a:rPr lang="en-US" altLang="zh-CN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go to school / work  </a:t>
            </a:r>
            <a:r>
              <a:rPr lang="zh-CN" altLang="en-US" sz="3600" b="1" dirty="0">
                <a:solidFill>
                  <a:srgbClr val="9900CC"/>
                </a:solidFill>
                <a:latin typeface="Arial" charset="0"/>
                <a:ea typeface="宋体" pitchFamily="2" charset="-122"/>
                <a:sym typeface="+mn-ea"/>
              </a:rPr>
              <a:t>去上学</a:t>
            </a:r>
            <a:r>
              <a:rPr lang="en-US" altLang="zh-CN" sz="3600" b="1" dirty="0">
                <a:solidFill>
                  <a:srgbClr val="9900CC"/>
                </a:solidFill>
                <a:latin typeface="Arial" charset="0"/>
                <a:ea typeface="宋体" pitchFamily="2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9900CC"/>
                </a:solidFill>
                <a:latin typeface="Arial" charset="0"/>
                <a:ea typeface="宋体" pitchFamily="2" charset="-122"/>
                <a:sym typeface="+mn-ea"/>
              </a:rPr>
              <a:t>去工作</a:t>
            </a:r>
            <a:endParaRPr lang="zh-CN" altLang="en-US" sz="3600" b="1" dirty="0">
              <a:solidFill>
                <a:srgbClr val="9900CC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宋体" pitchFamily="2" charset="-122"/>
                <a:sym typeface="+mn-ea"/>
              </a:rPr>
              <a:t>           </a:t>
            </a:r>
            <a:endParaRPr lang="zh-CN" altLang="en-US" sz="3600" b="1" dirty="0">
              <a:solidFill>
                <a:srgbClr val="000000"/>
              </a:solidFill>
              <a:latin typeface="Arial" charset="0"/>
              <a:ea typeface="宋体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600" b="1"/>
              <a:t> </a:t>
            </a: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972</Words>
  <Application>WPS 演示</Application>
  <PresentationFormat>宽屏</PresentationFormat>
  <Paragraphs>51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中考复习 零冠词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</cp:revision>
  <dcterms:created xsi:type="dcterms:W3CDTF">2016-05-27T06:46:00Z</dcterms:created>
  <dcterms:modified xsi:type="dcterms:W3CDTF">2016-05-27T07:45:55Z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