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327" r:id="rId2"/>
    <p:sldId id="365" r:id="rId3"/>
    <p:sldId id="364" r:id="rId4"/>
    <p:sldId id="335" r:id="rId5"/>
    <p:sldId id="336" r:id="rId6"/>
    <p:sldId id="337" r:id="rId7"/>
    <p:sldId id="369" r:id="rId8"/>
    <p:sldId id="350" r:id="rId9"/>
    <p:sldId id="351" r:id="rId10"/>
    <p:sldId id="354" r:id="rId11"/>
    <p:sldId id="355" r:id="rId12"/>
    <p:sldId id="344" r:id="rId13"/>
    <p:sldId id="358" r:id="rId14"/>
    <p:sldId id="359" r:id="rId15"/>
    <p:sldId id="371" r:id="rId16"/>
    <p:sldId id="387" r:id="rId17"/>
    <p:sldId id="377" r:id="rId18"/>
    <p:sldId id="378" r:id="rId19"/>
    <p:sldId id="293" r:id="rId20"/>
    <p:sldId id="388" r:id="rId21"/>
    <p:sldId id="389" r:id="rId22"/>
    <p:sldId id="391" r:id="rId23"/>
    <p:sldId id="381" r:id="rId24"/>
    <p:sldId id="396" r:id="rId25"/>
    <p:sldId id="397" r:id="rId26"/>
    <p:sldId id="390" r:id="rId27"/>
    <p:sldId id="330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楷体_GB2312" pitchFamily="49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800080"/>
    <a:srgbClr val="6600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6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6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fld id="{749A4DF5-0CC8-4F28-B59A-16ABB661359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126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itchFamily="2" charset="-122"/>
              </a:defRPr>
            </a:lvl1pPr>
          </a:lstStyle>
          <a:p>
            <a:fld id="{C1272120-D31C-4A8D-813F-097936099B6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73106-390D-4961-9D46-6101CB06583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C6117-628C-4EFA-90B6-A7E859DAC18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8436F7-ACDC-4360-AF10-863A5D36231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0EAD6-D6A5-4738-AEFD-E736AA9CE39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BE45A3-702A-4793-B44F-E4911896ABF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62C7B-D27F-470B-B116-CCADF70FC71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05C328-F631-442B-9738-6BA4A0A1FB5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A2AC8-4502-453A-AC3D-C681B3D86701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77D02-48C5-4686-9700-AD997BCF657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7AC10-1404-434C-B9DE-011617F0DA6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E2ED5-6B7B-4DD8-9DC7-95A9A0B52A25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+mn-ea"/>
              </a:defRPr>
            </a:lvl1pPr>
          </a:lstStyle>
          <a:p>
            <a:fld id="{895FB688-9A47-44BD-A765-474B2136EAA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5.png"/><Relationship Id="rId2" Type="http://schemas.openxmlformats.org/officeDocument/2006/relationships/audio" Target="file:///C:\Users\Administrator\Music\&#35768;&#32654;&#38745;-&#22478;&#37324;&#30340;&#26376;&#20809;.mp3" TargetMode="External"/><Relationship Id="rId1" Type="http://schemas.openxmlformats.org/officeDocument/2006/relationships/audio" Target="file:///D:\&#37045;&#20239;&#23071;\cjhyy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Music\&#35768;&#32654;&#38745;-&#22478;&#37324;&#30340;&#26376;&#20809;.mp3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istrator\Music\&#35768;&#32654;&#38745;-&#22478;&#37324;&#30340;&#26376;&#20809;.mp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../../hsacnu/&#26700;&#38754;/&#24072;&#36798;&#20013;&#23398;&#31532;&#22235;&#21333;&#20803;/&#35760;&#25215;&#22825;&#23546;&#22812;&#28216;/&#22307;&#27597;&#39042;&#65288;&#21476;&#35834;&#65289;.mp3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hsacnu/&#26700;&#38754;/&#24072;&#36798;&#20013;&#23398;&#31532;&#22235;&#21333;&#20803;/&#35760;&#25215;&#22825;&#23546;&#22812;&#28216;/&#22307;&#27597;&#39042;&#65288;&#21476;&#35834;&#65289;.mp3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9808042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76803" name="cjhyy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7086600"/>
            <a:ext cx="381000" cy="381000"/>
          </a:xfrm>
          <a:prstGeom prst="rect">
            <a:avLst/>
          </a:prstGeom>
          <a:noFill/>
        </p:spPr>
      </p:pic>
      <p:sp>
        <p:nvSpPr>
          <p:cNvPr id="76804" name="WordArt 4"/>
          <p:cNvSpPr>
            <a:spLocks noChangeArrowheads="1" noChangeShapeType="1" noTextEdit="1"/>
          </p:cNvSpPr>
          <p:nvPr/>
        </p:nvSpPr>
        <p:spPr bwMode="auto">
          <a:xfrm>
            <a:off x="827088" y="620713"/>
            <a:ext cx="7439025" cy="1676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9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</a:rPr>
              <a:t>记承天寺夜游</a:t>
            </a:r>
          </a:p>
        </p:txBody>
      </p:sp>
      <p:sp>
        <p:nvSpPr>
          <p:cNvPr id="76805" name="WordArt 5"/>
          <p:cNvSpPr>
            <a:spLocks noChangeArrowheads="1" noChangeShapeType="1" noTextEdit="1"/>
          </p:cNvSpPr>
          <p:nvPr/>
        </p:nvSpPr>
        <p:spPr bwMode="auto">
          <a:xfrm>
            <a:off x="4787900" y="3789363"/>
            <a:ext cx="4095750" cy="1038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80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</a:rPr>
              <a:t>苏</a:t>
            </a:r>
            <a:r>
              <a:rPr lang="zh-CN" altLang="en-US" sz="80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新魏"/>
              </a:rPr>
              <a:t>轼</a:t>
            </a:r>
          </a:p>
        </p:txBody>
      </p:sp>
      <p:pic>
        <p:nvPicPr>
          <p:cNvPr id="6" name="CD 乐曲 5">
            <a:hlinkClick r:id="" action="ppaction://media"/>
          </p:cNvPr>
          <p:cNvPicPr>
            <a:picLocks noRot="1" noChangeAspect="1"/>
          </p:cNvPicPr>
          <p:nvPr>
            <a:audioCd>
              <a:st track="1"/>
              <a:end track="1"/>
            </a:audioCd>
          </p:nvPr>
        </p:nvPicPr>
        <p:blipFill>
          <a:blip r:embed="rId6" cstate="print"/>
          <a:stretch>
            <a:fillRect/>
          </a:stretch>
        </p:blipFill>
        <p:spPr>
          <a:xfrm>
            <a:off x="4448175" y="3305175"/>
            <a:ext cx="244475" cy="244475"/>
          </a:xfrm>
          <a:prstGeom prst="rect">
            <a:avLst/>
          </a:prstGeom>
        </p:spPr>
      </p:pic>
      <p:pic>
        <p:nvPicPr>
          <p:cNvPr id="7" name="许美静-城里的月光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4448175" y="3305175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1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31745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68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" fill="hold"/>
                                        <p:tgtEl>
                                          <p:spTgt spid="7680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803"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6803"/>
                </p:tgtEl>
              </p:cMediaNode>
            </p:audio>
            <p:audio>
              <p:cMediaNode>
                <p:cTn id="25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76804" grpId="0" animBg="1"/>
      <p:bldP spid="7680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CN" altLang="en-US" b="1"/>
              <a:t>解释加点字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CC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2800" b="1" u="sng">
                <a:solidFill>
                  <a:srgbClr val="CC0000"/>
                </a:solidFill>
              </a:rPr>
              <a:t>寻</a:t>
            </a:r>
            <a:r>
              <a:rPr lang="zh-CN" altLang="en-US" sz="2800" b="1"/>
              <a:t>张怀民</a:t>
            </a:r>
          </a:p>
          <a:p>
            <a:pPr>
              <a:lnSpc>
                <a:spcPct val="80000"/>
              </a:lnSpc>
            </a:pPr>
            <a:r>
              <a:rPr lang="zh-CN" altLang="en-US" sz="2800" b="1" u="sng">
                <a:solidFill>
                  <a:srgbClr val="CC0000"/>
                </a:solidFill>
              </a:rPr>
              <a:t>欣然</a:t>
            </a:r>
            <a:r>
              <a:rPr lang="zh-CN" altLang="en-US" sz="2800" b="1"/>
              <a:t>起行</a:t>
            </a:r>
          </a:p>
          <a:p>
            <a:pPr>
              <a:lnSpc>
                <a:spcPct val="80000"/>
              </a:lnSpc>
            </a:pPr>
            <a:r>
              <a:rPr lang="zh-CN" altLang="en-US" sz="2800" b="1" u="sng">
                <a:solidFill>
                  <a:srgbClr val="CC0000"/>
                </a:solidFill>
              </a:rPr>
              <a:t>念</a:t>
            </a:r>
            <a:r>
              <a:rPr lang="zh-CN" altLang="en-US" sz="2800" b="1"/>
              <a:t>无与乐</a:t>
            </a:r>
            <a:r>
              <a:rPr lang="zh-CN" altLang="en-US" sz="2800" b="1" u="sng">
                <a:solidFill>
                  <a:srgbClr val="CC0000"/>
                </a:solidFill>
              </a:rPr>
              <a:t>者</a:t>
            </a:r>
            <a:r>
              <a:rPr lang="zh-CN" altLang="en-US" sz="2800" b="1">
                <a:solidFill>
                  <a:srgbClr val="CC0000"/>
                </a:solidFill>
              </a:rPr>
              <a:t> </a:t>
            </a:r>
            <a:r>
              <a:rPr lang="zh-CN" altLang="en-US" sz="2800" b="1"/>
              <a:t>              </a:t>
            </a:r>
          </a:p>
          <a:p>
            <a:pPr>
              <a:lnSpc>
                <a:spcPct val="80000"/>
              </a:lnSpc>
            </a:pPr>
            <a:r>
              <a:rPr lang="zh-CN" altLang="en-US" sz="2800" b="1" u="sng">
                <a:solidFill>
                  <a:srgbClr val="CC0000"/>
                </a:solidFill>
              </a:rPr>
              <a:t>遂</a:t>
            </a:r>
            <a:r>
              <a:rPr lang="zh-CN" altLang="en-US" sz="2800" b="1"/>
              <a:t>至承天寺</a:t>
            </a:r>
          </a:p>
          <a:p>
            <a:pPr>
              <a:lnSpc>
                <a:spcPct val="80000"/>
              </a:lnSpc>
            </a:pPr>
            <a:r>
              <a:rPr lang="zh-CN" altLang="en-US" sz="2800" b="1" u="sng">
                <a:solidFill>
                  <a:srgbClr val="CC0000"/>
                </a:solidFill>
              </a:rPr>
              <a:t>相与步</a:t>
            </a:r>
            <a:r>
              <a:rPr lang="zh-CN" altLang="en-US" sz="2800" b="1"/>
              <a:t>于中庭</a:t>
            </a:r>
          </a:p>
          <a:p>
            <a:pPr>
              <a:lnSpc>
                <a:spcPct val="80000"/>
              </a:lnSpc>
            </a:pPr>
            <a:r>
              <a:rPr lang="zh-CN" altLang="en-US" sz="2800" b="1"/>
              <a:t>怀民亦未</a:t>
            </a:r>
            <a:r>
              <a:rPr lang="zh-CN" altLang="en-US" sz="2800" b="1" u="sng">
                <a:solidFill>
                  <a:srgbClr val="CC0000"/>
                </a:solidFill>
              </a:rPr>
              <a:t>寝</a:t>
            </a:r>
          </a:p>
          <a:p>
            <a:pPr>
              <a:lnSpc>
                <a:spcPct val="80000"/>
              </a:lnSpc>
            </a:pPr>
            <a:r>
              <a:rPr lang="zh-CN" altLang="en-US" sz="2800" b="1"/>
              <a:t>水中藻荇</a:t>
            </a:r>
            <a:r>
              <a:rPr lang="zh-CN" altLang="en-US" sz="2800" b="1" u="sng">
                <a:solidFill>
                  <a:srgbClr val="CC0000"/>
                </a:solidFill>
              </a:rPr>
              <a:t>交横</a:t>
            </a:r>
          </a:p>
          <a:p>
            <a:pPr>
              <a:lnSpc>
                <a:spcPct val="80000"/>
              </a:lnSpc>
            </a:pPr>
            <a:r>
              <a:rPr lang="zh-CN" altLang="en-US" sz="2800" b="1" u="sng">
                <a:solidFill>
                  <a:srgbClr val="CC0000"/>
                </a:solidFill>
              </a:rPr>
              <a:t>盖</a:t>
            </a:r>
            <a:r>
              <a:rPr lang="zh-CN" altLang="en-US" sz="2800" b="1"/>
              <a:t>竹柏影也</a:t>
            </a:r>
          </a:p>
          <a:p>
            <a:pPr>
              <a:lnSpc>
                <a:spcPct val="80000"/>
              </a:lnSpc>
            </a:pPr>
            <a:r>
              <a:rPr lang="zh-CN" altLang="en-US" sz="2800" b="1" u="sng">
                <a:solidFill>
                  <a:srgbClr val="CC0000"/>
                </a:solidFill>
              </a:rPr>
              <a:t>但</a:t>
            </a:r>
            <a:r>
              <a:rPr lang="zh-CN" altLang="en-US" sz="2800" b="1"/>
              <a:t>少闲人如吾两人者</a:t>
            </a:r>
            <a:r>
              <a:rPr lang="zh-CN" altLang="en-US" sz="2800" b="1" u="sng">
                <a:solidFill>
                  <a:srgbClr val="CC0000"/>
                </a:solidFill>
              </a:rPr>
              <a:t>耳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5715000" y="1905000"/>
            <a:ext cx="2362200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寻找</a:t>
            </a:r>
            <a:endParaRPr lang="zh-CN" altLang="en-US" sz="2800" b="1">
              <a:solidFill>
                <a:srgbClr val="FF0000"/>
              </a:solidFill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 b="1">
              <a:solidFill>
                <a:srgbClr val="FF0000"/>
              </a:solidFill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endParaRPr lang="zh-CN" altLang="en-US" sz="2800"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endParaRPr lang="en-US" altLang="zh-CN">
              <a:ea typeface="宋体" pitchFamily="2" charset="-122"/>
            </a:endParaRP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5651500" y="2349500"/>
            <a:ext cx="2286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高兴地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5580063" y="2781300"/>
            <a:ext cx="2743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想      </a:t>
            </a:r>
            <a:r>
              <a:rPr lang="en-US" altLang="zh-CN" sz="2800" b="1">
                <a:solidFill>
                  <a:srgbClr val="FF0000"/>
                </a:solidFill>
                <a:ea typeface="宋体" pitchFamily="2" charset="-122"/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的人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5580063" y="3213100"/>
            <a:ext cx="2578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于是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5435600" y="3644900"/>
            <a:ext cx="3429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共同，一起、散步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5795963" y="4076700"/>
            <a:ext cx="2222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睡觉</a:t>
            </a:r>
          </a:p>
        </p:txBody>
      </p:sp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5580063" y="4508500"/>
            <a:ext cx="3124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交错纵横</a:t>
            </a:r>
          </a:p>
        </p:txBody>
      </p:sp>
      <p:sp>
        <p:nvSpPr>
          <p:cNvPr id="115723" name="Text Box 11"/>
          <p:cNvSpPr txBox="1">
            <a:spLocks noChangeArrowheads="1"/>
          </p:cNvSpPr>
          <p:nvPr/>
        </p:nvSpPr>
        <p:spPr bwMode="auto">
          <a:xfrm>
            <a:off x="5508625" y="5013325"/>
            <a:ext cx="2362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原来是</a:t>
            </a:r>
          </a:p>
        </p:txBody>
      </p:sp>
      <p:sp>
        <p:nvSpPr>
          <p:cNvPr id="115724" name="Text Box 12"/>
          <p:cNvSpPr txBox="1">
            <a:spLocks noChangeArrowheads="1"/>
          </p:cNvSpPr>
          <p:nvPr/>
        </p:nvSpPr>
        <p:spPr bwMode="auto">
          <a:xfrm>
            <a:off x="5580063" y="5445125"/>
            <a:ext cx="281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宋体" pitchFamily="2" charset="-122"/>
              </a:rPr>
              <a:t>只是、罢了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utoUpdateAnimBg="0"/>
      <p:bldP spid="115717" grpId="0" autoUpdateAnimBg="0"/>
      <p:bldP spid="115718" grpId="0" autoUpdateAnimBg="0"/>
      <p:bldP spid="115719" grpId="0" autoUpdateAnimBg="0"/>
      <p:bldP spid="115720" grpId="0" autoUpdateAnimBg="0"/>
      <p:bldP spid="115721" grpId="0" autoUpdateAnimBg="0"/>
      <p:bldP spid="115722" grpId="0" autoUpdateAnimBg="0"/>
      <p:bldP spid="115723" grpId="0" autoUpdateAnimBg="0"/>
      <p:bldP spid="11572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755650" y="549275"/>
            <a:ext cx="373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chemeClr val="tx2"/>
                </a:solidFill>
                <a:latin typeface="Tahoma" pitchFamily="34" charset="0"/>
              </a:rPr>
              <a:t>翻译下列句子：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381000" y="2708275"/>
            <a:ext cx="87630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latin typeface="Tahoma" pitchFamily="34" charset="0"/>
                <a:ea typeface="宋体" pitchFamily="2" charset="-122"/>
              </a:rPr>
              <a:t>念无与乐者，遂至承天寺，寻张怀民。                                                       </a:t>
            </a:r>
          </a:p>
          <a:p>
            <a:pPr>
              <a:spcBef>
                <a:spcPct val="50000"/>
              </a:spcBef>
            </a:pPr>
            <a:endParaRPr lang="zh-CN" altLang="en-US" sz="3200" b="1">
              <a:latin typeface="Tahoma" pitchFamily="34" charset="0"/>
              <a:ea typeface="宋体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Tahoma" pitchFamily="34" charset="0"/>
                <a:ea typeface="宋体" pitchFamily="2" charset="-122"/>
              </a:rPr>
              <a:t>何夜无月？何处无竹柏？但少闲人如吾两人者耳。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81000" y="3213100"/>
            <a:ext cx="8763000" cy="1016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CC0000"/>
                </a:solidFill>
                <a:latin typeface="Tahoma" pitchFamily="34" charset="0"/>
                <a:ea typeface="宋体" pitchFamily="2" charset="-122"/>
              </a:rPr>
              <a:t>翻译（我）</a:t>
            </a:r>
            <a:r>
              <a:rPr lang="zh-CN" altLang="en-US" sz="2800" b="1">
                <a:solidFill>
                  <a:srgbClr val="CC0000"/>
                </a:solidFill>
                <a:latin typeface="Tahoma" pitchFamily="34" charset="0"/>
                <a:ea typeface="宋体" pitchFamily="2" charset="-122"/>
              </a:rPr>
              <a:t>想到没有可以共同游乐的人，于是到承天寺寻找张怀民。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81000" y="5334000"/>
            <a:ext cx="7924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CC0000"/>
                </a:solidFill>
                <a:latin typeface="Tahoma" pitchFamily="34" charset="0"/>
                <a:ea typeface="宋体" pitchFamily="2" charset="-122"/>
              </a:rPr>
              <a:t>翻译：</a:t>
            </a:r>
            <a:r>
              <a:rPr lang="zh-CN" altLang="en-US" sz="2800" b="1">
                <a:solidFill>
                  <a:srgbClr val="CC0000"/>
                </a:solidFill>
                <a:latin typeface="Tahoma" pitchFamily="34" charset="0"/>
                <a:ea typeface="宋体" pitchFamily="2" charset="-122"/>
              </a:rPr>
              <a:t>哪个夜晚没有月色？哪个地方没有竹子和柏树？只不过少有像我们这样的闲人罢了。</a:t>
            </a: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539750" y="9810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月色入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户</a:t>
            </a:r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，</a:t>
            </a:r>
            <a:r>
              <a:rPr lang="zh-CN" altLang="en-US" sz="3200" b="1"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欣然起行</a:t>
            </a:r>
            <a:r>
              <a:rPr lang="zh-CN" alt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itchFamily="2" charset="-122"/>
              </a:rPr>
              <a:t>。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611188" y="2133600"/>
            <a:ext cx="8240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zh-CN" altLang="en-US" sz="3200" b="1">
                <a:solidFill>
                  <a:srgbClr val="CC0000"/>
                </a:solidFill>
              </a:rPr>
              <a:t>翻译：月光从门射进来，我愉快地起来行走。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41" grpId="0"/>
      <p:bldP spid="116742" grpId="0" animBg="1"/>
      <p:bldP spid="116744" grpId="0"/>
      <p:bldP spid="116745" grpId="0"/>
      <p:bldP spid="1167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692150"/>
            <a:ext cx="7772400" cy="4114800"/>
          </a:xfrm>
        </p:spPr>
        <p:txBody>
          <a:bodyPr/>
          <a:lstStyle/>
          <a:p>
            <a:pPr>
              <a:lnSpc>
                <a:spcPct val="170000"/>
              </a:lnSpc>
              <a:spcBef>
                <a:spcPct val="0"/>
              </a:spcBef>
              <a:buFontTx/>
              <a:buNone/>
            </a:pP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</a:rPr>
              <a:t>怀民亦未寝，相与步于中庭。      </a:t>
            </a:r>
          </a:p>
          <a:p>
            <a:endParaRPr lang="en-US" altLang="zh-CN"/>
          </a:p>
        </p:txBody>
      </p:sp>
      <p:sp>
        <p:nvSpPr>
          <p:cNvPr id="102406" name="Text Box 6"/>
          <p:cNvSpPr txBox="1">
            <a:spLocks noChangeArrowheads="1"/>
          </p:cNvSpPr>
          <p:nvPr/>
        </p:nvSpPr>
        <p:spPr bwMode="auto">
          <a:xfrm>
            <a:off x="323850" y="1871663"/>
            <a:ext cx="88534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0" lang="zh-CN" altLang="en-US" sz="3200" b="1">
                <a:solidFill>
                  <a:srgbClr val="CC0000"/>
                </a:solidFill>
              </a:rPr>
              <a:t>翻译：张怀民也没有睡觉，我们在庭院中散步。 </a:t>
            </a:r>
          </a:p>
          <a:p>
            <a:endParaRPr lang="en-US" altLang="zh-CN" sz="3200">
              <a:solidFill>
                <a:srgbClr val="CC0000"/>
              </a:solidFill>
            </a:endParaRPr>
          </a:p>
        </p:txBody>
      </p:sp>
      <p:sp>
        <p:nvSpPr>
          <p:cNvPr id="102407" name="Text Box 7"/>
          <p:cNvSpPr txBox="1">
            <a:spLocks noChangeArrowheads="1"/>
          </p:cNvSpPr>
          <p:nvPr/>
        </p:nvSpPr>
        <p:spPr bwMode="auto">
          <a:xfrm>
            <a:off x="250825" y="4437063"/>
            <a:ext cx="92392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chemeClr val="hlink"/>
                </a:solidFill>
                <a:latin typeface="Tahoma" pitchFamily="34" charset="0"/>
                <a:ea typeface="宋体" pitchFamily="2" charset="-122"/>
              </a:rPr>
              <a:t> </a:t>
            </a:r>
            <a:r>
              <a:rPr lang="zh-CN" altLang="en-US" sz="3200" b="1">
                <a:solidFill>
                  <a:srgbClr val="CC0000"/>
                </a:solidFill>
                <a:latin typeface="Tahoma" pitchFamily="34" charset="0"/>
                <a:ea typeface="宋体" pitchFamily="2" charset="-122"/>
              </a:rPr>
              <a:t>翻译：</a:t>
            </a:r>
            <a:r>
              <a:rPr lang="zh-CN" altLang="en-US" sz="2800" b="1">
                <a:solidFill>
                  <a:srgbClr val="CC0000"/>
                </a:solidFill>
                <a:latin typeface="Tahoma" pitchFamily="34" charset="0"/>
                <a:ea typeface="宋体" pitchFamily="2" charset="-122"/>
              </a:rPr>
              <a:t>月色撒满庭院，如同积水充满院落，清澈透明，   水中水藻、荇菜交叉错杂，原来那是竹子、柏树的影子。</a:t>
            </a:r>
          </a:p>
        </p:txBody>
      </p:sp>
      <p:sp>
        <p:nvSpPr>
          <p:cNvPr id="102409" name="Text Box 9"/>
          <p:cNvSpPr txBox="1">
            <a:spLocks noChangeArrowheads="1"/>
          </p:cNvSpPr>
          <p:nvPr/>
        </p:nvSpPr>
        <p:spPr bwMode="auto">
          <a:xfrm>
            <a:off x="539750" y="2708275"/>
            <a:ext cx="82804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200" b="1"/>
              <a:t>庭下如积水空明，水中藻荇交横，盖竹柏影也。</a:t>
            </a:r>
          </a:p>
          <a:p>
            <a:endParaRPr lang="zh-CN" altLang="en-US" sz="3200" b="1"/>
          </a:p>
          <a:p>
            <a:endParaRPr lang="en-US" altLang="zh-CN" sz="3200"/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6" grpId="0"/>
      <p:bldP spid="102407" grpId="0"/>
      <p:bldP spid="1024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250825" y="620713"/>
            <a:ext cx="8588375" cy="44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00000"/>
              <a:buFont typeface="Arial" charset="0"/>
              <a:buNone/>
            </a:pPr>
            <a:r>
              <a:rPr kumimoji="0" lang="zh-CN" altLang="en-US" sz="4800" b="1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译文：</a:t>
            </a:r>
          </a:p>
          <a:p>
            <a:pPr>
              <a:buSzPct val="100000"/>
              <a:buFont typeface="Arial" charset="0"/>
              <a:buNone/>
            </a:pPr>
            <a:r>
              <a:rPr kumimoji="0" lang="zh-CN" altLang="en-US" sz="4000" b="1">
                <a:solidFill>
                  <a:schemeClr val="tx2"/>
                </a:solidFill>
                <a:latin typeface="楷体_GB2312" pitchFamily="49" charset="-122"/>
              </a:rPr>
              <a:t>    元丰六年十月十二日，晚上。解开衣服将要睡觉时，月光从门射进来，我愉快地起来行走。想到没有可与自己一起游乐的人，于是到承天寺，找张怀民。张怀民也没有睡觉，我们在庭院中散步。 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/>
          <p:cNvSpPr txBox="1">
            <a:spLocks noChangeArrowheads="1"/>
          </p:cNvSpPr>
          <p:nvPr/>
        </p:nvSpPr>
        <p:spPr bwMode="auto">
          <a:xfrm>
            <a:off x="179388" y="676275"/>
            <a:ext cx="8964612" cy="448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00000"/>
              <a:buFont typeface="Arial" charset="0"/>
              <a:buNone/>
            </a:pPr>
            <a:r>
              <a:rPr kumimoji="0" lang="zh-CN" altLang="en-US" sz="4800" b="1">
                <a:solidFill>
                  <a:srgbClr val="FF0000"/>
                </a:solidFill>
                <a:latin typeface="华文隶书" pitchFamily="2" charset="-122"/>
                <a:ea typeface="华文隶书" pitchFamily="2" charset="-122"/>
              </a:rPr>
              <a:t>译文：</a:t>
            </a:r>
          </a:p>
          <a:p>
            <a:pPr>
              <a:buSzPct val="100000"/>
              <a:buFont typeface="Arial" charset="0"/>
              <a:buNone/>
            </a:pPr>
            <a:r>
              <a:rPr kumimoji="0" lang="zh-CN" altLang="en-US" sz="4000" b="1">
                <a:solidFill>
                  <a:schemeClr val="tx2"/>
                </a:solidFill>
                <a:latin typeface="楷体_GB2312" pitchFamily="49" charset="-122"/>
              </a:rPr>
              <a:t>    庭院中的月光宛如一泓积水那样清澈透明，水中藻、荇纵横交叉，都是绿竹和翠柏的影子。 </a:t>
            </a:r>
            <a:br>
              <a:rPr kumimoji="0" lang="zh-CN" altLang="en-US" sz="4000" b="1">
                <a:solidFill>
                  <a:schemeClr val="tx2"/>
                </a:solidFill>
                <a:latin typeface="楷体_GB2312" pitchFamily="49" charset="-122"/>
              </a:rPr>
            </a:br>
            <a:r>
              <a:rPr kumimoji="0" lang="zh-CN" altLang="en-US" sz="4000" b="1">
                <a:solidFill>
                  <a:schemeClr val="tx2"/>
                </a:solidFill>
                <a:latin typeface="楷体_GB2312" pitchFamily="49" charset="-122"/>
              </a:rPr>
              <a:t>    哪夜没有月光，哪里没有绿竹和翠柏，只是缺少像我两个这样的闲人罢了。 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765175"/>
            <a:ext cx="7772400" cy="1143000"/>
          </a:xfrm>
          <a:noFill/>
          <a:ln/>
        </p:spPr>
        <p:txBody>
          <a:bodyPr/>
          <a:lstStyle/>
          <a:p>
            <a:r>
              <a:rPr lang="zh-CN" altLang="en-US" b="1"/>
              <a:t>三、品读欣赏，把握情感</a:t>
            </a:r>
          </a:p>
        </p:txBody>
      </p:sp>
      <p:sp>
        <p:nvSpPr>
          <p:cNvPr id="137222" name="Text Box 6"/>
          <p:cNvSpPr txBox="1">
            <a:spLocks noChangeArrowheads="1"/>
          </p:cNvSpPr>
          <p:nvPr/>
        </p:nvSpPr>
        <p:spPr bwMode="auto">
          <a:xfrm>
            <a:off x="395288" y="115888"/>
            <a:ext cx="3311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>
                <a:solidFill>
                  <a:srgbClr val="CC0000"/>
                </a:solidFill>
              </a:rPr>
              <a:t>与苏轼对话</a:t>
            </a:r>
          </a:p>
        </p:txBody>
      </p:sp>
      <p:sp>
        <p:nvSpPr>
          <p:cNvPr id="137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71538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zh-CN" sz="3600" b="1"/>
              <a:t>1</a:t>
            </a:r>
            <a:r>
              <a:rPr lang="zh-CN" altLang="en-US" sz="3600" b="1"/>
              <a:t>、作者为什么想着在初冬的夜里走出户外？</a:t>
            </a:r>
          </a:p>
        </p:txBody>
      </p:sp>
      <p:sp>
        <p:nvSpPr>
          <p:cNvPr id="137224" name="Text Box 8"/>
          <p:cNvSpPr txBox="1">
            <a:spLocks noChangeArrowheads="1"/>
          </p:cNvSpPr>
          <p:nvPr/>
        </p:nvSpPr>
        <p:spPr bwMode="auto">
          <a:xfrm>
            <a:off x="755650" y="3141663"/>
            <a:ext cx="7488238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zh-CN" altLang="en-US" sz="4000" b="1"/>
              <a:t>一方面作者被贬，心情郁闷寂寞无聊，想出去走走，另一方面因为月色很美，想去赏月。</a:t>
            </a:r>
          </a:p>
          <a:p>
            <a:pPr>
              <a:spcBef>
                <a:spcPct val="50000"/>
              </a:spcBef>
            </a:pPr>
            <a:endParaRPr lang="en-US" altLang="zh-CN" sz="400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7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3" grpId="0" build="p"/>
      <p:bldP spid="1372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79388" y="504825"/>
            <a:ext cx="8964612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00000"/>
              <a:buFont typeface="Arial" charset="0"/>
              <a:buNone/>
            </a:pPr>
            <a:r>
              <a:rPr kumimoji="0" lang="zh-CN" altLang="en-US" sz="4000" b="1">
                <a:solidFill>
                  <a:srgbClr val="FF0000"/>
                </a:solidFill>
                <a:latin typeface="Arial" charset="0"/>
              </a:rPr>
              <a:t>（</a:t>
            </a:r>
            <a:r>
              <a:rPr kumimoji="0" lang="zh-CN" altLang="en-US" sz="4000" b="1">
                <a:solidFill>
                  <a:schemeClr val="tx2"/>
                </a:solidFill>
                <a:latin typeface="Arial" charset="0"/>
              </a:rPr>
              <a:t>共同赏月的人</a:t>
            </a:r>
            <a:r>
              <a:rPr kumimoji="0" lang="zh-CN" altLang="en-US" sz="4000" b="1">
                <a:solidFill>
                  <a:srgbClr val="FF0000"/>
                </a:solidFill>
                <a:latin typeface="Arial" charset="0"/>
              </a:rPr>
              <a:t>应当是志同道合之人，有着高雅志趣，浩然正气，心胸坦荡的人。世上那些庸俗势利之徒，是不配来与自己共同赏月的。）</a:t>
            </a:r>
          </a:p>
          <a:p>
            <a:pPr>
              <a:buSzPct val="100000"/>
              <a:buFont typeface="Arial" charset="0"/>
              <a:buNone/>
            </a:pPr>
            <a:endParaRPr kumimoji="0" lang="zh-CN" altLang="en-US" sz="4000" b="1">
              <a:solidFill>
                <a:srgbClr val="FF0000"/>
              </a:solidFill>
              <a:latin typeface="Arial" charset="0"/>
            </a:endParaRPr>
          </a:p>
          <a:p>
            <a:pPr>
              <a:buSzPct val="100000"/>
              <a:buFont typeface="Arial" charset="0"/>
              <a:buNone/>
            </a:pPr>
            <a:r>
              <a:rPr kumimoji="0" lang="zh-CN" altLang="en-US" sz="4000" b="1">
                <a:solidFill>
                  <a:schemeClr val="tx2"/>
                </a:solidFill>
                <a:latin typeface="Arial" charset="0"/>
              </a:rPr>
              <a:t>作者只寻张怀民，一方面表明他志趣高雅，而世上庸俗之人太多，少有志同道合者 ；另一方面也暗示其处境，无人敢与之交往，与下面的</a:t>
            </a:r>
            <a:r>
              <a:rPr kumimoji="0" lang="zh-CN" altLang="en-US" sz="4000" b="1">
                <a:solidFill>
                  <a:schemeClr val="tx2"/>
                </a:solidFill>
                <a:latin typeface="华文楷体"/>
              </a:rPr>
              <a:t>“</a:t>
            </a:r>
            <a:r>
              <a:rPr kumimoji="0" lang="zh-CN" altLang="en-US" sz="4000" b="1">
                <a:solidFill>
                  <a:schemeClr val="tx2"/>
                </a:solidFill>
                <a:latin typeface="Arial" charset="0"/>
              </a:rPr>
              <a:t>闲人</a:t>
            </a:r>
            <a:r>
              <a:rPr kumimoji="0" lang="zh-CN" altLang="en-US" sz="4000" b="1">
                <a:solidFill>
                  <a:schemeClr val="tx2"/>
                </a:solidFill>
                <a:latin typeface="华文楷体"/>
              </a:rPr>
              <a:t>”</a:t>
            </a:r>
            <a:r>
              <a:rPr kumimoji="0" lang="zh-CN" altLang="en-US" sz="4000" b="1">
                <a:solidFill>
                  <a:schemeClr val="tx2"/>
                </a:solidFill>
                <a:latin typeface="Arial" charset="0"/>
              </a:rPr>
              <a:t>相应。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180975" y="0"/>
            <a:ext cx="9505950" cy="1828800"/>
          </a:xfrm>
        </p:spPr>
        <p:txBody>
          <a:bodyPr/>
          <a:lstStyle/>
          <a:p>
            <a:r>
              <a:rPr lang="zh-CN" altLang="en-US" sz="6600" b="1">
                <a:latin typeface="楷体_GB2312" pitchFamily="49" charset="-122"/>
                <a:ea typeface="楷体_GB2312" pitchFamily="49" charset="-122"/>
              </a:rPr>
              <a:t>作者是如何描写月色的？ 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5084762"/>
          </a:xfrm>
          <a:ln>
            <a:solidFill>
              <a:srgbClr val="CC0000"/>
            </a:solidFill>
          </a:ln>
        </p:spPr>
        <p:txBody>
          <a:bodyPr/>
          <a:lstStyle/>
          <a:p>
            <a:r>
              <a:rPr lang="zh-CN" altLang="en-US" sz="6000" b="1">
                <a:solidFill>
                  <a:srgbClr val="CC0000"/>
                </a:solidFill>
                <a:latin typeface="Tahoma" pitchFamily="34" charset="0"/>
                <a:ea typeface="隶书" pitchFamily="49" charset="-122"/>
              </a:rPr>
              <a:t>庭下如积水空明，水中藻荇交横，盖竹柏影也</a:t>
            </a:r>
            <a:endParaRPr lang="zh-CN" altLang="en-US" sz="6000" b="1">
              <a:solidFill>
                <a:srgbClr val="CC0000"/>
              </a:solidFill>
              <a:latin typeface="楷体_GB2312" pitchFamily="49" charset="-122"/>
              <a:ea typeface="楷体_GB2312" pitchFamily="49" charset="-122"/>
            </a:endParaRPr>
          </a:p>
          <a:p>
            <a:r>
              <a:rPr lang="zh-CN" altLang="en-US" sz="60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月色</a:t>
            </a:r>
            <a:r>
              <a:rPr lang="en-US" altLang="zh-CN" sz="6000" b="1">
                <a:solidFill>
                  <a:schemeClr val="accent2"/>
                </a:solidFill>
                <a:latin typeface="Times New Roman"/>
                <a:ea typeface="楷体_GB2312" pitchFamily="49" charset="-122"/>
              </a:rPr>
              <a:t>—</a:t>
            </a:r>
            <a:r>
              <a:rPr lang="zh-CN" altLang="en-US" sz="60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积水  </a:t>
            </a:r>
            <a:r>
              <a:rPr lang="zh-CN" altLang="en-US" sz="60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空明</a:t>
            </a:r>
          </a:p>
          <a:p>
            <a:r>
              <a:rPr lang="zh-CN" altLang="en-US" sz="60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竹柏</a:t>
            </a:r>
            <a:r>
              <a:rPr lang="en-US" altLang="zh-CN" sz="6000" b="1">
                <a:solidFill>
                  <a:schemeClr val="accent2"/>
                </a:solidFill>
                <a:latin typeface="Times New Roman"/>
                <a:ea typeface="楷体_GB2312" pitchFamily="49" charset="-122"/>
              </a:rPr>
              <a:t>—</a:t>
            </a:r>
            <a:r>
              <a:rPr lang="zh-CN" altLang="en-US" sz="6000" b="1">
                <a:solidFill>
                  <a:schemeClr val="accent2"/>
                </a:solidFill>
                <a:latin typeface="楷体_GB2312" pitchFamily="49" charset="-122"/>
                <a:ea typeface="楷体_GB2312" pitchFamily="49" charset="-122"/>
              </a:rPr>
              <a:t>藻荇  </a:t>
            </a:r>
            <a:r>
              <a:rPr lang="zh-CN" altLang="en-US" sz="60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交横</a:t>
            </a:r>
            <a:r>
              <a:rPr lang="zh-CN" altLang="en-US" sz="6000" b="1">
                <a:latin typeface="楷体_GB2312" pitchFamily="49" charset="-122"/>
                <a:ea typeface="楷体_GB2312" pitchFamily="49" charset="-122"/>
              </a:rPr>
              <a:t> </a:t>
            </a:r>
          </a:p>
        </p:txBody>
      </p:sp>
      <p:sp>
        <p:nvSpPr>
          <p:cNvPr id="144388" name="Oval 4"/>
          <p:cNvSpPr>
            <a:spLocks noChangeArrowheads="1"/>
          </p:cNvSpPr>
          <p:nvPr/>
        </p:nvSpPr>
        <p:spPr bwMode="auto">
          <a:xfrm>
            <a:off x="6443663" y="4941888"/>
            <a:ext cx="2522537" cy="19161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zh-CN" altLang="en-US" sz="8000" b="1">
                <a:ea typeface="华文新魏" pitchFamily="2" charset="-122"/>
              </a:rPr>
              <a:t>比喻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4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 autoUpdateAnimBg="0"/>
      <p:bldP spid="144387" grpId="0" build="p" autoUpdateAnimBg="0"/>
      <p:bldP spid="1443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145412" name="Picture 4" descr="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150"/>
            <a:ext cx="9144000" cy="6915150"/>
          </a:xfrm>
          <a:prstGeom prst="rect">
            <a:avLst/>
          </a:prstGeom>
          <a:noFill/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0" y="1981200"/>
            <a:ext cx="4635500" cy="420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5400" b="1">
                <a:latin typeface="隶书" pitchFamily="49" charset="-122"/>
                <a:ea typeface="隶书" pitchFamily="49" charset="-122"/>
              </a:rPr>
              <a:t>积水 </a:t>
            </a:r>
            <a:r>
              <a:rPr lang="zh-CN" altLang="en-US" sz="5400" b="1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空明</a:t>
            </a:r>
            <a:r>
              <a:rPr lang="zh-CN" altLang="en-US" sz="5400" b="1">
                <a:latin typeface="隶书" pitchFamily="49" charset="-122"/>
                <a:ea typeface="隶书" pitchFamily="49" charset="-122"/>
              </a:rPr>
              <a:t>（正）（静） </a:t>
            </a:r>
          </a:p>
          <a:p>
            <a:r>
              <a:rPr lang="zh-CN" altLang="en-US" sz="5400" b="1">
                <a:latin typeface="隶书" pitchFamily="49" charset="-122"/>
                <a:ea typeface="隶书" pitchFamily="49" charset="-122"/>
              </a:rPr>
              <a:t>藻荇 </a:t>
            </a:r>
            <a:r>
              <a:rPr lang="zh-CN" altLang="en-US" sz="5400" b="1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交横</a:t>
            </a:r>
          </a:p>
          <a:p>
            <a:r>
              <a:rPr lang="zh-CN" altLang="en-US" sz="5400" b="1">
                <a:ea typeface="隶书" pitchFamily="49" charset="-122"/>
              </a:rPr>
              <a:t>竹柏影</a:t>
            </a:r>
          </a:p>
          <a:p>
            <a:r>
              <a:rPr lang="zh-CN" altLang="en-US" sz="5400" b="1">
                <a:latin typeface="隶书" pitchFamily="49" charset="-122"/>
                <a:ea typeface="隶书" pitchFamily="49" charset="-122"/>
              </a:rPr>
              <a:t>（侧）（动） </a:t>
            </a:r>
          </a:p>
        </p:txBody>
      </p:sp>
      <p:sp>
        <p:nvSpPr>
          <p:cNvPr id="145414" name="Text Box 6"/>
          <p:cNvSpPr txBox="1">
            <a:spLocks noChangeArrowheads="1"/>
          </p:cNvSpPr>
          <p:nvPr/>
        </p:nvSpPr>
        <p:spPr bwMode="auto">
          <a:xfrm>
            <a:off x="5111750" y="1341438"/>
            <a:ext cx="4032250" cy="5227637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皎洁、</a:t>
            </a:r>
          </a:p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空明、</a:t>
            </a:r>
          </a:p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清丽、</a:t>
            </a:r>
          </a:p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淡雅、</a:t>
            </a:r>
          </a:p>
          <a:p>
            <a:pPr>
              <a:spcBef>
                <a:spcPct val="50000"/>
              </a:spcBef>
            </a:pPr>
            <a:r>
              <a:rPr lang="zh-CN" altLang="en-US" sz="4800" b="1">
                <a:solidFill>
                  <a:srgbClr val="CC0000"/>
                </a:solidFill>
                <a:latin typeface="隶书" pitchFamily="49" charset="-122"/>
                <a:ea typeface="隶书" pitchFamily="49" charset="-122"/>
              </a:rPr>
              <a:t>宁静 </a:t>
            </a:r>
          </a:p>
        </p:txBody>
      </p:sp>
      <p:sp>
        <p:nvSpPr>
          <p:cNvPr id="145415" name="WordArt 7"/>
          <p:cNvSpPr>
            <a:spLocks noChangeArrowheads="1" noChangeShapeType="1" noTextEdit="1"/>
          </p:cNvSpPr>
          <p:nvPr/>
        </p:nvSpPr>
        <p:spPr bwMode="auto">
          <a:xfrm>
            <a:off x="323850" y="404813"/>
            <a:ext cx="4914900" cy="1238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9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华文新魏"/>
              </a:rPr>
              <a:t>月光如水</a:t>
            </a:r>
          </a:p>
        </p:txBody>
      </p:sp>
      <p:sp>
        <p:nvSpPr>
          <p:cNvPr id="145416" name="WordArt 8" descr="窄竖线"/>
          <p:cNvSpPr>
            <a:spLocks noChangeArrowheads="1" noChangeShapeType="1" noTextEdit="1"/>
          </p:cNvSpPr>
          <p:nvPr/>
        </p:nvSpPr>
        <p:spPr bwMode="auto">
          <a:xfrm>
            <a:off x="6443663" y="1989138"/>
            <a:ext cx="2449512" cy="4510087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33CC33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宋体"/>
                <a:ea typeface="宋体"/>
              </a:rPr>
              <a:t>冰清玉洁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5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 autoUpdateAnimBg="0"/>
      <p:bldP spid="145414" grpId="0" animBg="1" autoUpdateAnimBg="0"/>
      <p:bldP spid="145415" grpId="0" animBg="1"/>
      <p:bldP spid="1454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1736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altLang="zh-CN" sz="5400" b="1">
                <a:latin typeface="楷体_GB2312" pitchFamily="49" charset="-122"/>
              </a:rPr>
              <a:t>    </a:t>
            </a:r>
            <a:r>
              <a:rPr lang="zh-CN" altLang="en-US" sz="5400" b="1">
                <a:latin typeface="楷体_GB2312" pitchFamily="49" charset="-122"/>
              </a:rPr>
              <a:t>苏轼描写月光曾有非常经典的句子：</a:t>
            </a:r>
          </a:p>
        </p:txBody>
      </p:sp>
      <p:sp>
        <p:nvSpPr>
          <p:cNvPr id="40963" name="WordArt 3"/>
          <p:cNvSpPr>
            <a:spLocks noChangeArrowheads="1" noChangeShapeType="1" noTextEdit="1"/>
          </p:cNvSpPr>
          <p:nvPr/>
        </p:nvSpPr>
        <p:spPr bwMode="auto">
          <a:xfrm>
            <a:off x="0" y="3429000"/>
            <a:ext cx="91440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6600" b="1" kern="10">
                <a:ln w="9525" cap="sq">
                  <a:solidFill>
                    <a:srgbClr val="FF6600"/>
                  </a:solidFill>
                  <a:round/>
                  <a:headEnd type="none" w="sm" len="sm"/>
                  <a:tailEnd type="none" w="sm" len="sm"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华文新魏"/>
              </a:rPr>
              <a:t>第二段描写月光的手法妙在哪？ 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0" y="18288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b="1">
                <a:latin typeface="Times New Roman"/>
                <a:ea typeface="隶书" pitchFamily="49" charset="-122"/>
              </a:rPr>
              <a:t>“</a:t>
            </a:r>
            <a:r>
              <a:rPr lang="zh-CN" altLang="en-US" sz="5400" b="1">
                <a:latin typeface="隶书" pitchFamily="49" charset="-122"/>
                <a:ea typeface="隶书" pitchFamily="49" charset="-122"/>
              </a:rPr>
              <a:t>转朱阁，低绮户，照无眠</a:t>
            </a:r>
            <a:r>
              <a:rPr lang="zh-CN" altLang="en-US" sz="5400" b="1">
                <a:latin typeface="Times New Roman"/>
                <a:ea typeface="隶书" pitchFamily="49" charset="-122"/>
              </a:rPr>
              <a:t>”</a:t>
            </a:r>
            <a:r>
              <a:rPr lang="zh-CN" altLang="en-US" sz="5400" b="1">
                <a:latin typeface="隶书" pitchFamily="49" charset="-122"/>
                <a:ea typeface="隶书" pitchFamily="49" charset="-122"/>
              </a:rPr>
              <a:t>。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animBg="1"/>
      <p:bldP spid="4096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15888"/>
            <a:ext cx="2016125" cy="1143000"/>
          </a:xfrm>
        </p:spPr>
        <p:txBody>
          <a:bodyPr/>
          <a:lstStyle/>
          <a:p>
            <a:pPr algn="l"/>
            <a:r>
              <a:rPr lang="zh-CN" altLang="en-US" sz="4000" b="1">
                <a:solidFill>
                  <a:srgbClr val="CC0000"/>
                </a:solidFill>
                <a:ea typeface="楷体_GB2312" pitchFamily="49" charset="-122"/>
              </a:rPr>
              <a:t>解题</a:t>
            </a:r>
            <a:r>
              <a:rPr lang="en-US" altLang="zh-CN" sz="4000" b="1">
                <a:solidFill>
                  <a:srgbClr val="CC0000"/>
                </a:solidFill>
                <a:ea typeface="楷体_GB2312" pitchFamily="49" charset="-122"/>
              </a:rPr>
              <a:t>----</a:t>
            </a:r>
          </a:p>
        </p:txBody>
      </p:sp>
      <p:sp>
        <p:nvSpPr>
          <p:cNvPr id="129028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4105275" cy="5327650"/>
          </a:xfrm>
          <a:noFill/>
          <a:ln>
            <a:solidFill>
              <a:srgbClr val="CC0000"/>
            </a:solidFill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     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位于今湖北省黄冈市南，南唐初年建寺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初名</a:t>
            </a:r>
            <a:r>
              <a:rPr lang="zh-CN" altLang="en-US" sz="3600" b="1">
                <a:latin typeface="Times New Roman"/>
                <a:ea typeface="楷体_GB2312" pitchFamily="49" charset="-122"/>
              </a:rPr>
              <a:t>“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南禅寺</a:t>
            </a:r>
            <a:r>
              <a:rPr lang="zh-CN" altLang="en-US" sz="3600" b="1">
                <a:latin typeface="Times New Roman"/>
                <a:ea typeface="楷体_GB2312" pitchFamily="49" charset="-122"/>
              </a:rPr>
              <a:t>”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。北宋景德四年（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1007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年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)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赐名承天寺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其规模仅次于开元寺因寺宇第一山门横匾上有金光闪烁的</a:t>
            </a:r>
            <a:r>
              <a:rPr lang="zh-CN" altLang="en-US" sz="3600" b="1">
                <a:latin typeface="Times New Roman"/>
                <a:ea typeface="楷体_GB2312" pitchFamily="49" charset="-122"/>
              </a:rPr>
              <a:t>“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月台</a:t>
            </a:r>
            <a:r>
              <a:rPr lang="zh-CN" altLang="en-US" sz="3600" b="1">
                <a:latin typeface="Times New Roman"/>
                <a:ea typeface="楷体_GB2312" pitchFamily="49" charset="-122"/>
              </a:rPr>
              <a:t>”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两字</a:t>
            </a:r>
            <a:r>
              <a:rPr lang="en-US" altLang="zh-CN" sz="3600" b="1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3600" b="1">
                <a:latin typeface="楷体_GB2312" pitchFamily="49" charset="-122"/>
                <a:ea typeface="楷体_GB2312" pitchFamily="49" charset="-122"/>
              </a:rPr>
              <a:t>故又名月台寺。</a:t>
            </a:r>
          </a:p>
        </p:txBody>
      </p:sp>
      <p:pic>
        <p:nvPicPr>
          <p:cNvPr id="129029" name="Picture 5" descr="chengtiansi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188913"/>
            <a:ext cx="4140200" cy="2979737"/>
          </a:xfrm>
          <a:prstGeom prst="rect">
            <a:avLst/>
          </a:prstGeom>
          <a:noFill/>
        </p:spPr>
      </p:pic>
      <p:pic>
        <p:nvPicPr>
          <p:cNvPr id="129030" name="Picture 6" descr="chengtiansi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3357563"/>
            <a:ext cx="4500563" cy="3241675"/>
          </a:xfrm>
          <a:prstGeom prst="rect">
            <a:avLst/>
          </a:prstGeom>
          <a:noFill/>
        </p:spPr>
      </p:pic>
      <p:grpSp>
        <p:nvGrpSpPr>
          <p:cNvPr id="129031" name="Group 7"/>
          <p:cNvGrpSpPr>
            <a:grpSpLocks/>
          </p:cNvGrpSpPr>
          <p:nvPr/>
        </p:nvGrpSpPr>
        <p:grpSpPr bwMode="auto">
          <a:xfrm>
            <a:off x="5949950" y="5661025"/>
            <a:ext cx="3194050" cy="457200"/>
            <a:chOff x="0" y="1311"/>
            <a:chExt cx="5299" cy="288"/>
          </a:xfrm>
        </p:grpSpPr>
        <p:sp>
          <p:nvSpPr>
            <p:cNvPr id="129032" name="Rectangle 8"/>
            <p:cNvSpPr>
              <a:spLocks noChangeArrowheads="1"/>
            </p:cNvSpPr>
            <p:nvPr/>
          </p:nvSpPr>
          <p:spPr bwMode="auto">
            <a:xfrm>
              <a:off x="0" y="1311"/>
              <a:ext cx="52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033" name="Rectangle 9"/>
            <p:cNvSpPr>
              <a:spLocks noChangeArrowheads="1"/>
            </p:cNvSpPr>
            <p:nvPr/>
          </p:nvSpPr>
          <p:spPr bwMode="auto">
            <a:xfrm>
              <a:off x="0" y="1311"/>
              <a:ext cx="52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zh-CN" altLang="en-US" sz="4400" b="1">
                  <a:solidFill>
                    <a:srgbClr val="FEF8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itchFamily="2" charset="-122"/>
                </a:rPr>
                <a:t>承天寺</a:t>
              </a:r>
            </a:p>
          </p:txBody>
        </p:sp>
      </p:grpSp>
      <p:grpSp>
        <p:nvGrpSpPr>
          <p:cNvPr id="129034" name="Group 10"/>
          <p:cNvGrpSpPr>
            <a:grpSpLocks/>
          </p:cNvGrpSpPr>
          <p:nvPr/>
        </p:nvGrpSpPr>
        <p:grpSpPr bwMode="auto">
          <a:xfrm>
            <a:off x="1547813" y="333375"/>
            <a:ext cx="3194050" cy="457200"/>
            <a:chOff x="0" y="1311"/>
            <a:chExt cx="5299" cy="288"/>
          </a:xfrm>
        </p:grpSpPr>
        <p:sp>
          <p:nvSpPr>
            <p:cNvPr id="129035" name="Rectangle 11"/>
            <p:cNvSpPr>
              <a:spLocks noChangeArrowheads="1"/>
            </p:cNvSpPr>
            <p:nvPr/>
          </p:nvSpPr>
          <p:spPr bwMode="auto">
            <a:xfrm>
              <a:off x="0" y="1311"/>
              <a:ext cx="52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9036" name="Rectangle 12"/>
            <p:cNvSpPr>
              <a:spLocks noChangeArrowheads="1"/>
            </p:cNvSpPr>
            <p:nvPr/>
          </p:nvSpPr>
          <p:spPr bwMode="auto">
            <a:xfrm>
              <a:off x="0" y="1311"/>
              <a:ext cx="529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zh-CN" altLang="en-US" sz="4400" b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黑体" pitchFamily="2" charset="-122"/>
                </a:rPr>
                <a:t>承天寺</a:t>
              </a:r>
            </a:p>
          </p:txBody>
        </p:sp>
      </p:grpSp>
      <p:pic>
        <p:nvPicPr>
          <p:cNvPr id="12" name="许美静-城里的月光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48175" y="3305175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31745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6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07950" y="779463"/>
            <a:ext cx="894715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00000"/>
              <a:buFont typeface="Arial" charset="0"/>
              <a:buNone/>
            </a:pPr>
            <a:r>
              <a:rPr kumimoji="0" lang="en-US" altLang="zh-CN" sz="4000" b="1">
                <a:solidFill>
                  <a:srgbClr val="FF0000"/>
                </a:solidFill>
                <a:latin typeface="楷体_GB2312" pitchFamily="49" charset="-122"/>
              </a:rPr>
              <a:t>  《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水调歌头</a:t>
            </a:r>
            <a:r>
              <a:rPr kumimoji="0" lang="en-US" altLang="zh-CN" sz="4000" b="1">
                <a:solidFill>
                  <a:srgbClr val="FF0000"/>
                </a:solidFill>
                <a:latin typeface="楷体_GB2312" pitchFamily="49" charset="-122"/>
              </a:rPr>
              <a:t>》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句，用拟人的手法把月光拟人化，使其有了人的性情，真切感人；善解人意，辗转陪伴无眠之人。</a:t>
            </a:r>
          </a:p>
          <a:p>
            <a:pPr>
              <a:buSzPct val="100000"/>
              <a:buFont typeface="Arial" charset="0"/>
              <a:buNone/>
            </a:pP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  本文写月而不见月，以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“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积水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”“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月色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”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，用水的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“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空明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”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展现月的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“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皎洁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”“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空明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”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；仅此还不够，又以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“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藻荇</a:t>
            </a:r>
            <a:r>
              <a:rPr kumimoji="0" lang="zh-CN" altLang="en-US" sz="4000" b="1">
                <a:solidFill>
                  <a:srgbClr val="FF0000"/>
                </a:solidFill>
                <a:latin typeface="华文楷体"/>
              </a:rPr>
              <a:t>”</a:t>
            </a:r>
            <a:r>
              <a:rPr kumimoji="0" lang="zh-CN" altLang="en-US" sz="4000" b="1">
                <a:solidFill>
                  <a:srgbClr val="FF0000"/>
                </a:solidFill>
                <a:latin typeface="楷体_GB2312" pitchFamily="49" charset="-122"/>
              </a:rPr>
              <a:t>衬托水的真切，烘托月光。惊动结合，如此层层设喻，别出心裁，将这清美的月光写到了极致。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5" name="Rectangle 3"/>
          <p:cNvSpPr>
            <a:spLocks noGrp="1" noChangeArrowheads="1"/>
          </p:cNvSpPr>
          <p:nvPr>
            <p:ph type="title"/>
          </p:nvPr>
        </p:nvSpPr>
        <p:spPr>
          <a:xfrm>
            <a:off x="179388" y="609600"/>
            <a:ext cx="8785225" cy="1143000"/>
          </a:xfrm>
        </p:spPr>
        <p:txBody>
          <a:bodyPr/>
          <a:lstStyle/>
          <a:p>
            <a:pPr algn="l"/>
            <a:r>
              <a:rPr kumimoji="0" lang="en-US" altLang="zh-CN" sz="4000" b="1">
                <a:solidFill>
                  <a:schemeClr val="tx1"/>
                </a:solidFill>
                <a:ea typeface="楷体_GB2312" pitchFamily="49" charset="-122"/>
              </a:rPr>
              <a:t>1</a:t>
            </a:r>
            <a:r>
              <a:rPr kumimoji="0" lang="zh-CN" altLang="en-US" sz="4000" b="1">
                <a:solidFill>
                  <a:schemeClr val="tx1"/>
                </a:solidFill>
                <a:ea typeface="楷体_GB2312" pitchFamily="49" charset="-122"/>
              </a:rPr>
              <a:t>、夜游期间，作者的心情发生了怎样的变化？</a:t>
            </a: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395288" y="2060575"/>
            <a:ext cx="3816350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en-US" altLang="zh-CN" sz="3600" b="1">
                <a:latin typeface="Arial" charset="0"/>
                <a:ea typeface="宋体" pitchFamily="2" charset="-122"/>
              </a:rPr>
              <a:t>“</a:t>
            </a:r>
            <a:r>
              <a:rPr kumimoji="0" lang="zh-CN" altLang="en-US" sz="3600" b="1">
                <a:latin typeface="Arial" charset="0"/>
                <a:ea typeface="宋体" pitchFamily="2" charset="-122"/>
              </a:rPr>
              <a:t>欣然起行”</a:t>
            </a:r>
          </a:p>
          <a:p>
            <a:r>
              <a:rPr kumimoji="0" lang="zh-CN" altLang="en-US" sz="3600" b="1">
                <a:latin typeface="Arial" charset="0"/>
                <a:ea typeface="宋体" pitchFamily="2" charset="-122"/>
              </a:rPr>
              <a:t>“念无与乐者” “遂”“寻”</a:t>
            </a:r>
          </a:p>
          <a:p>
            <a:r>
              <a:rPr kumimoji="0" lang="zh-CN" altLang="en-US" sz="3600" b="1">
                <a:latin typeface="Arial" charset="0"/>
                <a:ea typeface="宋体" pitchFamily="2" charset="-122"/>
              </a:rPr>
              <a:t> “怀民亦未寝”</a:t>
            </a:r>
          </a:p>
          <a:p>
            <a:r>
              <a:rPr kumimoji="0" lang="zh-CN" altLang="en-US" sz="3600" b="1">
                <a:latin typeface="Arial" charset="0"/>
                <a:ea typeface="宋体" pitchFamily="2" charset="-122"/>
              </a:rPr>
              <a:t>“相与步于中庭</a:t>
            </a:r>
            <a:r>
              <a:rPr kumimoji="0" lang="zh-CN" altLang="en-US" sz="3600">
                <a:latin typeface="Arial" charset="0"/>
                <a:ea typeface="宋体" pitchFamily="2" charset="-122"/>
              </a:rPr>
              <a:t>” </a:t>
            </a:r>
            <a:r>
              <a:rPr lang="zh-CN" altLang="en-US" sz="3600" b="1">
                <a:latin typeface="Arial" charset="0"/>
                <a:ea typeface="宋体" pitchFamily="2" charset="-122"/>
              </a:rPr>
              <a:t>“闲人”</a:t>
            </a:r>
            <a:endParaRPr kumimoji="0" lang="zh-CN" altLang="en-US" sz="3600" b="1">
              <a:latin typeface="Arial" charset="0"/>
              <a:ea typeface="宋体" pitchFamily="2" charset="-122"/>
            </a:endParaRP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4572000" y="2057400"/>
            <a:ext cx="4800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zh-CN" altLang="en-US" sz="3600" b="1">
                <a:solidFill>
                  <a:srgbClr val="FF3300"/>
                </a:solidFill>
                <a:latin typeface="Arial" charset="0"/>
                <a:ea typeface="宋体" pitchFamily="2" charset="-122"/>
              </a:rPr>
              <a:t>欣喜之情</a:t>
            </a:r>
          </a:p>
          <a:p>
            <a:r>
              <a:rPr lang="zh-CN" altLang="en-US" sz="3600" b="1">
                <a:solidFill>
                  <a:srgbClr val="FF3300"/>
                </a:solidFill>
                <a:latin typeface="Arial" charset="0"/>
                <a:ea typeface="宋体" pitchFamily="2" charset="-122"/>
              </a:rPr>
              <a:t>有点遗憾</a:t>
            </a:r>
          </a:p>
          <a:p>
            <a:r>
              <a:rPr lang="zh-CN" altLang="en-US" sz="3600" b="1">
                <a:solidFill>
                  <a:srgbClr val="FF3300"/>
                </a:solidFill>
                <a:latin typeface="Arial" charset="0"/>
                <a:ea typeface="宋体" pitchFamily="2" charset="-122"/>
              </a:rPr>
              <a:t>不假思索中有点激动</a:t>
            </a:r>
          </a:p>
          <a:p>
            <a:r>
              <a:rPr lang="zh-CN" altLang="en-US" sz="3600" b="1">
                <a:solidFill>
                  <a:srgbClr val="FF3300"/>
                </a:solidFill>
                <a:latin typeface="Arial" charset="0"/>
                <a:ea typeface="宋体" pitchFamily="2" charset="-122"/>
              </a:rPr>
              <a:t>心有灵犀的喜悦</a:t>
            </a:r>
          </a:p>
          <a:p>
            <a:r>
              <a:rPr lang="zh-CN" altLang="en-US" sz="3600" b="1">
                <a:solidFill>
                  <a:srgbClr val="FF3300"/>
                </a:solidFill>
                <a:latin typeface="Arial" charset="0"/>
                <a:ea typeface="宋体" pitchFamily="2" charset="-122"/>
              </a:rPr>
              <a:t>从容  闲适</a:t>
            </a:r>
            <a:endParaRPr kumimoji="0" lang="zh-CN" altLang="en-US" sz="3600">
              <a:latin typeface="Arial" charset="0"/>
              <a:ea typeface="宋体" pitchFamily="2" charset="-122"/>
            </a:endParaRPr>
          </a:p>
        </p:txBody>
      </p:sp>
      <p:sp>
        <p:nvSpPr>
          <p:cNvPr id="156679" name="Text Box 7"/>
          <p:cNvSpPr txBox="1">
            <a:spLocks noChangeArrowheads="1"/>
          </p:cNvSpPr>
          <p:nvPr/>
        </p:nvSpPr>
        <p:spPr bwMode="auto">
          <a:xfrm>
            <a:off x="0" y="0"/>
            <a:ext cx="37449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CC0000"/>
                </a:solidFill>
              </a:rPr>
              <a:t>觅苏轼知音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5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677" grpId="0"/>
      <p:bldP spid="1566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zh-CN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、你认为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“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闲人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”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是指什么样的人？</a:t>
            </a:r>
          </a:p>
          <a:p>
            <a:pPr>
              <a:buFontTx/>
              <a:buNone/>
            </a:pPr>
            <a:r>
              <a:rPr lang="en-US" altLang="zh-CN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“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闲人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”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指谁？为何自称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“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闲人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”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？ 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“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闲人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/>
                <a:ea typeface="楷体_GB2312" pitchFamily="49" charset="-122"/>
              </a:rPr>
              <a:t>”</a:t>
            </a:r>
            <a:r>
              <a:rPr lang="zh-CN" altLang="en-US" sz="4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二字表现了苏轼怎样的复杂情感？ </a:t>
            </a:r>
          </a:p>
          <a:p>
            <a:endParaRPr lang="en-US" altLang="zh-CN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2743200"/>
          </a:xfrm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zh-CN" altLang="en-US" sz="5400" b="1">
                <a:ea typeface="楷体_GB2312" pitchFamily="49" charset="-122"/>
              </a:rPr>
              <a:t>作者自谓闲人，文中哪些语句与“闲”字有关，含蓄地表达了作者怎样的心境？</a:t>
            </a:r>
          </a:p>
        </p:txBody>
      </p:sp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0" y="2819400"/>
            <a:ext cx="9144000" cy="3749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zh-CN" altLang="en-US" sz="6000" b="1">
                <a:solidFill>
                  <a:srgbClr val="CC0000"/>
                </a:solidFill>
                <a:ea typeface="隶书" pitchFamily="49" charset="-122"/>
              </a:rPr>
              <a:t>月色入户</a:t>
            </a:r>
            <a:r>
              <a:rPr lang="en-US" altLang="zh-CN" sz="6000" b="1"/>
              <a:t>——</a:t>
            </a:r>
            <a:r>
              <a:rPr lang="zh-CN" altLang="en-US" sz="6000" b="1"/>
              <a:t>门庭冷落</a:t>
            </a:r>
          </a:p>
          <a:p>
            <a:r>
              <a:rPr lang="zh-CN" altLang="en-US" sz="6000" b="1">
                <a:solidFill>
                  <a:srgbClr val="CC0000"/>
                </a:solidFill>
                <a:ea typeface="隶书" pitchFamily="49" charset="-122"/>
              </a:rPr>
              <a:t>念无与乐者</a:t>
            </a:r>
            <a:r>
              <a:rPr lang="en-US" altLang="zh-CN" sz="6000" b="1"/>
              <a:t>——</a:t>
            </a:r>
            <a:r>
              <a:rPr lang="zh-CN" altLang="en-US" sz="6000" b="1"/>
              <a:t>交游之稀</a:t>
            </a:r>
          </a:p>
          <a:p>
            <a:r>
              <a:rPr lang="zh-CN" altLang="en-US" sz="6000" b="1">
                <a:solidFill>
                  <a:srgbClr val="CC0000"/>
                </a:solidFill>
                <a:latin typeface="黑体" pitchFamily="2" charset="-122"/>
                <a:ea typeface="隶书" pitchFamily="49" charset="-122"/>
              </a:rPr>
              <a:t>但少闲人如吾两人者耳</a:t>
            </a:r>
            <a:r>
              <a:rPr lang="en-US" altLang="zh-CN" sz="6000" b="1">
                <a:latin typeface="Times New Roman"/>
              </a:rPr>
              <a:t>——</a:t>
            </a:r>
            <a:r>
              <a:rPr lang="zh-CN" altLang="en-US" sz="6000" b="1">
                <a:latin typeface="黑体" pitchFamily="2" charset="-122"/>
              </a:rPr>
              <a:t>点明其闲</a:t>
            </a:r>
            <a:endParaRPr lang="zh-CN" altLang="en-US" sz="6000" b="1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179388" y="0"/>
            <a:ext cx="8767762" cy="613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SzPct val="100000"/>
              <a:buFont typeface="Arial" charset="0"/>
              <a:buNone/>
            </a:pPr>
            <a:endParaRPr kumimoji="0" lang="en-US" altLang="zh-CN" sz="4000" b="1">
              <a:solidFill>
                <a:schemeClr val="tx2"/>
              </a:solidFill>
              <a:latin typeface="楷体_GB2312" pitchFamily="49" charset="-122"/>
            </a:endParaRPr>
          </a:p>
          <a:p>
            <a:pPr>
              <a:buSzPct val="100000"/>
              <a:buFont typeface="Arial" charset="0"/>
              <a:buNone/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为何自称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/>
              </a:rPr>
              <a:t>“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闲人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/>
              </a:rPr>
              <a:t>”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？ 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/>
              </a:rPr>
              <a:t>“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闲人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楷体"/>
              </a:rPr>
              <a:t>”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二字表现了苏轼怎样的复杂情感？ </a:t>
            </a:r>
          </a:p>
          <a:p>
            <a:pPr>
              <a:buSzPct val="100000"/>
              <a:buFont typeface="Arial" charset="0"/>
              <a:buNone/>
            </a:pPr>
            <a:r>
              <a:rPr kumimoji="0" lang="en-US" altLang="zh-CN" sz="3600" b="1">
                <a:solidFill>
                  <a:schemeClr val="tx2"/>
                </a:solidFill>
                <a:latin typeface="楷体_GB2312" pitchFamily="49" charset="-122"/>
              </a:rPr>
              <a:t>1</a:t>
            </a:r>
            <a:r>
              <a:rPr kumimoji="0" lang="zh-CN" altLang="en-US" sz="3600" b="1">
                <a:solidFill>
                  <a:schemeClr val="tx2"/>
                </a:solidFill>
                <a:latin typeface="楷体_GB2312" pitchFamily="49" charset="-122"/>
              </a:rPr>
              <a:t>、指自己当时</a:t>
            </a:r>
            <a:r>
              <a:rPr kumimoji="0" lang="zh-CN" altLang="en-US" sz="3600" b="1">
                <a:solidFill>
                  <a:schemeClr val="tx2"/>
                </a:solidFill>
                <a:latin typeface="华文楷体"/>
              </a:rPr>
              <a:t>“</a:t>
            </a:r>
            <a:r>
              <a:rPr kumimoji="0" lang="zh-CN" altLang="en-US" sz="3600" b="1">
                <a:solidFill>
                  <a:schemeClr val="tx2"/>
                </a:solidFill>
                <a:latin typeface="楷体_GB2312" pitchFamily="49" charset="-122"/>
              </a:rPr>
              <a:t>有职无权</a:t>
            </a:r>
            <a:r>
              <a:rPr kumimoji="0" lang="zh-CN" altLang="en-US" sz="3600" b="1">
                <a:solidFill>
                  <a:schemeClr val="tx2"/>
                </a:solidFill>
                <a:latin typeface="华文楷体"/>
              </a:rPr>
              <a:t>”</a:t>
            </a:r>
            <a:r>
              <a:rPr kumimoji="0" lang="zh-CN" altLang="en-US" sz="3600" b="1">
                <a:solidFill>
                  <a:schemeClr val="tx2"/>
                </a:solidFill>
                <a:latin typeface="楷体_GB2312" pitchFamily="49" charset="-122"/>
              </a:rPr>
              <a:t>的境况，是对自己的一种自嘲；</a:t>
            </a:r>
            <a:r>
              <a:rPr kumimoji="0" lang="zh-CN" altLang="en-US" sz="3600" b="1">
                <a:solidFill>
                  <a:srgbClr val="CC0000"/>
                </a:solidFill>
                <a:latin typeface="楷体_GB2312" pitchFamily="49" charset="-122"/>
              </a:rPr>
              <a:t>清闲之人。</a:t>
            </a:r>
          </a:p>
          <a:p>
            <a:pPr>
              <a:buSzPct val="100000"/>
              <a:buFont typeface="Arial" charset="0"/>
              <a:buNone/>
            </a:pPr>
            <a:r>
              <a:rPr kumimoji="0" lang="en-US" altLang="zh-CN" sz="3600" b="1">
                <a:solidFill>
                  <a:schemeClr val="tx2"/>
                </a:solidFill>
                <a:latin typeface="楷体_GB2312" pitchFamily="49" charset="-122"/>
              </a:rPr>
              <a:t>2</a:t>
            </a:r>
            <a:r>
              <a:rPr kumimoji="0" lang="zh-CN" altLang="en-US" sz="3600" b="1">
                <a:solidFill>
                  <a:schemeClr val="tx2"/>
                </a:solidFill>
                <a:latin typeface="楷体_GB2312" pitchFamily="49" charset="-122"/>
              </a:rPr>
              <a:t>、指能不汲汲于名利，能够寄情山水，有心欣赏自然美景的人，是一种欣喜；</a:t>
            </a:r>
            <a:r>
              <a:rPr kumimoji="0" lang="zh-CN" altLang="en-US" sz="3200" b="1">
                <a:solidFill>
                  <a:srgbClr val="CC0000"/>
                </a:solidFill>
              </a:rPr>
              <a:t>不汲汲于名利的人，聊以自慰的人，旷达乐观的人。</a:t>
            </a:r>
            <a:endParaRPr kumimoji="0" lang="zh-CN" altLang="en-US" sz="3200" b="1">
              <a:solidFill>
                <a:srgbClr val="CC0000"/>
              </a:solidFill>
              <a:latin typeface="楷体_GB2312" pitchFamily="49" charset="-122"/>
            </a:endParaRPr>
          </a:p>
          <a:p>
            <a:pPr>
              <a:buSzPct val="100000"/>
              <a:buFont typeface="Arial" charset="0"/>
              <a:buNone/>
            </a:pPr>
            <a:r>
              <a:rPr kumimoji="0" lang="en-US" altLang="zh-CN" sz="3600" b="1">
                <a:solidFill>
                  <a:schemeClr val="tx2"/>
                </a:solidFill>
                <a:latin typeface="楷体_GB2312" pitchFamily="49" charset="-122"/>
              </a:rPr>
              <a:t>3</a:t>
            </a:r>
            <a:r>
              <a:rPr kumimoji="0" lang="zh-CN" altLang="en-US" sz="3600" b="1">
                <a:solidFill>
                  <a:schemeClr val="tx2"/>
                </a:solidFill>
                <a:latin typeface="楷体_GB2312" pitchFamily="49" charset="-122"/>
              </a:rPr>
              <a:t>、自己本当为国家奉献，而现在却无用武之地，沦落至此，有一种失落。</a:t>
            </a:r>
            <a:r>
              <a:rPr kumimoji="0" lang="zh-CN" altLang="en-US" sz="3600" b="1">
                <a:solidFill>
                  <a:srgbClr val="CC0000"/>
                </a:solidFill>
                <a:latin typeface="楷体_GB2312" pitchFamily="49" charset="-122"/>
              </a:rPr>
              <a:t>失落寂寞的人。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38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388350" cy="41148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kumimoji="0" lang="en-US" altLang="zh-CN" sz="40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、</a:t>
            </a:r>
            <a:r>
              <a:rPr kumimoji="0" lang="zh-CN" altLang="en-US" sz="40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贬谪的悲凉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：一个</a:t>
            </a:r>
            <a:r>
              <a:rPr kumimoji="0" lang="zh-CN" altLang="en-US" sz="4000" b="1">
                <a:latin typeface="Times New Roman"/>
                <a:ea typeface="楷体_GB2312" pitchFamily="49" charset="-122"/>
              </a:rPr>
              <a:t>“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闲</a:t>
            </a:r>
            <a:r>
              <a:rPr kumimoji="0" lang="zh-CN" altLang="en-US" sz="4000" b="1">
                <a:latin typeface="Times New Roman"/>
                <a:ea typeface="楷体_GB2312" pitchFamily="49" charset="-122"/>
              </a:rPr>
              <a:t>”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字，反映了作者当时身为</a:t>
            </a:r>
            <a:r>
              <a:rPr kumimoji="0" lang="zh-CN" altLang="en-US" sz="4000" b="1">
                <a:latin typeface="Times New Roman"/>
                <a:ea typeface="楷体_GB2312" pitchFamily="49" charset="-122"/>
              </a:rPr>
              <a:t>“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闲</a:t>
            </a:r>
            <a:r>
              <a:rPr kumimoji="0" lang="zh-CN" altLang="en-US" sz="4000" b="1">
                <a:latin typeface="Times New Roman"/>
                <a:ea typeface="楷体_GB2312" pitchFamily="49" charset="-122"/>
              </a:rPr>
              <a:t>”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官的现实，有一种惆怅、悲哀之意；</a:t>
            </a:r>
          </a:p>
          <a:p>
            <a:pPr>
              <a:lnSpc>
                <a:spcPct val="80000"/>
              </a:lnSpc>
            </a:pPr>
            <a:r>
              <a:rPr kumimoji="0" lang="en-US" altLang="zh-CN" sz="4000" b="1">
                <a:latin typeface="楷体_GB2312" pitchFamily="49" charset="-122"/>
                <a:ea typeface="楷体_GB2312" pitchFamily="49" charset="-122"/>
              </a:rPr>
              <a:t>2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、</a:t>
            </a:r>
            <a:r>
              <a:rPr kumimoji="0" lang="zh-CN" altLang="en-US" sz="40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赏月的欣喜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：天下不乏良辰美景，我闲适自得得以赏此美景；</a:t>
            </a:r>
          </a:p>
          <a:p>
            <a:pPr>
              <a:lnSpc>
                <a:spcPct val="80000"/>
              </a:lnSpc>
            </a:pPr>
            <a:r>
              <a:rPr kumimoji="0" lang="en-US" altLang="zh-CN" sz="4000" b="1">
                <a:latin typeface="楷体_GB2312" pitchFamily="49" charset="-122"/>
                <a:ea typeface="楷体_GB2312" pitchFamily="49" charset="-122"/>
              </a:rPr>
              <a:t>3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zh-CN" altLang="en-US" sz="40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透出某种鄙视尘俗的自慰之情</a:t>
            </a:r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：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作者对世人忙碌于名利而辜负了美景的慨叹，而自己</a:t>
            </a:r>
            <a:r>
              <a:rPr kumimoji="0" lang="zh-CN" altLang="en-US" sz="40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安闲自适</a:t>
            </a:r>
            <a:r>
              <a:rPr kumimoji="0" lang="zh-CN" altLang="en-US" sz="4000" b="1">
                <a:latin typeface="楷体_GB2312" pitchFamily="49" charset="-122"/>
                <a:ea typeface="楷体_GB2312" pitchFamily="49" charset="-122"/>
              </a:rPr>
              <a:t>，能够安然赏此美景；</a:t>
            </a:r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2268538" y="5661025"/>
            <a:ext cx="453548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6000" b="1">
                <a:solidFill>
                  <a:srgbClr val="CC0000"/>
                </a:solidFill>
                <a:ea typeface="华文行楷" pitchFamily="2" charset="-122"/>
              </a:rPr>
              <a:t>通达乐观</a:t>
            </a:r>
          </a:p>
        </p:txBody>
      </p:sp>
      <p:sp>
        <p:nvSpPr>
          <p:cNvPr id="164869" name="WordArt 5"/>
          <p:cNvSpPr>
            <a:spLocks noChangeArrowheads="1" noChangeShapeType="1" noTextEdit="1"/>
          </p:cNvSpPr>
          <p:nvPr/>
        </p:nvSpPr>
        <p:spPr bwMode="auto">
          <a:xfrm>
            <a:off x="1547813" y="188913"/>
            <a:ext cx="53276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/>
                <a:ea typeface="宋体"/>
              </a:rPr>
              <a:t>难言的人生况味！感慨！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8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7772400" cy="1143000"/>
          </a:xfrm>
        </p:spPr>
        <p:txBody>
          <a:bodyPr/>
          <a:lstStyle/>
          <a:p>
            <a:r>
              <a:rPr lang="zh-CN" altLang="en-US" sz="4000">
                <a:latin typeface="楷体_GB2312" pitchFamily="49" charset="-122"/>
                <a:ea typeface="楷体_GB2312" pitchFamily="49" charset="-122"/>
              </a:rPr>
              <a:t>结合全文内容，思考</a:t>
            </a:r>
            <a:r>
              <a:rPr lang="zh-CN" altLang="en-US" sz="4000">
                <a:latin typeface="Times New Roman"/>
                <a:ea typeface="楷体_GB2312" pitchFamily="49" charset="-122"/>
              </a:rPr>
              <a:t>“</a:t>
            </a:r>
            <a:r>
              <a:rPr lang="zh-CN" altLang="en-US" sz="4000">
                <a:latin typeface="楷体_GB2312" pitchFamily="49" charset="-122"/>
                <a:ea typeface="楷体_GB2312" pitchFamily="49" charset="-122"/>
              </a:rPr>
              <a:t>闲人</a:t>
            </a:r>
            <a:r>
              <a:rPr lang="zh-CN" altLang="en-US" sz="4000">
                <a:latin typeface="Times New Roman"/>
                <a:ea typeface="楷体_GB2312" pitchFamily="49" charset="-122"/>
              </a:rPr>
              <a:t>”</a:t>
            </a:r>
            <a:r>
              <a:rPr lang="zh-CN" altLang="en-US" sz="4000">
                <a:latin typeface="楷体_GB2312" pitchFamily="49" charset="-122"/>
                <a:ea typeface="楷体_GB2312" pitchFamily="49" charset="-122"/>
              </a:rPr>
              <a:t>含义。 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7772400" cy="4114800"/>
          </a:xfrm>
        </p:spPr>
        <p:txBody>
          <a:bodyPr/>
          <a:lstStyle/>
          <a:p>
            <a:r>
              <a:rPr lang="zh-CN" altLang="en-US" sz="2800" b="1"/>
              <a:t>这两句话所传达的思想感情相当复杂，</a:t>
            </a:r>
            <a:r>
              <a:rPr lang="zh-CN" altLang="en-US" sz="2800" b="1">
                <a:solidFill>
                  <a:srgbClr val="CC0000"/>
                </a:solidFill>
              </a:rPr>
              <a:t>既有欣喜愉悦，又有落寞孤寂，还透出某种鄙视尘俗的自慰之情。</a:t>
            </a:r>
            <a:r>
              <a:rPr lang="zh-CN" altLang="en-US" sz="2800" b="1"/>
              <a:t>这种复杂的心情，一方面是由于苏轼政治上失意，内心苦闷才放情山水，在江山风月中寻找寄托；另一方面，大自然的美所给予人的无穷愉悦，是那些追逐名利的世俗之人所无法领受的。苏轼得到一种世人难以得到的满足和愉悦，这是身处逆境的苏轼聊以自慰的说法。</a:t>
            </a:r>
          </a:p>
          <a:p>
            <a:endParaRPr lang="zh-CN" altLang="en-US" sz="2800" b="1"/>
          </a:p>
          <a:p>
            <a:endParaRPr lang="en-US" altLang="zh-CN" b="1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zh-CN" altLang="en-US" sz="7200" b="1">
                <a:latin typeface="楷体_GB2312" pitchFamily="49" charset="-122"/>
                <a:ea typeface="楷体_GB2312" pitchFamily="49" charset="-122"/>
              </a:rPr>
              <a:t>小结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 sz="6000" b="1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5400" b="1">
                <a:latin typeface="楷体_GB2312" pitchFamily="49" charset="-122"/>
                <a:ea typeface="楷体_GB2312" pitchFamily="49" charset="-122"/>
              </a:rPr>
              <a:t>这篇文章通过对庭中优美月色的描绘，让我们感受到苏轼热爱生活、追求美好事物的执着，面对逆境达观处世、潇洒人生的难能可贵。 </a:t>
            </a:r>
          </a:p>
        </p:txBody>
      </p:sp>
      <p:pic>
        <p:nvPicPr>
          <p:cNvPr id="4" name="许美静-城里的月光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48175" y="3305175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31745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8806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395288" y="188913"/>
            <a:ext cx="8353425" cy="650240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0" lang="zh-CN" altLang="en-US" sz="4000" b="1">
                <a:solidFill>
                  <a:srgbClr val="CC0000"/>
                </a:solidFill>
                <a:latin typeface="楷体_GB2312" pitchFamily="49" charset="-122"/>
              </a:rPr>
              <a:t>学习目标：</a:t>
            </a:r>
          </a:p>
          <a:p>
            <a:endParaRPr lang="zh-CN" altLang="en-US" b="1"/>
          </a:p>
          <a:p>
            <a:r>
              <a:rPr lang="en-US" altLang="zh-CN" sz="4000" b="1">
                <a:latin typeface="楷体_GB2312" pitchFamily="49" charset="-122"/>
              </a:rPr>
              <a:t>1</a:t>
            </a:r>
            <a:r>
              <a:rPr lang="zh-CN" altLang="en-US" sz="4000" b="1">
                <a:latin typeface="楷体_GB2312" pitchFamily="49" charset="-122"/>
              </a:rPr>
              <a:t>、疏通文意，识记常用的文言词语。</a:t>
            </a:r>
          </a:p>
          <a:p>
            <a:r>
              <a:rPr lang="en-US" altLang="zh-CN" sz="4000" b="1">
                <a:latin typeface="楷体_GB2312" pitchFamily="49" charset="-122"/>
              </a:rPr>
              <a:t>2</a:t>
            </a:r>
            <a:r>
              <a:rPr lang="zh-CN" altLang="en-US" sz="4000" b="1">
                <a:latin typeface="楷体_GB2312" pitchFamily="49" charset="-122"/>
              </a:rPr>
              <a:t>、欣赏文中清幽宁静的意境，背诵全文。</a:t>
            </a:r>
          </a:p>
          <a:p>
            <a:r>
              <a:rPr lang="en-US" altLang="zh-CN" sz="4000" b="1">
                <a:latin typeface="楷体_GB2312" pitchFamily="49" charset="-122"/>
              </a:rPr>
              <a:t>3</a:t>
            </a:r>
            <a:r>
              <a:rPr lang="zh-CN" altLang="en-US" sz="4000" b="1">
                <a:latin typeface="楷体_GB2312" pitchFamily="49" charset="-122"/>
              </a:rPr>
              <a:t>、结合文章的创作背景，品读</a:t>
            </a:r>
            <a:r>
              <a:rPr lang="zh-CN" altLang="en-US" sz="4000" b="1">
                <a:latin typeface="Times New Roman"/>
              </a:rPr>
              <a:t>“</a:t>
            </a:r>
            <a:r>
              <a:rPr lang="zh-CN" altLang="en-US" sz="4000" b="1">
                <a:latin typeface="楷体_GB2312" pitchFamily="49" charset="-122"/>
              </a:rPr>
              <a:t>闲人</a:t>
            </a:r>
            <a:r>
              <a:rPr lang="zh-CN" altLang="en-US" sz="4000" b="1">
                <a:latin typeface="Times New Roman"/>
              </a:rPr>
              <a:t>”</a:t>
            </a:r>
            <a:r>
              <a:rPr lang="zh-CN" altLang="en-US" sz="4000" b="1">
                <a:latin typeface="楷体_GB2312" pitchFamily="49" charset="-122"/>
              </a:rPr>
              <a:t>含义，体会作者乐观旷达的胸怀。</a:t>
            </a:r>
          </a:p>
          <a:p>
            <a:endParaRPr lang="zh-CN" altLang="en-US" sz="4000" b="1">
              <a:latin typeface="楷体_GB2312" pitchFamily="49" charset="-122"/>
            </a:endParaRPr>
          </a:p>
          <a:p>
            <a:endParaRPr kumimoji="0" lang="en-US" altLang="zh-CN" sz="3600" b="1">
              <a:latin typeface="楷体_GB2312" pitchFamily="49" charset="-122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9" name="Picture 5" descr="苏轼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64163" y="981075"/>
            <a:ext cx="3624262" cy="5876925"/>
          </a:xfrm>
          <a:ln/>
        </p:spPr>
      </p:pic>
      <p:sp>
        <p:nvSpPr>
          <p:cNvPr id="93190" name="Rectangle 6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772400" cy="1143000"/>
          </a:xfrm>
          <a:noFill/>
          <a:ln/>
        </p:spPr>
        <p:txBody>
          <a:bodyPr/>
          <a:lstStyle/>
          <a:p>
            <a:pPr algn="l"/>
            <a:r>
              <a:rPr lang="zh-CN" altLang="en-US" sz="4800" b="1">
                <a:solidFill>
                  <a:srgbClr val="CC0000"/>
                </a:solidFill>
                <a:latin typeface="楷体_GB2312" pitchFamily="49" charset="-122"/>
                <a:ea typeface="楷体_GB2312" pitchFamily="49" charset="-122"/>
              </a:rPr>
              <a:t>走近苏轼</a:t>
            </a:r>
          </a:p>
        </p:txBody>
      </p:sp>
      <p:sp>
        <p:nvSpPr>
          <p:cNvPr id="93192" name="Text Box 8"/>
          <p:cNvSpPr txBox="1">
            <a:spLocks noChangeArrowheads="1"/>
          </p:cNvSpPr>
          <p:nvPr/>
        </p:nvSpPr>
        <p:spPr bwMode="auto">
          <a:xfrm>
            <a:off x="468313" y="981075"/>
            <a:ext cx="4897437" cy="5707063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zh-CN" altLang="en-US" sz="3200" b="1">
                <a:latin typeface="楷体_GB2312" pitchFamily="49" charset="-122"/>
              </a:rPr>
              <a:t>苏轼</a:t>
            </a:r>
            <a:r>
              <a:rPr kumimoji="0" lang="zh-CN" altLang="en-US" b="1">
                <a:latin typeface="楷体_GB2312" pitchFamily="49" charset="-122"/>
              </a:rPr>
              <a:t>（１０３７－１１０１）</a:t>
            </a:r>
            <a:r>
              <a:rPr kumimoji="0" lang="zh-CN" altLang="en-US" sz="3200" b="1">
                <a:latin typeface="楷体_GB2312" pitchFamily="49" charset="-122"/>
              </a:rPr>
              <a:t>： </a:t>
            </a:r>
          </a:p>
          <a:p>
            <a:pPr>
              <a:spcBef>
                <a:spcPct val="50000"/>
              </a:spcBef>
            </a:pPr>
            <a:r>
              <a:rPr lang="zh-CN" altLang="en-US" sz="3200" b="1">
                <a:latin typeface="楷体_GB2312" pitchFamily="49" charset="-122"/>
              </a:rPr>
              <a:t>苏轼</a:t>
            </a:r>
            <a:r>
              <a:rPr lang="zh-CN" altLang="en-US" sz="3200" b="1">
                <a:solidFill>
                  <a:srgbClr val="CC0000"/>
                </a:solidFill>
                <a:latin typeface="楷体_GB2312" pitchFamily="49" charset="-122"/>
              </a:rPr>
              <a:t>字子瞻，号</a:t>
            </a:r>
            <a:r>
              <a:rPr lang="zh-CN" altLang="en-US" sz="3200" b="1">
                <a:solidFill>
                  <a:srgbClr val="CC0000"/>
                </a:solidFill>
                <a:latin typeface="Times New Roman"/>
              </a:rPr>
              <a:t>“</a:t>
            </a:r>
            <a:r>
              <a:rPr lang="zh-CN" altLang="en-US" sz="3200" b="1">
                <a:solidFill>
                  <a:srgbClr val="CC0000"/>
                </a:solidFill>
                <a:latin typeface="楷体_GB2312" pitchFamily="49" charset="-122"/>
              </a:rPr>
              <a:t>东坡居士</a:t>
            </a:r>
            <a:r>
              <a:rPr lang="zh-CN" altLang="en-US" sz="3200" b="1">
                <a:solidFill>
                  <a:srgbClr val="CC0000"/>
                </a:solidFill>
                <a:latin typeface="Times New Roman"/>
              </a:rPr>
              <a:t>”</a:t>
            </a:r>
            <a:r>
              <a:rPr lang="zh-CN" altLang="en-US" sz="3200" b="1">
                <a:solidFill>
                  <a:srgbClr val="CC0000"/>
                </a:solidFill>
                <a:latin typeface="楷体_GB2312" pitchFamily="49" charset="-122"/>
              </a:rPr>
              <a:t>，世人称其为</a:t>
            </a:r>
            <a:r>
              <a:rPr lang="zh-CN" altLang="en-US" sz="3200" b="1">
                <a:solidFill>
                  <a:srgbClr val="CC0000"/>
                </a:solidFill>
                <a:latin typeface="Times New Roman"/>
              </a:rPr>
              <a:t>“</a:t>
            </a:r>
            <a:r>
              <a:rPr lang="zh-CN" altLang="en-US" sz="3200" b="1">
                <a:solidFill>
                  <a:srgbClr val="CC0000"/>
                </a:solidFill>
                <a:latin typeface="楷体_GB2312" pitchFamily="49" charset="-122"/>
              </a:rPr>
              <a:t>苏东坡</a:t>
            </a:r>
            <a:r>
              <a:rPr lang="zh-CN" altLang="en-US" sz="3200" b="1">
                <a:solidFill>
                  <a:srgbClr val="CC0000"/>
                </a:solidFill>
                <a:latin typeface="Times New Roman"/>
              </a:rPr>
              <a:t>”</a:t>
            </a:r>
            <a:r>
              <a:rPr lang="zh-CN" altLang="en-US" sz="3200" b="1">
                <a:solidFill>
                  <a:srgbClr val="CC0000"/>
                </a:solidFill>
                <a:latin typeface="楷体_GB2312" pitchFamily="49" charset="-122"/>
              </a:rPr>
              <a:t>。</a:t>
            </a:r>
            <a:r>
              <a:rPr lang="zh-CN" altLang="en-US" sz="3200" b="1">
                <a:latin typeface="楷体_GB2312" pitchFamily="49" charset="-122"/>
              </a:rPr>
              <a:t>汉族，眉州人（今四川眉山，北宋时为眉山城）。</a:t>
            </a:r>
            <a:r>
              <a:rPr lang="zh-CN" altLang="en-US" sz="3200" b="1">
                <a:solidFill>
                  <a:srgbClr val="CC0000"/>
                </a:solidFill>
                <a:latin typeface="楷体_GB2312" pitchFamily="49" charset="-122"/>
              </a:rPr>
              <a:t>北宋</a:t>
            </a:r>
            <a:r>
              <a:rPr lang="zh-CN" altLang="en-US" sz="3200" b="1">
                <a:latin typeface="楷体_GB2312" pitchFamily="49" charset="-122"/>
              </a:rPr>
              <a:t>著名</a:t>
            </a:r>
            <a:r>
              <a:rPr lang="zh-CN" altLang="en-US" sz="3200" b="1">
                <a:solidFill>
                  <a:srgbClr val="CC0000"/>
                </a:solidFill>
                <a:latin typeface="楷体_GB2312" pitchFamily="49" charset="-122"/>
              </a:rPr>
              <a:t>文学家、书画家、词人、诗人，美食家，豪放派词人代表。</a:t>
            </a:r>
            <a:r>
              <a:rPr kumimoji="0" lang="zh-CN" altLang="en-US" sz="3200" b="1">
                <a:latin typeface="楷体_GB2312" pitchFamily="49" charset="-122"/>
              </a:rPr>
              <a:t>与父苏洵，弟苏辙并称为</a:t>
            </a:r>
            <a:r>
              <a:rPr kumimoji="0" lang="zh-CN" altLang="en-US" sz="3200" b="1">
                <a:solidFill>
                  <a:srgbClr val="CC0000"/>
                </a:solidFill>
                <a:latin typeface="Arial"/>
              </a:rPr>
              <a:t>“</a:t>
            </a:r>
            <a:r>
              <a:rPr kumimoji="0" lang="zh-CN" altLang="en-US" sz="3200" b="1" u="sng">
                <a:solidFill>
                  <a:srgbClr val="CC0000"/>
                </a:solidFill>
                <a:latin typeface="楷体_GB2312" pitchFamily="49" charset="-122"/>
              </a:rPr>
              <a:t>三苏</a:t>
            </a:r>
            <a:r>
              <a:rPr kumimoji="0" lang="zh-CN" altLang="en-US" sz="3200" b="1">
                <a:solidFill>
                  <a:srgbClr val="CC0000"/>
                </a:solidFill>
                <a:latin typeface="Arial"/>
              </a:rPr>
              <a:t>”</a:t>
            </a:r>
            <a:r>
              <a:rPr kumimoji="0" lang="zh-CN" altLang="en-US" sz="3200" b="1">
                <a:latin typeface="楷体_GB2312" pitchFamily="49" charset="-122"/>
              </a:rPr>
              <a:t> ，为</a:t>
            </a:r>
            <a:r>
              <a:rPr kumimoji="0" lang="zh-CN" altLang="en-US" sz="3200" b="1">
                <a:latin typeface="Arial"/>
              </a:rPr>
              <a:t>“</a:t>
            </a:r>
            <a:r>
              <a:rPr kumimoji="0" lang="zh-CN" altLang="en-US" sz="3200" b="1">
                <a:solidFill>
                  <a:srgbClr val="CC0000"/>
                </a:solidFill>
                <a:latin typeface="楷体_GB2312" pitchFamily="49" charset="-122"/>
              </a:rPr>
              <a:t>唐宋八大 家</a:t>
            </a:r>
            <a:r>
              <a:rPr kumimoji="0" lang="zh-CN" altLang="en-US" sz="3200" b="1">
                <a:latin typeface="Arial"/>
              </a:rPr>
              <a:t>”</a:t>
            </a:r>
            <a:r>
              <a:rPr kumimoji="0" lang="zh-CN" altLang="en-US" sz="3200" b="1">
                <a:latin typeface="楷体_GB2312" pitchFamily="49" charset="-122"/>
              </a:rPr>
              <a:t>之一。</a:t>
            </a: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3" name="Picture 5" descr="chengtiansi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8363" y="0"/>
            <a:ext cx="4465637" cy="1557338"/>
          </a:xfrm>
          <a:prstGeom prst="rect">
            <a:avLst/>
          </a:prstGeom>
          <a:noFill/>
        </p:spPr>
      </p:pic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-1395413"/>
            <a:ext cx="7123112" cy="900113"/>
          </a:xfrm>
        </p:spPr>
        <p:txBody>
          <a:bodyPr/>
          <a:lstStyle/>
          <a:p>
            <a:endParaRPr lang="zh-CN" altLang="zh-CN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75688" cy="6264275"/>
          </a:xfrm>
          <a:noFill/>
          <a:ln>
            <a:solidFill>
              <a:srgbClr val="CC0000"/>
            </a:solidFill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kumimoji="0" lang="zh-CN" altLang="en-US" sz="3600" b="1">
                <a:solidFill>
                  <a:srgbClr val="CC0000"/>
                </a:solidFill>
                <a:ea typeface="楷体_GB2312" pitchFamily="49" charset="-122"/>
              </a:rPr>
              <a:t>写作背景：</a:t>
            </a:r>
          </a:p>
          <a:p>
            <a:pPr>
              <a:lnSpc>
                <a:spcPct val="80000"/>
              </a:lnSpc>
            </a:pPr>
            <a:r>
              <a:rPr lang="zh-CN" altLang="en-US" sz="1200" b="1"/>
              <a:t>                       </a:t>
            </a:r>
            <a:endParaRPr lang="zh-CN" altLang="en-US" sz="2400" b="1"/>
          </a:p>
        </p:txBody>
      </p:sp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323850" y="1412875"/>
            <a:ext cx="8424863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altLang="zh-CN" sz="2800" b="1">
              <a:latin typeface="楷体_GB2312" pitchFamily="49" charset="-122"/>
            </a:endParaRPr>
          </a:p>
          <a:p>
            <a:r>
              <a:rPr lang="en-US" altLang="zh-CN" sz="2800" b="1">
                <a:latin typeface="楷体_GB2312" pitchFamily="49" charset="-122"/>
              </a:rPr>
              <a:t>    </a:t>
            </a:r>
            <a:r>
              <a:rPr lang="zh-CN" altLang="en-US" sz="2800" b="1">
                <a:latin typeface="楷体_GB2312" pitchFamily="49" charset="-122"/>
              </a:rPr>
              <a:t>本文写于宋神宗元丰六年（</a:t>
            </a:r>
            <a:r>
              <a:rPr lang="en-US" altLang="zh-CN" sz="2800" b="1">
                <a:latin typeface="楷体_GB2312" pitchFamily="49" charset="-122"/>
              </a:rPr>
              <a:t>1083</a:t>
            </a:r>
            <a:r>
              <a:rPr lang="zh-CN" altLang="en-US" sz="2800" b="1">
                <a:latin typeface="楷体_GB2312" pitchFamily="49" charset="-122"/>
              </a:rPr>
              <a:t>年），当时，作者被贬谪到黄州已经有四年了</a:t>
            </a:r>
          </a:p>
          <a:p>
            <a:r>
              <a:rPr lang="zh-CN" altLang="en-US" sz="2800" b="1">
                <a:latin typeface="楷体_GB2312" pitchFamily="49" charset="-122"/>
              </a:rPr>
              <a:t>。元丰二年七月，御史李定等摘出苏轼的有关新法的诗句，说他以诗讪谤，八月，将他逮捕入狱。经过长时间的审问折磨，差一点丢了脑袋。此乃历史上有名的</a:t>
            </a:r>
            <a:r>
              <a:rPr lang="zh-CN" altLang="en-US" sz="2800" b="1">
                <a:latin typeface="Times New Roman"/>
              </a:rPr>
              <a:t>“</a:t>
            </a:r>
            <a:r>
              <a:rPr lang="zh-CN" altLang="en-US" sz="2800" b="1">
                <a:latin typeface="楷体_GB2312" pitchFamily="49" charset="-122"/>
              </a:rPr>
              <a:t>乌台诗案</a:t>
            </a:r>
            <a:r>
              <a:rPr lang="zh-CN" altLang="en-US" sz="2800" b="1">
                <a:latin typeface="Times New Roman"/>
              </a:rPr>
              <a:t>”</a:t>
            </a:r>
            <a:r>
              <a:rPr lang="zh-CN" altLang="en-US" sz="2800" b="1">
                <a:latin typeface="楷体_GB2312" pitchFamily="49" charset="-122"/>
              </a:rPr>
              <a:t>。十二月作者获释出狱，被贬谪到黄州任团练副使，但不得</a:t>
            </a:r>
            <a:r>
              <a:rPr lang="zh-CN" altLang="en-US" sz="2800" b="1">
                <a:latin typeface="Times New Roman"/>
              </a:rPr>
              <a:t>“</a:t>
            </a:r>
            <a:r>
              <a:rPr lang="zh-CN" altLang="en-US" sz="2800" b="1">
                <a:latin typeface="楷体_GB2312" pitchFamily="49" charset="-122"/>
              </a:rPr>
              <a:t>签书公事</a:t>
            </a:r>
            <a:r>
              <a:rPr lang="zh-CN" altLang="en-US" sz="2800" b="1">
                <a:latin typeface="Times New Roman"/>
              </a:rPr>
              <a:t>”</a:t>
            </a:r>
            <a:r>
              <a:rPr lang="zh-CN" altLang="en-US" sz="2800" b="1">
                <a:latin typeface="楷体_GB2312" pitchFamily="49" charset="-122"/>
              </a:rPr>
              <a:t>，也就是说做着有职无权的闲官。在这种情况下，作者写了这篇短文，对月夜的景色作了美妙的描绘，真实的记录了他当时生活的一个片段。也体现了二人即他和张怀民的深厚友谊和无限感慨。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b="1">
                <a:ea typeface="楷体_GB2312" pitchFamily="49" charset="-122"/>
              </a:rPr>
              <a:t>（一）找生字、读准音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981200"/>
            <a:ext cx="8748712" cy="4114800"/>
          </a:xfrm>
        </p:spPr>
        <p:txBody>
          <a:bodyPr/>
          <a:lstStyle/>
          <a:p>
            <a:pPr>
              <a:buFontTx/>
              <a:buNone/>
            </a:pPr>
            <a:r>
              <a:rPr lang="zh-CN" altLang="en-US" sz="4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解（     ）衣  藻荇（ 　　）</a:t>
            </a:r>
          </a:p>
          <a:p>
            <a:pPr>
              <a:buFontTx/>
              <a:buNone/>
            </a:pPr>
            <a:r>
              <a:rPr lang="zh-CN" altLang="en-US" sz="4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遂（ 　　）至  未寝（ 　　）</a:t>
            </a:r>
            <a:r>
              <a:rPr lang="zh-CN" altLang="en-US" sz="4400" b="1"/>
              <a:t>  </a:t>
            </a:r>
          </a:p>
          <a:p>
            <a:pPr>
              <a:buFontTx/>
              <a:buNone/>
            </a:pPr>
            <a:r>
              <a:rPr lang="zh-CN" altLang="en-US" sz="4400" b="1"/>
              <a:t>柏（          ）</a:t>
            </a:r>
            <a:r>
              <a:rPr lang="zh-CN" altLang="en-US" sz="4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rPr>
              <a:t>藻荇（     ）</a:t>
            </a:r>
            <a:endParaRPr lang="zh-CN" altLang="en-US" sz="4400" b="1"/>
          </a:p>
          <a:p>
            <a:pPr>
              <a:buFontTx/>
              <a:buNone/>
            </a:pPr>
            <a:r>
              <a:rPr lang="zh-CN" altLang="en-US" sz="4400"/>
              <a:t>          </a:t>
            </a:r>
          </a:p>
          <a:p>
            <a:endParaRPr lang="en-US" altLang="zh-CN" sz="4400"/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600200" y="1989138"/>
            <a:ext cx="1171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400">
                <a:solidFill>
                  <a:srgbClr val="CC0000"/>
                </a:solidFill>
              </a:rPr>
              <a:t>jiě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6208713" y="1835150"/>
            <a:ext cx="12096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CC0000"/>
                </a:solidFill>
              </a:rPr>
              <a:t>xìng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1527175" y="2698750"/>
            <a:ext cx="868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CC0000"/>
                </a:solidFill>
              </a:rPr>
              <a:t>suì</a:t>
            </a:r>
          </a:p>
        </p:txBody>
      </p:sp>
      <p:sp>
        <p:nvSpPr>
          <p:cNvPr id="95242" name="Text Box 10"/>
          <p:cNvSpPr txBox="1">
            <a:spLocks noChangeArrowheads="1"/>
          </p:cNvSpPr>
          <p:nvPr/>
        </p:nvSpPr>
        <p:spPr bwMode="auto">
          <a:xfrm>
            <a:off x="6300788" y="2708275"/>
            <a:ext cx="16557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400" b="1">
                <a:solidFill>
                  <a:srgbClr val="CC0000"/>
                </a:solidFill>
              </a:rPr>
              <a:t>qǐn</a:t>
            </a:r>
          </a:p>
        </p:txBody>
      </p:sp>
      <p:sp>
        <p:nvSpPr>
          <p:cNvPr id="95243" name="Text Box 11"/>
          <p:cNvSpPr txBox="1">
            <a:spLocks noChangeArrowheads="1"/>
          </p:cNvSpPr>
          <p:nvPr/>
        </p:nvSpPr>
        <p:spPr bwMode="auto">
          <a:xfrm>
            <a:off x="1692275" y="3644900"/>
            <a:ext cx="15335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CN" sz="4000" b="1">
                <a:solidFill>
                  <a:srgbClr val="CC0000"/>
                </a:solidFill>
              </a:rPr>
              <a:t>bǎi</a:t>
            </a:r>
          </a:p>
        </p:txBody>
      </p:sp>
      <p:sp>
        <p:nvSpPr>
          <p:cNvPr id="95244" name="Text Box 12"/>
          <p:cNvSpPr txBox="1">
            <a:spLocks noChangeArrowheads="1"/>
          </p:cNvSpPr>
          <p:nvPr/>
        </p:nvSpPr>
        <p:spPr bwMode="auto">
          <a:xfrm>
            <a:off x="5435600" y="3644900"/>
            <a:ext cx="1173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CC0000"/>
                </a:solidFill>
              </a:rPr>
              <a:t>zǎo</a:t>
            </a:r>
          </a:p>
        </p:txBody>
      </p:sp>
    </p:spTree>
  </p:cSld>
  <p:clrMapOvr>
    <a:masterClrMapping/>
  </p:clrMapOvr>
  <p:transition spd="med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5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95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95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/>
      <p:bldP spid="95237" grpId="0"/>
      <p:bldP spid="95239" grpId="0"/>
      <p:bldP spid="95240" grpId="0"/>
      <p:bldP spid="95242" grpId="0"/>
      <p:bldP spid="95243" grpId="0"/>
      <p:bldP spid="952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/>
              <a:t>（二）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提示：</a:t>
            </a:r>
          </a:p>
          <a:p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）念／无与为乐者，遂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至承天寺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寻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张怀民。</a:t>
            </a:r>
          </a:p>
          <a:p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）庭下／如积水空明，水中／藻、荇交横，盖／竹柏影也。</a:t>
            </a:r>
          </a:p>
          <a:p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）但∕少闲人</a:t>
            </a:r>
            <a:r>
              <a:rPr lang="en-US" altLang="zh-CN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/</a:t>
            </a:r>
            <a:r>
              <a:rPr lang="zh-CN" altLang="en-US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如吾两人者耳。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250825" y="1341438"/>
            <a:ext cx="7993063" cy="382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      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元丰六年十月十二日，夜，解衣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欲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睡，月色入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户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欣然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起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行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。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念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无与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乐</a:t>
            </a:r>
            <a:r>
              <a:rPr lang="zh-CN" altLang="en-US" sz="36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者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遂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至承天寺，寻张怀民。怀民亦未寝，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相与步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于中庭。      </a:t>
            </a:r>
          </a:p>
        </p:txBody>
      </p:sp>
      <p:sp>
        <p:nvSpPr>
          <p:cNvPr id="109572" name="AutoShape 4"/>
          <p:cNvSpPr>
            <a:spLocks/>
          </p:cNvSpPr>
          <p:nvPr/>
        </p:nvSpPr>
        <p:spPr bwMode="auto">
          <a:xfrm>
            <a:off x="684213" y="2060575"/>
            <a:ext cx="1296987" cy="609600"/>
          </a:xfrm>
          <a:prstGeom prst="borderCallout1">
            <a:avLst>
              <a:gd name="adj1" fmla="val 18750"/>
              <a:gd name="adj2" fmla="val -5875"/>
              <a:gd name="adj3" fmla="val 127083"/>
              <a:gd name="adj4" fmla="val -9671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将要</a:t>
            </a:r>
          </a:p>
        </p:txBody>
      </p:sp>
      <p:sp>
        <p:nvSpPr>
          <p:cNvPr id="109573" name="AutoShape 5"/>
          <p:cNvSpPr>
            <a:spLocks/>
          </p:cNvSpPr>
          <p:nvPr/>
        </p:nvSpPr>
        <p:spPr bwMode="auto">
          <a:xfrm>
            <a:off x="2411413" y="2133600"/>
            <a:ext cx="639762" cy="609600"/>
          </a:xfrm>
          <a:prstGeom prst="borderCallout1">
            <a:avLst>
              <a:gd name="adj1" fmla="val 18750"/>
              <a:gd name="adj2" fmla="val 111912"/>
              <a:gd name="adj3" fmla="val 113023"/>
              <a:gd name="adj4" fmla="val 157074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门</a:t>
            </a:r>
          </a:p>
        </p:txBody>
      </p:sp>
      <p:sp>
        <p:nvSpPr>
          <p:cNvPr id="109574" name="AutoShape 6"/>
          <p:cNvSpPr>
            <a:spLocks/>
          </p:cNvSpPr>
          <p:nvPr/>
        </p:nvSpPr>
        <p:spPr bwMode="auto">
          <a:xfrm>
            <a:off x="1187450" y="1196975"/>
            <a:ext cx="2881313" cy="609600"/>
          </a:xfrm>
          <a:prstGeom prst="borderCallout1">
            <a:avLst>
              <a:gd name="adj1" fmla="val 18750"/>
              <a:gd name="adj2" fmla="val 102644"/>
              <a:gd name="adj3" fmla="val 268750"/>
              <a:gd name="adj4" fmla="val 114162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高兴的样子</a:t>
            </a:r>
          </a:p>
        </p:txBody>
      </p:sp>
      <p:sp>
        <p:nvSpPr>
          <p:cNvPr id="109575" name="AutoShape 7"/>
          <p:cNvSpPr>
            <a:spLocks/>
          </p:cNvSpPr>
          <p:nvPr/>
        </p:nvSpPr>
        <p:spPr bwMode="auto">
          <a:xfrm>
            <a:off x="4211638" y="1052513"/>
            <a:ext cx="1296987" cy="609600"/>
          </a:xfrm>
          <a:prstGeom prst="borderCallout1">
            <a:avLst>
              <a:gd name="adj1" fmla="val 18750"/>
              <a:gd name="adj2" fmla="val 105875"/>
              <a:gd name="adj3" fmla="val 304426"/>
              <a:gd name="adj4" fmla="val 106611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走动</a:t>
            </a:r>
          </a:p>
        </p:txBody>
      </p:sp>
      <p:sp>
        <p:nvSpPr>
          <p:cNvPr id="109576" name="AutoShape 8"/>
          <p:cNvSpPr>
            <a:spLocks/>
          </p:cNvSpPr>
          <p:nvPr/>
        </p:nvSpPr>
        <p:spPr bwMode="auto">
          <a:xfrm>
            <a:off x="6669088" y="981075"/>
            <a:ext cx="1296987" cy="609600"/>
          </a:xfrm>
          <a:prstGeom prst="borderCallout1">
            <a:avLst>
              <a:gd name="adj1" fmla="val 18750"/>
              <a:gd name="adj2" fmla="val -5875"/>
              <a:gd name="adj3" fmla="val 318491"/>
              <a:gd name="adj4" fmla="val -8935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思考</a:t>
            </a:r>
          </a:p>
        </p:txBody>
      </p:sp>
      <p:sp>
        <p:nvSpPr>
          <p:cNvPr id="109577" name="AutoShape 9"/>
          <p:cNvSpPr>
            <a:spLocks/>
          </p:cNvSpPr>
          <p:nvPr/>
        </p:nvSpPr>
        <p:spPr bwMode="auto">
          <a:xfrm>
            <a:off x="7380288" y="2276475"/>
            <a:ext cx="1296987" cy="609600"/>
          </a:xfrm>
          <a:prstGeom prst="borderCallout1">
            <a:avLst>
              <a:gd name="adj1" fmla="val 18750"/>
              <a:gd name="adj2" fmla="val -5875"/>
              <a:gd name="adj3" fmla="val 102083"/>
              <a:gd name="adj4" fmla="val -8569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游乐</a:t>
            </a:r>
          </a:p>
        </p:txBody>
      </p:sp>
      <p:sp>
        <p:nvSpPr>
          <p:cNvPr id="109578" name="AutoShape 10"/>
          <p:cNvSpPr>
            <a:spLocks/>
          </p:cNvSpPr>
          <p:nvPr/>
        </p:nvSpPr>
        <p:spPr bwMode="auto">
          <a:xfrm>
            <a:off x="2627313" y="3068638"/>
            <a:ext cx="2087562" cy="609600"/>
          </a:xfrm>
          <a:prstGeom prst="borderCallout1">
            <a:avLst>
              <a:gd name="adj1" fmla="val 18750"/>
              <a:gd name="adj2" fmla="val 103648"/>
              <a:gd name="adj3" fmla="val 130468"/>
              <a:gd name="adj4" fmla="val 104181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于是，就</a:t>
            </a:r>
          </a:p>
        </p:txBody>
      </p:sp>
      <p:sp>
        <p:nvSpPr>
          <p:cNvPr id="109579" name="AutoShape 11"/>
          <p:cNvSpPr>
            <a:spLocks/>
          </p:cNvSpPr>
          <p:nvPr/>
        </p:nvSpPr>
        <p:spPr bwMode="auto">
          <a:xfrm>
            <a:off x="314325" y="4149725"/>
            <a:ext cx="1296988" cy="609600"/>
          </a:xfrm>
          <a:prstGeom prst="borderCallout1">
            <a:avLst>
              <a:gd name="adj1" fmla="val 18750"/>
              <a:gd name="adj2" fmla="val 105875"/>
              <a:gd name="adj3" fmla="val 110417"/>
              <a:gd name="adj4" fmla="val 147491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一起</a:t>
            </a:r>
          </a:p>
        </p:txBody>
      </p:sp>
      <p:sp>
        <p:nvSpPr>
          <p:cNvPr id="109580" name="AutoShape 12"/>
          <p:cNvSpPr>
            <a:spLocks/>
          </p:cNvSpPr>
          <p:nvPr/>
        </p:nvSpPr>
        <p:spPr bwMode="auto">
          <a:xfrm>
            <a:off x="3059113" y="4005263"/>
            <a:ext cx="1296987" cy="609600"/>
          </a:xfrm>
          <a:prstGeom prst="borderCallout1">
            <a:avLst>
              <a:gd name="adj1" fmla="val 18750"/>
              <a:gd name="adj2" fmla="val -5875"/>
              <a:gd name="adj3" fmla="val 117449"/>
              <a:gd name="adj4" fmla="val -1040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散步</a:t>
            </a: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611188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400" b="1">
                <a:solidFill>
                  <a:schemeClr val="tx2"/>
                </a:solidFill>
              </a:rPr>
              <a:t>二、看注释、通文意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179388" y="3141663"/>
            <a:ext cx="2160587" cy="6794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C0000"/>
                </a:solidFill>
              </a:rPr>
              <a:t>……</a:t>
            </a:r>
            <a:r>
              <a:rPr lang="zh-CN" altLang="en-US" sz="3600" b="1">
                <a:solidFill>
                  <a:srgbClr val="CC0000"/>
                </a:solidFill>
              </a:rPr>
              <a:t>的人</a:t>
            </a: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9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9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animBg="1"/>
      <p:bldP spid="109573" grpId="0" animBg="1"/>
      <p:bldP spid="109574" grpId="0" animBg="1"/>
      <p:bldP spid="109575" grpId="0" animBg="1"/>
      <p:bldP spid="109576" grpId="0" animBg="1"/>
      <p:bldP spid="109577" grpId="0" animBg="1"/>
      <p:bldP spid="109578" grpId="0" animBg="1"/>
      <p:bldP spid="109579" grpId="0" animBg="1"/>
      <p:bldP spid="109580" grpId="0" animBg="1"/>
      <p:bldP spid="10958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611188" y="836613"/>
            <a:ext cx="7993062" cy="371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65000"/>
              </a:lnSpc>
            </a:pPr>
            <a:r>
              <a:rPr lang="en-US" altLang="zh-CN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    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庭下如积水空明，水中藻荇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交横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，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盖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竹柏影也。</a:t>
            </a:r>
          </a:p>
          <a:p>
            <a:pPr>
              <a:lnSpc>
                <a:spcPct val="165000"/>
              </a:lnSpc>
            </a:pP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    何夜无月？何处无竹柏？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但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少闲人如吾两人者</a:t>
            </a: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耳</a:t>
            </a:r>
            <a:r>
              <a:rPr lang="zh-CN" altLang="en-US" sz="36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</a:rPr>
              <a:t>。</a:t>
            </a:r>
          </a:p>
        </p:txBody>
      </p:sp>
      <p:sp>
        <p:nvSpPr>
          <p:cNvPr id="110595" name="AutoShape 3"/>
          <p:cNvSpPr>
            <a:spLocks/>
          </p:cNvSpPr>
          <p:nvPr/>
        </p:nvSpPr>
        <p:spPr bwMode="auto">
          <a:xfrm>
            <a:off x="5795963" y="549275"/>
            <a:ext cx="1724025" cy="609600"/>
          </a:xfrm>
          <a:prstGeom prst="borderCallout1">
            <a:avLst>
              <a:gd name="adj1" fmla="val 18750"/>
              <a:gd name="adj2" fmla="val 104421"/>
              <a:gd name="adj3" fmla="val 122657"/>
              <a:gd name="adj4" fmla="val 14622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交叉错杂纵横</a:t>
            </a:r>
          </a:p>
        </p:txBody>
      </p:sp>
      <p:sp>
        <p:nvSpPr>
          <p:cNvPr id="110596" name="AutoShape 4"/>
          <p:cNvSpPr>
            <a:spLocks/>
          </p:cNvSpPr>
          <p:nvPr/>
        </p:nvSpPr>
        <p:spPr bwMode="auto">
          <a:xfrm>
            <a:off x="1258888" y="1628775"/>
            <a:ext cx="1873250" cy="609600"/>
          </a:xfrm>
          <a:prstGeom prst="borderCallout1">
            <a:avLst>
              <a:gd name="adj1" fmla="val 18750"/>
              <a:gd name="adj2" fmla="val -4069"/>
              <a:gd name="adj3" fmla="val 90625"/>
              <a:gd name="adj4" fmla="val -16523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原来是</a:t>
            </a:r>
          </a:p>
        </p:txBody>
      </p:sp>
      <p:sp>
        <p:nvSpPr>
          <p:cNvPr id="110597" name="AutoShape 5"/>
          <p:cNvSpPr>
            <a:spLocks/>
          </p:cNvSpPr>
          <p:nvPr/>
        </p:nvSpPr>
        <p:spPr bwMode="auto">
          <a:xfrm>
            <a:off x="4067175" y="2205038"/>
            <a:ext cx="2665413" cy="609600"/>
          </a:xfrm>
          <a:prstGeom prst="borderCallout1">
            <a:avLst>
              <a:gd name="adj1" fmla="val 18750"/>
              <a:gd name="adj2" fmla="val 102861"/>
              <a:gd name="adj3" fmla="val 170051"/>
              <a:gd name="adj4" fmla="val 106907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只是，不过</a:t>
            </a:r>
          </a:p>
        </p:txBody>
      </p:sp>
      <p:sp>
        <p:nvSpPr>
          <p:cNvPr id="110598" name="AutoShape 6"/>
          <p:cNvSpPr>
            <a:spLocks/>
          </p:cNvSpPr>
          <p:nvPr/>
        </p:nvSpPr>
        <p:spPr bwMode="auto">
          <a:xfrm>
            <a:off x="3708400" y="3500438"/>
            <a:ext cx="1296988" cy="609600"/>
          </a:xfrm>
          <a:prstGeom prst="borderCallout1">
            <a:avLst>
              <a:gd name="adj1" fmla="val 18750"/>
              <a:gd name="adj2" fmla="val -5875"/>
              <a:gd name="adj3" fmla="val 78907"/>
              <a:gd name="adj4" fmla="val -39292"/>
            </a:avLst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kumimoji="0" lang="zh-CN" altLang="en-US" sz="3600" b="1">
                <a:solidFill>
                  <a:srgbClr val="FF0000"/>
                </a:solidFill>
                <a:ea typeface="宋体" pitchFamily="2" charset="-122"/>
              </a:rPr>
              <a:t>罢了</a:t>
            </a:r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468313" y="4724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zh-CN" altLang="en-US" sz="4400" b="1">
                <a:solidFill>
                  <a:schemeClr val="tx2"/>
                </a:solidFill>
              </a:rPr>
              <a:t>（二）看注释、通文意</a:t>
            </a:r>
          </a:p>
        </p:txBody>
      </p:sp>
      <p:cxnSp>
        <p:nvCxnSpPr>
          <p:cNvPr id="110600" name="AutoShape 8"/>
          <p:cNvCxnSpPr>
            <a:cxnSpLocks noChangeShapeType="1"/>
            <a:stCxn id="110599" idx="1"/>
            <a:endCxn id="110599" idx="1"/>
          </p:cNvCxnSpPr>
          <p:nvPr/>
        </p:nvCxnSpPr>
        <p:spPr bwMode="auto">
          <a:xfrm>
            <a:off x="468313" y="5295900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0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/>
      <p:bldP spid="110596" grpId="0" animBg="1"/>
      <p:bldP spid="110597" grpId="0" animBg="1"/>
      <p:bldP spid="110598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楷体_GB2312" pitchFamily="49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1699</TotalTime>
  <Words>2472</Words>
  <Application>Microsoft Office PowerPoint</Application>
  <PresentationFormat>全屏显示(4:3)</PresentationFormat>
  <Paragraphs>149</Paragraphs>
  <Slides>27</Slides>
  <Notes>0</Notes>
  <HiddenSlides>0</HiddenSlides>
  <MMClips>5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28" baseType="lpstr">
      <vt:lpstr>默认设计模板</vt:lpstr>
      <vt:lpstr>幻灯片 1</vt:lpstr>
      <vt:lpstr>解题----</vt:lpstr>
      <vt:lpstr>幻灯片 3</vt:lpstr>
      <vt:lpstr>走近苏轼</vt:lpstr>
      <vt:lpstr>幻灯片 5</vt:lpstr>
      <vt:lpstr>（一）找生字、读准音</vt:lpstr>
      <vt:lpstr>（二）</vt:lpstr>
      <vt:lpstr>幻灯片 8</vt:lpstr>
      <vt:lpstr>幻灯片 9</vt:lpstr>
      <vt:lpstr>解释加点字</vt:lpstr>
      <vt:lpstr>幻灯片 11</vt:lpstr>
      <vt:lpstr>幻灯片 12</vt:lpstr>
      <vt:lpstr>幻灯片 13</vt:lpstr>
      <vt:lpstr>幻灯片 14</vt:lpstr>
      <vt:lpstr>三、品读欣赏，把握情感</vt:lpstr>
      <vt:lpstr>幻灯片 16</vt:lpstr>
      <vt:lpstr>作者是如何描写月色的？ </vt:lpstr>
      <vt:lpstr>幻灯片 18</vt:lpstr>
      <vt:lpstr>幻灯片 19</vt:lpstr>
      <vt:lpstr>幻灯片 20</vt:lpstr>
      <vt:lpstr>1、夜游期间，作者的心情发生了怎样的变化？</vt:lpstr>
      <vt:lpstr>幻灯片 22</vt:lpstr>
      <vt:lpstr>幻灯片 23</vt:lpstr>
      <vt:lpstr>幻灯片 24</vt:lpstr>
      <vt:lpstr>幻灯片 25</vt:lpstr>
      <vt:lpstr>结合全文内容，思考“闲人”含义。 </vt:lpstr>
      <vt:lpstr>小结 </vt:lpstr>
    </vt:vector>
  </TitlesOfParts>
  <Company>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shiyi</dc:creator>
  <cp:lastModifiedBy>       </cp:lastModifiedBy>
  <cp:revision>207</cp:revision>
  <dcterms:created xsi:type="dcterms:W3CDTF">2003-11-17T10:09:45Z</dcterms:created>
  <dcterms:modified xsi:type="dcterms:W3CDTF">2016-12-21T09:50:44Z</dcterms:modified>
</cp:coreProperties>
</file>