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2" r:id="rId3"/>
    <p:sldId id="299" r:id="rId4"/>
    <p:sldId id="302" r:id="rId5"/>
    <p:sldId id="29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23" r:id="rId20"/>
    <p:sldId id="322" r:id="rId21"/>
    <p:sldId id="316" r:id="rId22"/>
    <p:sldId id="318" r:id="rId23"/>
    <p:sldId id="319" r:id="rId24"/>
    <p:sldId id="320" r:id="rId25"/>
    <p:sldId id="321" r:id="rId26"/>
    <p:sldId id="332" r:id="rId28"/>
    <p:sldId id="325" r:id="rId29"/>
  </p:sldIdLst>
  <p:sldSz cx="9144000" cy="6858000" type="screen4x3"/>
  <p:notesSz cx="6858000" cy="9144000"/>
  <p:embeddedFontLst>
    <p:embeddedFont>
      <p:font typeface="方正超粗黑简体" panose="03000509000000000000" pitchFamily="65" charset="-122"/>
      <p:regular r:id="rId33"/>
    </p:embeddedFont>
    <p:embeddedFont>
      <p:font typeface="经典繁毛楷" panose="02010609000101010101" pitchFamily="49" charset="-122"/>
      <p:regular r:id="rId34"/>
    </p:embeddedFont>
    <p:embeddedFont>
      <p:font typeface="黑体" panose="02010609060101010101" pitchFamily="2" charset="-122"/>
      <p:regular r:id="rId35"/>
    </p:embeddedFont>
    <p:embeddedFont>
      <p:font typeface="隶书" panose="02010509060101010101" pitchFamily="49" charset="-122"/>
      <p:regular r:id="rId36"/>
    </p:embeddedFont>
    <p:embeddedFont>
      <p:font typeface="微软雅黑" panose="020B0503020204020204" pitchFamily="34" charset="-122"/>
      <p:regular r:id="rId37"/>
    </p:embeddedFont>
    <p:embeddedFont>
      <p:font typeface="方正粗倩简体" panose="03000509000000000000" pitchFamily="65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楷体" panose="02010609060101010101" charset="-122"/>
      <p:regular r:id="rId40"/>
    </p:embeddedFont>
    <p:embeddedFont>
      <p:font typeface="幼圆" panose="02010509060101010101" pitchFamily="49" charset="-122"/>
      <p:regular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93" y="-139"/>
      </p:cViewPr>
      <p:guideLst>
        <p:guide orient="horz" pos="2171"/>
        <p:guide pos="27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91DC-2840-42ED-AA70-82996F955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5223-39BF-4D32-B654-8A62D31044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H:\&#24405;&#35838;\&#29579;&#23453;&#24378;-&#20892;&#27665;&#24037;&#20043;&#27468;.mp3" TargetMode="External"/><Relationship Id="rId2" Type="http://schemas.openxmlformats.org/officeDocument/2006/relationships/audio" Target="file:///H:\&#24405;&#35838;\&#29579;&#23453;&#24378;-&#20892;&#27665;&#24037;&#20043;&#27468;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H:\&#24405;&#35838;\&#20154;&#22312;&#22247;&#36884;BD&#22269;&#35821;&#20013;&#23383;%5b&#30005;&#24433;&#22825;&#22530;www.dy2018.com%5d_clip(1).wmv" TargetMode="External"/><Relationship Id="rId3" Type="http://schemas.openxmlformats.org/officeDocument/2006/relationships/video" Target="file:///H:\&#24405;&#35838;\&#20154;&#22312;&#22247;&#36884;BD&#22269;&#35821;&#20013;&#23383;%5b&#30005;&#24433;&#22825;&#22530;www.dy2018.com%5d_clip(1).wmv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media" Target="file:///H:\&#24405;&#35838;\%5b&#30005;&#24433;&#22825;&#22530;www.dy2018.com%5d&#30561;&#22312;&#25105;&#19978;&#38138;&#30340;&#20804;&#24351;HD&#20013;&#33521;&#21452;&#23383;_clip.wmv" TargetMode="External"/><Relationship Id="rId3" Type="http://schemas.openxmlformats.org/officeDocument/2006/relationships/video" Target="file:///H:\&#24405;&#35838;\%5b&#30005;&#24433;&#22825;&#22530;www.dy2018.com%5d&#30561;&#22312;&#25105;&#19978;&#38138;&#30340;&#20804;&#24351;HD&#20013;&#33521;&#21452;&#23383;_clip.wmv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22768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021939"/>
            <a:ext cx="6264696" cy="830997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CN" altLang="en-US" sz="4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方正超粗黑简体" panose="03000509000000000000" pitchFamily="65" charset="-122"/>
                <a:ea typeface="方正超粗黑简体" panose="03000509000000000000" pitchFamily="65" charset="-122"/>
                <a:cs typeface="经典繁毛楷" panose="02010609000101010101" pitchFamily="49" charset="-122"/>
              </a:rPr>
              <a:t>新时代的劳动者</a:t>
            </a:r>
            <a:endParaRPr lang="zh-CN" altLang="en-US" sz="4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方正超粗黑简体" panose="03000509000000000000" pitchFamily="65" charset="-122"/>
              <a:ea typeface="方正超粗黑简体" panose="03000509000000000000" pitchFamily="65" charset="-122"/>
              <a:cs typeface="经典繁毛楷" panose="0201060900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7400" y="3140968"/>
            <a:ext cx="6210944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3888" y="4077072"/>
            <a:ext cx="1983561" cy="564490"/>
            <a:chOff x="3587658" y="3351706"/>
            <a:chExt cx="1983561" cy="564490"/>
          </a:xfrm>
        </p:grpSpPr>
        <p:grpSp>
          <p:nvGrpSpPr>
            <p:cNvPr id="9" name="组合 8"/>
            <p:cNvGrpSpPr/>
            <p:nvPr/>
          </p:nvGrpSpPr>
          <p:grpSpPr>
            <a:xfrm>
              <a:off x="3587658" y="3359387"/>
              <a:ext cx="552294" cy="541953"/>
              <a:chOff x="395536" y="745971"/>
              <a:chExt cx="552294" cy="541953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95536" y="764704"/>
                <a:ext cx="523220" cy="5232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04091" y="745971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0" dirty="0" smtClean="0">
                    <a:solidFill>
                      <a:schemeClr val="bg1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李</a:t>
                </a:r>
                <a:endParaRPr lang="zh-CN" altLang="en-US" sz="2800" b="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311007" y="3351706"/>
              <a:ext cx="543739" cy="564490"/>
              <a:chOff x="388730" y="723434"/>
              <a:chExt cx="543739" cy="56449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95536" y="764704"/>
                <a:ext cx="523220" cy="5232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88730" y="723434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0" dirty="0" smtClean="0">
                    <a:solidFill>
                      <a:schemeClr val="bg1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咏</a:t>
                </a:r>
                <a:endParaRPr lang="zh-CN" altLang="en-US" sz="2800" b="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27480" y="3362843"/>
              <a:ext cx="543739" cy="549854"/>
              <a:chOff x="387642" y="738070"/>
              <a:chExt cx="543739" cy="54985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95536" y="764704"/>
                <a:ext cx="523220" cy="5232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7642" y="73807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0" dirty="0" smtClean="0">
                    <a:solidFill>
                      <a:schemeClr val="bg1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梅</a:t>
                </a:r>
                <a:endParaRPr lang="zh-CN" altLang="en-US" sz="2800" b="0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008537" y="3512621"/>
            <a:ext cx="3209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昌</a:t>
            </a:r>
            <a:r>
              <a:rPr lang="zh-CN" altLang="en-US" sz="2600" dirty="0" smtClean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都市第三高级中学</a:t>
            </a:r>
            <a:endParaRPr lang="zh-CN" altLang="en-US" sz="2600" dirty="0">
              <a:solidFill>
                <a:schemeClr val="accent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王宝强-农民工之歌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4220" y="52298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4" dur="122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53107" y="1125824"/>
            <a:ext cx="303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解决就业问题的举措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026" y="276189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3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513840" y="1778635"/>
            <a:ext cx="6553835" cy="3078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根本措施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大力发展经济，增加就业岗位，促进就业；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sym typeface="+mn-ea"/>
              </a:rPr>
              <a:t>政策：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实施就业优先战略和积极的就业政策；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sym typeface="+mn-ea"/>
              </a:rPr>
              <a:t>方针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制定劳动者自主就业、市场调节就业、政府促进就业和鼓励创业的方针。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295" y="2832735"/>
            <a:ext cx="670560" cy="1160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国家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472" y="5286388"/>
            <a:ext cx="47561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企业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0166" y="5286388"/>
            <a:ext cx="6513195" cy="944880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积极承担社会责任，加快发展，提供就业岗位。</a:t>
            </a:r>
            <a:endParaRPr lang="zh-CN" altLang="en-US" sz="28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53107" y="1125824"/>
            <a:ext cx="303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解决就业问题的举措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026" y="276189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3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73555" y="2319020"/>
            <a:ext cx="5596255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努力</a:t>
            </a:r>
            <a:r>
              <a:rPr lang="zh-CN" altLang="en-US" sz="2400" b="1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提高自身的技能和</a:t>
            </a: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素质</a:t>
            </a:r>
            <a:endParaRPr lang="zh-CN" altLang="en-US" sz="2400" b="1" dirty="0">
              <a:solidFill>
                <a:srgbClr val="FFFF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21485" y="3136900"/>
            <a:ext cx="5740400" cy="301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树立</a:t>
            </a:r>
            <a:r>
              <a:rPr lang="zh-CN" altLang="en-US" sz="2400" b="1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正确的就业观念，积极</a:t>
            </a: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就业</a:t>
            </a:r>
            <a:endParaRPr lang="zh-CN" altLang="en-US" sz="24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树立自主择业观</a:t>
            </a: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不等、不靠</a:t>
            </a:r>
            <a:endParaRPr lang="en-US" altLang="zh-CN" sz="28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树立竞争就业观</a:t>
            </a: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提高素质</a:t>
            </a:r>
            <a:endParaRPr lang="en-US" altLang="zh-CN" sz="28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树立职业平等观</a:t>
            </a: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——-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行行出状元</a:t>
            </a:r>
            <a:endParaRPr lang="en-US" altLang="zh-CN" sz="28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树立多种方式就业观</a:t>
            </a: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转变观念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569" y="3585468"/>
            <a:ext cx="591185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劳</a:t>
            </a:r>
            <a:endParaRPr lang="en-US" altLang="zh-CN" sz="32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动</a:t>
            </a:r>
            <a:endParaRPr lang="en-US" altLang="zh-CN" sz="32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者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011" y="1124744"/>
            <a:ext cx="475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牛蛋就业故事之三：找到工作了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755576" y="2263512"/>
            <a:ext cx="324036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2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社会主义国家就是好，帮俺想了那么多办法，在政府的帮助下，牛蛋找到一份在奶牛场上班的工作</a:t>
            </a:r>
            <a:r>
              <a:rPr lang="zh-CN" altLang="en-US" sz="28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8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3973513" cy="260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011" y="1124744"/>
            <a:ext cx="569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牛蛋就业故事之四：牛蛋的麻烦事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571472" y="1928802"/>
            <a:ext cx="345638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2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虽然没有经过培训就上班，一切得自己去摸索，牛蛋还是很</a:t>
            </a:r>
            <a:r>
              <a:rPr lang="zh-CN" altLang="en-US" sz="2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喜欢自己这</a:t>
            </a:r>
            <a:r>
              <a:rPr lang="zh-CN" altLang="en-US" sz="28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份工作，</a:t>
            </a:r>
            <a:r>
              <a:rPr lang="zh-CN" altLang="en-US" sz="28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可是，工作已经一年了，老板迟迟不发工资，眼看快过年了，老板也不让工人回家过年。</a:t>
            </a:r>
            <a:endParaRPr lang="zh-CN" altLang="en-US" sz="28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1" descr="2bdff744f7834bd985984ecf45b8a3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403161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500166" y="5929330"/>
            <a:ext cx="5450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牛蛋的哪些合法权益受到了侵害</a:t>
            </a:r>
            <a:r>
              <a:rPr lang="zh-CN" altLang="en-US" sz="2800" b="1" dirty="0" smtClean="0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2800" b="1" dirty="0" smtClean="0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245" y="2204720"/>
            <a:ext cx="792353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书简体" pitchFamily="65" charset="-122"/>
                <a:ea typeface="方正隶书简体" pitchFamily="65" charset="-122"/>
              </a:rPr>
              <a:t>二、依法维护劳动者</a:t>
            </a:r>
            <a:r>
              <a:rPr lang="zh-CN" altLang="en-US" sz="5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书简体" pitchFamily="65" charset="-122"/>
                <a:ea typeface="方正隶书简体" pitchFamily="65" charset="-122"/>
              </a:rPr>
              <a:t>权益</a:t>
            </a:r>
            <a:endParaRPr lang="zh-CN" altLang="en-US" sz="5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隶书简体" pitchFamily="65" charset="-122"/>
              <a:ea typeface="方正隶书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289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劳动者合法权益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331640" y="2263512"/>
            <a:ext cx="662473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一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、平等就业和选择职业的权利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;</a:t>
            </a:r>
            <a:endParaRPr lang="en-US" altLang="zh-CN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、取得劳动报酬的权利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;</a:t>
            </a:r>
            <a:endParaRPr lang="en-US" altLang="zh-CN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三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、休息休假的权利；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四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、获得劳动安全卫士保护的权利；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五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、接受职业技能培训的权利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endParaRPr lang="zh-CN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六、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享受社会保险和福利的权利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等。</a:t>
            </a:r>
            <a:endParaRPr lang="zh-CN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026" y="276189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1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390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如何维护劳动者的合法权益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2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 useBgFill="1">
        <p:nvSpPr>
          <p:cNvPr id="3" name="流程图: 过程 2"/>
          <p:cNvSpPr/>
          <p:nvPr/>
        </p:nvSpPr>
        <p:spPr>
          <a:xfrm>
            <a:off x="235585" y="1700530"/>
            <a:ext cx="8642985" cy="5028565"/>
          </a:xfrm>
          <a:prstGeom prst="flowChartProcess">
            <a:avLst/>
          </a:prstGeom>
          <a:ln w="63500" cmpd="thickThin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人在囧途BD国语中字[电影天堂www.dy2018.com]_clip(1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485" y="1784350"/>
            <a:ext cx="8479155" cy="486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390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如何维护劳动者的合法权益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2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5631" y="2083445"/>
            <a:ext cx="6174597" cy="944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国家：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加强</a:t>
            </a:r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劳动保护，规范和协调劳动关系，依法维护劳动者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权益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35099" y="3189506"/>
            <a:ext cx="6241743" cy="3291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个人：</a:t>
            </a:r>
            <a:endParaRPr lang="en-US" altLang="zh-CN" sz="2800" b="1" dirty="0" smtClean="0">
              <a:solidFill>
                <a:srgbClr val="FFFF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自觉</a:t>
            </a:r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地履行劳动者的义务</a:t>
            </a:r>
            <a:r>
              <a:rPr lang="en-US" altLang="zh-CN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基础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依法</a:t>
            </a:r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签订劳动合同</a:t>
            </a:r>
            <a:r>
              <a:rPr lang="en-US" altLang="zh-CN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重要</a:t>
            </a:r>
            <a:r>
              <a:rPr lang="zh-CN" altLang="en-US" sz="28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依据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采用</a:t>
            </a:r>
            <a:r>
              <a:rPr lang="zh-CN" altLang="en-US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投诉、协商、申请调解、申请仲裁、向法院起诉等合法途径要求维护</a:t>
            </a:r>
            <a:r>
              <a:rPr lang="en-US" altLang="zh-CN" sz="28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---</a:t>
            </a:r>
            <a:r>
              <a:rPr lang="zh-CN" altLang="en-US" sz="2800" b="1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重要</a:t>
            </a:r>
            <a:r>
              <a:rPr lang="zh-CN" altLang="en-US" sz="28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途径</a:t>
            </a:r>
            <a:endParaRPr lang="zh-CN" altLang="en-US" sz="28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57488" y="2143116"/>
            <a:ext cx="31854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小结回</a:t>
            </a:r>
            <a:r>
              <a:rPr lang="zh-CN" altLang="en-US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书简体" pitchFamily="65" charset="-122"/>
                <a:ea typeface="方正隶书简体" pitchFamily="65" charset="-122"/>
              </a:rPr>
              <a:t>顾</a:t>
            </a:r>
            <a:endParaRPr lang="zh-CN" altLang="en-US" sz="6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隶书简体" pitchFamily="65" charset="-122"/>
              <a:ea typeface="方正隶书简体" pitchFamily="65" charset="-122"/>
            </a:endParaRPr>
          </a:p>
          <a:p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/>
          <p:cNvSpPr/>
          <p:nvPr/>
        </p:nvSpPr>
        <p:spPr bwMode="auto">
          <a:xfrm>
            <a:off x="945133" y="1916832"/>
            <a:ext cx="179387" cy="3359150"/>
          </a:xfrm>
          <a:prstGeom prst="leftBrace">
            <a:avLst>
              <a:gd name="adj1" fmla="val 15752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32657" y="2485147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C000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劳动和就业</a:t>
            </a:r>
            <a:endParaRPr lang="zh-CN" altLang="en-US" sz="2400" b="1" dirty="0">
              <a:solidFill>
                <a:srgbClr val="C000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472180" y="1917065"/>
            <a:ext cx="498856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1.劳动的含义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2.就业的意义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3.如何解决我国的就业问题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249870" y="4184814"/>
            <a:ext cx="5432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1.我国劳动者依法享有的权利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何维护劳动者的合法权益（怎么办）</a:t>
            </a:r>
            <a:endParaRPr lang="zh-CN" altLang="en-US" sz="2400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AutoShape 4"/>
          <p:cNvSpPr/>
          <p:nvPr/>
        </p:nvSpPr>
        <p:spPr bwMode="auto">
          <a:xfrm>
            <a:off x="3288665" y="2091055"/>
            <a:ext cx="184150" cy="1466215"/>
          </a:xfrm>
          <a:prstGeom prst="leftBrace">
            <a:avLst>
              <a:gd name="adj1" fmla="val 158051"/>
              <a:gd name="adj2" fmla="val 53005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1182266" y="4365104"/>
            <a:ext cx="1733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依法维护劳动者权益</a:t>
            </a:r>
            <a:endParaRPr lang="zh-CN" altLang="en-US" sz="2400" b="1" dirty="0">
              <a:solidFill>
                <a:srgbClr val="C000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sp>
        <p:nvSpPr>
          <p:cNvPr id="19" name="AutoShape 4"/>
          <p:cNvSpPr/>
          <p:nvPr/>
        </p:nvSpPr>
        <p:spPr bwMode="auto">
          <a:xfrm>
            <a:off x="3021330" y="4404360"/>
            <a:ext cx="91440" cy="752475"/>
          </a:xfrm>
          <a:prstGeom prst="leftBrace">
            <a:avLst>
              <a:gd name="adj1" fmla="val 95405"/>
              <a:gd name="adj2" fmla="val 50074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630" y="2091055"/>
            <a:ext cx="1036320" cy="3282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新时代的劳动者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/>
      <p:bldP spid="14" grpId="0" bldLvl="0"/>
      <p:bldP spid="14" grpId="1" bldLvl="0"/>
      <p:bldP spid="16" grpId="0" bldLvl="0"/>
      <p:bldP spid="17" grpId="0" bldLvl="0" animBg="1"/>
      <p:bldP spid="18" grpId="0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pic37.huitu.com/res/20151003/447217_2015100307262010020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/>
          <a:stretch>
            <a:fillRect/>
          </a:stretch>
        </p:blipFill>
        <p:spPr bwMode="auto">
          <a:xfrm>
            <a:off x="5928080" y="3933056"/>
            <a:ext cx="2735929" cy="16562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339752" y="1980129"/>
            <a:ext cx="4104455" cy="584775"/>
            <a:chOff x="3347865" y="1889267"/>
            <a:chExt cx="4104455" cy="584775"/>
          </a:xfrm>
        </p:grpSpPr>
        <p:sp>
          <p:nvSpPr>
            <p:cNvPr id="5" name="圆角矩形 4"/>
            <p:cNvSpPr/>
            <p:nvPr/>
          </p:nvSpPr>
          <p:spPr>
            <a:xfrm>
              <a:off x="3347865" y="1916832"/>
              <a:ext cx="4104455" cy="51542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347865" y="1916832"/>
              <a:ext cx="1525466" cy="515426"/>
            </a:xfrm>
            <a:prstGeom prst="roundRect">
              <a:avLst>
                <a:gd name="adj" fmla="val 50000"/>
              </a:avLst>
            </a:prstGeom>
            <a:solidFill>
              <a:srgbClr val="736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8304" y="1971993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第一目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4999786" y="1889267"/>
              <a:ext cx="22445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劳动和就业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03849" y="3132257"/>
            <a:ext cx="5651259" cy="584775"/>
            <a:chOff x="3347865" y="1877802"/>
            <a:chExt cx="6100065" cy="584775"/>
          </a:xfrm>
        </p:grpSpPr>
        <p:sp>
          <p:nvSpPr>
            <p:cNvPr id="10" name="圆角矩形 9"/>
            <p:cNvSpPr/>
            <p:nvPr/>
          </p:nvSpPr>
          <p:spPr>
            <a:xfrm>
              <a:off x="4439113" y="1888793"/>
              <a:ext cx="5008817" cy="51542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347865" y="1916832"/>
              <a:ext cx="1525466" cy="515426"/>
            </a:xfrm>
            <a:prstGeom prst="roundRect">
              <a:avLst>
                <a:gd name="adj" fmla="val 50000"/>
              </a:avLst>
            </a:prstGeom>
            <a:solidFill>
              <a:srgbClr val="736B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8304" y="1971993"/>
              <a:ext cx="1071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第二目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9786" y="1877802"/>
              <a:ext cx="4374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依法维护劳动者权益</a:t>
              </a:r>
              <a:endPara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2204864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书简体" pitchFamily="65" charset="-122"/>
                <a:ea typeface="方正隶书简体" pitchFamily="65" charset="-122"/>
              </a:rPr>
              <a:t>课堂练习</a:t>
            </a:r>
            <a:endParaRPr lang="zh-CN" altLang="en-US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隶书简体" pitchFamily="65" charset="-122"/>
              <a:ea typeface="方正隶书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246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小试牛刀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1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1004071" y="2110204"/>
            <a:ext cx="71683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 </a:t>
            </a:r>
            <a:r>
              <a:rPr lang="en-US" altLang="zh-CN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2015 </a:t>
            </a:r>
            <a:r>
              <a:rPr lang="zh-CN" altLang="en-US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重庆 </a:t>
            </a:r>
            <a:r>
              <a:rPr lang="en-US" altLang="zh-CN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）“亲，你也可以开店哦。”微店作为科技时代新产物，只手机号码即可开通。如果说淘宝像商场，大而全，微店就像路边小店，胜在方便，它们各有市场。微店的兴起</a:t>
            </a:r>
            <a:r>
              <a:rPr lang="zh-CN" altLang="en-US" sz="24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表明（     ）</a:t>
            </a:r>
            <a:endParaRPr lang="zh-CN" altLang="en-US" sz="2400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A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.微店比淘宝更符合社会需求         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B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.微店代表了更高生产力水平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C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.科技进步可以促进大众创业         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D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.企业微型化是未来发展趋势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05955" y="3396615"/>
            <a:ext cx="941705" cy="11887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72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D</a:t>
            </a:r>
            <a:endParaRPr lang="en-US" altLang="zh-CN" sz="7200" b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246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小试牛刀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1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644030" y="1844824"/>
            <a:ext cx="77485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24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“裸辞”是</a:t>
            </a:r>
            <a:r>
              <a:rPr lang="zh-CN" altLang="en-US" sz="2400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当前中国职场的一个流行语，即还没有找好下家就辞职。专家认为，“裸辞”者往往没有明确的职业规划，缺乏毅力和耐心；用人单位没有为员工提供有保障的薪金和监建立员工职业成长体系，员工没有归属感。这位专家的观点是</a:t>
            </a:r>
            <a:r>
              <a:rPr lang="zh-CN" altLang="en-US" sz="2400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要求（    ）</a:t>
            </a:r>
            <a:endParaRPr lang="en-US" altLang="zh-CN" sz="2400" dirty="0" smtClean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A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劳动者通过多种途径实现就业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B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劳动者坚持自主创业，减少就业竞争压力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C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劳动者加强职业规划，用人单位维护劳动者的合法权益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D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用人单位满足劳动者提出的各种利益诉求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38625" y="2829560"/>
            <a:ext cx="666750" cy="1198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C</a:t>
            </a:r>
            <a:endParaRPr lang="en-US" altLang="zh-CN" sz="72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246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热点透析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latin typeface="Impact" panose="020B0806030902050204" pitchFamily="34" charset="0"/>
                <a:ea typeface="方正大黑简体" panose="02010601030101010101" pitchFamily="65" charset="-122"/>
              </a:rPr>
              <a:t>2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395537" y="1988840"/>
            <a:ext cx="4680520" cy="4104456"/>
          </a:xfrm>
          <a:prstGeom prst="roundRect">
            <a:avLst>
              <a:gd name="adj" fmla="val 4516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   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2015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年全国高校毕业生总数达到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749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万人，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在去年高位基础上又增加了</a:t>
            </a:r>
            <a:r>
              <a:rPr lang="en-US" altLang="zh-CN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22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万人，创历史新高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①。人社部数据显示，目前我国技能劳动者数量只占就业人员总量的不到两成，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高技能人才的占比更是少得可怜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②。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2015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年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8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月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14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日，山东省召开省政府常务会议，研究实施就业优先战略行动工作。会议指出，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就业是民生之本，事关经济发展和民生改善大局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③。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要大力实施就业优先战略行动④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，加强财税、金融、产业、贸易等经济政策与就业政策的配套衔接，以稳增长促就业。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加强职业技能培训，提升劳动者就业创业能力④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加强劳动保障监察和争议调解仲裁，构建和谐劳动关系。鼓励多渠道多形式就业，促进创业带动就业。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⑤ </a:t>
            </a:r>
            <a:endParaRPr lang="zh-CN" altLang="en-US" b="1" noProof="1">
              <a:latin typeface="黑体" panose="02010609060101010101" pitchFamily="2" charset="-122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37892"/>
          <p:cNvSpPr txBox="1">
            <a:spLocks noChangeArrowheads="1"/>
          </p:cNvSpPr>
          <p:nvPr/>
        </p:nvSpPr>
        <p:spPr bwMode="auto">
          <a:xfrm>
            <a:off x="5887209" y="1903412"/>
            <a:ext cx="2928938" cy="884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就业是民生之本，对整个社会生产和发展具有重要意义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37893"/>
          <p:cNvSpPr txBox="1">
            <a:spLocks noChangeArrowheads="1"/>
          </p:cNvSpPr>
          <p:nvPr/>
        </p:nvSpPr>
        <p:spPr bwMode="auto">
          <a:xfrm>
            <a:off x="5863819" y="2924944"/>
            <a:ext cx="298291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国家实行促进就业的政策，搞好就业培训和服务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37894"/>
          <p:cNvSpPr txBox="1">
            <a:spLocks noChangeArrowheads="1"/>
          </p:cNvSpPr>
          <p:nvPr/>
        </p:nvSpPr>
        <p:spPr bwMode="auto">
          <a:xfrm>
            <a:off x="5863819" y="3717032"/>
            <a:ext cx="2873375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我国就业形势严峻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37903"/>
          <p:cNvSpPr txBox="1">
            <a:spLocks noChangeArrowheads="1"/>
          </p:cNvSpPr>
          <p:nvPr/>
        </p:nvSpPr>
        <p:spPr bwMode="auto">
          <a:xfrm>
            <a:off x="5836261" y="4293096"/>
            <a:ext cx="2884488" cy="915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）维护劳动者合法权益，调动劳动者积极性和创造性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37904"/>
          <p:cNvSpPr txBox="1">
            <a:spLocks noChangeArrowheads="1"/>
          </p:cNvSpPr>
          <p:nvPr/>
        </p:nvSpPr>
        <p:spPr bwMode="auto">
          <a:xfrm>
            <a:off x="5840429" y="5373216"/>
            <a:ext cx="2987675" cy="641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）劳动者要提高自身的职业技能和素质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80108" y="1125824"/>
            <a:ext cx="246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热点透析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76189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latin typeface="Impact" panose="020B0806030902050204" pitchFamily="34" charset="0"/>
                <a:ea typeface="方正大黑简体" panose="02010601030101010101" pitchFamily="65" charset="-122"/>
              </a:rPr>
              <a:t>2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395537" y="1988840"/>
            <a:ext cx="4680520" cy="4104456"/>
          </a:xfrm>
          <a:prstGeom prst="roundRect">
            <a:avLst>
              <a:gd name="adj" fmla="val 4516"/>
            </a:avLst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   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2015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年全国高校毕业生总数达到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749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万人，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在去年高位基础上又增加了</a:t>
            </a:r>
            <a:r>
              <a:rPr lang="en-US" altLang="zh-CN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22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万人，创历史新高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①。人社部数据显示，目前我国技能劳动者数量只占就业人员总量的不到两成，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高技能人才的占比更是少得可怜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②。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2015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年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8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月</a:t>
            </a:r>
            <a:r>
              <a:rPr lang="en-US" altLang="zh-CN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14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日，山东省召开省政府常务会议，研究实施就业优先战略行动工作。会议指出，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就业是民生之本，事关经济发展和民生改善大局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③。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要大力实施就业优先战略行动④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，加强财税、金融、产业、贸易等经济政策与就业政策的配套衔接，以稳增长促就业。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加强职业技能培训，提升劳动者就业创业能力④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。</a:t>
            </a:r>
            <a:r>
              <a:rPr lang="zh-CN" altLang="en-US" b="1" u="sng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加强劳动保障监察和争议调解仲裁，构建和谐劳动关系。鼓励多渠道多形式就业，促进创业带动就业。</a:t>
            </a:r>
            <a:r>
              <a:rPr lang="zh-CN" altLang="en-US" b="1" noProof="1"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Times New Roman" panose="02020603050405020304" pitchFamily="18" charset="0"/>
              </a:rPr>
              <a:t>⑤ </a:t>
            </a:r>
            <a:endParaRPr lang="zh-CN" altLang="en-US" b="1" noProof="1">
              <a:latin typeface="黑体" panose="02010609060101010101" pitchFamily="2" charset="-122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文本框 37892"/>
          <p:cNvSpPr txBox="1">
            <a:spLocks noChangeArrowheads="1"/>
          </p:cNvSpPr>
          <p:nvPr/>
        </p:nvSpPr>
        <p:spPr bwMode="auto">
          <a:xfrm>
            <a:off x="5887209" y="1903412"/>
            <a:ext cx="2928938" cy="884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就业是民生之本，对整个社会生产和发展具有重要意义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37893"/>
          <p:cNvSpPr txBox="1">
            <a:spLocks noChangeArrowheads="1"/>
          </p:cNvSpPr>
          <p:nvPr/>
        </p:nvSpPr>
        <p:spPr bwMode="auto">
          <a:xfrm>
            <a:off x="5863819" y="2924944"/>
            <a:ext cx="2982912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国家实行促进就业的政策，搞好就业培训和服务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37894"/>
          <p:cNvSpPr txBox="1">
            <a:spLocks noChangeArrowheads="1"/>
          </p:cNvSpPr>
          <p:nvPr/>
        </p:nvSpPr>
        <p:spPr bwMode="auto">
          <a:xfrm>
            <a:off x="5863819" y="3717032"/>
            <a:ext cx="2873375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我国就业形势严峻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20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37903"/>
          <p:cNvSpPr txBox="1">
            <a:spLocks noChangeArrowheads="1"/>
          </p:cNvSpPr>
          <p:nvPr/>
        </p:nvSpPr>
        <p:spPr bwMode="auto">
          <a:xfrm>
            <a:off x="5836261" y="4293096"/>
            <a:ext cx="2884488" cy="915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）维护劳动者合法权益，调动劳动者积极性和创造性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37904"/>
          <p:cNvSpPr txBox="1">
            <a:spLocks noChangeArrowheads="1"/>
          </p:cNvSpPr>
          <p:nvPr/>
        </p:nvSpPr>
        <p:spPr bwMode="auto">
          <a:xfrm>
            <a:off x="5840429" y="5373216"/>
            <a:ext cx="2987675" cy="641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b="1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）劳动者要提高自身的职业技能和素质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302385" y="2277110"/>
            <a:ext cx="4717415" cy="157924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3025804" y="3299637"/>
            <a:ext cx="2837762" cy="2394254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 flipV="1">
            <a:off x="548640" y="2240280"/>
            <a:ext cx="5314950" cy="205295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 flipV="1">
            <a:off x="4216552" y="3140968"/>
            <a:ext cx="1698374" cy="1197764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 flipV="1">
            <a:off x="2629535" y="4573905"/>
            <a:ext cx="3390265" cy="111950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4644008" y="2542790"/>
            <a:ext cx="381642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000" b="1" dirty="0" smtClean="0">
                <a:solidFill>
                  <a:srgbClr val="99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为了</a:t>
            </a:r>
            <a:r>
              <a:rPr lang="zh-CN" altLang="en-US" sz="3000" b="1" dirty="0">
                <a:solidFill>
                  <a:srgbClr val="99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实现自己的职业理想，你会做哪些准备？</a:t>
            </a:r>
            <a:endParaRPr lang="zh-CN" altLang="en-US" sz="3000" b="1" dirty="0">
              <a:solidFill>
                <a:srgbClr val="99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Picture 6" descr="0807210517160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8"/>
          <a:stretch>
            <a:fillRect/>
          </a:stretch>
        </p:blipFill>
        <p:spPr bwMode="auto">
          <a:xfrm>
            <a:off x="1010469" y="1196752"/>
            <a:ext cx="3417515" cy="486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22960" y="2834640"/>
            <a:ext cx="749808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感谢您的参与</a:t>
            </a:r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2110227"/>
            <a:ext cx="63786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隶书简体" pitchFamily="65" charset="-122"/>
                <a:ea typeface="方正隶书简体" pitchFamily="65" charset="-122"/>
              </a:rPr>
              <a:t>一、劳动和就业</a:t>
            </a:r>
            <a:endParaRPr lang="zh-CN" altLang="en-US" sz="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隶书简体" pitchFamily="65" charset="-122"/>
              <a:ea typeface="方正隶书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254" y="1124585"/>
            <a:ext cx="434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牛蛋就业故事之一：牛蛋进城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3" descr="13130K7-1-1R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08" y="2021097"/>
            <a:ext cx="3539249" cy="256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873364" y="1965742"/>
            <a:ext cx="3554619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俺叫牛蛋，今年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岁，农村的长期劳动，让俺看起来有点老，俺家里穷，为了过上好日子，俺娘叫俺进城打工挣钱。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431192" y="4994012"/>
            <a:ext cx="2348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4"/>
                </a:solidFill>
                <a:effectLst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什么是劳动</a:t>
            </a:r>
            <a:r>
              <a:rPr lang="zh-CN" altLang="en-US" sz="2800" b="1" dirty="0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2800" b="1" dirty="0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13133" y="4999206"/>
            <a:ext cx="4113530" cy="518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2800" b="1" dirty="0">
                <a:solidFill>
                  <a:schemeClr val="accent4"/>
                </a:solidFill>
                <a:effectLst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打工（就业）有何意</a:t>
            </a:r>
            <a:r>
              <a:rPr lang="zh-CN" altLang="en-US" sz="2800" dirty="0">
                <a:solidFill>
                  <a:schemeClr val="accent4"/>
                </a:solidFill>
                <a:effectLst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义</a:t>
            </a:r>
            <a:r>
              <a:rPr lang="zh-CN" altLang="en-US" sz="2800" b="1" dirty="0">
                <a:solidFill>
                  <a:schemeClr val="accent4"/>
                </a:solidFill>
                <a:effectLst/>
                <a:latin typeface="方正粗倩简体" panose="03000509000000000000" pitchFamily="65" charset="-122"/>
                <a:ea typeface="方正粗倩简体" panose="03000509000000000000" pitchFamily="65" charset="-122"/>
              </a:rPr>
              <a:t>？</a:t>
            </a:r>
            <a:endParaRPr lang="zh-CN" altLang="en-US" sz="2800" b="1" dirty="0">
              <a:solidFill>
                <a:schemeClr val="accent4"/>
              </a:solidFill>
              <a:effectLst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4787265" y="2213610"/>
            <a:ext cx="3855085" cy="28992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劳动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是劳动者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脑力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体力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的支出，是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物质财富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精神财富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的创造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活动，人类社会进步的源泉。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99592" y="1125824"/>
            <a:ext cx="187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劳动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026" y="276189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1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pic>
        <p:nvPicPr>
          <p:cNvPr id="2" name="图片 1" descr="img201405060939180712_info320X1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" y="1907540"/>
            <a:ext cx="4255770" cy="3102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5353050"/>
            <a:ext cx="8785225" cy="122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劳动者分工不同，地位平等。光荣属于劳动者。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253107" y="1125824"/>
            <a:ext cx="187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的意义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026" y="276189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 smtClean="0">
                <a:latin typeface="Impact" panose="020B0806030902050204" pitchFamily="34" charset="0"/>
                <a:ea typeface="方正大黑简体" panose="02010601030101010101" pitchFamily="65" charset="-122"/>
              </a:rPr>
              <a:t>2</a:t>
            </a:r>
            <a:endParaRPr lang="zh-CN" altLang="en-US" sz="10000" dirty="0">
              <a:latin typeface="Impact" panose="020B0806030902050204" pitchFamily="34" charset="0"/>
              <a:ea typeface="方正大黑简体" panose="02010601030101010101" pitchFamily="65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22525" y="2276475"/>
            <a:ext cx="1689235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zh-CN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520824" y="2924944"/>
            <a:ext cx="2106960" cy="2088232"/>
          </a:xfrm>
          <a:prstGeom prst="upDownArrowCallout">
            <a:avLst>
              <a:gd name="adj1" fmla="val 25000"/>
              <a:gd name="adj2" fmla="val 25000"/>
              <a:gd name="adj3" fmla="val 12500"/>
              <a:gd name="adj4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2060"/>
                </a:solidFill>
                <a:latin typeface="方正特雅宋_GBK" pitchFamily="2" charset="-122"/>
                <a:ea typeface="方正特雅宋_GBK" pitchFamily="2" charset="-122"/>
              </a:rPr>
              <a:t>   </a:t>
            </a:r>
            <a:endParaRPr lang="en-US" altLang="zh-CN" sz="2400" b="1" dirty="0">
              <a:solidFill>
                <a:srgbClr val="002060"/>
              </a:solidFill>
              <a:latin typeface="方正特雅宋_GBK" pitchFamily="2" charset="-122"/>
              <a:ea typeface="方正特雅宋_GBK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2060"/>
                </a:solidFill>
                <a:latin typeface="方正特雅宋_GBK" pitchFamily="2" charset="-122"/>
                <a:ea typeface="方正特雅宋_GBK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就业</a:t>
            </a:r>
            <a:endParaRPr lang="zh-CN" altLang="en-US" sz="2400" b="1" dirty="0">
              <a:solidFill>
                <a:srgbClr val="002060"/>
              </a:solidFill>
              <a:latin typeface="方正特雅宋_GBK" pitchFamily="2" charset="-122"/>
              <a:ea typeface="方正特雅宋_GBK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   </a:t>
            </a:r>
            <a:r>
              <a:rPr lang="zh-CN" altLang="en-US" sz="2400" b="1" dirty="0" smtClean="0">
                <a:solidFill>
                  <a:srgbClr val="00206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  </a:t>
            </a:r>
            <a:r>
              <a:rPr lang="zh-CN" altLang="en-US" sz="2400" b="1" dirty="0" smtClean="0">
                <a:solidFill>
                  <a:srgbClr val="0066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民生</a:t>
            </a:r>
            <a:r>
              <a:rPr lang="zh-CN" altLang="en-US" sz="2400" b="1" dirty="0">
                <a:solidFill>
                  <a:srgbClr val="0066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之本</a:t>
            </a:r>
            <a:endParaRPr lang="zh-CN" altLang="en-US" sz="2400" b="1" dirty="0">
              <a:solidFill>
                <a:srgbClr val="00663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00000"/>
                </a:solidFill>
                <a:latin typeface="方正特雅宋_GBK" pitchFamily="2" charset="-122"/>
                <a:ea typeface="方正特雅宋_GBK" pitchFamily="2" charset="-122"/>
              </a:rPr>
              <a:t>   </a:t>
            </a:r>
            <a:endParaRPr lang="zh-CN" altLang="en-US" sz="1600" b="1" dirty="0">
              <a:solidFill>
                <a:srgbClr val="C00000"/>
              </a:solidFill>
              <a:latin typeface="方正特雅宋_GBK" pitchFamily="2" charset="-122"/>
              <a:ea typeface="方正特雅宋_GBK" pitchFamily="2" charset="-12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83568" y="5085184"/>
            <a:ext cx="17653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276600" y="2021939"/>
            <a:ext cx="50398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通过就业取得报酬，从而获得</a:t>
            </a:r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生活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来源，使社会劳动力不断再生产</a:t>
            </a:r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248661" y="3236783"/>
            <a:ext cx="506775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有利于其实现自身的社会价值，丰富精神生活，提高精神境界，从而促进人的全面发展。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276600" y="4653136"/>
            <a:ext cx="50398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使得劳动力与</a:t>
            </a:r>
            <a:r>
              <a:rPr lang="zh-CN" altLang="en-US" sz="24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生产资料相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结合，生产出社会所需要的物质财富和精神财富。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2627313" y="2332112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2674640" y="5213242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animBg="1"/>
      <p:bldP spid="25" grpId="0" bldLvl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011" y="1124744"/>
            <a:ext cx="5263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牛蛋就业故事之二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牛蛋艰难求职记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971600" y="2064752"/>
            <a:ext cx="33843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城市那么大，本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以为进了城就可以找到工作了，可是俺在人才市场转了</a:t>
            </a:r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天还是没有找到工作，工作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咋这么难找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，急死俺了，快帮俺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想想办法</a:t>
            </a:r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987760" y="5518116"/>
            <a:ext cx="508254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chemeClr val="accent4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请大家帮牛蛋解解惑想想法</a:t>
            </a:r>
            <a:endParaRPr lang="zh-CN" altLang="en-US" sz="3200" b="1" dirty="0" smtClean="0">
              <a:solidFill>
                <a:schemeClr val="accent4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050" name="Picture 2" descr="C:\Users\Administrator\Desktop\u=3687640079,2806883688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35491"/>
            <a:ext cx="2592288" cy="32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流程图: 过程 2"/>
          <p:cNvSpPr/>
          <p:nvPr/>
        </p:nvSpPr>
        <p:spPr>
          <a:xfrm>
            <a:off x="374650" y="1729740"/>
            <a:ext cx="8401050" cy="4586605"/>
          </a:xfrm>
          <a:prstGeom prst="flowChartProcess">
            <a:avLst/>
          </a:prstGeom>
          <a:ln w="63500" cmpd="thickThin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011" y="1124744"/>
            <a:ext cx="303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严峻的就业形势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4375" y="1928495"/>
            <a:ext cx="6248400" cy="51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客</a:t>
            </a:r>
            <a:r>
              <a:rPr lang="zh-CN" altLang="en-US" sz="2400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观</a:t>
            </a: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原因</a:t>
            </a:r>
            <a:r>
              <a:rPr lang="en-US" altLang="zh-CN" sz="24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人口总量和劳动力人口总量大</a:t>
            </a:r>
            <a:endParaRPr lang="zh-CN" altLang="en-US" sz="28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14348" y="2928934"/>
            <a:ext cx="5039816" cy="51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主观原因</a:t>
            </a:r>
            <a:r>
              <a:rPr lang="zh-CN" altLang="en-US" sz="2400" b="1" dirty="0" smtClean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个人素质和就业观念</a:t>
            </a:r>
            <a:endParaRPr lang="zh-CN" altLang="en-US" sz="2800" b="1" dirty="0" smtClean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" name="[电影天堂www.dy2018.com]睡在我上铺的兄弟HD中英双字_clip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090" y="1788795"/>
            <a:ext cx="8204835" cy="4453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bldLvl="0" animBg="1"/>
      <p:bldP spid="14" grpId="0" bldLvl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168471"/>
            <a:ext cx="3203848" cy="419018"/>
          </a:xfrm>
          <a:prstGeom prst="rect">
            <a:avLst/>
          </a:prstGeom>
          <a:gradFill>
            <a:gsLst>
              <a:gs pos="0">
                <a:srgbClr val="736B41"/>
              </a:gs>
              <a:gs pos="100000">
                <a:schemeClr val="bg2">
                  <a:lumMod val="50000"/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9011" y="1124744"/>
            <a:ext cx="303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帮牛蛋出主意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E:\360云盘\三高 其他\三高校徽校名(红紫）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81954" cy="5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43608" y="1988840"/>
            <a:ext cx="5039816" cy="82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社会主义国家，找工作就要等着政府安排。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17488" y="3130289"/>
            <a:ext cx="50398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最好是</a:t>
            </a: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没有竞争、轻松的工作。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79023" y="4005064"/>
            <a:ext cx="5039816" cy="82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脏活、累活不干，要找体面的工作，不能让人看不起</a:t>
            </a:r>
            <a:r>
              <a:rPr lang="zh-CN" altLang="en-US" sz="24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339852" y="5137006"/>
            <a:ext cx="5039816" cy="82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找个工作不容易，最好能够稳当干一辈子。</a:t>
            </a:r>
            <a:endParaRPr lang="zh-CN" altLang="en-US" sz="2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7" grpId="0" bldLvl="0" animBg="1"/>
      <p:bldP spid="1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2506</Words>
  <Application>WPS 演示</Application>
  <PresentationFormat>全屏显示(4:3)</PresentationFormat>
  <Paragraphs>225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方正超粗黑简体</vt:lpstr>
      <vt:lpstr>经典繁毛楷</vt:lpstr>
      <vt:lpstr>黑体</vt:lpstr>
      <vt:lpstr>隶书</vt:lpstr>
      <vt:lpstr>微软雅黑</vt:lpstr>
      <vt:lpstr>方正隶书简体</vt:lpstr>
      <vt:lpstr>方正粗倩简体</vt:lpstr>
      <vt:lpstr>Impact</vt:lpstr>
      <vt:lpstr>方正大黑简体</vt:lpstr>
      <vt:lpstr>方正特雅宋_GBK</vt:lpstr>
      <vt:lpstr>楷体</vt:lpstr>
      <vt:lpstr>Times New Roman</vt:lpstr>
      <vt:lpstr>幼圆</vt:lpstr>
      <vt:lpstr>Calibri</vt:lpstr>
      <vt:lpstr>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我愿领跑他们的梦想</dc:title>
  <dc:creator>User</dc:creator>
  <cp:lastModifiedBy>Administrator</cp:lastModifiedBy>
  <cp:revision>109</cp:revision>
  <dcterms:created xsi:type="dcterms:W3CDTF">2016-09-05T02:08:00Z</dcterms:created>
  <dcterms:modified xsi:type="dcterms:W3CDTF">2016-10-14T08:25:56Z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