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70" r:id="rId5"/>
    <p:sldId id="283" r:id="rId6"/>
    <p:sldId id="264" r:id="rId7"/>
    <p:sldId id="271" r:id="rId8"/>
    <p:sldId id="258" r:id="rId9"/>
  </p:sldIdLst>
  <p:sldSz cx="9144000" cy="6858000" type="screen4x3"/>
  <p:notesSz cx="6858000" cy="9144000"/>
  <p:defaultTextStyle>
    <a:defPPr>
      <a:defRPr lang="zh-CN"/>
    </a:defPPr>
    <a:lvl1pPr marL="0" lvl="0"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94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sp>
        <p:nvSpPr>
          <p:cNvPr id="2050" name="矩形 2049" descr="图片8"/>
          <p:cNvSpPr/>
          <p:nvPr/>
        </p:nvSpPr>
        <p:spPr>
          <a:xfrm>
            <a:off x="0" y="0"/>
            <a:ext cx="9144000" cy="6858000"/>
          </a:xfrm>
          <a:prstGeom prst="rect">
            <a:avLst/>
          </a:prstGeom>
          <a:blipFill rotWithShape="1">
            <a:blip r:embed="rId2"/>
            <a:stretch>
              <a:fillRect/>
            </a:stretch>
          </a:blipFill>
          <a:ln w="9525">
            <a:noFill/>
            <a:miter/>
          </a:ln>
        </p:spPr>
        <p:txBody>
          <a:bodyPr/>
          <a:p>
            <a:endParaRPr lang="zh-CN" altLang="en-US"/>
          </a:p>
        </p:txBody>
      </p:sp>
      <p:sp>
        <p:nvSpPr>
          <p:cNvPr id="2051" name="标题 2050"/>
          <p:cNvSpPr>
            <a:spLocks noGrp="1"/>
          </p:cNvSpPr>
          <p:nvPr>
            <p:ph type="ctrTitle"/>
          </p:nvPr>
        </p:nvSpPr>
        <p:spPr>
          <a:xfrm>
            <a:off x="685800" y="1557338"/>
            <a:ext cx="7772400" cy="760412"/>
          </a:xfrm>
          <a:prstGeom prst="rect">
            <a:avLst/>
          </a:prstGeom>
          <a:noFill/>
          <a:ln w="9525">
            <a:noFill/>
            <a:miter/>
          </a:ln>
        </p:spPr>
        <p:txBody>
          <a:bodyPr anchor="ctr">
            <a:spAutoFit/>
          </a:bodyPr>
          <a:lstStyle>
            <a:lvl1pPr lvl="0" algn="ctr">
              <a:defRPr b="1" kern="1200">
                <a:effectLst>
                  <a:outerShdw blurRad="38100" dist="38100" dir="2700000">
                    <a:srgbClr val="C0C0C0"/>
                  </a:outerShdw>
                </a:effectLst>
                <a:ea typeface="黑体" panose="02010609060101010101" pitchFamily="2" charset="-122"/>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1403350" y="2428875"/>
            <a:ext cx="6400800" cy="579438"/>
          </a:xfrm>
          <a:prstGeom prst="rect">
            <a:avLst/>
          </a:prstGeom>
          <a:noFill/>
          <a:ln w="9525">
            <a:noFill/>
            <a:miter/>
          </a:ln>
        </p:spPr>
        <p:txBody>
          <a:bodyPr anchor="t">
            <a:spAutoFit/>
          </a:bodyPr>
          <a:lstStyle>
            <a:lvl1pPr marL="0" lvl="0" indent="0" algn="ctr">
              <a:buNone/>
              <a:defRPr kern="1200">
                <a:effectLst>
                  <a:outerShdw blurRad="38100" dist="38100" dir="2700000">
                    <a:srgbClr val="C0C0C0"/>
                  </a:outerShdw>
                </a:effectLst>
                <a:ea typeface="黑体" panose="02010609060101010101" pitchFamily="2" charset="-122"/>
              </a:defRPr>
            </a:lvl1pPr>
            <a:lvl2pPr marL="457200" lvl="1" indent="-457200" algn="ctr">
              <a:buNone/>
              <a:defRPr kern="1200">
                <a:effectLst>
                  <a:outerShdw blurRad="38100" dist="38100" dir="2700000">
                    <a:srgbClr val="C0C0C0"/>
                  </a:outerShdw>
                </a:effectLst>
                <a:ea typeface="宋体" panose="02010600030101010101" pitchFamily="2" charset="-122"/>
              </a:defRPr>
            </a:lvl2pPr>
            <a:lvl3pPr marL="914400" lvl="2" indent="-914400" algn="ctr">
              <a:buNone/>
              <a:defRPr kern="1200">
                <a:effectLst>
                  <a:outerShdw blurRad="38100" dist="38100" dir="2700000">
                    <a:srgbClr val="C0C0C0"/>
                  </a:outerShdw>
                </a:effectLst>
                <a:ea typeface="宋体" panose="02010600030101010101" pitchFamily="2" charset="-122"/>
              </a:defRPr>
            </a:lvl3pPr>
            <a:lvl4pPr marL="1371600" lvl="3" indent="-1371600" algn="ctr">
              <a:buNone/>
              <a:defRPr kern="1200">
                <a:effectLst>
                  <a:outerShdw blurRad="38100" dist="38100" dir="2700000">
                    <a:srgbClr val="C0C0C0"/>
                  </a:outerShdw>
                </a:effectLst>
                <a:ea typeface="宋体" panose="02010600030101010101" pitchFamily="2" charset="-122"/>
              </a:defRPr>
            </a:lvl4pPr>
            <a:lvl5pPr marL="1828800" lvl="4" indent="-1828800" algn="ctr">
              <a:buNone/>
              <a:defRPr kern="1200">
                <a:effectLst>
                  <a:outerShdw blurRad="38100" dist="38100" dir="2700000">
                    <a:srgbClr val="C0C0C0"/>
                  </a:outerShdw>
                </a:effectLst>
                <a:ea typeface="宋体" panose="02010600030101010101" pitchFamily="2" charset="-122"/>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miter/>
          </a:ln>
        </p:spPr>
        <p:txBody>
          <a:bodyPr anchor="t"/>
          <a:p>
            <a:endParaRPr lang="zh-CN" altLang="en-US" dirty="0"/>
          </a:p>
        </p:txBody>
      </p:sp>
      <p:sp>
        <p:nvSpPr>
          <p:cNvPr id="2054" name="页脚占位符 2053"/>
          <p:cNvSpPr>
            <a:spLocks noGrp="1"/>
          </p:cNvSpPr>
          <p:nvPr>
            <p:ph type="ftr" sz="quarter" idx="3"/>
          </p:nvPr>
        </p:nvSpPr>
        <p:spPr>
          <a:xfrm>
            <a:off x="3124200" y="6245225"/>
            <a:ext cx="2895600" cy="476250"/>
          </a:xfrm>
          <a:prstGeom prst="rect">
            <a:avLst/>
          </a:prstGeom>
          <a:noFill/>
          <a:ln w="9525">
            <a:noFill/>
            <a:miter/>
          </a:ln>
        </p:spPr>
        <p:txBody>
          <a:bodyPr anchor="t"/>
          <a:p>
            <a:endParaRPr lang="zh-CN" dirty="0"/>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miter/>
          </a:ln>
        </p:spPr>
        <p:txBody>
          <a:bodyPr anchor="t"/>
          <a:p>
            <a:fld id="{9A0DB2DC-4C9A-4742-B13C-FB6460FD3503}"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92100"/>
            <a:ext cx="2057400" cy="5730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292100"/>
            <a:ext cx="6052930" cy="57308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198563"/>
            <a:ext cx="4032504" cy="48244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5409" y="1198563"/>
            <a:ext cx="4032504" cy="48244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p>
        </p:txBody>
      </p:sp>
      <p:sp>
        <p:nvSpPr>
          <p:cNvPr id="9" name="灯片编号占位符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p>
        </p:txBody>
      </p:sp>
      <p:sp>
        <p:nvSpPr>
          <p:cNvPr id="5" name="灯片编号占位符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p>
        </p:txBody>
      </p:sp>
      <p:sp>
        <p:nvSpPr>
          <p:cNvPr id="4" name="灯片编号占位符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矩形 1025" descr="图片9"/>
          <p:cNvSpPr/>
          <p:nvPr/>
        </p:nvSpPr>
        <p:spPr>
          <a:xfrm>
            <a:off x="0" y="0"/>
            <a:ext cx="9144000" cy="6858000"/>
          </a:xfrm>
          <a:prstGeom prst="rect">
            <a:avLst/>
          </a:prstGeom>
          <a:blipFill rotWithShape="1">
            <a:blip r:embed="rId12"/>
            <a:stretch>
              <a:fillRect/>
            </a:stretch>
          </a:blipFill>
          <a:ln w="9525">
            <a:noFill/>
            <a:miter/>
          </a:ln>
        </p:spPr>
        <p:txBody>
          <a:bodyPr/>
          <a:p>
            <a:endParaRPr lang="zh-CN" altLang="en-US"/>
          </a:p>
        </p:txBody>
      </p:sp>
      <p:sp>
        <p:nvSpPr>
          <p:cNvPr id="1027" name="标题 1026"/>
          <p:cNvSpPr>
            <a:spLocks noGrp="1"/>
          </p:cNvSpPr>
          <p:nvPr>
            <p:ph type="title"/>
          </p:nvPr>
        </p:nvSpPr>
        <p:spPr>
          <a:xfrm>
            <a:off x="468313" y="292100"/>
            <a:ext cx="8229600" cy="638175"/>
          </a:xfrm>
          <a:prstGeom prst="rect">
            <a:avLst/>
          </a:prstGeom>
          <a:noFill/>
          <a:ln w="9525">
            <a:noFill/>
            <a:miter/>
          </a:ln>
        </p:spPr>
        <p:txBody>
          <a:bodyPr wrap="square" anchor="ctr">
            <a:spAutoFit/>
          </a:bodyPr>
          <a:p>
            <a:pPr lvl="0"/>
            <a:r>
              <a:rPr lang="zh-CN" altLang="en-US"/>
              <a:t>单击此处编辑母版标题样式</a:t>
            </a:r>
            <a:endParaRPr lang="zh-CN" altLang="en-US"/>
          </a:p>
        </p:txBody>
      </p:sp>
      <p:sp>
        <p:nvSpPr>
          <p:cNvPr id="1028" name="文本占位符 1027"/>
          <p:cNvSpPr>
            <a:spLocks noGrp="1"/>
          </p:cNvSpPr>
          <p:nvPr>
            <p:ph type="body" idx="1"/>
          </p:nvPr>
        </p:nvSpPr>
        <p:spPr>
          <a:xfrm>
            <a:off x="468313" y="1198563"/>
            <a:ext cx="8229600" cy="4824412"/>
          </a:xfrm>
          <a:prstGeom prst="rect">
            <a:avLst/>
          </a:prstGeom>
          <a:noFill/>
          <a:ln w="9525">
            <a:noFill/>
            <a:miter/>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a:endParaRPr lang="zh-CN" altLang="en-US"/>
          </a:p>
        </p:txBody>
      </p:sp>
      <p:sp>
        <p:nvSpPr>
          <p:cNvPr id="1030" name="页脚占位符 1029"/>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a:endParaRPr lang="zh-CN"/>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a:fld id="{9A0DB2DC-4C9A-4742-B13C-FB6460FD3503}" type="slidenum">
              <a:rPr lang="zh-CN"/>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r" defTabSz="914400" eaLnBrk="1" fontAlgn="base" latinLnBrk="0" hangingPunct="1">
        <a:spcBef>
          <a:spcPct val="0"/>
        </a:spcBef>
        <a:spcAft>
          <a:spcPct val="0"/>
        </a:spcAft>
        <a:buClr>
          <a:srgbClr val="000000"/>
        </a:buClr>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9" name="副标题 4098"/>
          <p:cNvSpPr>
            <a:spLocks noGrp="1"/>
          </p:cNvSpPr>
          <p:nvPr>
            <p:ph type="subTitle" idx="1"/>
          </p:nvPr>
        </p:nvSpPr>
        <p:spPr>
          <a:xfrm>
            <a:off x="5128260" y="5360035"/>
            <a:ext cx="3561715" cy="518160"/>
          </a:xfrm>
          <a:ln w="9525">
            <a:noFill/>
            <a:miter/>
          </a:ln>
        </p:spPr>
        <p:txBody>
          <a:bodyPr wrap="square" anchor="t">
            <a:spAutoFit/>
          </a:bodyPr>
          <a:p>
            <a:pPr defTabSz="914400">
              <a:buNone/>
            </a:pPr>
            <a:r>
              <a:rPr lang="en-US" altLang="zh-CN" b="1" kern="1200" baseline="0">
                <a:latin typeface="Arial" panose="020B0604020202020204" pitchFamily="34" charset="0"/>
                <a:ea typeface="黑体" panose="02010609060101010101" pitchFamily="2" charset="-122"/>
              </a:rPr>
              <a:t>  </a:t>
            </a:r>
            <a:r>
              <a:rPr lang="en-US" altLang="zh-CN" sz="2400" b="1" kern="1200" baseline="0">
                <a:latin typeface="Arial" panose="020B0604020202020204" pitchFamily="34" charset="0"/>
                <a:ea typeface="黑体" panose="02010609060101010101" pitchFamily="2" charset="-122"/>
              </a:rPr>
              <a:t>         </a:t>
            </a:r>
            <a:r>
              <a:rPr lang="en-US" altLang="zh-CN" sz="2400" b="1" kern="1200" baseline="0">
                <a:latin typeface="+mn-ea"/>
                <a:ea typeface="+mn-ea"/>
              </a:rPr>
              <a:t>2016</a:t>
            </a:r>
            <a:r>
              <a:rPr lang="zh-CN" altLang="en-US" sz="2400" b="1" kern="1200" baseline="0">
                <a:latin typeface="+mn-ea"/>
                <a:ea typeface="+mn-ea"/>
              </a:rPr>
              <a:t>年</a:t>
            </a:r>
            <a:r>
              <a:rPr lang="en-US" altLang="zh-CN" sz="2400" b="1" kern="1200" baseline="0">
                <a:latin typeface="+mn-ea"/>
                <a:ea typeface="+mn-ea"/>
              </a:rPr>
              <a:t>11</a:t>
            </a:r>
            <a:r>
              <a:rPr lang="zh-CN" altLang="en-US" sz="2400" b="1" kern="1200" baseline="0">
                <a:latin typeface="+mn-ea"/>
                <a:ea typeface="+mn-ea"/>
              </a:rPr>
              <a:t>月</a:t>
            </a:r>
            <a:r>
              <a:rPr lang="en-US" altLang="zh-CN" sz="2400" b="1" kern="1200" baseline="0">
                <a:latin typeface="+mn-ea"/>
                <a:ea typeface="+mn-ea"/>
              </a:rPr>
              <a:t>20</a:t>
            </a:r>
            <a:r>
              <a:rPr lang="zh-CN" altLang="en-US" sz="2400" b="1" kern="1200" baseline="0">
                <a:latin typeface="+mn-ea"/>
                <a:ea typeface="+mn-ea"/>
              </a:rPr>
              <a:t>日</a:t>
            </a:r>
            <a:endParaRPr lang="zh-CN" altLang="en-US" sz="2400" b="1" kern="1200" baseline="0">
              <a:latin typeface="+mn-ea"/>
              <a:ea typeface="+mn-ea"/>
            </a:endParaRPr>
          </a:p>
        </p:txBody>
      </p:sp>
      <p:sp>
        <p:nvSpPr>
          <p:cNvPr id="3" name="矩形 2"/>
          <p:cNvSpPr/>
          <p:nvPr/>
        </p:nvSpPr>
        <p:spPr>
          <a:xfrm>
            <a:off x="260350" y="1211580"/>
            <a:ext cx="8819515" cy="2529840"/>
          </a:xfrm>
          <a:prstGeom prst="rect">
            <a:avLst/>
          </a:prstGeom>
          <a:noFill/>
          <a:ln>
            <a:noFill/>
          </a:ln>
        </p:spPr>
        <p:txBody>
          <a:bodyPr wrap="square" rtlCol="0" anchor="t">
            <a:spAutoFit/>
          </a:bodyPr>
          <a:p>
            <a:pPr algn="ctr"/>
            <a:r>
              <a:rPr lang="zh-CN" altLang="en-US" sz="3200" b="1" dirty="0">
                <a:latin typeface="仿宋" panose="02010609060101010101" charset="-122"/>
                <a:ea typeface="仿宋" panose="02010609060101010101" charset="-122"/>
                <a:sym typeface="+mn-ea"/>
              </a:rPr>
              <a:t>国培计划（</a:t>
            </a:r>
            <a:r>
              <a:rPr lang="en-US" altLang="zh-CN" sz="3200" b="1" dirty="0">
                <a:latin typeface="仿宋" panose="02010609060101010101" charset="-122"/>
                <a:ea typeface="仿宋" panose="02010609060101010101" charset="-122"/>
                <a:sym typeface="+mn-ea"/>
              </a:rPr>
              <a:t>2016</a:t>
            </a:r>
            <a:r>
              <a:rPr lang="zh-CN" altLang="en-US" sz="3200" b="1" dirty="0">
                <a:latin typeface="仿宋" panose="02010609060101010101" charset="-122"/>
                <a:ea typeface="仿宋" panose="02010609060101010101" charset="-122"/>
                <a:sym typeface="+mn-ea"/>
              </a:rPr>
              <a:t>）</a:t>
            </a:r>
            <a:r>
              <a:rPr lang="en-US" altLang="x-none" sz="3200" b="1" dirty="0">
                <a:latin typeface="仿宋" panose="02010609060101010101" charset="-122"/>
                <a:ea typeface="仿宋" panose="02010609060101010101" charset="-122"/>
                <a:sym typeface="+mn-ea"/>
              </a:rPr>
              <a:t> </a:t>
            </a:r>
            <a:br>
              <a:rPr lang="en-US" altLang="x-none" sz="3200" b="1" dirty="0">
                <a:latin typeface="仿宋" panose="02010609060101010101" charset="-122"/>
                <a:ea typeface="仿宋" panose="02010609060101010101" charset="-122"/>
                <a:sym typeface="+mn-ea"/>
              </a:rPr>
            </a:br>
            <a:r>
              <a:rPr lang="zh-CN" altLang="en-US" sz="3200" b="1" dirty="0">
                <a:latin typeface="仿宋" panose="02010609060101010101" charset="-122"/>
                <a:ea typeface="仿宋" panose="02010609060101010101" charset="-122"/>
                <a:sym typeface="+mn-ea"/>
              </a:rPr>
              <a:t>贵州省少数民族地区乡村幼儿园教师</a:t>
            </a:r>
            <a:endParaRPr lang="zh-CN" altLang="en-US" sz="3200" b="1" dirty="0">
              <a:latin typeface="仿宋" panose="02010609060101010101" charset="-122"/>
              <a:ea typeface="仿宋" panose="02010609060101010101" charset="-122"/>
              <a:sym typeface="+mn-ea"/>
            </a:endParaRPr>
          </a:p>
          <a:p>
            <a:pPr algn="ctr"/>
            <a:r>
              <a:rPr lang="zh-CN" altLang="en-US" sz="3200" b="1" dirty="0">
                <a:latin typeface="仿宋" panose="02010609060101010101" charset="-122"/>
                <a:ea typeface="仿宋" panose="02010609060101010101" charset="-122"/>
                <a:sym typeface="+mn-ea"/>
              </a:rPr>
              <a:t>网络研修与园本研修整合培训</a:t>
            </a:r>
            <a:endParaRPr lang="zh-CN" altLang="en-US" sz="3200" b="1" dirty="0">
              <a:latin typeface="仿宋" panose="02010609060101010101" charset="-122"/>
              <a:ea typeface="仿宋" panose="02010609060101010101" charset="-122"/>
              <a:sym typeface="+mn-ea"/>
            </a:endParaRPr>
          </a:p>
          <a:p>
            <a:pPr algn="ctr"/>
            <a:endParaRPr lang="zh-CN" altLang="en-US" sz="3200" b="1">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endParaRPr>
          </a:p>
          <a:p>
            <a:pPr algn="ctr"/>
            <a:endParaRPr lang="zh-CN" altLang="en-US" sz="3200" b="1">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endParaRPr>
          </a:p>
        </p:txBody>
      </p:sp>
      <p:sp>
        <p:nvSpPr>
          <p:cNvPr id="2" name="文本框 1"/>
          <p:cNvSpPr txBox="1"/>
          <p:nvPr/>
        </p:nvSpPr>
        <p:spPr>
          <a:xfrm>
            <a:off x="4533900" y="4537075"/>
            <a:ext cx="4545965" cy="822960"/>
          </a:xfrm>
          <a:prstGeom prst="rect">
            <a:avLst/>
          </a:prstGeom>
          <a:noFill/>
        </p:spPr>
        <p:txBody>
          <a:bodyPr wrap="square" rtlCol="0">
            <a:spAutoFit/>
          </a:bodyPr>
          <a:p>
            <a:pPr algn="ctr"/>
            <a:r>
              <a:rPr lang="en-US" altLang="zh-CN" sz="2400" b="1">
                <a:latin typeface="+mn-ea"/>
                <a:ea typeface="+mn-ea"/>
              </a:rPr>
              <a:t>        </a:t>
            </a:r>
            <a:r>
              <a:rPr lang="zh-CN" altLang="zh-CN" sz="2400" b="1">
                <a:latin typeface="+mn-ea"/>
                <a:ea typeface="+mn-ea"/>
              </a:rPr>
              <a:t>毕节市大方县</a:t>
            </a:r>
            <a:r>
              <a:rPr lang="en-US" altLang="zh-CN" sz="2400" b="1">
                <a:latin typeface="+mn-ea"/>
                <a:ea typeface="+mn-ea"/>
              </a:rPr>
              <a:t>1</a:t>
            </a:r>
            <a:r>
              <a:rPr lang="zh-CN" altLang="en-US" sz="2400" b="1">
                <a:latin typeface="+mn-ea"/>
                <a:ea typeface="+mn-ea"/>
              </a:rPr>
              <a:t>坊</a:t>
            </a:r>
            <a:endParaRPr lang="zh-CN" altLang="en-US" sz="2400" b="1">
              <a:latin typeface="+mn-ea"/>
              <a:ea typeface="+mn-ea"/>
            </a:endParaRPr>
          </a:p>
          <a:p>
            <a:pPr algn="ctr"/>
            <a:r>
              <a:rPr lang="zh-CN" altLang="en-US" sz="2400" b="1">
                <a:latin typeface="+mn-ea"/>
                <a:ea typeface="+mn-ea"/>
              </a:rPr>
              <a:t>      胡丽                             </a:t>
            </a:r>
            <a:endParaRPr lang="zh-CN" altLang="en-US" sz="2400" b="1">
              <a:latin typeface="+mn-ea"/>
              <a:ea typeface="+mn-ea"/>
            </a:endParaRPr>
          </a:p>
        </p:txBody>
      </p:sp>
      <p:sp>
        <p:nvSpPr>
          <p:cNvPr id="4" name="文本框 3"/>
          <p:cNvSpPr txBox="1"/>
          <p:nvPr/>
        </p:nvSpPr>
        <p:spPr>
          <a:xfrm>
            <a:off x="2990215" y="3268345"/>
            <a:ext cx="2945130" cy="1463040"/>
          </a:xfrm>
          <a:prstGeom prst="rect">
            <a:avLst/>
          </a:prstGeom>
          <a:noFill/>
        </p:spPr>
        <p:txBody>
          <a:bodyPr wrap="none" rtlCol="0">
            <a:spAutoFit/>
          </a:bodyPr>
          <a:p>
            <a:r>
              <a:rPr lang="zh-CN" altLang="en-US" sz="5400" b="1">
                <a:solidFill>
                  <a:schemeClr val="accent2"/>
                </a:solidFill>
                <a:latin typeface="仿宋" panose="02010609060101010101" charset="-122"/>
                <a:ea typeface="仿宋" panose="02010609060101010101" charset="-122"/>
              </a:rPr>
              <a:t>简    报</a:t>
            </a:r>
            <a:endParaRPr lang="zh-CN" altLang="en-US" sz="5400" b="1">
              <a:solidFill>
                <a:schemeClr val="accent2"/>
              </a:solidFill>
              <a:latin typeface="仿宋" panose="02010609060101010101" charset="-122"/>
              <a:ea typeface="仿宋" panose="02010609060101010101" charset="-122"/>
            </a:endParaRPr>
          </a:p>
          <a:p>
            <a:r>
              <a:rPr lang="zh-CN" altLang="en-US" sz="3600" b="1">
                <a:solidFill>
                  <a:schemeClr val="accent2"/>
                </a:solidFill>
                <a:latin typeface="仿宋" panose="02010609060101010101" charset="-122"/>
                <a:ea typeface="仿宋" panose="02010609060101010101" charset="-122"/>
              </a:rPr>
              <a:t> （第二期）</a:t>
            </a:r>
            <a:endParaRPr lang="zh-CN" altLang="en-US" sz="3600" b="1">
              <a:solidFill>
                <a:schemeClr val="accent2"/>
              </a:solidFill>
              <a:latin typeface="仿宋" panose="02010609060101010101" charset="-122"/>
              <a:ea typeface="仿宋" panose="02010609060101010101"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99">
                                            <p:txEl>
                                              <p:pRg st="0" end="0"/>
                                            </p:txEl>
                                          </p:spTgt>
                                        </p:tgtEl>
                                        <p:attrNameLst>
                                          <p:attrName>style.visibility</p:attrName>
                                        </p:attrNameLst>
                                      </p:cBhvr>
                                      <p:to>
                                        <p:strVal val="visible"/>
                                      </p:to>
                                    </p:set>
                                    <p:anim calcmode="lin" valueType="num">
                                      <p:cBhvr additive="base">
                                        <p:cTn id="26"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99" grpId="0" build="p"/>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27088" y="775653"/>
            <a:ext cx="8229600" cy="1310640"/>
          </a:xfrm>
        </p:spPr>
        <p:txBody>
          <a:bodyPr/>
          <a:p>
            <a:pPr algn="ctr"/>
            <a:r>
              <a:rPr lang="zh-CN" altLang="en-US" sz="4000" b="1" dirty="0">
                <a:solidFill>
                  <a:schemeClr val="accent1"/>
                </a:solidFill>
                <a:ea typeface="华文彩云" panose="02010800040101010101" pitchFamily="2" charset="-122"/>
                <a:sym typeface="+mn-ea"/>
              </a:rPr>
              <a:t>本 期 导 航</a:t>
            </a:r>
            <a:br>
              <a:rPr lang="zh-CN" altLang="en-US" sz="4000" b="1" dirty="0">
                <a:solidFill>
                  <a:schemeClr val="accent1"/>
                </a:solidFill>
                <a:ea typeface="华文彩云" panose="02010800040101010101" pitchFamily="2" charset="-122"/>
              </a:rPr>
            </a:br>
            <a:endParaRPr lang="zh-CN" altLang="en-US" sz="4000" b="1" dirty="0">
              <a:solidFill>
                <a:schemeClr val="accent1"/>
              </a:solidFill>
              <a:ea typeface="华文彩云" panose="02010800040101010101" pitchFamily="2" charset="-122"/>
            </a:endParaRPr>
          </a:p>
        </p:txBody>
      </p:sp>
      <p:sp>
        <p:nvSpPr>
          <p:cNvPr id="5" name="内容占位符 4"/>
          <p:cNvSpPr>
            <a:spLocks noGrp="1"/>
          </p:cNvSpPr>
          <p:nvPr>
            <p:ph idx="1"/>
          </p:nvPr>
        </p:nvSpPr>
        <p:spPr>
          <a:xfrm>
            <a:off x="1331595" y="1700530"/>
            <a:ext cx="6565265" cy="4214495"/>
          </a:xfrm>
        </p:spPr>
        <p:txBody>
          <a:bodyPr/>
          <a:p>
            <a:pPr lvl="0">
              <a:lnSpc>
                <a:spcPct val="80000"/>
              </a:lnSpc>
              <a:buFont typeface="Wingdings" panose="05000000000000000000" pitchFamily="2" charset="2"/>
              <a:buChar char="u"/>
            </a:pPr>
            <a:r>
              <a:rPr lang="zh-CN" altLang="en-US" sz="3600" b="1" dirty="0">
                <a:solidFill>
                  <a:schemeClr val="tx1"/>
                </a:solidFill>
                <a:latin typeface="仿宋_GB2312" panose="02010609030101010101" charset="-122"/>
                <a:ea typeface="仿宋_GB2312" panose="02010609030101010101" charset="-122"/>
                <a:sym typeface="+mn-ea"/>
              </a:rPr>
              <a:t>卷首语</a:t>
            </a:r>
            <a:endParaRPr lang="zh-CN" altLang="en-US" sz="3600" b="1" dirty="0">
              <a:solidFill>
                <a:schemeClr val="tx1"/>
              </a:solidFill>
              <a:latin typeface="仿宋_GB2312" panose="02010609030101010101" charset="-122"/>
              <a:ea typeface="仿宋_GB2312" panose="02010609030101010101" charset="-122"/>
              <a:sym typeface="+mn-ea"/>
            </a:endParaRPr>
          </a:p>
          <a:p>
            <a:pPr lvl="0">
              <a:lnSpc>
                <a:spcPct val="80000"/>
              </a:lnSpc>
              <a:buFont typeface="Wingdings" panose="05000000000000000000" pitchFamily="2" charset="2"/>
              <a:buChar char="u"/>
            </a:pPr>
            <a:r>
              <a:rPr lang="zh-CN" altLang="en-US" sz="3600" b="1" dirty="0">
                <a:latin typeface="仿宋_GB2312" panose="02010609030101010101" charset="-122"/>
                <a:ea typeface="仿宋_GB2312" panose="02010609030101010101" charset="-122"/>
                <a:sym typeface="+mn-ea"/>
              </a:rPr>
              <a:t>温馨提示</a:t>
            </a:r>
            <a:endParaRPr lang="zh-CN" altLang="en-US" sz="3600" b="1" dirty="0">
              <a:solidFill>
                <a:schemeClr val="tx1"/>
              </a:solidFill>
              <a:latin typeface="仿宋_GB2312" panose="02010609030101010101" charset="-122"/>
              <a:ea typeface="仿宋_GB2312" panose="02010609030101010101" charset="-122"/>
              <a:sym typeface="+mn-ea"/>
            </a:endParaRPr>
          </a:p>
          <a:p>
            <a:pPr lvl="0">
              <a:lnSpc>
                <a:spcPct val="80000"/>
              </a:lnSpc>
              <a:buFont typeface="Wingdings" panose="05000000000000000000" pitchFamily="2" charset="2"/>
              <a:buChar char="u"/>
            </a:pPr>
            <a:r>
              <a:rPr lang="zh-CN" altLang="en-US" sz="3600" b="1" dirty="0">
                <a:latin typeface="仿宋_GB2312" panose="02010609030101010101" charset="-122"/>
                <a:ea typeface="仿宋_GB2312" panose="02010609030101010101" charset="-122"/>
                <a:sym typeface="+mn-ea"/>
              </a:rPr>
              <a:t>精彩篇章</a:t>
            </a:r>
            <a:endParaRPr lang="zh-CN" altLang="en-US" sz="3600" b="1" dirty="0">
              <a:latin typeface="仿宋_GB2312" panose="02010609030101010101" charset="-122"/>
              <a:ea typeface="仿宋_GB2312" panose="02010609030101010101" charset="-122"/>
              <a:sym typeface="+mn-ea"/>
            </a:endParaRPr>
          </a:p>
          <a:p>
            <a:pPr lvl="0">
              <a:lnSpc>
                <a:spcPct val="80000"/>
              </a:lnSpc>
              <a:buFont typeface="Wingdings" panose="05000000000000000000" pitchFamily="2" charset="2"/>
              <a:buChar char="u"/>
            </a:pPr>
            <a:r>
              <a:rPr lang="zh-CN" altLang="en-US" sz="3600" b="1" dirty="0">
                <a:solidFill>
                  <a:schemeClr val="tx1"/>
                </a:solidFill>
                <a:latin typeface="仿宋_GB2312" panose="02010609030101010101" charset="-122"/>
                <a:ea typeface="仿宋_GB2312" panose="02010609030101010101" charset="-122"/>
                <a:sym typeface="+mn-ea"/>
              </a:rPr>
              <a:t>卷尾语</a:t>
            </a:r>
            <a:endParaRPr lang="zh-CN" altLang="en-US" sz="3600" b="1" dirty="0">
              <a:solidFill>
                <a:schemeClr val="tx1"/>
              </a:solidFill>
              <a:latin typeface="仿宋_GB2312" panose="02010609030101010101" charset="-122"/>
              <a:ea typeface="仿宋_GB2312" panose="02010609030101010101" charset="-122"/>
              <a:sym typeface="+mn-ea"/>
            </a:endParaRPr>
          </a:p>
          <a:p>
            <a:pPr marL="0" indent="0" algn="l">
              <a:lnSpc>
                <a:spcPct val="150000"/>
              </a:lnSpc>
              <a:spcBef>
                <a:spcPts val="0"/>
              </a:spcBef>
              <a:buNone/>
            </a:pPr>
            <a:endParaRPr lang="zh-CN" altLang="en-US" sz="3600" b="1" dirty="0">
              <a:solidFill>
                <a:schemeClr val="tx1"/>
              </a:solidFill>
              <a:latin typeface="仿宋_GB2312" panose="02010609030101010101" charset="-122"/>
              <a:ea typeface="仿宋_GB2312" panose="02010609030101010101" charset="-122"/>
              <a:sym typeface="+mn-ea"/>
            </a:endParaRPr>
          </a:p>
          <a:p>
            <a:endParaRPr lang="zh-CN" altLang="en-US" sz="2000" dirty="0">
              <a:solidFill>
                <a:schemeClr val="tx1"/>
              </a:solidFill>
              <a:latin typeface="+mn-ea"/>
              <a:sym typeface="+mn-ea"/>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2898" y="835978"/>
            <a:ext cx="8229600" cy="640080"/>
          </a:xfrm>
        </p:spPr>
        <p:txBody>
          <a:bodyPr/>
          <a:p>
            <a:pPr algn="ctr"/>
            <a:r>
              <a:rPr lang="zh-CN" altLang="zh-CN" b="1">
                <a:solidFill>
                  <a:schemeClr val="accent1"/>
                </a:solidFill>
              </a:rPr>
              <a:t>认真学，用脑悟，用心做</a:t>
            </a:r>
            <a:endParaRPr lang="zh-CN" altLang="zh-CN" b="1">
              <a:solidFill>
                <a:schemeClr val="accent1"/>
              </a:solidFill>
            </a:endParaRPr>
          </a:p>
        </p:txBody>
      </p:sp>
      <p:sp>
        <p:nvSpPr>
          <p:cNvPr id="3" name="内容占位符 2"/>
          <p:cNvSpPr>
            <a:spLocks noGrp="1"/>
          </p:cNvSpPr>
          <p:nvPr>
            <p:ph idx="1"/>
          </p:nvPr>
        </p:nvSpPr>
        <p:spPr>
          <a:xfrm>
            <a:off x="884555" y="1769745"/>
            <a:ext cx="6771005" cy="4326890"/>
          </a:xfrm>
        </p:spPr>
        <p:txBody>
          <a:bodyPr/>
          <a:p>
            <a:pPr marL="0" indent="0">
              <a:buNone/>
            </a:pPr>
            <a:r>
              <a:rPr lang="en-US" altLang="zh-CN"/>
              <a:t>      </a:t>
            </a:r>
            <a:endParaRPr lang="en-US" altLang="zh-CN"/>
          </a:p>
          <a:p>
            <a:pPr marL="0" indent="0">
              <a:lnSpc>
                <a:spcPct val="150000"/>
              </a:lnSpc>
              <a:spcBef>
                <a:spcPts val="0"/>
              </a:spcBef>
              <a:buNone/>
            </a:pPr>
            <a:r>
              <a:rPr lang="en-US" altLang="zh-CN"/>
              <a:t>    </a:t>
            </a:r>
            <a:r>
              <a:rPr lang="en-US" altLang="zh-CN">
                <a:latin typeface="仿宋" panose="02010609060101010101" charset="-122"/>
                <a:ea typeface="仿宋" panose="02010609060101010101" charset="-122"/>
              </a:rPr>
              <a:t> </a:t>
            </a:r>
            <a:r>
              <a:rPr lang="zh-CN" altLang="en-US">
                <a:latin typeface="仿宋" panose="02010609060101010101" charset="-122"/>
                <a:ea typeface="仿宋" panose="02010609060101010101" charset="-122"/>
              </a:rPr>
              <a:t>每次学习都是阶段性的提升，只有认真观看视频，理论联系实际，用心反思总结，再用实际行动落实，才得以真正的提升。</a:t>
            </a:r>
            <a:endParaRPr lang="zh-CN" altLang="en-US" b="1">
              <a:latin typeface="仿宋" panose="02010609060101010101" charset="-122"/>
              <a:ea typeface="仿宋" panose="02010609060101010101"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5"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3" grpId="0" build="p"/>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8313" y="291148"/>
            <a:ext cx="8229600" cy="640080"/>
          </a:xfrm>
        </p:spPr>
        <p:txBody>
          <a:bodyPr/>
          <a:p>
            <a:pPr algn="ctr"/>
            <a:r>
              <a:rPr lang="zh-CN" altLang="en-US" b="1">
                <a:solidFill>
                  <a:schemeClr val="accent1"/>
                </a:solidFill>
                <a:latin typeface="+mj-ea"/>
              </a:rPr>
              <a:t>温馨提示</a:t>
            </a:r>
            <a:endParaRPr lang="zh-CN" altLang="en-US" b="1">
              <a:solidFill>
                <a:schemeClr val="accent1"/>
              </a:solidFill>
              <a:latin typeface="+mj-ea"/>
            </a:endParaRPr>
          </a:p>
        </p:txBody>
      </p:sp>
      <p:sp>
        <p:nvSpPr>
          <p:cNvPr id="3" name="内容占位符 2"/>
          <p:cNvSpPr>
            <a:spLocks noGrp="1"/>
          </p:cNvSpPr>
          <p:nvPr>
            <p:ph idx="1"/>
          </p:nvPr>
        </p:nvSpPr>
        <p:spPr>
          <a:xfrm>
            <a:off x="611505" y="1268730"/>
            <a:ext cx="7680325" cy="4644390"/>
          </a:xfrm>
        </p:spPr>
        <p:txBody>
          <a:bodyPr/>
          <a:p>
            <a:pPr marL="457200" indent="-457200">
              <a:lnSpc>
                <a:spcPct val="150000"/>
              </a:lnSpc>
              <a:spcBef>
                <a:spcPts val="0"/>
              </a:spcBef>
              <a:buClrTx/>
              <a:buFont typeface="Wingdings" panose="05000000000000000000" charset="0"/>
              <a:buChar char="u"/>
            </a:pPr>
            <a:r>
              <a:rPr lang="zh-CN" altLang="en-US" sz="2400" b="1" dirty="0">
                <a:latin typeface="仿宋_GB2312" panose="02010609030101010101" charset="-122"/>
                <a:ea typeface="仿宋_GB2312" panose="02010609030101010101" charset="-122"/>
                <a:sym typeface="+mn-ea"/>
              </a:rPr>
              <a:t>短信通知每位学员，确保全员登录学习</a:t>
            </a:r>
            <a:endParaRPr lang="zh-CN" altLang="en-US" sz="2400" b="1">
              <a:latin typeface="+mn-ea"/>
            </a:endParaRPr>
          </a:p>
        </p:txBody>
      </p:sp>
      <p:pic>
        <p:nvPicPr>
          <p:cNvPr id="4" name="图片 3" descr="QQ图片20161220155817"/>
          <p:cNvPicPr>
            <a:picLocks noChangeAspect="1"/>
          </p:cNvPicPr>
          <p:nvPr/>
        </p:nvPicPr>
        <p:blipFill>
          <a:blip r:embed="rId1"/>
          <a:stretch>
            <a:fillRect/>
          </a:stretch>
        </p:blipFill>
        <p:spPr>
          <a:xfrm>
            <a:off x="1157605" y="1867535"/>
            <a:ext cx="5655310" cy="461645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15695" y="894398"/>
            <a:ext cx="6581140" cy="640080"/>
          </a:xfrm>
        </p:spPr>
        <p:txBody>
          <a:bodyPr wrap="square"/>
          <a:p>
            <a:pPr algn="ctr"/>
            <a:r>
              <a:rPr lang="zh-CN" altLang="en-US" b="1" dirty="0">
                <a:solidFill>
                  <a:schemeClr val="accent1">
                    <a:lumMod val="75000"/>
                  </a:schemeClr>
                </a:solidFill>
                <a:latin typeface="+mj-ea"/>
                <a:sym typeface="+mn-ea"/>
              </a:rPr>
              <a:t>精彩篇章</a:t>
            </a:r>
            <a:endParaRPr lang="zh-CN" altLang="en-US" b="1" dirty="0">
              <a:solidFill>
                <a:schemeClr val="accent1">
                  <a:lumMod val="75000"/>
                </a:schemeClr>
              </a:solidFill>
              <a:latin typeface="+mj-ea"/>
              <a:sym typeface="+mn-ea"/>
            </a:endParaRPr>
          </a:p>
        </p:txBody>
      </p:sp>
      <p:sp>
        <p:nvSpPr>
          <p:cNvPr id="3" name="内容占位符 2"/>
          <p:cNvSpPr>
            <a:spLocks noGrp="1"/>
          </p:cNvSpPr>
          <p:nvPr>
            <p:ph idx="1"/>
          </p:nvPr>
        </p:nvSpPr>
        <p:spPr>
          <a:xfrm>
            <a:off x="468630" y="1198880"/>
            <a:ext cx="7696200" cy="4824095"/>
          </a:xfrm>
        </p:spPr>
        <p:txBody>
          <a:bodyPr/>
          <a:p>
            <a:pPr marL="0" indent="0">
              <a:lnSpc>
                <a:spcPct val="150000"/>
              </a:lnSpc>
              <a:buNone/>
            </a:pPr>
            <a:r>
              <a:rPr lang="en-US" altLang="zh-CN" dirty="0">
                <a:solidFill>
                  <a:schemeClr val="accent1">
                    <a:lumMod val="75000"/>
                  </a:schemeClr>
                </a:solidFill>
                <a:latin typeface="+mn-ea"/>
                <a:sym typeface="+mn-ea"/>
              </a:rPr>
              <a:t>  </a:t>
            </a:r>
            <a:r>
              <a:rPr lang="zh-CN" altLang="en-US" sz="2000" dirty="0">
                <a:solidFill>
                  <a:schemeClr val="accent1">
                    <a:lumMod val="75000"/>
                  </a:schemeClr>
                </a:solidFill>
                <a:latin typeface="仿宋_GB2312" panose="02010609030101010101" charset="-122"/>
                <a:ea typeface="仿宋_GB2312" panose="02010609030101010101" charset="-122"/>
                <a:sym typeface="+mn-ea"/>
              </a:rPr>
              <a:t>          </a:t>
            </a:r>
            <a:r>
              <a:rPr sz="2000" b="1" dirty="0">
                <a:solidFill>
                  <a:schemeClr val="tx1"/>
                </a:solidFill>
                <a:latin typeface="仿宋_GB2312" panose="02010609030101010101" charset="-122"/>
                <a:ea typeface="仿宋_GB2312" panose="02010609030101010101" charset="-122"/>
                <a:sym typeface="+mn-ea"/>
              </a:rPr>
              <a:t>如何提升家长对幼儿园教育的认识？</a:t>
            </a:r>
            <a:endParaRPr sz="20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2000" b="1" dirty="0">
                <a:solidFill>
                  <a:schemeClr val="tx1"/>
                </a:solidFill>
                <a:latin typeface="仿宋_GB2312" panose="02010609030101010101" charset="-122"/>
                <a:ea typeface="仿宋_GB2312" panose="02010609030101010101" charset="-122"/>
                <a:sym typeface="+mn-ea"/>
              </a:rPr>
              <a:t>提交者:学员罗姣    所属单位:毕节市大方县羊场镇中心幼儿园    提交时间: 2016-10-18    浏览数( 1) </a:t>
            </a:r>
            <a:endParaRPr sz="20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2000" b="1" dirty="0">
                <a:solidFill>
                  <a:schemeClr val="tx1"/>
                </a:solidFill>
                <a:latin typeface="仿宋_GB2312" panose="02010609030101010101" charset="-122"/>
                <a:ea typeface="仿宋_GB2312" panose="02010609030101010101" charset="-122"/>
                <a:sym typeface="+mn-ea"/>
              </a:rPr>
              <a:t>    所有的父母在有关他们孩子的托幼机构课程方面都会有一些顾虑和问题。我们的孩子学些什么？为什么？教师如何处理行为方面的问题？这一课程如何为我们的孩子进入学前班作准备？为了帮助父母交流他们的想法和疑虑，教师可以在家长-教师会议上来提供有关儿童发展的信息；他们应鼓励父母到班上来观察和参与活动，从而加深对课程的了解；他们也可以在家访和父母志愿工作人员会议上来讨论这些问题。 </a:t>
            </a:r>
            <a:endParaRPr sz="20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endParaRPr sz="20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endParaRPr lang="zh-CN" altLang="en-US" sz="2000" b="1" dirty="0">
              <a:solidFill>
                <a:schemeClr val="tx1"/>
              </a:solidFill>
              <a:latin typeface="仿宋_GB2312" panose="02010609030101010101" charset="-122"/>
              <a:ea typeface="仿宋_GB2312" panose="02010609030101010101" charset="-122"/>
              <a:sym typeface="+mn-ea"/>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505" y="1268730"/>
            <a:ext cx="7680325" cy="5426710"/>
          </a:xfrm>
        </p:spPr>
        <p:txBody>
          <a:bodyPr/>
          <a:p>
            <a:pPr marL="0" indent="0" algn="ctr">
              <a:lnSpc>
                <a:spcPct val="150000"/>
              </a:lnSpc>
              <a:buNone/>
            </a:pPr>
            <a:r>
              <a:rPr sz="2000" b="1" dirty="0">
                <a:latin typeface="仿宋_GB2312" panose="02010609030101010101" charset="-122"/>
                <a:ea typeface="仿宋_GB2312" panose="02010609030101010101" charset="-122"/>
                <a:sym typeface="+mn-ea"/>
              </a:rPr>
              <a:t>给教师的建议 </a:t>
            </a:r>
            <a:endParaRPr sz="20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1．给父母提供儿童发展和课程方面的阅读资料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从所有可能的地方收集有关的资料。如从提前开始项目办公室和健康诊所，可得到许多儿童教养和儿童发展方面的小册子。当父母来接送孩子时，或在家长-教师会议上和家访时分发给他们。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2．帮助父母了解教室的布置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这里是一些教师帮助父母了解环境布置的方法：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·用照片、幻灯片、录像带或教室实地来向父母介绍各个活动区；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·说明过一段时间将陆续开放的活动区；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·把教室中所有材料的清单发给父母；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r>
              <a:rPr sz="1800" b="1" dirty="0">
                <a:latin typeface="仿宋_GB2312" panose="02010609030101010101" charset="-122"/>
                <a:ea typeface="仿宋_GB2312" panose="02010609030101010101" charset="-122"/>
                <a:sym typeface="+mn-ea"/>
              </a:rPr>
              <a:t>·建议父母在家里与孩子一起画一张教室布置的平面图； </a:t>
            </a:r>
            <a:endParaRPr sz="1800" b="1" dirty="0">
              <a:solidFill>
                <a:schemeClr val="tx1"/>
              </a:solidFill>
              <a:latin typeface="仿宋_GB2312" panose="02010609030101010101" charset="-122"/>
              <a:ea typeface="仿宋_GB2312" panose="02010609030101010101" charset="-122"/>
              <a:sym typeface="+mn-ea"/>
            </a:endParaRPr>
          </a:p>
          <a:p>
            <a:pPr marL="0" indent="0">
              <a:lnSpc>
                <a:spcPct val="150000"/>
              </a:lnSpc>
              <a:buNone/>
            </a:pPr>
            <a:endParaRPr lang="zh-CN" altLang="en-US" sz="1800">
              <a:latin typeface="仿宋_GB2312" panose="02010609030101010101" charset="-122"/>
              <a:ea typeface="仿宋_GB2312" panose="02010609030101010101"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p:nvPr>
            <p:ph type="ctrTitle"/>
          </p:nvPr>
        </p:nvSpPr>
        <p:spPr>
          <a:xfrm>
            <a:off x="827405" y="3069114"/>
            <a:ext cx="7772400" cy="640080"/>
          </a:xfrm>
        </p:spPr>
        <p:txBody>
          <a:bodyPr/>
          <a:p>
            <a:pPr algn="l"/>
            <a:r>
              <a:rPr lang="en-US" altLang="zh-CN" dirty="0">
                <a:solidFill>
                  <a:schemeClr val="accent2"/>
                </a:solidFill>
                <a:latin typeface="仿宋_GB2312" panose="02010609030101010101" charset="-122"/>
                <a:ea typeface="仿宋_GB2312" panose="02010609030101010101" charset="-122"/>
                <a:sym typeface="+mn-ea"/>
              </a:rPr>
              <a:t>    </a:t>
            </a:r>
            <a:r>
              <a:rPr lang="zh-CN" altLang="en-US" dirty="0">
                <a:solidFill>
                  <a:schemeClr val="accent2"/>
                </a:solidFill>
                <a:latin typeface="仿宋_GB2312" panose="02010609030101010101" charset="-122"/>
                <a:ea typeface="仿宋_GB2312" panose="02010609030101010101" charset="-122"/>
                <a:sym typeface="+mn-ea"/>
              </a:rPr>
              <a:t>用心观看、用心研读，用心行动</a:t>
            </a:r>
            <a:endParaRPr lang="zh-CN" altLang="en-US" dirty="0">
              <a:solidFill>
                <a:schemeClr val="accent2"/>
              </a:solidFill>
              <a:latin typeface="仿宋_GB2312" panose="02010609030101010101" charset="-122"/>
              <a:ea typeface="仿宋_GB2312" panose="02010609030101010101" charset="-122"/>
              <a:sym typeface="+mn-ea"/>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2"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5"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6C5DC"/>
      </a:accent5>
      <a:accent6>
        <a:srgbClr val="2D2D89"/>
      </a:accent6>
      <a:hlink>
        <a:srgbClr val="002850"/>
      </a:hlink>
      <a:folHlink>
        <a:srgbClr val="66B2FE"/>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6C5DC"/>
        </a:accent5>
        <a:accent6>
          <a:srgbClr val="2D2D89"/>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WPS 演示</Application>
  <PresentationFormat/>
  <Paragraphs>52</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宋体</vt:lpstr>
      <vt:lpstr>Wingdings</vt:lpstr>
      <vt:lpstr>黑体</vt:lpstr>
      <vt:lpstr>仿宋</vt:lpstr>
      <vt:lpstr>华文彩云</vt:lpstr>
      <vt:lpstr>仿宋_GB2312</vt:lpstr>
      <vt:lpstr>Wingdings</vt:lpstr>
      <vt:lpstr>楷体_GB2312</vt:lpstr>
      <vt:lpstr>微软雅黑</vt:lpstr>
      <vt:lpstr>Calibri</vt:lpstr>
      <vt:lpstr>默认设计模板</vt:lpstr>
      <vt:lpstr>PowerPoint 演示文稿</vt:lpstr>
      <vt:lpstr>本 期 导 航 </vt:lpstr>
      <vt:lpstr>成长不是因为岁月，而是因为经历</vt:lpstr>
      <vt:lpstr>温馨提示</vt:lpstr>
      <vt:lpstr>管理员、坊主集中学习</vt:lpstr>
      <vt:lpstr>研修引导</vt:lpstr>
      <vt:lpstr>    教师专业成长是作为教师的我们必备的，而此次研修承载着成长的希望，让我们快乐研修，资源共享；携手同心，幸福成长！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cp:revision>
  <dcterms:created xsi:type="dcterms:W3CDTF">2009-07-27T15:44:00Z</dcterms:created>
  <dcterms:modified xsi:type="dcterms:W3CDTF">2016-12-20T08:16:30Z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