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sldIdLst>
    <p:sldId id="256" r:id="rId2"/>
    <p:sldId id="295" r:id="rId3"/>
    <p:sldId id="294" r:id="rId4"/>
    <p:sldId id="261" r:id="rId5"/>
    <p:sldId id="298" r:id="rId6"/>
    <p:sldId id="266" r:id="rId7"/>
    <p:sldId id="268" r:id="rId8"/>
    <p:sldId id="289" r:id="rId9"/>
    <p:sldId id="299" r:id="rId10"/>
    <p:sldId id="271" r:id="rId11"/>
    <p:sldId id="300" r:id="rId12"/>
    <p:sldId id="273" r:id="rId13"/>
    <p:sldId id="291" r:id="rId14"/>
    <p:sldId id="288" r:id="rId15"/>
    <p:sldId id="274" r:id="rId16"/>
    <p:sldId id="278" r:id="rId17"/>
    <p:sldId id="282" r:id="rId18"/>
    <p:sldId id="284" r:id="rId19"/>
    <p:sldId id="286" r:id="rId20"/>
    <p:sldId id="303" r:id="rId21"/>
    <p:sldId id="304" r:id="rId22"/>
    <p:sldId id="257" r:id="rId2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0" autoAdjust="0"/>
    <p:restoredTop sz="94660"/>
  </p:normalViewPr>
  <p:slideViewPr>
    <p:cSldViewPr>
      <p:cViewPr>
        <p:scale>
          <a:sx n="59" d="100"/>
          <a:sy n="59" d="100"/>
        </p:scale>
        <p:origin x="-1740"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A946C545-46AE-4C8E-94CE-8B3429402C9D}" type="datetimeFigureOut">
              <a:rPr lang="zh-CN" altLang="en-US"/>
              <a:pPr>
                <a:defRPr/>
              </a:pPr>
              <a:t>2016/4/13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76A5ABB5-5BD7-4256-8A53-1E68EE0CF44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3025" y="8683625"/>
            <a:ext cx="2971800" cy="457200"/>
          </a:xfrm>
          <a:prstGeom prst="rect">
            <a:avLst/>
          </a:prstGeom>
          <a:noFill/>
          <a:ln w="9525">
            <a:noFill/>
            <a:miter lim="800000"/>
            <a:headEnd/>
            <a:tailEnd/>
          </a:ln>
        </p:spPr>
        <p:txBody>
          <a:bodyPr anchor="b"/>
          <a:lstStyle/>
          <a:p>
            <a:pPr algn="r">
              <a:buFont typeface="Arial" charset="0"/>
              <a:buNone/>
            </a:pPr>
            <a:fld id="{8874109E-AC65-46DB-812E-3DCAC75EE2E2}" type="slidenum">
              <a:rPr lang="en-US" altLang="zh-CN" sz="1200">
                <a:latin typeface="Calibri" pitchFamily="34" charset="0"/>
                <a:ea typeface="黑体" pitchFamily="2" charset="-122"/>
              </a:rPr>
              <a:pPr algn="r">
                <a:buFont typeface="Arial" charset="0"/>
                <a:buNone/>
              </a:pPr>
              <a:t>13</a:t>
            </a:fld>
            <a:endParaRPr lang="en-US" altLang="zh-CN" sz="1200">
              <a:latin typeface="Calibri" pitchFamily="34" charset="0"/>
              <a:ea typeface="黑体" pitchFamily="2" charset="-122"/>
            </a:endParaRPr>
          </a:p>
        </p:txBody>
      </p:sp>
      <p:sp>
        <p:nvSpPr>
          <p:cNvPr id="27651" name="Rectangle 2"/>
          <p:cNvSpPr>
            <a:spLocks noGrp="1" noRot="1" noChangeAspect="1" noChangeArrowheads="1" noTextEdit="1"/>
          </p:cNvSpPr>
          <p:nvPr>
            <p:ph type="sldImg"/>
          </p:nvPr>
        </p:nvSpPr>
        <p:spPr bwMode="auto">
          <a:xfrm>
            <a:off x="1141413" y="684213"/>
            <a:ext cx="4572000" cy="3429000"/>
          </a:xfrm>
          <a:noFill/>
          <a:ln>
            <a:solidFill>
              <a:srgbClr val="000000"/>
            </a:solidFill>
            <a:miter lim="800000"/>
            <a:headEnd/>
            <a:tailEnd/>
          </a:ln>
        </p:spPr>
      </p:sp>
      <p:sp>
        <p:nvSpPr>
          <p:cNvPr id="27652" name="Rectangle 3"/>
          <p:cNvSpPr>
            <a:spLocks noGrp="1" noChangeArrowheads="1"/>
          </p:cNvSpPr>
          <p:nvPr>
            <p:ph type="body" idx="1"/>
          </p:nvPr>
        </p:nvSpPr>
        <p:spPr bwMode="auto">
          <a:xfrm>
            <a:off x="684213" y="4341813"/>
            <a:ext cx="5486400" cy="4114800"/>
          </a:xfrm>
          <a:noFill/>
        </p:spPr>
        <p:txBody>
          <a:bodyPr wrap="square" numCol="1" anchor="t" anchorCtr="0" compatLnSpc="1">
            <a:prstTxWarp prst="textNoShape">
              <a:avLst/>
            </a:prstTxWarp>
          </a:bodyPr>
          <a:lstStyle/>
          <a:p>
            <a:pPr>
              <a:spcBef>
                <a:spcPct val="0"/>
              </a:spcBef>
            </a:pP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6"/>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ctrTitle"/>
          </p:nvPr>
        </p:nvSpPr>
        <p:spPr>
          <a:xfrm>
            <a:off x="685800" y="1676401"/>
            <a:ext cx="7772400" cy="1538286"/>
          </a:xfrm>
        </p:spPr>
        <p:txBody>
          <a:bodyPr anchor="b"/>
          <a:lstStyle/>
          <a:p>
            <a:r>
              <a:rPr lang="zh-CN" altLang="en-US" smtClean="0"/>
              <a:t>单击此处编辑母版标题样式</a:t>
            </a:r>
            <a:endParaRPr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41C225E2-AF95-422E-BC57-3229FC42C4F1}" type="datetimeFigureOut">
              <a:rPr lang="zh-CN" altLang="en-US"/>
              <a:pPr>
                <a:defRPr/>
              </a:pPr>
              <a:t>2016/4/13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88132B9-D5F3-4798-957E-60B68AED266D}"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6B71C62B-A30A-49B2-8B51-13511776A984}" type="datetimeFigureOut">
              <a:rPr lang="zh-CN" altLang="en-US"/>
              <a:pPr>
                <a:defRPr/>
              </a:pPr>
              <a:t>2016/4/13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DB5F196-6129-4C30-828D-AE1957EB55F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686568" cy="601188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8784C1A3-A02D-4F8E-8CF5-433C525BA52E}" type="datetimeFigureOut">
              <a:rPr lang="zh-CN" altLang="en-US"/>
              <a:pPr>
                <a:defRPr/>
              </a:pPr>
              <a:t>2016/4/13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FFA6B6C-9F80-4F46-8246-032A9717D365}"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a:xfrm>
            <a:off x="73025" y="6400800"/>
            <a:ext cx="3200400" cy="284163"/>
          </a:xfrm>
        </p:spPr>
        <p:txBody>
          <a:bodyPr/>
          <a:lstStyle>
            <a:lvl1pPr>
              <a:defRPr/>
            </a:lvl1pPr>
          </a:lstStyle>
          <a:p>
            <a:pPr>
              <a:defRPr/>
            </a:pPr>
            <a:fld id="{0C9DFD52-72AD-434E-8E8A-73698F015064}" type="datetimeFigureOut">
              <a:rPr lang="zh-CN" altLang="en-US"/>
              <a:pPr>
                <a:defRPr/>
              </a:pPr>
              <a:t>2016/4/13</a:t>
            </a:fld>
            <a:endParaRPr lang="zh-CN" altLang="en-US"/>
          </a:p>
        </p:txBody>
      </p:sp>
      <p:sp>
        <p:nvSpPr>
          <p:cNvPr id="6" name="页脚占位符 4"/>
          <p:cNvSpPr>
            <a:spLocks noGrp="1"/>
          </p:cNvSpPr>
          <p:nvPr>
            <p:ph type="ftr" sz="quarter" idx="11"/>
          </p:nvPr>
        </p:nvSpPr>
        <p:spPr>
          <a:xfrm>
            <a:off x="5330825" y="6400800"/>
            <a:ext cx="3733800" cy="284163"/>
          </a:xfr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9E39CDD-7160-4DBA-BFC3-36EDC12856C9}"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6"/>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9A72A03D-D7C7-4CFB-9103-29C38F25E709}" type="datetimeFigureOut">
              <a:rPr lang="zh-CN" altLang="en-US"/>
              <a:pPr>
                <a:defRPr/>
              </a:pPr>
              <a:t>2016/4/13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A338187-98EA-426A-B035-FBED542CEBD0}"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7"/>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EE9D38A9-B181-480C-AF65-9D835D1CC969}" type="datetimeFigureOut">
              <a:rPr lang="zh-CN" altLang="en-US"/>
              <a:pPr>
                <a:defRPr/>
              </a:pPr>
              <a:t>2016/4/13</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F3AD70F5-DE15-43C5-97D3-F19C589D9579}"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9"/>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6"/>
          <p:cNvSpPr>
            <a:spLocks noGrp="1"/>
          </p:cNvSpPr>
          <p:nvPr>
            <p:ph type="dt" sz="half" idx="10"/>
          </p:nvPr>
        </p:nvSpPr>
        <p:spPr/>
        <p:txBody>
          <a:bodyPr/>
          <a:lstStyle>
            <a:lvl1pPr>
              <a:defRPr/>
            </a:lvl1pPr>
          </a:lstStyle>
          <a:p>
            <a:pPr>
              <a:defRPr/>
            </a:pPr>
            <a:fld id="{094F7F42-C19A-4F0E-A76B-62C6717E6290}" type="datetimeFigureOut">
              <a:rPr lang="zh-CN" altLang="en-US"/>
              <a:pPr>
                <a:defRPr/>
              </a:pPr>
              <a:t>2016/4/13</a:t>
            </a:fld>
            <a:endParaRPr lang="zh-CN" altLang="en-US"/>
          </a:p>
        </p:txBody>
      </p:sp>
      <p:sp>
        <p:nvSpPr>
          <p:cNvPr id="9" name="页脚占位符 7"/>
          <p:cNvSpPr>
            <a:spLocks noGrp="1"/>
          </p:cNvSpPr>
          <p:nvPr>
            <p:ph type="ftr" sz="quarter" idx="11"/>
          </p:nvPr>
        </p:nvSpPr>
        <p:spPr/>
        <p:txBody>
          <a:bodyPr/>
          <a:lstStyle>
            <a:lvl1pPr>
              <a:defRPr/>
            </a:lvl1pPr>
          </a:lstStyle>
          <a:p>
            <a:pPr>
              <a:defRPr/>
            </a:pPr>
            <a:endParaRPr lang="zh-CN" altLang="en-US"/>
          </a:p>
        </p:txBody>
      </p:sp>
      <p:sp>
        <p:nvSpPr>
          <p:cNvPr id="10" name="灯片编号占位符 8"/>
          <p:cNvSpPr>
            <a:spLocks noGrp="1"/>
          </p:cNvSpPr>
          <p:nvPr>
            <p:ph type="sldNum" sz="quarter" idx="12"/>
          </p:nvPr>
        </p:nvSpPr>
        <p:spPr/>
        <p:txBody>
          <a:bodyPr/>
          <a:lstStyle>
            <a:lvl1pPr>
              <a:defRPr/>
            </a:lvl1pPr>
          </a:lstStyle>
          <a:p>
            <a:pPr>
              <a:defRPr/>
            </a:pPr>
            <a:fld id="{86E9D266-857D-44A7-B0F3-5C91EA3ECDE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5"/>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fld id="{1D233237-3CD9-4855-BEFB-0189D470F9DF}" type="datetimeFigureOut">
              <a:rPr lang="zh-CN" altLang="en-US"/>
              <a:pPr>
                <a:defRPr/>
              </a:pPr>
              <a:t>2016/4/13</a:t>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B4E33A43-408A-4A49-B60B-422E9C5CEEDC}"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C1183048-1D69-4051-98CB-940219457986}" type="datetimeFigureOut">
              <a:rPr lang="zh-CN" altLang="en-US"/>
              <a:pPr>
                <a:defRPr/>
              </a:pPr>
              <a:t>2016/4/13</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45577670-5270-43B9-AECB-95AAD2AA02E0}"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7"/>
          <p:cNvSpPr/>
          <p:nvPr/>
        </p:nvSpPr>
        <p:spPr>
          <a:xfrm>
            <a:off x="2786063" y="1054100"/>
            <a:ext cx="5903912"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lang="zh-CN" altLang="en-US" smtClean="0"/>
              <a:t>单击此处编辑母版标题样式</a:t>
            </a:r>
            <a:endParaRPr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2A271E82-AF48-44FB-A827-14530A833541}" type="datetimeFigureOut">
              <a:rPr lang="zh-CN" altLang="en-US"/>
              <a:pPr>
                <a:defRPr/>
              </a:pPr>
              <a:t>2016/4/13</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CBE4337A-B2EA-42A1-B999-C44CAEEB39FB}"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fld id="{FD21C8D5-7C6B-4772-8433-3145A87D6DAE}" type="datetimeFigureOut">
              <a:rPr lang="zh-CN" altLang="en-US"/>
              <a:pPr>
                <a:defRPr/>
              </a:pPr>
              <a:t>2016/4/13</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A96D945-287E-4DE5-AA02-8A432318FF0A}"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613"/>
            <a:ext cx="9144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7"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28" name="文本占位符 2"/>
          <p:cNvSpPr>
            <a:spLocks noGrp="1"/>
          </p:cNvSpPr>
          <p:nvPr>
            <p:ph type="body" idx="1"/>
          </p:nvPr>
        </p:nvSpPr>
        <p:spPr bwMode="auto">
          <a:xfrm>
            <a:off x="457200" y="1600200"/>
            <a:ext cx="8229600" cy="468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76200" y="6400800"/>
            <a:ext cx="3200400" cy="284163"/>
          </a:xfrm>
          <a:prstGeom prst="rect">
            <a:avLst/>
          </a:prstGeom>
        </p:spPr>
        <p:txBody>
          <a:bodyPr vert="horz" rtlCol="0" anchor="b"/>
          <a:lstStyle>
            <a:lvl1pPr algn="l" eaLnBrk="1" fontAlgn="auto" latinLnBrk="0" hangingPunct="1">
              <a:spcBef>
                <a:spcPts val="0"/>
              </a:spcBef>
              <a:spcAft>
                <a:spcPts val="0"/>
              </a:spcAft>
              <a:defRPr kumimoji="0" sz="1100" smtClean="0">
                <a:solidFill>
                  <a:schemeClr val="tx2">
                    <a:lumMod val="75000"/>
                    <a:lumOff val="25000"/>
                  </a:schemeClr>
                </a:solidFill>
                <a:latin typeface="+mn-lt"/>
                <a:ea typeface="+mn-ea"/>
              </a:defRPr>
            </a:lvl1pPr>
          </a:lstStyle>
          <a:p>
            <a:pPr>
              <a:defRPr/>
            </a:pPr>
            <a:fld id="{FD86A040-EA0E-40F1-9C2B-EF3F311157BE}" type="datetimeFigureOut">
              <a:rPr lang="zh-CN" altLang="en-US"/>
              <a:pPr>
                <a:defRPr/>
              </a:pPr>
              <a:t>2016/4/13</a:t>
            </a:fld>
            <a:endParaRPr lang="zh-CN" altLang="en-US"/>
          </a:p>
        </p:txBody>
      </p:sp>
      <p:sp>
        <p:nvSpPr>
          <p:cNvPr id="5" name="页脚占位符 4"/>
          <p:cNvSpPr>
            <a:spLocks noGrp="1"/>
          </p:cNvSpPr>
          <p:nvPr>
            <p:ph type="ftr" sz="quarter" idx="3"/>
          </p:nvPr>
        </p:nvSpPr>
        <p:spPr>
          <a:xfrm>
            <a:off x="5334000" y="6400800"/>
            <a:ext cx="3733800" cy="284163"/>
          </a:xfrm>
          <a:prstGeom prst="rect">
            <a:avLst/>
          </a:prstGeom>
        </p:spPr>
        <p:txBody>
          <a:bodyPr vert="horz" rtlCol="0" anchor="ctr"/>
          <a:lstStyle>
            <a:lvl1pPr algn="r" eaLnBrk="1" fontAlgn="auto" latinLnBrk="0" hangingPunct="1">
              <a:spcBef>
                <a:spcPts val="0"/>
              </a:spcBef>
              <a:spcAft>
                <a:spcPts val="0"/>
              </a:spcAft>
              <a:defRPr kumimoji="0" sz="1100">
                <a:solidFill>
                  <a:schemeClr val="tx2">
                    <a:lumMod val="75000"/>
                    <a:lumOff val="2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4114800" y="6400800"/>
            <a:ext cx="914400" cy="284163"/>
          </a:xfrm>
          <a:prstGeom prst="rect">
            <a:avLst/>
          </a:prstGeom>
          <a:noFill/>
        </p:spPr>
        <p:txBody>
          <a:bodyPr vert="horz" lIns="45720" rIns="45720" rtlCol="0" anchor="ctr"/>
          <a:lstStyle>
            <a:lvl1pPr algn="ctr" eaLnBrk="1" fontAlgn="auto" latinLnBrk="0" hangingPunct="1">
              <a:spcBef>
                <a:spcPts val="0"/>
              </a:spcBef>
              <a:spcAft>
                <a:spcPts val="0"/>
              </a:spcAft>
              <a:defRPr kumimoji="0" sz="1100" b="0" smtClean="0">
                <a:solidFill>
                  <a:schemeClr val="tx2">
                    <a:lumMod val="75000"/>
                    <a:lumOff val="25000"/>
                  </a:schemeClr>
                </a:solidFill>
                <a:latin typeface="+mn-lt"/>
                <a:ea typeface="+mn-ea"/>
              </a:defRPr>
            </a:lvl1pPr>
          </a:lstStyle>
          <a:p>
            <a:pPr>
              <a:defRPr/>
            </a:pPr>
            <a:fld id="{48884ECF-8440-4D88-99EE-85CB61AAEBA7}" type="slidenum">
              <a:rPr lang="zh-CN" altLang="en-US"/>
              <a:pPr>
                <a:defRPr/>
              </a:pPr>
              <a:t>‹#›</a:t>
            </a:fld>
            <a:endParaRPr lang="zh-CN" altLang="en-US"/>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79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Franklin Gothic Medium" pitchFamily="34" charset="0"/>
          <a:ea typeface="微软雅黑" pitchFamily="34" charset="-122"/>
        </a:defRPr>
      </a:lvl2pPr>
      <a:lvl3pPr algn="ctr" rtl="0" fontAlgn="base">
        <a:spcBef>
          <a:spcPct val="0"/>
        </a:spcBef>
        <a:spcAft>
          <a:spcPct val="0"/>
        </a:spcAft>
        <a:defRPr sz="4400">
          <a:solidFill>
            <a:schemeClr val="tx2"/>
          </a:solidFill>
          <a:latin typeface="Franklin Gothic Medium" pitchFamily="34" charset="0"/>
          <a:ea typeface="微软雅黑" pitchFamily="34" charset="-122"/>
        </a:defRPr>
      </a:lvl3pPr>
      <a:lvl4pPr algn="ctr" rtl="0" fontAlgn="base">
        <a:spcBef>
          <a:spcPct val="0"/>
        </a:spcBef>
        <a:spcAft>
          <a:spcPct val="0"/>
        </a:spcAft>
        <a:defRPr sz="4400">
          <a:solidFill>
            <a:schemeClr val="tx2"/>
          </a:solidFill>
          <a:latin typeface="Franklin Gothic Medium" pitchFamily="34" charset="0"/>
          <a:ea typeface="微软雅黑" pitchFamily="34" charset="-122"/>
        </a:defRPr>
      </a:lvl4pPr>
      <a:lvl5pPr algn="ctr" rtl="0" fontAlgn="base">
        <a:spcBef>
          <a:spcPct val="0"/>
        </a:spcBef>
        <a:spcAft>
          <a:spcPct val="0"/>
        </a:spcAft>
        <a:defRPr sz="4400">
          <a:solidFill>
            <a:schemeClr val="tx2"/>
          </a:solidFill>
          <a:latin typeface="Franklin Gothic Medium" pitchFamily="34" charset="0"/>
          <a:ea typeface="微软雅黑"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30456;&#20851;&#36164;&#26009;/&#20013;&#22269;&#20154;&#27665;&#25903;&#25588;&#20891;&#20891;&#27468;.ra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hyperlink" Target="1&#12298;&#25239;&#32654;&#25588;&#26397;&#25112;&#20105;&#12299;&#32426;&#24405;&#29255;%20&#20572;&#25112;2.11_clip(1).flv" TargetMode="External"/><Relationship Id="rId5" Type="http://schemas.openxmlformats.org/officeDocument/2006/relationships/image" Target="../media/image22.jpeg"/><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hyperlink" Target="&#33521;&#38596;&#36190;&#27468;.flv" TargetMode="Externa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hyperlink" Target="4&#12298;&#20013;&#22269;&#20154;&#27665;&#24535;&#24895;&#20891;&#25112;&#27468;&#12299;51_clip.flv" TargetMode="Externa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hiphotos.baidu.com/%CC%EC%CF%C2%B5%DA%BE%C5/pic/item/e3333e7a4b4250fc2f73b357.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6"/>
          <p:cNvSpPr>
            <a:spLocks noChangeArrowheads="1" noChangeShapeType="1"/>
          </p:cNvSpPr>
          <p:nvPr/>
        </p:nvSpPr>
        <p:spPr bwMode="auto">
          <a:xfrm>
            <a:off x="1692275" y="2205038"/>
            <a:ext cx="5905500" cy="2663825"/>
          </a:xfrm>
          <a:prstGeom prst="rect">
            <a:avLst/>
          </a:prstGeom>
        </p:spPr>
        <p:txBody>
          <a:bodyPr wrap="none" fromWordArt="1">
            <a:prstTxWarp prst="textStop">
              <a:avLst>
                <a:gd name="adj" fmla="val 22222"/>
              </a:avLst>
            </a:prstTxWarp>
          </a:bodyPr>
          <a:lstStyle/>
          <a:p>
            <a:pPr algn="ctr" fontAlgn="auto">
              <a:spcBef>
                <a:spcPts val="0"/>
              </a:spcBef>
              <a:spcAft>
                <a:spcPts val="0"/>
              </a:spcAft>
              <a:defRPr/>
            </a:pPr>
            <a:r>
              <a:rPr lang="zh-CN" altLang="en-US" sz="3600" b="1" dirty="0">
                <a:ln w="9525">
                  <a:solidFill>
                    <a:srgbClr val="0000FF"/>
                  </a:solidFill>
                  <a:round/>
                  <a:headEnd/>
                  <a:tailEnd/>
                </a:ln>
                <a:solidFill>
                  <a:srgbClr val="FFFFFF"/>
                </a:solidFill>
                <a:latin typeface="宋体"/>
                <a:ea typeface="宋体"/>
              </a:rPr>
              <a:t>第</a:t>
            </a:r>
            <a:r>
              <a:rPr lang="en-US" altLang="zh-CN" sz="3600" b="1" dirty="0">
                <a:ln w="9525">
                  <a:solidFill>
                    <a:srgbClr val="0000FF"/>
                  </a:solidFill>
                  <a:round/>
                  <a:headEnd/>
                  <a:tailEnd/>
                </a:ln>
                <a:solidFill>
                  <a:srgbClr val="FFFFFF"/>
                </a:solidFill>
                <a:latin typeface="宋体"/>
                <a:ea typeface="宋体"/>
              </a:rPr>
              <a:t>2</a:t>
            </a:r>
            <a:r>
              <a:rPr lang="zh-CN" altLang="en-US" sz="3600" b="1" dirty="0">
                <a:ln w="9525">
                  <a:solidFill>
                    <a:srgbClr val="0000FF"/>
                  </a:solidFill>
                  <a:round/>
                  <a:headEnd/>
                  <a:tailEnd/>
                </a:ln>
                <a:solidFill>
                  <a:srgbClr val="FFFFFF"/>
                </a:solidFill>
                <a:latin typeface="宋体"/>
                <a:ea typeface="宋体"/>
              </a:rPr>
              <a:t>课</a:t>
            </a:r>
          </a:p>
          <a:p>
            <a:pPr algn="ctr" fontAlgn="auto">
              <a:spcBef>
                <a:spcPts val="0"/>
              </a:spcBef>
              <a:spcAft>
                <a:spcPts val="0"/>
              </a:spcAft>
              <a:defRPr/>
            </a:pPr>
            <a:r>
              <a:rPr lang="zh-CN" altLang="en-US" sz="3600" b="1" dirty="0">
                <a:ln w="9525">
                  <a:solidFill>
                    <a:srgbClr val="0000FF"/>
                  </a:solidFill>
                  <a:round/>
                  <a:headEnd/>
                  <a:tailEnd/>
                </a:ln>
                <a:solidFill>
                  <a:srgbClr val="FFFFFF"/>
                </a:solidFill>
                <a:latin typeface="宋体"/>
                <a:ea typeface="宋体"/>
              </a:rPr>
              <a:t>最可爱的人</a:t>
            </a:r>
          </a:p>
        </p:txBody>
      </p:sp>
      <p:sp>
        <p:nvSpPr>
          <p:cNvPr id="14338" name="WordArt 5">
            <a:hlinkClick r:id="rId2" action="ppaction://hlinkfile"/>
          </p:cNvPr>
          <p:cNvSpPr>
            <a:spLocks noChangeArrowheads="1" noChangeShapeType="1"/>
          </p:cNvSpPr>
          <p:nvPr/>
        </p:nvSpPr>
        <p:spPr bwMode="auto">
          <a:xfrm>
            <a:off x="395288" y="188913"/>
            <a:ext cx="8401050" cy="457200"/>
          </a:xfrm>
          <a:prstGeom prst="rect">
            <a:avLst/>
          </a:prstGeom>
        </p:spPr>
        <p:txBody>
          <a:bodyPr wrap="none" fromWordArt="1">
            <a:prstTxWarp prst="textPlain">
              <a:avLst>
                <a:gd name="adj" fmla="val 50000"/>
              </a:avLst>
            </a:prstTxWarp>
          </a:bodyPr>
          <a:lstStyle/>
          <a:p>
            <a:pPr algn="ctr"/>
            <a:r>
              <a:rPr lang="zh-CN" altLang="en-US" sz="3600" b="1"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mn-ea"/>
                <a:ea typeface="+mn-ea"/>
                <a:cs typeface="+mn-ea"/>
              </a:rPr>
              <a:t>第一单元　中华人民共和国的成立和巩固</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2"/>
          <p:cNvSpPr txBox="1">
            <a:spLocks noChangeArrowheads="1"/>
          </p:cNvSpPr>
          <p:nvPr/>
        </p:nvSpPr>
        <p:spPr bwMode="auto">
          <a:xfrm>
            <a:off x="0" y="2204864"/>
            <a:ext cx="1979712" cy="3108543"/>
          </a:xfrm>
          <a:prstGeom prst="rect">
            <a:avLst/>
          </a:prstGeom>
          <a:noFill/>
          <a:ln w="9525">
            <a:noFill/>
            <a:miter lim="800000"/>
            <a:headEnd/>
            <a:tailEnd/>
          </a:ln>
        </p:spPr>
        <p:txBody>
          <a:bodyPr wrap="square">
            <a:spAutoFit/>
          </a:bodyPr>
          <a:lstStyle/>
          <a:p>
            <a:r>
              <a:rPr kumimoji="1" lang="en-US" altLang="zh-CN" sz="2800" b="1" dirty="0">
                <a:latin typeface="迷你简毡笔黑"/>
                <a:ea typeface="迷你简毡笔黑"/>
                <a:cs typeface="迷你简毡笔黑"/>
              </a:rPr>
              <a:t>   </a:t>
            </a:r>
            <a:r>
              <a:rPr kumimoji="1" lang="zh-CN" altLang="en-US" sz="2800" b="1" dirty="0">
                <a:latin typeface="迷你简毡笔黑"/>
                <a:ea typeface="迷你简毡笔黑"/>
                <a:cs typeface="迷你简毡笔黑"/>
              </a:rPr>
              <a:t>志愿军连续发动五</a:t>
            </a:r>
            <a:r>
              <a:rPr kumimoji="1" lang="zh-CN" altLang="en-US" sz="2800" b="1" dirty="0" smtClean="0">
                <a:latin typeface="迷你简毡笔黑"/>
                <a:ea typeface="迷你简毡笔黑"/>
                <a:cs typeface="迷你简毡笔黑"/>
              </a:rPr>
              <a:t>次大</a:t>
            </a:r>
            <a:r>
              <a:rPr kumimoji="1" lang="zh-CN" altLang="en-US" sz="2800" b="1" dirty="0">
                <a:latin typeface="迷你简毡笔黑"/>
                <a:ea typeface="迷你简毡笔黑"/>
                <a:cs typeface="迷你简毡笔黑"/>
              </a:rPr>
              <a:t>规模战役，五战五捷</a:t>
            </a:r>
            <a:r>
              <a:rPr kumimoji="1" lang="zh-CN" altLang="en-US" sz="2800" b="1" dirty="0" smtClean="0">
                <a:latin typeface="迷你简毡笔黑"/>
                <a:ea typeface="迷你简毡笔黑"/>
                <a:cs typeface="迷你简毡笔黑"/>
              </a:rPr>
              <a:t>，把</a:t>
            </a:r>
            <a:r>
              <a:rPr kumimoji="1" lang="zh-CN" altLang="en-US" sz="2800" b="1" dirty="0">
                <a:latin typeface="迷你简毡笔黑"/>
                <a:ea typeface="迷你简毡笔黑"/>
                <a:cs typeface="迷你简毡笔黑"/>
              </a:rPr>
              <a:t>美侵略军赶回</a:t>
            </a:r>
            <a:r>
              <a:rPr kumimoji="1" lang="zh-CN" altLang="en-US" sz="2800" b="1" dirty="0">
                <a:latin typeface="Times New Roman" pitchFamily="18" charset="0"/>
                <a:ea typeface="迷你简毡笔黑"/>
                <a:cs typeface="迷你简毡笔黑"/>
              </a:rPr>
              <a:t>“</a:t>
            </a:r>
            <a:r>
              <a:rPr kumimoji="1" lang="zh-CN" altLang="en-US" sz="2800" b="1" dirty="0">
                <a:latin typeface="迷你简毡笔黑"/>
                <a:ea typeface="迷你简毡笔黑"/>
                <a:cs typeface="迷你简毡笔黑"/>
              </a:rPr>
              <a:t>三八线</a:t>
            </a:r>
            <a:r>
              <a:rPr kumimoji="1" lang="zh-CN" altLang="en-US" sz="2800" b="1" dirty="0">
                <a:latin typeface="Times New Roman" pitchFamily="18" charset="0"/>
                <a:ea typeface="迷你简毡笔黑"/>
                <a:cs typeface="迷你简毡笔黑"/>
              </a:rPr>
              <a:t>”</a:t>
            </a:r>
            <a:r>
              <a:rPr kumimoji="1" lang="zh-CN" altLang="en-US" sz="2800" b="1" dirty="0">
                <a:latin typeface="迷你简毡笔黑"/>
                <a:ea typeface="迷你简毡笔黑"/>
                <a:cs typeface="迷你简毡笔黑"/>
              </a:rPr>
              <a:t>附近。</a:t>
            </a:r>
          </a:p>
        </p:txBody>
      </p:sp>
      <p:sp>
        <p:nvSpPr>
          <p:cNvPr id="280579" name="Rectangle 3"/>
          <p:cNvSpPr>
            <a:spLocks noChangeArrowheads="1"/>
          </p:cNvSpPr>
          <p:nvPr/>
        </p:nvSpPr>
        <p:spPr bwMode="auto">
          <a:xfrm>
            <a:off x="0" y="908720"/>
            <a:ext cx="2195736" cy="1200329"/>
          </a:xfrm>
          <a:prstGeom prst="rect">
            <a:avLst/>
          </a:prstGeom>
          <a:noFill/>
          <a:ln w="9525">
            <a:noFill/>
            <a:miter lim="800000"/>
            <a:headEnd/>
            <a:tailEnd/>
          </a:ln>
        </p:spPr>
        <p:txBody>
          <a:bodyPr wrap="square" anchor="ctr">
            <a:spAutoFit/>
          </a:bodyPr>
          <a:lstStyle/>
          <a:p>
            <a:r>
              <a:rPr lang="zh-CN" altLang="en-US" sz="2400" b="1" dirty="0">
                <a:solidFill>
                  <a:srgbClr val="660033"/>
                </a:solidFill>
                <a:latin typeface="迷你简超粗圆"/>
                <a:ea typeface="黑体" pitchFamily="2" charset="-122"/>
              </a:rPr>
              <a:t>从</a:t>
            </a:r>
            <a:r>
              <a:rPr lang="en-US" altLang="zh-CN" sz="2400" b="1" dirty="0">
                <a:solidFill>
                  <a:srgbClr val="660033"/>
                </a:solidFill>
                <a:latin typeface="迷你简超粗圆"/>
                <a:ea typeface="黑体" pitchFamily="2" charset="-122"/>
              </a:rPr>
              <a:t>1950</a:t>
            </a:r>
            <a:r>
              <a:rPr lang="zh-CN" altLang="en-US" sz="2400" b="1" dirty="0">
                <a:solidFill>
                  <a:srgbClr val="660033"/>
                </a:solidFill>
                <a:latin typeface="迷你简超粗圆"/>
                <a:ea typeface="黑体" pitchFamily="2" charset="-122"/>
              </a:rPr>
              <a:t>年</a:t>
            </a:r>
            <a:r>
              <a:rPr lang="en-US" altLang="zh-CN" sz="2400" b="1" dirty="0">
                <a:solidFill>
                  <a:srgbClr val="660033"/>
                </a:solidFill>
                <a:latin typeface="迷你简超粗圆"/>
                <a:ea typeface="黑体" pitchFamily="2" charset="-122"/>
              </a:rPr>
              <a:t>10</a:t>
            </a:r>
            <a:r>
              <a:rPr lang="zh-CN" altLang="en-US" sz="2400" b="1" dirty="0">
                <a:solidFill>
                  <a:srgbClr val="660033"/>
                </a:solidFill>
                <a:latin typeface="迷你简超粗圆"/>
                <a:ea typeface="黑体" pitchFamily="2" charset="-122"/>
              </a:rPr>
              <a:t>月至</a:t>
            </a:r>
            <a:r>
              <a:rPr lang="en-US" altLang="zh-CN" sz="2400" b="1" dirty="0">
                <a:solidFill>
                  <a:srgbClr val="660033"/>
                </a:solidFill>
                <a:latin typeface="迷你简超粗圆"/>
                <a:ea typeface="黑体" pitchFamily="2" charset="-122"/>
              </a:rPr>
              <a:t>1951</a:t>
            </a:r>
            <a:r>
              <a:rPr lang="zh-CN" altLang="en-US" sz="2400" b="1" dirty="0">
                <a:solidFill>
                  <a:srgbClr val="660033"/>
                </a:solidFill>
                <a:latin typeface="迷你简超粗圆"/>
                <a:ea typeface="黑体" pitchFamily="2" charset="-122"/>
              </a:rPr>
              <a:t>年</a:t>
            </a:r>
            <a:r>
              <a:rPr lang="en-US" altLang="zh-CN" sz="2400" b="1" dirty="0">
                <a:solidFill>
                  <a:srgbClr val="660033"/>
                </a:solidFill>
                <a:latin typeface="迷你简超粗圆"/>
                <a:ea typeface="黑体" pitchFamily="2" charset="-122"/>
              </a:rPr>
              <a:t>6</a:t>
            </a:r>
            <a:r>
              <a:rPr lang="zh-CN" altLang="en-US" sz="2400" b="1" dirty="0">
                <a:solidFill>
                  <a:srgbClr val="660033"/>
                </a:solidFill>
                <a:latin typeface="迷你简超粗圆"/>
                <a:ea typeface="黑体" pitchFamily="2" charset="-122"/>
              </a:rPr>
              <a:t>月</a:t>
            </a:r>
            <a:r>
              <a:rPr lang="zh-CN" altLang="en-US" dirty="0">
                <a:solidFill>
                  <a:srgbClr val="660033"/>
                </a:solidFill>
                <a:latin typeface="迷你简超粗圆"/>
                <a:ea typeface="黑体" pitchFamily="2" charset="-122"/>
              </a:rPr>
              <a:t> </a:t>
            </a:r>
          </a:p>
        </p:txBody>
      </p:sp>
      <p:pic>
        <p:nvPicPr>
          <p:cNvPr id="23555" name="Picture 6" descr="抗美援朝"/>
          <p:cNvPicPr>
            <a:picLocks noChangeAspect="1" noChangeArrowheads="1"/>
          </p:cNvPicPr>
          <p:nvPr/>
        </p:nvPicPr>
        <p:blipFill>
          <a:blip r:embed="rId2" cstate="print">
            <a:clrChange>
              <a:clrFrom>
                <a:srgbClr val="F3F2F7"/>
              </a:clrFrom>
              <a:clrTo>
                <a:srgbClr val="F3F2F7">
                  <a:alpha val="0"/>
                </a:srgbClr>
              </a:clrTo>
            </a:clrChange>
          </a:blip>
          <a:srcRect/>
          <a:stretch>
            <a:fillRect/>
          </a:stretch>
        </p:blipFill>
        <p:spPr bwMode="auto">
          <a:xfrm>
            <a:off x="2195736" y="679450"/>
            <a:ext cx="6948264" cy="6178550"/>
          </a:xfrm>
          <a:prstGeom prst="rect">
            <a:avLst/>
          </a:prstGeom>
          <a:noFill/>
          <a:ln w="9525">
            <a:noFill/>
            <a:miter lim="800000"/>
            <a:headEnd/>
            <a:tailEnd/>
          </a:ln>
        </p:spPr>
      </p:pic>
      <p:grpSp>
        <p:nvGrpSpPr>
          <p:cNvPr id="23556" name="Group 7"/>
          <p:cNvGrpSpPr>
            <a:grpSpLocks/>
          </p:cNvGrpSpPr>
          <p:nvPr/>
        </p:nvGrpSpPr>
        <p:grpSpPr bwMode="auto">
          <a:xfrm>
            <a:off x="-3175" y="6654800"/>
            <a:ext cx="9144000" cy="217488"/>
            <a:chOff x="-204" y="2976"/>
            <a:chExt cx="5760" cy="137"/>
          </a:xfrm>
        </p:grpSpPr>
        <p:pic>
          <p:nvPicPr>
            <p:cNvPr id="23568" name="Picture 8" descr="7"/>
            <p:cNvPicPr>
              <a:picLocks noChangeAspect="1" noChangeArrowheads="1"/>
            </p:cNvPicPr>
            <p:nvPr/>
          </p:nvPicPr>
          <p:blipFill>
            <a:blip r:embed="rId3" cstate="print"/>
            <a:srcRect t="10446" b="86510"/>
            <a:stretch>
              <a:fillRect/>
            </a:stretch>
          </p:blipFill>
          <p:spPr bwMode="auto">
            <a:xfrm rot="10800000">
              <a:off x="-204" y="2976"/>
              <a:ext cx="5760" cy="132"/>
            </a:xfrm>
            <a:prstGeom prst="rect">
              <a:avLst/>
            </a:prstGeom>
            <a:noFill/>
            <a:ln w="9525">
              <a:noFill/>
              <a:miter lim="800000"/>
              <a:headEnd/>
              <a:tailEnd/>
            </a:ln>
          </p:spPr>
        </p:pic>
        <p:pic>
          <p:nvPicPr>
            <p:cNvPr id="23569" name="Picture 9" descr="14"/>
            <p:cNvPicPr>
              <a:picLocks noChangeAspect="1" noChangeArrowheads="1"/>
            </p:cNvPicPr>
            <p:nvPr/>
          </p:nvPicPr>
          <p:blipFill>
            <a:blip r:embed="rId4" cstate="print"/>
            <a:srcRect l="35" t="82117" r="-35" b="10780"/>
            <a:stretch>
              <a:fillRect/>
            </a:stretch>
          </p:blipFill>
          <p:spPr bwMode="auto">
            <a:xfrm>
              <a:off x="-204" y="3017"/>
              <a:ext cx="5760" cy="96"/>
            </a:xfrm>
            <a:prstGeom prst="rect">
              <a:avLst/>
            </a:prstGeom>
            <a:noFill/>
            <a:ln w="9525">
              <a:noFill/>
              <a:miter lim="800000"/>
              <a:headEnd/>
              <a:tailEnd/>
            </a:ln>
          </p:spPr>
        </p:pic>
      </p:grpSp>
      <p:grpSp>
        <p:nvGrpSpPr>
          <p:cNvPr id="23557" name="Group 10"/>
          <p:cNvGrpSpPr>
            <a:grpSpLocks/>
          </p:cNvGrpSpPr>
          <p:nvPr/>
        </p:nvGrpSpPr>
        <p:grpSpPr bwMode="auto">
          <a:xfrm>
            <a:off x="-11113" y="0"/>
            <a:ext cx="9155113" cy="668338"/>
            <a:chOff x="-7" y="164"/>
            <a:chExt cx="5767" cy="421"/>
          </a:xfrm>
        </p:grpSpPr>
        <p:grpSp>
          <p:nvGrpSpPr>
            <p:cNvPr id="23564" name="Group 11"/>
            <p:cNvGrpSpPr>
              <a:grpSpLocks/>
            </p:cNvGrpSpPr>
            <p:nvPr/>
          </p:nvGrpSpPr>
          <p:grpSpPr bwMode="auto">
            <a:xfrm rot="10800000">
              <a:off x="-7" y="448"/>
              <a:ext cx="5760" cy="137"/>
              <a:chOff x="-204" y="2976"/>
              <a:chExt cx="5760" cy="137"/>
            </a:xfrm>
          </p:grpSpPr>
          <p:pic>
            <p:nvPicPr>
              <p:cNvPr id="23566" name="Picture 12" descr="7"/>
              <p:cNvPicPr>
                <a:picLocks noChangeAspect="1" noChangeArrowheads="1"/>
              </p:cNvPicPr>
              <p:nvPr/>
            </p:nvPicPr>
            <p:blipFill>
              <a:blip r:embed="rId3" cstate="print"/>
              <a:srcRect t="10446" b="86510"/>
              <a:stretch>
                <a:fillRect/>
              </a:stretch>
            </p:blipFill>
            <p:spPr bwMode="auto">
              <a:xfrm rot="10800000">
                <a:off x="-204" y="2976"/>
                <a:ext cx="5760" cy="132"/>
              </a:xfrm>
              <a:prstGeom prst="rect">
                <a:avLst/>
              </a:prstGeom>
              <a:solidFill>
                <a:srgbClr val="000000"/>
              </a:solidFill>
              <a:ln w="9525">
                <a:noFill/>
                <a:miter lim="800000"/>
                <a:headEnd/>
                <a:tailEnd/>
              </a:ln>
            </p:spPr>
          </p:pic>
          <p:pic>
            <p:nvPicPr>
              <p:cNvPr id="23567" name="Picture 13" descr="14"/>
              <p:cNvPicPr>
                <a:picLocks noChangeAspect="1" noChangeArrowheads="1"/>
              </p:cNvPicPr>
              <p:nvPr/>
            </p:nvPicPr>
            <p:blipFill>
              <a:blip r:embed="rId4" cstate="print"/>
              <a:srcRect l="35" t="82117" r="-35" b="10780"/>
              <a:stretch>
                <a:fillRect/>
              </a:stretch>
            </p:blipFill>
            <p:spPr bwMode="auto">
              <a:xfrm>
                <a:off x="-204" y="3017"/>
                <a:ext cx="5760" cy="96"/>
              </a:xfrm>
              <a:prstGeom prst="rect">
                <a:avLst/>
              </a:prstGeom>
              <a:solidFill>
                <a:srgbClr val="000000"/>
              </a:solidFill>
              <a:ln w="9525">
                <a:noFill/>
                <a:miter lim="800000"/>
                <a:headEnd/>
                <a:tailEnd/>
              </a:ln>
            </p:spPr>
          </p:pic>
        </p:grpSp>
        <p:sp>
          <p:nvSpPr>
            <p:cNvPr id="23565" name="Rectangle 14"/>
            <p:cNvSpPr>
              <a:spLocks noChangeArrowheads="1"/>
            </p:cNvSpPr>
            <p:nvPr/>
          </p:nvSpPr>
          <p:spPr bwMode="auto">
            <a:xfrm>
              <a:off x="0" y="164"/>
              <a:ext cx="5760" cy="367"/>
            </a:xfrm>
            <a:prstGeom prst="rect">
              <a:avLst/>
            </a:prstGeom>
            <a:solidFill>
              <a:srgbClr val="000000"/>
            </a:solidFill>
            <a:ln w="9525">
              <a:solidFill>
                <a:srgbClr val="000000"/>
              </a:solidFill>
              <a:miter lim="800000"/>
              <a:headEnd/>
              <a:tailEnd/>
            </a:ln>
          </p:spPr>
          <p:txBody>
            <a:bodyPr wrap="none" anchor="ctr"/>
            <a:lstStyle/>
            <a:p>
              <a:endParaRPr lang="zh-CN" altLang="en-US">
                <a:latin typeface="Franklin Gothic Book"/>
                <a:ea typeface="黑体" pitchFamily="2" charset="-122"/>
              </a:endParaRPr>
            </a:p>
          </p:txBody>
        </p:sp>
      </p:grpSp>
      <p:pic>
        <p:nvPicPr>
          <p:cNvPr id="23558" name="Picture 15" descr="3310427201094668793"/>
          <p:cNvPicPr>
            <a:picLocks noChangeAspect="1" noChangeArrowheads="1"/>
          </p:cNvPicPr>
          <p:nvPr/>
        </p:nvPicPr>
        <p:blipFill>
          <a:blip r:embed="rId5" cstate="print">
            <a:clrChange>
              <a:clrFrom>
                <a:srgbClr val="FFFFFF"/>
              </a:clrFrom>
              <a:clrTo>
                <a:srgbClr val="FFFFFF">
                  <a:alpha val="0"/>
                </a:srgbClr>
              </a:clrTo>
            </a:clrChange>
          </a:blip>
          <a:srcRect l="11693" b="19324"/>
          <a:stretch>
            <a:fillRect/>
          </a:stretch>
        </p:blipFill>
        <p:spPr bwMode="auto">
          <a:xfrm>
            <a:off x="-7938" y="-14288"/>
            <a:ext cx="900113" cy="598488"/>
          </a:xfrm>
          <a:prstGeom prst="rect">
            <a:avLst/>
          </a:prstGeom>
          <a:noFill/>
          <a:ln w="9525">
            <a:noFill/>
            <a:miter lim="800000"/>
            <a:headEnd/>
            <a:tailEnd/>
          </a:ln>
        </p:spPr>
      </p:pic>
      <p:sp>
        <p:nvSpPr>
          <p:cNvPr id="23559" name="Rectangle 16"/>
          <p:cNvSpPr>
            <a:spLocks noChangeArrowheads="1"/>
          </p:cNvSpPr>
          <p:nvPr/>
        </p:nvSpPr>
        <p:spPr bwMode="auto">
          <a:xfrm>
            <a:off x="963613" y="39688"/>
            <a:ext cx="1816100" cy="579437"/>
          </a:xfrm>
          <a:prstGeom prst="rect">
            <a:avLst/>
          </a:prstGeom>
          <a:noFill/>
          <a:ln w="9525">
            <a:noFill/>
            <a:miter lim="800000"/>
            <a:headEnd/>
            <a:tailEnd/>
          </a:ln>
        </p:spPr>
        <p:txBody>
          <a:bodyPr wrap="none" anchor="ctr">
            <a:spAutoFit/>
          </a:bodyPr>
          <a:lstStyle/>
          <a:p>
            <a:r>
              <a:rPr lang="zh-CN" altLang="en-US" sz="3200" b="1">
                <a:solidFill>
                  <a:srgbClr val="FF0000"/>
                </a:solidFill>
                <a:latin typeface="Franklin Gothic Book"/>
                <a:ea typeface="黑体" pitchFamily="2" charset="-122"/>
              </a:rPr>
              <a:t>主要战役</a:t>
            </a:r>
          </a:p>
        </p:txBody>
      </p:sp>
      <p:sp>
        <p:nvSpPr>
          <p:cNvPr id="23562" name="Control 20"/>
          <p:cNvSpPr>
            <a:spLocks noChangeArrowheads="1" noChangeShapeType="1"/>
          </p:cNvSpPr>
          <p:nvPr/>
        </p:nvSpPr>
        <p:spPr bwMode="auto">
          <a:xfrm>
            <a:off x="3584575" y="2971800"/>
            <a:ext cx="914400" cy="914400"/>
          </a:xfrm>
          <a:prstGeom prst="rect">
            <a:avLst/>
          </a:prstGeom>
          <a:noFill/>
          <a:ln w="9525">
            <a:noFill/>
            <a:miter lim="800000"/>
            <a:headEnd/>
            <a:tailEnd/>
          </a:ln>
        </p:spPr>
        <p:txBody>
          <a:bodyPr wrap="none"/>
          <a:lstStyle/>
          <a:p>
            <a:endParaRPr lang="zh-CN" altLang="en-US">
              <a:latin typeface="Franklin Gothic Book"/>
              <a:ea typeface="黑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0579"/>
                                        </p:tgtEl>
                                        <p:attrNameLst>
                                          <p:attrName>style.visibility</p:attrName>
                                        </p:attrNameLst>
                                      </p:cBhvr>
                                      <p:to>
                                        <p:strVal val="visible"/>
                                      </p:to>
                                    </p:set>
                                    <p:animEffect transition="in" filter="dissolve">
                                      <p:cBhvr>
                                        <p:cTn id="7" dur="500"/>
                                        <p:tgtEl>
                                          <p:spTgt spid="280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0578"/>
                                        </p:tgtEl>
                                        <p:attrNameLst>
                                          <p:attrName>style.visibility</p:attrName>
                                        </p:attrNameLst>
                                      </p:cBhvr>
                                      <p:to>
                                        <p:strVal val="visible"/>
                                      </p:to>
                                    </p:set>
                                    <p:animEffect transition="in" filter="dissolve">
                                      <p:cBhvr>
                                        <p:cTn id="12" dur="500"/>
                                        <p:tgtEl>
                                          <p:spTgt spid="280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p:bldP spid="2805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35013" y="514350"/>
            <a:ext cx="3692525" cy="787400"/>
          </a:xfrm>
          <a:prstGeom prst="rect">
            <a:avLst/>
          </a:prstGeom>
          <a:noFill/>
          <a:ln w="38100">
            <a:solidFill>
              <a:srgbClr val="FF9900"/>
            </a:solidFill>
          </a:ln>
        </p:spPr>
        <p:txBody>
          <a:bodyPr/>
          <a:lstStyle/>
          <a:p>
            <a:pPr algn="ctr" fontAlgn="auto">
              <a:spcAft>
                <a:spcPts val="0"/>
              </a:spcAft>
              <a:defRPr/>
            </a:pPr>
            <a:r>
              <a:rPr lang="zh-CN" altLang="en-US" sz="4000" b="1">
                <a:solidFill>
                  <a:srgbClr val="EB120D"/>
                </a:solidFill>
                <a:effectLst>
                  <a:outerShdw blurRad="38100" dist="38100" dir="2700000" algn="tl">
                    <a:srgbClr val="C0C0C0"/>
                  </a:outerShdw>
                </a:effectLst>
                <a:latin typeface="+mj-lt"/>
                <a:ea typeface="黑体" pitchFamily="49" charset="-122"/>
                <a:cs typeface="+mj-cs"/>
              </a:rPr>
              <a:t>上甘岭战役</a:t>
            </a:r>
            <a:endParaRPr lang="zh-CN" altLang="en-US" sz="4000" b="1" dirty="0">
              <a:solidFill>
                <a:srgbClr val="EB120D"/>
              </a:solidFill>
              <a:effectLst>
                <a:outerShdw blurRad="38100" dist="38100" dir="2700000" algn="tl">
                  <a:srgbClr val="C0C0C0"/>
                </a:outerShdw>
              </a:effectLst>
              <a:latin typeface="+mj-lt"/>
              <a:ea typeface="黑体" pitchFamily="49" charset="-122"/>
              <a:cs typeface="+mj-cs"/>
            </a:endParaRPr>
          </a:p>
        </p:txBody>
      </p:sp>
      <p:pic>
        <p:nvPicPr>
          <p:cNvPr id="24578" name="Picture 4" descr="JSSHG473"/>
          <p:cNvPicPr>
            <a:picLocks noChangeAspect="1" noChangeArrowheads="1"/>
          </p:cNvPicPr>
          <p:nvPr/>
        </p:nvPicPr>
        <p:blipFill>
          <a:blip r:embed="rId2" cstate="print"/>
          <a:srcRect/>
          <a:stretch>
            <a:fillRect/>
          </a:stretch>
        </p:blipFill>
        <p:spPr bwMode="auto">
          <a:xfrm>
            <a:off x="4932363" y="908050"/>
            <a:ext cx="4090987" cy="5257800"/>
          </a:xfrm>
          <a:prstGeom prst="rect">
            <a:avLst/>
          </a:prstGeom>
          <a:noFill/>
          <a:ln w="38100">
            <a:solidFill>
              <a:srgbClr val="FF9900"/>
            </a:solidFill>
            <a:miter lim="800000"/>
            <a:headEnd/>
            <a:tailEnd/>
          </a:ln>
        </p:spPr>
      </p:pic>
      <p:sp>
        <p:nvSpPr>
          <p:cNvPr id="4" name="Rectangle 3"/>
          <p:cNvSpPr txBox="1">
            <a:spLocks noChangeArrowheads="1"/>
          </p:cNvSpPr>
          <p:nvPr/>
        </p:nvSpPr>
        <p:spPr>
          <a:xfrm>
            <a:off x="179388" y="1557338"/>
            <a:ext cx="4752975" cy="1871662"/>
          </a:xfrm>
          <a:prstGeom prst="rect">
            <a:avLst/>
          </a:prstGeom>
        </p:spPr>
        <p:txBody>
          <a:bodyPr>
            <a:normAutofit/>
          </a:bodyPr>
          <a:lstStyle/>
          <a:p>
            <a:pPr fontAlgn="auto">
              <a:spcBef>
                <a:spcPct val="20000"/>
              </a:spcBef>
              <a:spcAft>
                <a:spcPts val="0"/>
              </a:spcAft>
              <a:buFont typeface="Wingdings" pitchFamily="2" charset="2"/>
              <a:buNone/>
              <a:defRPr/>
            </a:pPr>
            <a:r>
              <a:rPr lang="zh-CN" altLang="en-US" sz="2800" dirty="0">
                <a:solidFill>
                  <a:schemeClr val="tx1">
                    <a:tint val="75000"/>
                  </a:schemeClr>
                </a:solidFill>
                <a:effectLst>
                  <a:outerShdw blurRad="38100" dist="38100" dir="2700000" algn="tl">
                    <a:srgbClr val="C0C0C0"/>
                  </a:outerShdw>
                </a:effectLst>
                <a:latin typeface="+mn-lt"/>
                <a:ea typeface="+mn-ea"/>
              </a:rPr>
              <a:t>   </a:t>
            </a:r>
            <a:r>
              <a:rPr lang="en-US" sz="2800" b="1" dirty="0">
                <a:solidFill>
                  <a:srgbClr val="EB120D"/>
                </a:solidFill>
                <a:effectLst>
                  <a:outerShdw blurRad="38100" dist="38100" dir="2700000" algn="tl">
                    <a:srgbClr val="C0C0C0"/>
                  </a:outerShdw>
                </a:effectLst>
                <a:latin typeface="华文新魏" pitchFamily="2" charset="-122"/>
                <a:ea typeface="华文新魏" pitchFamily="2" charset="-122"/>
              </a:rPr>
              <a:t>1952</a:t>
            </a:r>
            <a:r>
              <a:rPr lang="zh-CN" altLang="en-US" sz="2800" b="1" dirty="0">
                <a:solidFill>
                  <a:srgbClr val="EB120D"/>
                </a:solidFill>
                <a:effectLst>
                  <a:outerShdw blurRad="38100" dist="38100" dir="2700000" algn="tl">
                    <a:srgbClr val="C0C0C0"/>
                  </a:outerShdw>
                </a:effectLst>
                <a:latin typeface="华文新魏" pitchFamily="2" charset="-122"/>
                <a:ea typeface="华文新魏" pitchFamily="2" charset="-122"/>
              </a:rPr>
              <a:t>年</a:t>
            </a:r>
            <a:r>
              <a:rPr lang="en-US" sz="2800" b="1" dirty="0">
                <a:solidFill>
                  <a:srgbClr val="EB120D"/>
                </a:solidFill>
                <a:effectLst>
                  <a:outerShdw blurRad="38100" dist="38100" dir="2700000" algn="tl">
                    <a:srgbClr val="C0C0C0"/>
                  </a:outerShdw>
                </a:effectLst>
                <a:latin typeface="华文新魏" pitchFamily="2" charset="-122"/>
                <a:ea typeface="华文新魏" pitchFamily="2" charset="-122"/>
              </a:rPr>
              <a:t>10</a:t>
            </a:r>
            <a:r>
              <a:rPr lang="zh-CN" altLang="en-US" sz="2800" b="1" dirty="0">
                <a:solidFill>
                  <a:srgbClr val="EB120D"/>
                </a:solidFill>
                <a:effectLst>
                  <a:outerShdw blurRad="38100" dist="38100" dir="2700000" algn="tl">
                    <a:srgbClr val="C0C0C0"/>
                  </a:outerShdw>
                </a:effectLst>
                <a:latin typeface="华文新魏" pitchFamily="2" charset="-122"/>
                <a:ea typeface="华文新魏" pitchFamily="2" charset="-122"/>
              </a:rPr>
              <a:t>月</a:t>
            </a:r>
            <a:r>
              <a:rPr lang="en-US" sz="2800" b="1" dirty="0">
                <a:solidFill>
                  <a:srgbClr val="EB120D"/>
                </a:solidFill>
                <a:effectLst>
                  <a:outerShdw blurRad="38100" dist="38100" dir="2700000" algn="tl">
                    <a:srgbClr val="C0C0C0"/>
                  </a:outerShdw>
                </a:effectLst>
                <a:latin typeface="华文新魏" pitchFamily="2" charset="-122"/>
                <a:ea typeface="华文新魏" pitchFamily="2" charset="-122"/>
              </a:rPr>
              <a:t>,</a:t>
            </a:r>
            <a:r>
              <a:rPr lang="zh-CN" altLang="en-US" sz="2800" b="1" dirty="0">
                <a:solidFill>
                  <a:srgbClr val="EB120D"/>
                </a:solidFill>
                <a:effectLst>
                  <a:outerShdw blurRad="38100" dist="38100" dir="2700000" algn="tl">
                    <a:srgbClr val="C0C0C0"/>
                  </a:outerShdw>
                </a:effectLst>
                <a:latin typeface="华文新魏" pitchFamily="2" charset="-122"/>
                <a:ea typeface="华文新魏" pitchFamily="2" charset="-122"/>
              </a:rPr>
              <a:t>志愿军战士发扬革命英雄主义精神，进行英勇顽强的战斗，取得了上甘岭战役的胜利。</a:t>
            </a:r>
          </a:p>
        </p:txBody>
      </p:sp>
      <p:pic>
        <p:nvPicPr>
          <p:cNvPr id="24580" name="Picture 5" descr="JS039150"/>
          <p:cNvPicPr>
            <a:picLocks noChangeAspect="1" noChangeArrowheads="1"/>
          </p:cNvPicPr>
          <p:nvPr/>
        </p:nvPicPr>
        <p:blipFill>
          <a:blip r:embed="rId3" cstate="print"/>
          <a:srcRect/>
          <a:stretch>
            <a:fillRect/>
          </a:stretch>
        </p:blipFill>
        <p:spPr bwMode="auto">
          <a:xfrm>
            <a:off x="323850" y="3500438"/>
            <a:ext cx="4427538" cy="2636837"/>
          </a:xfrm>
          <a:prstGeom prst="rect">
            <a:avLst/>
          </a:prstGeom>
          <a:noFill/>
          <a:ln w="38100">
            <a:solidFill>
              <a:srgbClr val="FF99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sz="half" idx="4294967295"/>
          </p:nvPr>
        </p:nvSpPr>
        <p:spPr>
          <a:xfrm>
            <a:off x="3938588" y="765175"/>
            <a:ext cx="5205412" cy="1768475"/>
          </a:xfrm>
        </p:spPr>
        <p:txBody>
          <a:bodyPr rtlCol="0">
            <a:noAutofit/>
          </a:bodyPr>
          <a:lstStyle/>
          <a:p>
            <a:pPr fontAlgn="auto">
              <a:lnSpc>
                <a:spcPct val="90000"/>
              </a:lnSpc>
              <a:spcBef>
                <a:spcPct val="0"/>
              </a:spcBef>
              <a:spcAft>
                <a:spcPts val="0"/>
              </a:spcAft>
              <a:buFont typeface="Wingdings" pitchFamily="2" charset="2"/>
              <a:buNone/>
              <a:defRPr/>
            </a:pPr>
            <a:r>
              <a:rPr lang="en-US" altLang="zh-CN" sz="2800" b="1" dirty="0">
                <a:solidFill>
                  <a:schemeClr val="bg1"/>
                </a:solidFill>
                <a:effectLst>
                  <a:outerShdw blurRad="38100" dist="38100" dir="2700000" algn="tl">
                    <a:srgbClr val="C0C0C0"/>
                  </a:outerShdw>
                </a:effectLst>
              </a:rPr>
              <a:t>    </a:t>
            </a:r>
            <a:r>
              <a:rPr lang="en-US" altLang="zh-CN" sz="2800" b="1" dirty="0">
                <a:solidFill>
                  <a:srgbClr val="0000CC"/>
                </a:solidFill>
                <a:effectLst>
                  <a:outerShdw blurRad="38100" dist="38100" dir="2700000" algn="tl">
                    <a:srgbClr val="C0C0C0"/>
                  </a:outerShdw>
                </a:effectLst>
                <a:latin typeface="华文新魏" pitchFamily="2" charset="-122"/>
                <a:ea typeface="华文新魏" pitchFamily="2" charset="-122"/>
              </a:rPr>
              <a:t>1953</a:t>
            </a:r>
            <a:r>
              <a:rPr lang="zh-CN" altLang="en-US" sz="2800" b="1" dirty="0">
                <a:solidFill>
                  <a:srgbClr val="0000CC"/>
                </a:solidFill>
                <a:effectLst>
                  <a:outerShdw blurRad="38100" dist="38100" dir="2700000" algn="tl">
                    <a:srgbClr val="C0C0C0"/>
                  </a:outerShdw>
                </a:effectLst>
                <a:latin typeface="华文新魏" pitchFamily="2" charset="-122"/>
                <a:ea typeface="华文新魏" pitchFamily="2" charset="-122"/>
              </a:rPr>
              <a:t>年</a:t>
            </a:r>
            <a:r>
              <a:rPr lang="en-US" altLang="zh-CN" sz="2800" b="1" dirty="0">
                <a:solidFill>
                  <a:srgbClr val="0000CC"/>
                </a:solidFill>
                <a:effectLst>
                  <a:outerShdw blurRad="38100" dist="38100" dir="2700000" algn="tl">
                    <a:srgbClr val="C0C0C0"/>
                  </a:outerShdw>
                </a:effectLst>
                <a:latin typeface="华文新魏" pitchFamily="2" charset="-122"/>
                <a:ea typeface="华文新魏" pitchFamily="2" charset="-122"/>
              </a:rPr>
              <a:t>7</a:t>
            </a:r>
            <a:r>
              <a:rPr lang="zh-CN" altLang="en-US" sz="2800" b="1" dirty="0">
                <a:solidFill>
                  <a:srgbClr val="0000CC"/>
                </a:solidFill>
                <a:effectLst>
                  <a:outerShdw blurRad="38100" dist="38100" dir="2700000" algn="tl">
                    <a:srgbClr val="C0C0C0"/>
                  </a:outerShdw>
                </a:effectLst>
                <a:latin typeface="华文新魏" pitchFamily="2" charset="-122"/>
                <a:ea typeface="华文新魏" pitchFamily="2" charset="-122"/>
              </a:rPr>
              <a:t>月</a:t>
            </a:r>
            <a:r>
              <a:rPr lang="zh-CN" altLang="en-US" sz="2800" dirty="0">
                <a:solidFill>
                  <a:srgbClr val="0000CC"/>
                </a:solidFill>
                <a:effectLst>
                  <a:outerShdw blurRad="38100" dist="38100" dir="2700000" algn="tl">
                    <a:srgbClr val="C0C0C0"/>
                  </a:outerShdw>
                </a:effectLst>
                <a:latin typeface="华文新魏" pitchFamily="2" charset="-122"/>
                <a:ea typeface="华文新魏" pitchFamily="2" charset="-122"/>
              </a:rPr>
              <a:t>，</a:t>
            </a:r>
            <a:r>
              <a:rPr lang="zh-CN" altLang="en-US" sz="2800" b="1" dirty="0">
                <a:solidFill>
                  <a:srgbClr val="0000CC"/>
                </a:solidFill>
                <a:effectLst>
                  <a:outerShdw blurRad="38100" dist="38100" dir="2700000" algn="tl">
                    <a:srgbClr val="C0C0C0"/>
                  </a:outerShdw>
                </a:effectLst>
                <a:latin typeface="华文新魏" pitchFamily="2" charset="-122"/>
                <a:ea typeface="华文新魏" pitchFamily="2" charset="-122"/>
              </a:rPr>
              <a:t>美国</a:t>
            </a:r>
            <a:r>
              <a:rPr lang="zh-CN" altLang="en-US" sz="2800" b="1" dirty="0">
                <a:solidFill>
                  <a:srgbClr val="0000CC"/>
                </a:solidFill>
                <a:effectLst>
                  <a:outerShdw blurRad="38100" dist="38100" dir="2700000" algn="tl">
                    <a:srgbClr val="C0C0C0"/>
                  </a:outerShdw>
                </a:effectLst>
                <a:latin typeface="Arial"/>
                <a:ea typeface="华文新魏" pitchFamily="2" charset="-122"/>
              </a:rPr>
              <a:t>“</a:t>
            </a:r>
            <a:r>
              <a:rPr lang="zh-CN" altLang="en-US" sz="2800" b="1" dirty="0">
                <a:solidFill>
                  <a:srgbClr val="0000CC"/>
                </a:solidFill>
                <a:effectLst>
                  <a:outerShdw blurRad="38100" dist="38100" dir="2700000" algn="tl">
                    <a:srgbClr val="C0C0C0"/>
                  </a:outerShdw>
                </a:effectLst>
                <a:latin typeface="华文新魏" pitchFamily="2" charset="-122"/>
                <a:ea typeface="华文新魏" pitchFamily="2" charset="-122"/>
              </a:rPr>
              <a:t>联合国军</a:t>
            </a:r>
            <a:r>
              <a:rPr lang="zh-CN" altLang="en-US" sz="2800" b="1" dirty="0">
                <a:solidFill>
                  <a:srgbClr val="0000CC"/>
                </a:solidFill>
                <a:effectLst>
                  <a:outerShdw blurRad="38100" dist="38100" dir="2700000" algn="tl">
                    <a:srgbClr val="C0C0C0"/>
                  </a:outerShdw>
                </a:effectLst>
                <a:latin typeface="Arial"/>
                <a:ea typeface="华文新魏" pitchFamily="2" charset="-122"/>
              </a:rPr>
              <a:t>”</a:t>
            </a:r>
            <a:r>
              <a:rPr lang="zh-CN" altLang="en-US" sz="2800" b="1" dirty="0">
                <a:solidFill>
                  <a:srgbClr val="0000CC"/>
                </a:solidFill>
                <a:effectLst>
                  <a:outerShdw blurRad="38100" dist="38100" dir="2700000" algn="tl">
                    <a:srgbClr val="C0C0C0"/>
                  </a:outerShdw>
                </a:effectLst>
                <a:latin typeface="华文新魏" pitchFamily="2" charset="-122"/>
                <a:ea typeface="华文新魏" pitchFamily="2" charset="-122"/>
              </a:rPr>
              <a:t>总司令</a:t>
            </a:r>
            <a:r>
              <a:rPr lang="zh-CN" altLang="en-US" sz="2800" b="1" dirty="0">
                <a:solidFill>
                  <a:srgbClr val="FF0000"/>
                </a:solidFill>
                <a:effectLst>
                  <a:outerShdw blurRad="38100" dist="38100" dir="2700000" algn="tl">
                    <a:srgbClr val="C0C0C0"/>
                  </a:outerShdw>
                </a:effectLst>
                <a:latin typeface="华文新魏" pitchFamily="2" charset="-122"/>
                <a:ea typeface="华文新魏" pitchFamily="2" charset="-122"/>
              </a:rPr>
              <a:t>克拉克</a:t>
            </a:r>
            <a:r>
              <a:rPr lang="zh-CN" altLang="en-US" sz="2800" b="1" dirty="0">
                <a:solidFill>
                  <a:srgbClr val="0000CC"/>
                </a:solidFill>
                <a:effectLst>
                  <a:outerShdw blurRad="38100" dist="38100" dir="2700000" algn="tl">
                    <a:srgbClr val="C0C0C0"/>
                  </a:outerShdw>
                </a:effectLst>
                <a:latin typeface="华文新魏" pitchFamily="2" charset="-122"/>
                <a:ea typeface="华文新魏" pitchFamily="2" charset="-122"/>
              </a:rPr>
              <a:t>在</a:t>
            </a:r>
            <a:r>
              <a:rPr lang="en-US" altLang="zh-CN" sz="2800" b="1" dirty="0">
                <a:solidFill>
                  <a:srgbClr val="0000CC"/>
                </a:solidFill>
                <a:effectLst>
                  <a:outerShdw blurRad="38100" dist="38100" dir="2700000" algn="tl">
                    <a:srgbClr val="C0C0C0"/>
                  </a:outerShdw>
                </a:effectLst>
                <a:latin typeface="华文新魏" pitchFamily="2" charset="-122"/>
                <a:ea typeface="华文新魏" pitchFamily="2" charset="-122"/>
              </a:rPr>
              <a:t>《</a:t>
            </a:r>
            <a:r>
              <a:rPr lang="zh-CN" altLang="en-US" sz="2800" b="1" dirty="0">
                <a:solidFill>
                  <a:srgbClr val="0000CC"/>
                </a:solidFill>
                <a:effectLst>
                  <a:outerShdw blurRad="38100" dist="38100" dir="2700000" algn="tl">
                    <a:srgbClr val="C0C0C0"/>
                  </a:outerShdw>
                </a:effectLst>
                <a:latin typeface="华文新魏" pitchFamily="2" charset="-122"/>
                <a:ea typeface="华文新魏" pitchFamily="2" charset="-122"/>
              </a:rPr>
              <a:t>朝鲜停战协定</a:t>
            </a:r>
            <a:r>
              <a:rPr lang="en-US" altLang="zh-CN" sz="2800" b="1" dirty="0">
                <a:solidFill>
                  <a:srgbClr val="0000CC"/>
                </a:solidFill>
                <a:effectLst>
                  <a:outerShdw blurRad="38100" dist="38100" dir="2700000" algn="tl">
                    <a:srgbClr val="C0C0C0"/>
                  </a:outerShdw>
                </a:effectLst>
                <a:latin typeface="华文新魏" pitchFamily="2" charset="-122"/>
                <a:ea typeface="华文新魏" pitchFamily="2" charset="-122"/>
              </a:rPr>
              <a:t>》</a:t>
            </a:r>
            <a:r>
              <a:rPr lang="zh-CN" altLang="en-US" sz="2800" b="1" dirty="0">
                <a:solidFill>
                  <a:srgbClr val="0000CC"/>
                </a:solidFill>
                <a:effectLst>
                  <a:outerShdw blurRad="38100" dist="38100" dir="2700000" algn="tl">
                    <a:srgbClr val="C0C0C0"/>
                  </a:outerShdw>
                </a:effectLst>
                <a:latin typeface="华文新魏" pitchFamily="2" charset="-122"/>
                <a:ea typeface="华文新魏" pitchFamily="2" charset="-122"/>
              </a:rPr>
              <a:t>上签字，朝中人民取得了反侵略战争的伟大胜利。克拉克在他所著的回忆录</a:t>
            </a:r>
            <a:r>
              <a:rPr lang="en-US" altLang="zh-CN" sz="2800" b="1" dirty="0">
                <a:solidFill>
                  <a:srgbClr val="0000CC"/>
                </a:solidFill>
                <a:effectLst>
                  <a:outerShdw blurRad="38100" dist="38100" dir="2700000" algn="tl">
                    <a:srgbClr val="C0C0C0"/>
                  </a:outerShdw>
                </a:effectLst>
                <a:latin typeface="华文新魏" pitchFamily="2" charset="-122"/>
                <a:ea typeface="华文新魏" pitchFamily="2" charset="-122"/>
              </a:rPr>
              <a:t>《</a:t>
            </a:r>
            <a:r>
              <a:rPr lang="zh-CN" altLang="en-US" sz="2800" b="1" dirty="0">
                <a:solidFill>
                  <a:srgbClr val="0000CC"/>
                </a:solidFill>
                <a:effectLst>
                  <a:outerShdw blurRad="38100" dist="38100" dir="2700000" algn="tl">
                    <a:srgbClr val="C0C0C0"/>
                  </a:outerShdw>
                </a:effectLst>
                <a:latin typeface="华文新魏" pitchFamily="2" charset="-122"/>
                <a:ea typeface="华文新魏" pitchFamily="2" charset="-122"/>
              </a:rPr>
              <a:t>从多瑙河到鸭绿江</a:t>
            </a:r>
            <a:r>
              <a:rPr lang="en-US" altLang="zh-CN" sz="2800" b="1" dirty="0">
                <a:solidFill>
                  <a:srgbClr val="0000CC"/>
                </a:solidFill>
                <a:effectLst>
                  <a:outerShdw blurRad="38100" dist="38100" dir="2700000" algn="tl">
                    <a:srgbClr val="C0C0C0"/>
                  </a:outerShdw>
                </a:effectLst>
                <a:latin typeface="华文新魏" pitchFamily="2" charset="-122"/>
                <a:ea typeface="华文新魏" pitchFamily="2" charset="-122"/>
              </a:rPr>
              <a:t>》</a:t>
            </a:r>
            <a:r>
              <a:rPr lang="zh-CN" altLang="en-US" sz="2800" b="1" dirty="0">
                <a:solidFill>
                  <a:srgbClr val="0000CC"/>
                </a:solidFill>
                <a:effectLst>
                  <a:outerShdw blurRad="38100" dist="38100" dir="2700000" algn="tl">
                    <a:srgbClr val="C0C0C0"/>
                  </a:outerShdw>
                </a:effectLst>
                <a:latin typeface="华文新魏" pitchFamily="2" charset="-122"/>
                <a:ea typeface="华文新魏" pitchFamily="2" charset="-122"/>
              </a:rPr>
              <a:t>中说：</a:t>
            </a:r>
            <a:r>
              <a:rPr lang="zh-CN" altLang="en-US" sz="2800" b="1" dirty="0">
                <a:solidFill>
                  <a:srgbClr val="0000CC"/>
                </a:solidFill>
                <a:effectLst>
                  <a:outerShdw blurRad="38100" dist="38100" dir="2700000" algn="tl">
                    <a:srgbClr val="C0C0C0"/>
                  </a:outerShdw>
                </a:effectLst>
                <a:latin typeface="Arial"/>
                <a:ea typeface="华文新魏" pitchFamily="2" charset="-122"/>
              </a:rPr>
              <a:t>“</a:t>
            </a:r>
            <a:r>
              <a:rPr lang="zh-CN" altLang="en-US" sz="2800" b="1" dirty="0">
                <a:solidFill>
                  <a:srgbClr val="FF0000"/>
                </a:solidFill>
                <a:effectLst>
                  <a:outerShdw blurRad="38100" dist="38100" dir="2700000" algn="tl">
                    <a:srgbClr val="C0C0C0"/>
                  </a:outerShdw>
                </a:effectLst>
                <a:latin typeface="华文新魏" pitchFamily="2" charset="-122"/>
                <a:ea typeface="华文新魏" pitchFamily="2" charset="-122"/>
              </a:rPr>
              <a:t>我是历史上第一个在没有胜利的停战协定上签字的美军司令官。</a:t>
            </a:r>
            <a:r>
              <a:rPr lang="zh-CN" altLang="en-US" sz="2800" b="1" dirty="0">
                <a:solidFill>
                  <a:srgbClr val="FF0000"/>
                </a:solidFill>
                <a:effectLst>
                  <a:outerShdw blurRad="38100" dist="38100" dir="2700000" algn="tl">
                    <a:srgbClr val="C0C0C0"/>
                  </a:outerShdw>
                </a:effectLst>
                <a:latin typeface="Arial"/>
                <a:ea typeface="华文新魏" pitchFamily="2" charset="-122"/>
              </a:rPr>
              <a:t>”</a:t>
            </a:r>
            <a:endParaRPr lang="zh-CN" altLang="en-US" sz="2800" b="1" dirty="0">
              <a:solidFill>
                <a:srgbClr val="FF0000"/>
              </a:solidFill>
              <a:effectLst>
                <a:outerShdw blurRad="38100" dist="38100" dir="2700000" algn="tl">
                  <a:srgbClr val="C0C0C0"/>
                </a:outerShdw>
              </a:effectLst>
              <a:latin typeface="华文新魏" pitchFamily="2" charset="-122"/>
              <a:ea typeface="华文新魏" pitchFamily="2" charset="-122"/>
            </a:endParaRPr>
          </a:p>
        </p:txBody>
      </p:sp>
      <p:pic>
        <p:nvPicPr>
          <p:cNvPr id="179203" name="Picture 3" descr="korea-18"/>
          <p:cNvPicPr>
            <a:picLocks noGrp="1" noChangeAspect="1" noChangeArrowheads="1"/>
          </p:cNvPicPr>
          <p:nvPr>
            <p:ph sz="half" idx="4294967295"/>
          </p:nvPr>
        </p:nvPicPr>
        <p:blipFill>
          <a:blip r:embed="rId2" cstate="print"/>
          <a:srcRect b="4930"/>
          <a:stretch>
            <a:fillRect/>
          </a:stretch>
        </p:blipFill>
        <p:spPr>
          <a:xfrm>
            <a:off x="846138" y="4362450"/>
            <a:ext cx="7686675" cy="1946275"/>
          </a:xfrm>
          <a:ln w="63500">
            <a:solidFill>
              <a:srgbClr val="000000"/>
            </a:solidFill>
          </a:ln>
        </p:spPr>
      </p:pic>
      <p:pic>
        <p:nvPicPr>
          <p:cNvPr id="179204" name="Picture 4" descr="美军上将马克·克拉克在他所著的回忆录《从多瑙河到鸭绿江》中说：“我是历史上第一个在没有胜利的停战协定上签字的美军司令官。”"/>
          <p:cNvPicPr>
            <a:picLocks noChangeAspect="1" noChangeArrowheads="1"/>
          </p:cNvPicPr>
          <p:nvPr/>
        </p:nvPicPr>
        <p:blipFill>
          <a:blip r:embed="rId3" cstate="print"/>
          <a:srcRect/>
          <a:stretch>
            <a:fillRect/>
          </a:stretch>
        </p:blipFill>
        <p:spPr bwMode="auto">
          <a:xfrm>
            <a:off x="827088" y="476250"/>
            <a:ext cx="2352675" cy="3600450"/>
          </a:xfrm>
          <a:prstGeom prst="rect">
            <a:avLst/>
          </a:prstGeom>
          <a:noFill/>
          <a:ln w="63500">
            <a:solidFill>
              <a:schemeClr val="tx1"/>
            </a:solidFill>
            <a:miter lim="800000"/>
            <a:headEnd/>
            <a:tailEnd/>
          </a:ln>
        </p:spPr>
      </p:pic>
      <p:grpSp>
        <p:nvGrpSpPr>
          <p:cNvPr id="2" name="Group 5"/>
          <p:cNvGrpSpPr>
            <a:grpSpLocks/>
          </p:cNvGrpSpPr>
          <p:nvPr/>
        </p:nvGrpSpPr>
        <p:grpSpPr bwMode="auto">
          <a:xfrm>
            <a:off x="-173038" y="692150"/>
            <a:ext cx="7705726" cy="4248150"/>
            <a:chOff x="921" y="882"/>
            <a:chExt cx="4091" cy="2556"/>
          </a:xfrm>
        </p:grpSpPr>
        <p:pic>
          <p:nvPicPr>
            <p:cNvPr id="25609" name="Picture 6" descr="2"/>
            <p:cNvPicPr>
              <a:picLocks noChangeAspect="1" noChangeArrowheads="1"/>
            </p:cNvPicPr>
            <p:nvPr/>
          </p:nvPicPr>
          <p:blipFill>
            <a:blip r:embed="rId4" cstate="print"/>
            <a:srcRect/>
            <a:stretch>
              <a:fillRect/>
            </a:stretch>
          </p:blipFill>
          <p:spPr bwMode="auto">
            <a:xfrm>
              <a:off x="921" y="882"/>
              <a:ext cx="4091" cy="2556"/>
            </a:xfrm>
            <a:prstGeom prst="rect">
              <a:avLst/>
            </a:prstGeom>
            <a:noFill/>
            <a:ln w="9525">
              <a:noFill/>
              <a:miter lim="800000"/>
              <a:headEnd/>
              <a:tailEnd/>
            </a:ln>
          </p:spPr>
        </p:pic>
        <p:sp>
          <p:nvSpPr>
            <p:cNvPr id="179207" name="Text Box 7"/>
            <p:cNvSpPr txBox="1">
              <a:spLocks noChangeArrowheads="1"/>
            </p:cNvSpPr>
            <p:nvPr/>
          </p:nvSpPr>
          <p:spPr bwMode="auto">
            <a:xfrm>
              <a:off x="1384" y="1207"/>
              <a:ext cx="2948" cy="2104"/>
            </a:xfrm>
            <a:prstGeom prst="rect">
              <a:avLst/>
            </a:prstGeom>
            <a:noFill/>
            <a:ln>
              <a:noFill/>
            </a:ln>
            <a:effectLst/>
            <a:extLst>
              <a:ext uri="{909E8E84-426E-40DD-AFC4-6F175D3DCCD1}"/>
              <a:ext uri="{91240B29-F687-4F45-9708-019B960494DF}"/>
              <a:ext uri="{AF507438-7753-43E0-B8FC-AC1667EBCBE1}"/>
            </a:extLst>
          </p:spPr>
          <p:txBody>
            <a:bodyPr>
              <a:spAutoFit/>
            </a:bodyPr>
            <a:lstStyle/>
            <a:p>
              <a:pPr fontAlgn="auto">
                <a:spcBef>
                  <a:spcPct val="20000"/>
                </a:spcBef>
                <a:spcAft>
                  <a:spcPts val="0"/>
                </a:spcAft>
                <a:buClr>
                  <a:schemeClr val="tx1"/>
                </a:buClr>
                <a:buSzPct val="70000"/>
                <a:buFont typeface="Wingdings" pitchFamily="2" charset="2"/>
                <a:buNone/>
                <a:defRPr/>
              </a:pPr>
              <a:r>
                <a:rPr lang="zh-CN" altLang="en-US" sz="3600" b="1">
                  <a:solidFill>
                    <a:srgbClr val="FF0000"/>
                  </a:solidFill>
                  <a:effectLst>
                    <a:outerShdw blurRad="38100" dist="38100" dir="2700000" algn="tl">
                      <a:srgbClr val="C0C0C0"/>
                    </a:outerShdw>
                  </a:effectLst>
                  <a:latin typeface="华文新魏" pitchFamily="2" charset="-122"/>
                  <a:ea typeface="华文新魏" pitchFamily="2" charset="-122"/>
                </a:rPr>
                <a:t>美军参谋长联席会议主席</a:t>
              </a:r>
              <a:r>
                <a:rPr lang="zh-CN" altLang="en-US" sz="3600" b="1">
                  <a:solidFill>
                    <a:srgbClr val="000000"/>
                  </a:solidFill>
                  <a:effectLst>
                    <a:outerShdw blurRad="38100" dist="38100" dir="2700000" algn="tl">
                      <a:srgbClr val="C0C0C0"/>
                    </a:outerShdw>
                  </a:effectLst>
                  <a:latin typeface="华文新魏" pitchFamily="2" charset="-122"/>
                  <a:ea typeface="华文新魏" pitchFamily="2" charset="-122"/>
                </a:rPr>
                <a:t>布莱德雷</a:t>
              </a:r>
              <a:r>
                <a:rPr lang="zh-CN" altLang="en-US" sz="3600" b="1">
                  <a:solidFill>
                    <a:srgbClr val="FF0000"/>
                  </a:solidFill>
                  <a:effectLst>
                    <a:outerShdw blurRad="38100" dist="38100" dir="2700000" algn="tl">
                      <a:srgbClr val="C0C0C0"/>
                    </a:outerShdw>
                  </a:effectLst>
                  <a:latin typeface="华文新魏" pitchFamily="2" charset="-122"/>
                  <a:ea typeface="华文新魏" pitchFamily="2" charset="-122"/>
                </a:rPr>
                <a:t>说</a:t>
              </a:r>
              <a:r>
                <a:rPr lang="zh-CN" altLang="en-US" sz="3600" b="1">
                  <a:solidFill>
                    <a:srgbClr val="FF0000"/>
                  </a:solidFill>
                  <a:effectLst>
                    <a:outerShdw blurRad="38100" dist="38100" dir="2700000" algn="tl">
                      <a:srgbClr val="C0C0C0"/>
                    </a:outerShdw>
                  </a:effectLst>
                  <a:latin typeface="+mn-lt"/>
                  <a:ea typeface="华文新魏" pitchFamily="2" charset="-122"/>
                </a:rPr>
                <a:t>“</a:t>
              </a:r>
              <a:r>
                <a:rPr lang="zh-CN" altLang="en-US" sz="3600" b="1">
                  <a:solidFill>
                    <a:srgbClr val="FF0000"/>
                  </a:solidFill>
                  <a:effectLst>
                    <a:outerShdw blurRad="38100" dist="38100" dir="2700000" algn="tl">
                      <a:srgbClr val="C0C0C0"/>
                    </a:outerShdw>
                  </a:effectLst>
                  <a:latin typeface="华文新魏" pitchFamily="2" charset="-122"/>
                  <a:ea typeface="华文新魏" pitchFamily="2" charset="-122"/>
                </a:rPr>
                <a:t>我们是在错误的时间、错误的地点和错误的敌人打一场错误的战争。</a:t>
              </a:r>
              <a:r>
                <a:rPr lang="zh-CN" altLang="en-US" sz="3600" b="1">
                  <a:solidFill>
                    <a:srgbClr val="FF0000"/>
                  </a:solidFill>
                  <a:effectLst>
                    <a:outerShdw blurRad="38100" dist="38100" dir="2700000" algn="tl">
                      <a:srgbClr val="C0C0C0"/>
                    </a:outerShdw>
                  </a:effectLst>
                  <a:latin typeface="+mn-lt"/>
                  <a:ea typeface="华文新魏" pitchFamily="2" charset="-122"/>
                </a:rPr>
                <a:t>”</a:t>
              </a:r>
              <a:endParaRPr lang="zh-CN" altLang="en-US" sz="3600" b="1">
                <a:solidFill>
                  <a:srgbClr val="FF0000"/>
                </a:solidFill>
                <a:effectLst>
                  <a:outerShdw blurRad="38100" dist="38100" dir="2700000" algn="tl">
                    <a:srgbClr val="C0C0C0"/>
                  </a:outerShdw>
                </a:effectLst>
                <a:latin typeface="华文新魏" pitchFamily="2" charset="-122"/>
                <a:ea typeface="华文新魏" pitchFamily="2" charset="-122"/>
              </a:endParaRPr>
            </a:p>
            <a:p>
              <a:pPr fontAlgn="auto">
                <a:spcBef>
                  <a:spcPct val="20000"/>
                </a:spcBef>
                <a:spcAft>
                  <a:spcPts val="0"/>
                </a:spcAft>
                <a:buClr>
                  <a:schemeClr val="tx1"/>
                </a:buClr>
                <a:buSzPct val="70000"/>
                <a:buFont typeface="Wingdings" pitchFamily="2" charset="2"/>
                <a:buNone/>
                <a:defRPr/>
              </a:pPr>
              <a:r>
                <a:rPr lang="zh-CN" altLang="en-US" sz="3600" b="1">
                  <a:solidFill>
                    <a:srgbClr val="CC0000"/>
                  </a:solidFill>
                  <a:effectLst>
                    <a:outerShdw blurRad="38100" dist="38100" dir="2700000" algn="tl">
                      <a:srgbClr val="C0C0C0"/>
                    </a:outerShdw>
                  </a:effectLst>
                  <a:latin typeface="华文新魏" pitchFamily="2" charset="-122"/>
                  <a:ea typeface="华文新魏" pitchFamily="2" charset="-122"/>
                </a:rPr>
                <a:t>         </a:t>
              </a:r>
            </a:p>
          </p:txBody>
        </p:sp>
      </p:grpSp>
      <p:grpSp>
        <p:nvGrpSpPr>
          <p:cNvPr id="3" name="Group 8"/>
          <p:cNvGrpSpPr>
            <a:grpSpLocks/>
          </p:cNvGrpSpPr>
          <p:nvPr/>
        </p:nvGrpSpPr>
        <p:grpSpPr bwMode="auto">
          <a:xfrm>
            <a:off x="323850" y="1412875"/>
            <a:ext cx="5126038" cy="4992688"/>
            <a:chOff x="2290" y="935"/>
            <a:chExt cx="3229" cy="3145"/>
          </a:xfrm>
        </p:grpSpPr>
        <p:pic>
          <p:nvPicPr>
            <p:cNvPr id="25607" name="Picture 9" descr="1953年7月27日，“联合国军”总司令克拉克"/>
            <p:cNvPicPr>
              <a:picLocks noChangeAspect="1" noChangeArrowheads="1"/>
            </p:cNvPicPr>
            <p:nvPr/>
          </p:nvPicPr>
          <p:blipFill>
            <a:blip r:embed="rId5" cstate="print"/>
            <a:srcRect/>
            <a:stretch>
              <a:fillRect/>
            </a:stretch>
          </p:blipFill>
          <p:spPr bwMode="auto">
            <a:xfrm>
              <a:off x="2290" y="935"/>
              <a:ext cx="3229" cy="3145"/>
            </a:xfrm>
            <a:prstGeom prst="rect">
              <a:avLst/>
            </a:prstGeom>
            <a:noFill/>
            <a:ln w="9525">
              <a:solidFill>
                <a:srgbClr val="FF9900"/>
              </a:solidFill>
              <a:miter lim="800000"/>
              <a:headEnd/>
              <a:tailEnd/>
            </a:ln>
          </p:spPr>
        </p:pic>
        <p:sp>
          <p:nvSpPr>
            <p:cNvPr id="25608" name="Rectangle 10"/>
            <p:cNvSpPr>
              <a:spLocks noChangeArrowheads="1"/>
            </p:cNvSpPr>
            <p:nvPr/>
          </p:nvSpPr>
          <p:spPr bwMode="auto">
            <a:xfrm>
              <a:off x="2426" y="3562"/>
              <a:ext cx="2831" cy="231"/>
            </a:xfrm>
            <a:prstGeom prst="rect">
              <a:avLst/>
            </a:prstGeom>
            <a:noFill/>
            <a:ln w="9525">
              <a:noFill/>
              <a:miter lim="800000"/>
              <a:headEnd/>
              <a:tailEnd/>
            </a:ln>
          </p:spPr>
          <p:txBody>
            <a:bodyPr wrap="none">
              <a:spAutoFit/>
            </a:bodyPr>
            <a:lstStyle/>
            <a:p>
              <a:r>
                <a:rPr lang="en-US" altLang="zh-CN" b="1">
                  <a:solidFill>
                    <a:srgbClr val="660033"/>
                  </a:solidFill>
                  <a:latin typeface="迷你简艺黑"/>
                  <a:ea typeface="迷你简艺黑"/>
                  <a:cs typeface="迷你简艺黑"/>
                </a:rPr>
                <a:t>1953</a:t>
              </a:r>
              <a:r>
                <a:rPr lang="zh-CN" altLang="en-US" b="1">
                  <a:solidFill>
                    <a:srgbClr val="660033"/>
                  </a:solidFill>
                  <a:latin typeface="迷你简艺黑"/>
                  <a:ea typeface="迷你简艺黑"/>
                  <a:cs typeface="迷你简艺黑"/>
                </a:rPr>
                <a:t>年</a:t>
              </a:r>
              <a:r>
                <a:rPr lang="en-US" altLang="zh-CN" b="1">
                  <a:solidFill>
                    <a:srgbClr val="660033"/>
                  </a:solidFill>
                  <a:latin typeface="迷你简艺黑"/>
                  <a:ea typeface="迷你简艺黑"/>
                  <a:cs typeface="迷你简艺黑"/>
                </a:rPr>
                <a:t>7</a:t>
              </a:r>
              <a:r>
                <a:rPr lang="zh-CN" altLang="en-US" b="1">
                  <a:solidFill>
                    <a:srgbClr val="660033"/>
                  </a:solidFill>
                  <a:latin typeface="迷你简艺黑"/>
                  <a:ea typeface="迷你简艺黑"/>
                  <a:cs typeface="迷你简艺黑"/>
                </a:rPr>
                <a:t>月</a:t>
              </a:r>
              <a:r>
                <a:rPr lang="en-US" altLang="zh-CN" b="1">
                  <a:solidFill>
                    <a:srgbClr val="660033"/>
                  </a:solidFill>
                  <a:latin typeface="迷你简艺黑"/>
                  <a:ea typeface="迷你简艺黑"/>
                  <a:cs typeface="迷你简艺黑"/>
                </a:rPr>
                <a:t>27</a:t>
              </a:r>
              <a:r>
                <a:rPr lang="zh-CN" altLang="en-US" b="1">
                  <a:solidFill>
                    <a:srgbClr val="660033"/>
                  </a:solidFill>
                  <a:latin typeface="迷你简艺黑"/>
                  <a:ea typeface="迷你简艺黑"/>
                  <a:cs typeface="迷你简艺黑"/>
                </a:rPr>
                <a:t>日，</a:t>
              </a:r>
              <a:r>
                <a:rPr lang="zh-CN" altLang="en-US" b="1">
                  <a:solidFill>
                    <a:srgbClr val="660033"/>
                  </a:solidFill>
                  <a:latin typeface="Franklin Gothic Book"/>
                  <a:ea typeface="迷你简艺黑"/>
                  <a:cs typeface="迷你简艺黑"/>
                </a:rPr>
                <a:t>“</a:t>
              </a:r>
              <a:r>
                <a:rPr lang="zh-CN" altLang="en-US" b="1">
                  <a:solidFill>
                    <a:srgbClr val="660033"/>
                  </a:solidFill>
                  <a:latin typeface="迷你简艺黑"/>
                  <a:ea typeface="迷你简艺黑"/>
                  <a:cs typeface="迷你简艺黑"/>
                </a:rPr>
                <a:t>联合国军</a:t>
              </a:r>
              <a:r>
                <a:rPr lang="zh-CN" altLang="en-US" b="1">
                  <a:solidFill>
                    <a:srgbClr val="660033"/>
                  </a:solidFill>
                  <a:latin typeface="Franklin Gothic Book"/>
                  <a:ea typeface="迷你简艺黑"/>
                  <a:cs typeface="迷你简艺黑"/>
                </a:rPr>
                <a:t>”</a:t>
              </a:r>
              <a:r>
                <a:rPr lang="zh-CN" altLang="en-US" b="1">
                  <a:solidFill>
                    <a:srgbClr val="660033"/>
                  </a:solidFill>
                  <a:latin typeface="迷你简艺黑"/>
                  <a:ea typeface="迷你简艺黑"/>
                  <a:cs typeface="迷你简艺黑"/>
                </a:rPr>
                <a:t>总司令克拉克</a:t>
              </a:r>
            </a:p>
          </p:txBody>
        </p:sp>
      </p:grpSp>
      <p:sp>
        <p:nvSpPr>
          <p:cNvPr id="25606" name="WordArt 11">
            <a:hlinkClick r:id="rId6" action="ppaction://hlinkfile"/>
          </p:cNvPr>
          <p:cNvSpPr>
            <a:spLocks noChangeArrowheads="1" noChangeShapeType="1" noTextEdit="1"/>
          </p:cNvSpPr>
          <p:nvPr/>
        </p:nvSpPr>
        <p:spPr bwMode="auto">
          <a:xfrm>
            <a:off x="3971925" y="115888"/>
            <a:ext cx="4200525" cy="457200"/>
          </a:xfrm>
          <a:prstGeom prst="rect">
            <a:avLst/>
          </a:prstGeom>
        </p:spPr>
        <p:txBody>
          <a:bodyPr wrap="none" fromWordArt="1">
            <a:prstTxWarp prst="textPlain">
              <a:avLst>
                <a:gd name="adj" fmla="val 50000"/>
              </a:avLst>
            </a:prstTxWarp>
          </a:bodyPr>
          <a:lstStyle/>
          <a:p>
            <a:pPr algn="ctr"/>
            <a:r>
              <a:rPr lang="zh-CN" altLang="en-US" sz="3600" kern="10" dirty="0">
                <a:ln w="9525">
                  <a:noFill/>
                  <a:round/>
                  <a:headEnd/>
                  <a:tailEnd/>
                </a:ln>
                <a:effectLst>
                  <a:outerShdw dist="35921" dir="2700000" algn="ctr" rotWithShape="0">
                    <a:srgbClr val="C0C0C0">
                      <a:alpha val="79999"/>
                    </a:srgbClr>
                  </a:outerShdw>
                </a:effectLst>
                <a:latin typeface="宋体"/>
                <a:ea typeface="宋体"/>
              </a:rPr>
              <a:t>板门店停战签字仪式</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dissolve">
                                      <p:cBhvr>
                                        <p:cTn id="7" dur="500"/>
                                        <p:tgtEl>
                                          <p:spTgt spid="256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9202">
                                            <p:txEl>
                                              <p:pRg st="0" end="0"/>
                                            </p:txEl>
                                          </p:spTgt>
                                        </p:tgtEl>
                                        <p:attrNameLst>
                                          <p:attrName>style.visibility</p:attrName>
                                        </p:attrNameLst>
                                      </p:cBhvr>
                                      <p:to>
                                        <p:strVal val="visible"/>
                                      </p:to>
                                    </p:set>
                                    <p:animEffect transition="in" filter="dissolve">
                                      <p:cBhvr>
                                        <p:cTn id="12" dur="500"/>
                                        <p:tgtEl>
                                          <p:spTgt spid="17920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79203"/>
                                        </p:tgtEl>
                                        <p:attrNameLst>
                                          <p:attrName>style.visibility</p:attrName>
                                        </p:attrNameLst>
                                      </p:cBhvr>
                                      <p:to>
                                        <p:strVal val="visible"/>
                                      </p:to>
                                    </p:set>
                                    <p:animEffect transition="in" filter="checkerboard(across)">
                                      <p:cBhvr>
                                        <p:cTn id="17" dur="500"/>
                                        <p:tgtEl>
                                          <p:spTgt spid="179203"/>
                                        </p:tgtEl>
                                      </p:cBhvr>
                                    </p:animEffect>
                                  </p:childTnLst>
                                </p:cTn>
                              </p:par>
                              <p:par>
                                <p:cTn id="18" presetID="5" presetClass="entr" presetSubtype="10" fill="hold" nodeType="withEffect">
                                  <p:stCondLst>
                                    <p:cond delay="0"/>
                                  </p:stCondLst>
                                  <p:childTnLst>
                                    <p:set>
                                      <p:cBhvr>
                                        <p:cTn id="19" dur="1" fill="hold">
                                          <p:stCondLst>
                                            <p:cond delay="0"/>
                                          </p:stCondLst>
                                        </p:cTn>
                                        <p:tgtEl>
                                          <p:spTgt spid="179204"/>
                                        </p:tgtEl>
                                        <p:attrNameLst>
                                          <p:attrName>style.visibility</p:attrName>
                                        </p:attrNameLst>
                                      </p:cBhvr>
                                      <p:to>
                                        <p:strVal val="visible"/>
                                      </p:to>
                                    </p:set>
                                    <p:animEffect transition="in" filter="checkerboard(across)">
                                      <p:cBhvr>
                                        <p:cTn id="20" dur="500"/>
                                        <p:tgtEl>
                                          <p:spTgt spid="17920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xit" presetSubtype="0" fill="hold" nodeType="clickEffect">
                                  <p:stCondLst>
                                    <p:cond delay="0"/>
                                  </p:stCondLst>
                                  <p:childTnLst>
                                    <p:animEffect transition="out" filter="dissolv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xit" presetSubtype="0" fill="hold" nodeType="clickEffect">
                                  <p:stCondLst>
                                    <p:cond delay="0"/>
                                  </p:stCondLst>
                                  <p:childTnLst>
                                    <p:animEffect transition="out" filter="dissolv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build="p"/>
      <p:bldP spid="256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4294967295"/>
          </p:nvPr>
        </p:nvSpPr>
        <p:spPr>
          <a:xfrm>
            <a:off x="214313" y="2428875"/>
            <a:ext cx="8675687" cy="4248150"/>
          </a:xfrm>
        </p:spPr>
        <p:txBody>
          <a:bodyPr lIns="92075" tIns="46038" rIns="92075" bIns="46038"/>
          <a:lstStyle/>
          <a:p>
            <a:pPr>
              <a:lnSpc>
                <a:spcPct val="90000"/>
              </a:lnSpc>
              <a:buFontTx/>
              <a:buNone/>
            </a:pPr>
            <a:endParaRPr lang="en-US" altLang="zh-CN" sz="5400" smtClean="0"/>
          </a:p>
          <a:p>
            <a:r>
              <a:rPr lang="zh-CN" altLang="en-US" sz="4800" b="1" smtClean="0">
                <a:solidFill>
                  <a:srgbClr val="CC0000"/>
                </a:solidFill>
              </a:rPr>
              <a:t>①抗美援朝的正义性</a:t>
            </a:r>
          </a:p>
          <a:p>
            <a:r>
              <a:rPr lang="zh-CN" altLang="en-US" sz="4800" b="1" smtClean="0">
                <a:solidFill>
                  <a:srgbClr val="CC0000"/>
                </a:solidFill>
              </a:rPr>
              <a:t>②志愿军的英勇善战</a:t>
            </a:r>
          </a:p>
          <a:p>
            <a:r>
              <a:rPr lang="zh-CN" altLang="en-US" sz="4800" b="1" smtClean="0">
                <a:solidFill>
                  <a:srgbClr val="CC0000"/>
                </a:solidFill>
              </a:rPr>
              <a:t>③人民群众大力支持</a:t>
            </a:r>
          </a:p>
        </p:txBody>
      </p:sp>
      <p:sp>
        <p:nvSpPr>
          <p:cNvPr id="26626" name="TextBox 5"/>
          <p:cNvSpPr txBox="1">
            <a:spLocks noChangeArrowheads="1"/>
          </p:cNvSpPr>
          <p:nvPr/>
        </p:nvSpPr>
        <p:spPr bwMode="auto">
          <a:xfrm>
            <a:off x="285750" y="1714500"/>
            <a:ext cx="8143875" cy="1077913"/>
          </a:xfrm>
          <a:prstGeom prst="rect">
            <a:avLst/>
          </a:prstGeom>
          <a:noFill/>
          <a:ln w="9525">
            <a:noFill/>
            <a:miter lim="800000"/>
            <a:headEnd/>
            <a:tailEnd/>
          </a:ln>
        </p:spPr>
        <p:txBody>
          <a:bodyPr>
            <a:spAutoFit/>
          </a:bodyPr>
          <a:lstStyle/>
          <a:p>
            <a:pPr>
              <a:buFont typeface="Arial" charset="0"/>
              <a:buNone/>
            </a:pPr>
            <a:r>
              <a:rPr lang="en-US" altLang="zh-CN" sz="2400" b="1">
                <a:latin typeface="Franklin Gothic Book"/>
                <a:ea typeface="黑体" pitchFamily="2" charset="-122"/>
              </a:rPr>
              <a:t> </a:t>
            </a:r>
            <a:r>
              <a:rPr lang="zh-CN" altLang="en-US" sz="3200" b="1">
                <a:latin typeface="Franklin Gothic Book"/>
                <a:ea typeface="黑体" pitchFamily="2" charset="-122"/>
              </a:rPr>
              <a:t>强弱悬殊，我们为什么能取得抗美援朝战争的胜利？</a:t>
            </a:r>
            <a:endParaRPr lang="zh-CN" altLang="en-US" sz="2400">
              <a:latin typeface="Franklin Gothic Book"/>
              <a:ea typeface="黑体" pitchFamily="2" charset="-122"/>
            </a:endParaRPr>
          </a:p>
        </p:txBody>
      </p:sp>
      <p:sp>
        <p:nvSpPr>
          <p:cNvPr id="26627" name="WordArt 4"/>
          <p:cNvSpPr>
            <a:spLocks noChangeArrowheads="1" noChangeShapeType="1"/>
          </p:cNvSpPr>
          <p:nvPr/>
        </p:nvSpPr>
        <p:spPr bwMode="auto">
          <a:xfrm>
            <a:off x="0" y="0"/>
            <a:ext cx="2123728" cy="1052736"/>
          </a:xfrm>
          <a:prstGeom prst="rect">
            <a:avLst/>
          </a:prstGeom>
        </p:spPr>
        <p:txBody>
          <a:bodyPr wrap="none" fromWordArt="1">
            <a:prstTxWarp prst="textSlantUp">
              <a:avLst>
                <a:gd name="adj" fmla="val 55556"/>
              </a:avLst>
            </a:prstTxWarp>
          </a:bodyPr>
          <a:lstStyle/>
          <a:p>
            <a:pPr algn="ctr"/>
            <a:r>
              <a:rPr lang="zh-CN" altLang="en-US" sz="6600" b="1" kern="10" spc="1320" dirty="0" smtClean="0">
                <a:ln w="9525">
                  <a:solidFill>
                    <a:schemeClr val="tx1"/>
                  </a:solidFill>
                  <a:round/>
                  <a:headEnd/>
                  <a:tailEnd/>
                </a:ln>
                <a:solidFill>
                  <a:schemeClr val="tx2"/>
                </a:solidFill>
                <a:effectLst>
                  <a:outerShdw dist="53882" dir="2700000" algn="ctr" rotWithShape="0">
                    <a:srgbClr val="9999FF">
                      <a:alpha val="75998"/>
                    </a:srgbClr>
                  </a:outerShdw>
                </a:effectLst>
                <a:latin typeface="宋体"/>
                <a:ea typeface="宋体"/>
              </a:rPr>
              <a:t>合作交流</a:t>
            </a:r>
            <a:endParaRPr lang="zh-CN" altLang="en-US" sz="6600" b="1" kern="10" spc="1320" dirty="0">
              <a:ln w="9525">
                <a:solidFill>
                  <a:schemeClr val="tx1"/>
                </a:solidFill>
                <a:round/>
                <a:headEnd/>
                <a:tailEnd/>
              </a:ln>
              <a:solidFill>
                <a:schemeClr val="tx2"/>
              </a:solidFill>
              <a:effectLst>
                <a:outerShdw dist="53882" dir="2700000" algn="ctr" rotWithShape="0">
                  <a:srgbClr val="9999FF">
                    <a:alpha val="75998"/>
                  </a:srgbClr>
                </a:outerShdw>
              </a:effectLst>
              <a:latin typeface="宋体"/>
              <a:ea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1186">
                                            <p:txEl>
                                              <p:pRg st="1" end="1"/>
                                            </p:txEl>
                                          </p:spTgt>
                                        </p:tgtEl>
                                        <p:attrNameLst>
                                          <p:attrName>style.visibility</p:attrName>
                                        </p:attrNameLst>
                                      </p:cBhvr>
                                      <p:to>
                                        <p:strVal val="visible"/>
                                      </p:to>
                                    </p:set>
                                    <p:anim calcmode="lin" valueType="num">
                                      <p:cBhvr additive="base">
                                        <p:cTn id="7" dur="500" fill="hold"/>
                                        <p:tgtEl>
                                          <p:spTgt spid="2211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1186">
                                            <p:txEl>
                                              <p:pRg st="2" end="2"/>
                                            </p:txEl>
                                          </p:spTgt>
                                        </p:tgtEl>
                                        <p:attrNameLst>
                                          <p:attrName>style.visibility</p:attrName>
                                        </p:attrNameLst>
                                      </p:cBhvr>
                                      <p:to>
                                        <p:strVal val="visible"/>
                                      </p:to>
                                    </p:set>
                                    <p:anim calcmode="lin" valueType="num">
                                      <p:cBhvr additive="base">
                                        <p:cTn id="13" dur="500" fill="hold"/>
                                        <p:tgtEl>
                                          <p:spTgt spid="2211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1186">
                                            <p:txEl>
                                              <p:pRg st="3" end="3"/>
                                            </p:txEl>
                                          </p:spTgt>
                                        </p:tgtEl>
                                        <p:attrNameLst>
                                          <p:attrName>style.visibility</p:attrName>
                                        </p:attrNameLst>
                                      </p:cBhvr>
                                      <p:to>
                                        <p:strVal val="visible"/>
                                      </p:to>
                                    </p:set>
                                    <p:anim calcmode="lin" valueType="num">
                                      <p:cBhvr additive="base">
                                        <p:cTn id="19" dur="500" fill="hold"/>
                                        <p:tgtEl>
                                          <p:spTgt spid="2211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118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4294967295"/>
          </p:nvPr>
        </p:nvSpPr>
        <p:spPr>
          <a:xfrm>
            <a:off x="0" y="609600"/>
            <a:ext cx="9144000" cy="5915744"/>
          </a:xfrm>
        </p:spPr>
        <p:txBody>
          <a:bodyPr/>
          <a:lstStyle/>
          <a:p>
            <a:pPr>
              <a:buClr>
                <a:srgbClr val="990099"/>
              </a:buClr>
              <a:buSzPct val="120000"/>
              <a:buFont typeface="Wingdings" pitchFamily="2" charset="2"/>
              <a:buChar char="Z"/>
            </a:pPr>
            <a:r>
              <a:rPr lang="zh-CN" altLang="en-US" b="1" dirty="0" smtClean="0">
                <a:solidFill>
                  <a:srgbClr val="009900"/>
                </a:solidFill>
                <a:latin typeface="楷体_GB2312" pitchFamily="49" charset="-122"/>
                <a:ea typeface="楷体_GB2312" pitchFamily="49" charset="-122"/>
              </a:rPr>
              <a:t>抗美援朝胜利的意义：</a:t>
            </a:r>
          </a:p>
          <a:p>
            <a:pPr latinLnBrk="0">
              <a:buNone/>
            </a:pPr>
            <a:r>
              <a:rPr lang="zh-CN" altLang="en-US" dirty="0" smtClean="0"/>
              <a:t>彭德怀说“西方侵略者几百年来只要在东方一个海岸上架起几尊大炮就可霸占一个国家的时代是一去不复返了，”</a:t>
            </a:r>
            <a:endParaRPr lang="zh-CN" altLang="zh-CN" b="1" dirty="0" smtClean="0">
              <a:solidFill>
                <a:srgbClr val="009900"/>
              </a:solidFill>
              <a:latin typeface="楷体_GB2312" pitchFamily="49" charset="-122"/>
              <a:ea typeface="楷体_GB2312" pitchFamily="49" charset="-122"/>
            </a:endParaRPr>
          </a:p>
          <a:p>
            <a:pPr>
              <a:buClr>
                <a:srgbClr val="990099"/>
              </a:buClr>
              <a:buSzPct val="110000"/>
              <a:buFont typeface="Wingdings" pitchFamily="2" charset="2"/>
              <a:buChar char=""/>
            </a:pPr>
            <a:r>
              <a:rPr lang="zh-CN" altLang="en-US" b="1" dirty="0" smtClean="0">
                <a:solidFill>
                  <a:srgbClr val="009900"/>
                </a:solidFill>
                <a:latin typeface="楷体_GB2312" pitchFamily="49" charset="-122"/>
                <a:ea typeface="楷体_GB2312" pitchFamily="49" charset="-122"/>
              </a:rPr>
              <a:t>保卫了中朝两国的安全和独立，为新中国的经济建设创造了有利的外部环境</a:t>
            </a:r>
          </a:p>
          <a:p>
            <a:pPr>
              <a:buClr>
                <a:srgbClr val="990099"/>
              </a:buClr>
              <a:buSzPct val="110000"/>
              <a:buFont typeface="Wingdings" pitchFamily="2" charset="2"/>
              <a:buChar char=""/>
            </a:pPr>
            <a:r>
              <a:rPr lang="zh-CN" altLang="en-US" b="1" dirty="0" smtClean="0">
                <a:solidFill>
                  <a:srgbClr val="009900"/>
                </a:solidFill>
                <a:latin typeface="楷体_GB2312" pitchFamily="49" charset="-122"/>
                <a:ea typeface="楷体_GB2312" pitchFamily="49" charset="-122"/>
              </a:rPr>
              <a:t>保卫了亚洲和世界的和平，鼓舞了全世界被压迫民族的解放斗争</a:t>
            </a:r>
          </a:p>
          <a:p>
            <a:pPr>
              <a:buClr>
                <a:srgbClr val="990099"/>
              </a:buClr>
              <a:buSzPct val="110000"/>
              <a:buFont typeface="Wingdings" pitchFamily="2" charset="2"/>
              <a:buChar char=""/>
            </a:pPr>
            <a:r>
              <a:rPr lang="zh-CN" altLang="en-US" b="1" dirty="0" smtClean="0">
                <a:solidFill>
                  <a:srgbClr val="009900"/>
                </a:solidFill>
                <a:latin typeface="楷体_GB2312" pitchFamily="49" charset="-122"/>
                <a:ea typeface="楷体_GB2312" pitchFamily="49" charset="-122"/>
              </a:rPr>
              <a:t>沉重打击了美国的侵略扩张政策</a:t>
            </a:r>
          </a:p>
          <a:p>
            <a:pPr>
              <a:buClr>
                <a:srgbClr val="990099"/>
              </a:buClr>
              <a:buSzPct val="110000"/>
              <a:buFont typeface="Wingdings" pitchFamily="2" charset="2"/>
              <a:buChar char=""/>
            </a:pPr>
            <a:r>
              <a:rPr lang="zh-CN" altLang="en-US" b="1" dirty="0" smtClean="0">
                <a:solidFill>
                  <a:srgbClr val="009900"/>
                </a:solidFill>
                <a:latin typeface="楷体_GB2312" pitchFamily="49" charset="-122"/>
                <a:ea typeface="楷体_GB2312" pitchFamily="49" charset="-122"/>
              </a:rPr>
              <a:t>极大的提高了新中国的国际地位和国际威望</a:t>
            </a:r>
            <a:r>
              <a:rPr lang="zh-CN" altLang="en-US" sz="3600" b="1" dirty="0" smtClean="0">
                <a:solidFill>
                  <a:srgbClr val="009900"/>
                </a:solidFill>
                <a:latin typeface="楷体_GB2312" pitchFamily="49" charset="-122"/>
                <a:ea typeface="楷体_GB2312" pitchFamily="49"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290">
                                            <p:txEl>
                                              <p:pRg st="2" end="2"/>
                                            </p:txEl>
                                          </p:spTgt>
                                        </p:tgtEl>
                                        <p:attrNameLst>
                                          <p:attrName>style.visibility</p:attrName>
                                        </p:attrNameLst>
                                      </p:cBhvr>
                                      <p:to>
                                        <p:strVal val="visible"/>
                                      </p:to>
                                    </p:set>
                                    <p:animEffect transition="in" filter="wheel(4)">
                                      <p:cBhvr>
                                        <p:cTn id="7" dur="2000"/>
                                        <p:tgtEl>
                                          <p:spTgt spid="1229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2290">
                                            <p:txEl>
                                              <p:pRg st="3" end="3"/>
                                            </p:txEl>
                                          </p:spTgt>
                                        </p:tgtEl>
                                        <p:attrNameLst>
                                          <p:attrName>style.visibility</p:attrName>
                                        </p:attrNameLst>
                                      </p:cBhvr>
                                      <p:to>
                                        <p:strVal val="visible"/>
                                      </p:to>
                                    </p:set>
                                    <p:animEffect transition="in" filter="wheel(4)">
                                      <p:cBhvr>
                                        <p:cTn id="12" dur="2000"/>
                                        <p:tgtEl>
                                          <p:spTgt spid="1229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2290">
                                            <p:txEl>
                                              <p:pRg st="4" end="4"/>
                                            </p:txEl>
                                          </p:spTgt>
                                        </p:tgtEl>
                                        <p:attrNameLst>
                                          <p:attrName>style.visibility</p:attrName>
                                        </p:attrNameLst>
                                      </p:cBhvr>
                                      <p:to>
                                        <p:strVal val="visible"/>
                                      </p:to>
                                    </p:set>
                                    <p:animEffect transition="in" filter="wheel(4)">
                                      <p:cBhvr>
                                        <p:cTn id="17" dur="2000"/>
                                        <p:tgtEl>
                                          <p:spTgt spid="1229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2290">
                                            <p:txEl>
                                              <p:pRg st="5" end="5"/>
                                            </p:txEl>
                                          </p:spTgt>
                                        </p:tgtEl>
                                        <p:attrNameLst>
                                          <p:attrName>style.visibility</p:attrName>
                                        </p:attrNameLst>
                                      </p:cBhvr>
                                      <p:to>
                                        <p:strVal val="visible"/>
                                      </p:to>
                                    </p:set>
                                    <p:animEffect transition="in" filter="wheel(4)">
                                      <p:cBhvr>
                                        <p:cTn id="22" dur="2000"/>
                                        <p:tgtEl>
                                          <p:spTgt spid="122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217488" y="1466850"/>
            <a:ext cx="6011862" cy="1554163"/>
          </a:xfrm>
          <a:prstGeom prst="rect">
            <a:avLst/>
          </a:prstGeom>
          <a:solidFill>
            <a:srgbClr val="CCFFCC">
              <a:alpha val="61176"/>
            </a:srgbClr>
          </a:solidFill>
          <a:ln w="9525">
            <a:noFill/>
            <a:miter lim="800000"/>
            <a:headEnd/>
            <a:tailEnd/>
          </a:ln>
        </p:spPr>
        <p:txBody>
          <a:bodyPr anchor="ctr">
            <a:spAutoFit/>
          </a:bodyPr>
          <a:lstStyle/>
          <a:p>
            <a:r>
              <a:rPr lang="zh-CN" altLang="en-US" sz="3200" b="1">
                <a:solidFill>
                  <a:srgbClr val="000000"/>
                </a:solidFill>
                <a:latin typeface="Franklin Gothic Book"/>
                <a:ea typeface="楷体_GB2312" pitchFamily="49" charset="-122"/>
              </a:rPr>
              <a:t>黄继光与邱少云的事迹体现了什么精神？人们为什么称中国人民志愿军为“最可爱的人”？</a:t>
            </a:r>
          </a:p>
        </p:txBody>
      </p:sp>
      <p:pic>
        <p:nvPicPr>
          <p:cNvPr id="29698" name="Picture 4" descr="2010121309525181">
            <a:hlinkClick r:id="rId2" action="ppaction://hlinkfile"/>
          </p:cNvPr>
          <p:cNvPicPr>
            <a:picLocks noChangeAspect="1" noChangeArrowheads="1"/>
          </p:cNvPicPr>
          <p:nvPr/>
        </p:nvPicPr>
        <p:blipFill>
          <a:blip r:embed="rId3" cstate="print"/>
          <a:srcRect/>
          <a:stretch>
            <a:fillRect/>
          </a:stretch>
        </p:blipFill>
        <p:spPr bwMode="auto">
          <a:xfrm>
            <a:off x="6229350" y="5805488"/>
            <a:ext cx="2914650" cy="912812"/>
          </a:xfrm>
          <a:prstGeom prst="rect">
            <a:avLst/>
          </a:prstGeom>
          <a:noFill/>
          <a:ln w="9525">
            <a:noFill/>
            <a:miter lim="800000"/>
            <a:headEnd/>
            <a:tailEnd/>
          </a:ln>
        </p:spPr>
      </p:pic>
      <p:pic>
        <p:nvPicPr>
          <p:cNvPr id="40965" name="Picture 5" descr="60912"/>
          <p:cNvPicPr>
            <a:picLocks noChangeAspect="1" noChangeArrowheads="1"/>
          </p:cNvPicPr>
          <p:nvPr/>
        </p:nvPicPr>
        <p:blipFill>
          <a:blip r:embed="rId4" cstate="print"/>
          <a:srcRect/>
          <a:stretch>
            <a:fillRect/>
          </a:stretch>
        </p:blipFill>
        <p:spPr bwMode="auto">
          <a:xfrm>
            <a:off x="3276600" y="4460875"/>
            <a:ext cx="2952750" cy="2376488"/>
          </a:xfrm>
          <a:prstGeom prst="rect">
            <a:avLst/>
          </a:prstGeom>
          <a:noFill/>
          <a:ln w="9525">
            <a:solidFill>
              <a:srgbClr val="FFFF00"/>
            </a:solidFill>
            <a:miter lim="800000"/>
            <a:headEnd/>
            <a:tailEnd/>
          </a:ln>
        </p:spPr>
      </p:pic>
      <p:grpSp>
        <p:nvGrpSpPr>
          <p:cNvPr id="2" name="Group 6"/>
          <p:cNvGrpSpPr>
            <a:grpSpLocks/>
          </p:cNvGrpSpPr>
          <p:nvPr/>
        </p:nvGrpSpPr>
        <p:grpSpPr bwMode="auto">
          <a:xfrm>
            <a:off x="6300788" y="0"/>
            <a:ext cx="2843212" cy="2520950"/>
            <a:chOff x="0" y="0"/>
            <a:chExt cx="1791" cy="1588"/>
          </a:xfrm>
        </p:grpSpPr>
        <p:pic>
          <p:nvPicPr>
            <p:cNvPr id="29708" name="Picture 7" descr="JS087378"/>
            <p:cNvPicPr>
              <a:picLocks noChangeAspect="1" noChangeArrowheads="1"/>
            </p:cNvPicPr>
            <p:nvPr/>
          </p:nvPicPr>
          <p:blipFill>
            <a:blip r:embed="rId5" cstate="print">
              <a:lum bright="18000" contrast="18000"/>
            </a:blip>
            <a:srcRect/>
            <a:stretch>
              <a:fillRect/>
            </a:stretch>
          </p:blipFill>
          <p:spPr bwMode="auto">
            <a:xfrm>
              <a:off x="0" y="0"/>
              <a:ext cx="1791" cy="1588"/>
            </a:xfrm>
            <a:prstGeom prst="rect">
              <a:avLst/>
            </a:prstGeom>
            <a:noFill/>
            <a:ln w="9525">
              <a:noFill/>
              <a:miter lim="800000"/>
              <a:headEnd/>
              <a:tailEnd/>
            </a:ln>
          </p:spPr>
        </p:pic>
        <p:sp>
          <p:nvSpPr>
            <p:cNvPr id="29709" name="Rectangle 8" descr="7"/>
            <p:cNvSpPr>
              <a:spLocks noChangeArrowheads="1"/>
            </p:cNvSpPr>
            <p:nvPr/>
          </p:nvSpPr>
          <p:spPr bwMode="auto">
            <a:xfrm>
              <a:off x="499" y="1316"/>
              <a:ext cx="695" cy="242"/>
            </a:xfrm>
            <a:prstGeom prst="rect">
              <a:avLst/>
            </a:prstGeom>
            <a:noFill/>
            <a:ln w="9525">
              <a:noFill/>
              <a:miter lim="800000"/>
              <a:headEnd/>
              <a:tailEnd/>
            </a:ln>
          </p:spPr>
          <p:txBody>
            <a:bodyPr wrap="none">
              <a:spAutoFit/>
            </a:bodyPr>
            <a:lstStyle/>
            <a:p>
              <a:pPr algn="ctr">
                <a:lnSpc>
                  <a:spcPct val="80000"/>
                </a:lnSpc>
                <a:spcBef>
                  <a:spcPct val="20000"/>
                </a:spcBef>
              </a:pPr>
              <a:r>
                <a:rPr lang="zh-CN" altLang="en-US" sz="2400" b="1">
                  <a:solidFill>
                    <a:srgbClr val="FFFFCC"/>
                  </a:solidFill>
                  <a:latin typeface="Franklin Gothic Book"/>
                  <a:ea typeface="黑体" pitchFamily="2" charset="-122"/>
                </a:rPr>
                <a:t>黄继光</a:t>
              </a:r>
            </a:p>
          </p:txBody>
        </p:sp>
      </p:grpSp>
      <p:grpSp>
        <p:nvGrpSpPr>
          <p:cNvPr id="3" name="Group 9"/>
          <p:cNvGrpSpPr>
            <a:grpSpLocks/>
          </p:cNvGrpSpPr>
          <p:nvPr/>
        </p:nvGrpSpPr>
        <p:grpSpPr bwMode="auto">
          <a:xfrm>
            <a:off x="6300788" y="2616200"/>
            <a:ext cx="2843212" cy="3141663"/>
            <a:chOff x="0" y="0"/>
            <a:chExt cx="1791" cy="1979"/>
          </a:xfrm>
        </p:grpSpPr>
        <p:pic>
          <p:nvPicPr>
            <p:cNvPr id="29706" name="Picture 10" descr="JS087377"/>
            <p:cNvPicPr>
              <a:picLocks noChangeAspect="1" noChangeArrowheads="1"/>
            </p:cNvPicPr>
            <p:nvPr/>
          </p:nvPicPr>
          <p:blipFill>
            <a:blip r:embed="rId6" cstate="print">
              <a:lum bright="-6000" contrast="24000"/>
            </a:blip>
            <a:srcRect/>
            <a:stretch>
              <a:fillRect/>
            </a:stretch>
          </p:blipFill>
          <p:spPr bwMode="auto">
            <a:xfrm>
              <a:off x="0" y="0"/>
              <a:ext cx="1791" cy="1979"/>
            </a:xfrm>
            <a:prstGeom prst="rect">
              <a:avLst/>
            </a:prstGeom>
            <a:noFill/>
            <a:ln w="9525">
              <a:noFill/>
              <a:miter lim="800000"/>
              <a:headEnd/>
              <a:tailEnd/>
            </a:ln>
          </p:spPr>
        </p:pic>
        <p:sp>
          <p:nvSpPr>
            <p:cNvPr id="29707" name="Rectangle 11" descr="7"/>
            <p:cNvSpPr>
              <a:spLocks noChangeArrowheads="1"/>
            </p:cNvSpPr>
            <p:nvPr/>
          </p:nvSpPr>
          <p:spPr bwMode="auto">
            <a:xfrm>
              <a:off x="589" y="1661"/>
              <a:ext cx="695" cy="242"/>
            </a:xfrm>
            <a:prstGeom prst="rect">
              <a:avLst/>
            </a:prstGeom>
            <a:noFill/>
            <a:ln w="9525">
              <a:noFill/>
              <a:miter lim="800000"/>
              <a:headEnd/>
              <a:tailEnd/>
            </a:ln>
          </p:spPr>
          <p:txBody>
            <a:bodyPr wrap="none">
              <a:spAutoFit/>
            </a:bodyPr>
            <a:lstStyle/>
            <a:p>
              <a:pPr algn="ctr">
                <a:lnSpc>
                  <a:spcPct val="80000"/>
                </a:lnSpc>
                <a:spcBef>
                  <a:spcPct val="20000"/>
                </a:spcBef>
              </a:pPr>
              <a:r>
                <a:rPr lang="zh-CN" altLang="en-US" sz="2400" b="1">
                  <a:solidFill>
                    <a:srgbClr val="FFFFCC"/>
                  </a:solidFill>
                  <a:latin typeface="Franklin Gothic Book"/>
                  <a:ea typeface="黑体" pitchFamily="2" charset="-122"/>
                </a:rPr>
                <a:t>邱少云</a:t>
              </a:r>
            </a:p>
          </p:txBody>
        </p:sp>
      </p:grpSp>
      <p:grpSp>
        <p:nvGrpSpPr>
          <p:cNvPr id="4" name="Group 14"/>
          <p:cNvGrpSpPr>
            <a:grpSpLocks/>
          </p:cNvGrpSpPr>
          <p:nvPr/>
        </p:nvGrpSpPr>
        <p:grpSpPr bwMode="auto">
          <a:xfrm>
            <a:off x="0" y="3322638"/>
            <a:ext cx="4572000" cy="3395662"/>
            <a:chOff x="0" y="2093"/>
            <a:chExt cx="2880" cy="2139"/>
          </a:xfrm>
        </p:grpSpPr>
        <p:pic>
          <p:nvPicPr>
            <p:cNvPr id="29704" name="Picture 12" descr="毛泽东的儿子毛岸英成了“第一个志愿兵”2"/>
            <p:cNvPicPr>
              <a:picLocks noChangeAspect="1" noChangeArrowheads="1"/>
            </p:cNvPicPr>
            <p:nvPr/>
          </p:nvPicPr>
          <p:blipFill>
            <a:blip r:embed="rId7" cstate="print"/>
            <a:srcRect/>
            <a:stretch>
              <a:fillRect/>
            </a:stretch>
          </p:blipFill>
          <p:spPr bwMode="auto">
            <a:xfrm>
              <a:off x="159" y="2093"/>
              <a:ext cx="1723" cy="1534"/>
            </a:xfrm>
            <a:prstGeom prst="rect">
              <a:avLst/>
            </a:prstGeom>
            <a:noFill/>
            <a:ln w="38100">
              <a:solidFill>
                <a:srgbClr val="FF9900"/>
              </a:solidFill>
              <a:miter lim="800000"/>
              <a:headEnd/>
              <a:tailEnd/>
            </a:ln>
          </p:spPr>
        </p:pic>
        <p:sp>
          <p:nvSpPr>
            <p:cNvPr id="29705" name="Rectangle 13"/>
            <p:cNvSpPr>
              <a:spLocks noChangeArrowheads="1"/>
            </p:cNvSpPr>
            <p:nvPr/>
          </p:nvSpPr>
          <p:spPr bwMode="auto">
            <a:xfrm>
              <a:off x="0" y="3714"/>
              <a:ext cx="2880" cy="518"/>
            </a:xfrm>
            <a:prstGeom prst="rect">
              <a:avLst/>
            </a:prstGeom>
            <a:noFill/>
            <a:ln w="9525">
              <a:noFill/>
              <a:miter lim="800000"/>
              <a:headEnd/>
              <a:tailEnd/>
            </a:ln>
          </p:spPr>
          <p:txBody>
            <a:bodyPr>
              <a:spAutoFit/>
            </a:bodyPr>
            <a:lstStyle/>
            <a:p>
              <a:r>
                <a:rPr lang="zh-CN" altLang="en-US" sz="2400" b="1">
                  <a:solidFill>
                    <a:srgbClr val="EB120D"/>
                  </a:solidFill>
                  <a:latin typeface="Franklin Gothic Book"/>
                  <a:ea typeface="黑体" pitchFamily="2" charset="-122"/>
                </a:rPr>
                <a:t>毛泽东的儿子毛岸英</a:t>
              </a:r>
            </a:p>
            <a:p>
              <a:r>
                <a:rPr lang="zh-CN" altLang="en-US" sz="2400" b="1">
                  <a:solidFill>
                    <a:srgbClr val="EB120D"/>
                  </a:solidFill>
                  <a:latin typeface="Franklin Gothic Book"/>
                  <a:ea typeface="黑体" pitchFamily="2" charset="-122"/>
                </a:rPr>
                <a:t>成了“第一个志愿兵”。</a:t>
              </a:r>
            </a:p>
          </p:txBody>
        </p:sp>
      </p:grpSp>
      <p:sp>
        <p:nvSpPr>
          <p:cNvPr id="29703" name="Rectangle 15"/>
          <p:cNvSpPr>
            <a:spLocks noChangeArrowheads="1"/>
          </p:cNvSpPr>
          <p:nvPr/>
        </p:nvSpPr>
        <p:spPr bwMode="auto">
          <a:xfrm>
            <a:off x="-1692275" y="0"/>
            <a:ext cx="8229600" cy="1143000"/>
          </a:xfrm>
          <a:prstGeom prst="rect">
            <a:avLst/>
          </a:prstGeom>
          <a:noFill/>
          <a:ln w="9525">
            <a:noFill/>
            <a:miter lim="800000"/>
            <a:headEnd/>
            <a:tailEnd/>
          </a:ln>
        </p:spPr>
        <p:txBody>
          <a:bodyPr anchor="ctr"/>
          <a:lstStyle/>
          <a:p>
            <a:pPr algn="ctr"/>
            <a:r>
              <a:rPr lang="zh-CN" altLang="en-US" sz="4800" b="1">
                <a:solidFill>
                  <a:srgbClr val="EB120D"/>
                </a:solidFill>
                <a:latin typeface="Franklin Gothic Book"/>
                <a:ea typeface="汉仪长艺体简"/>
                <a:cs typeface="汉仪长艺体简"/>
              </a:rPr>
              <a:t>二、战斗英雄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0965"/>
                                        </p:tgtEl>
                                        <p:attrNameLst>
                                          <p:attrName>style.visibility</p:attrName>
                                        </p:attrNameLst>
                                      </p:cBhvr>
                                      <p:to>
                                        <p:strVal val="visible"/>
                                      </p:to>
                                    </p:set>
                                    <p:anim to="" calcmode="lin" valueType="num">
                                      <p:cBhvr>
                                        <p:cTn id="17" dur="1" fill="hold"/>
                                        <p:tgtEl>
                                          <p:spTgt spid="40965"/>
                                        </p:tgtEl>
                                      </p:cBhvr>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0963"/>
                                        </p:tgtEl>
                                        <p:attrNameLst>
                                          <p:attrName>style.visibility</p:attrName>
                                        </p:attrNameLst>
                                      </p:cBhvr>
                                      <p:to>
                                        <p:strVal val="visible"/>
                                      </p:to>
                                    </p:set>
                                    <p:anim to="" calcmode="lin" valueType="num">
                                      <p:cBhvr>
                                        <p:cTn id="27" dur="1" fill="hold"/>
                                        <p:tgtEl>
                                          <p:spTgt spid="4096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hlinkClick r:id="rId2" action="ppaction://hlinkfile"/>
          </p:cNvPr>
          <p:cNvSpPr>
            <a:spLocks noChangeArrowheads="1"/>
          </p:cNvSpPr>
          <p:nvPr/>
        </p:nvSpPr>
        <p:spPr bwMode="auto">
          <a:xfrm>
            <a:off x="2266950" y="2387600"/>
            <a:ext cx="4537075" cy="4054475"/>
          </a:xfrm>
          <a:prstGeom prst="rect">
            <a:avLst/>
          </a:prstGeom>
          <a:noFill/>
          <a:ln w="9525">
            <a:noFill/>
            <a:miter lim="800000"/>
            <a:headEnd/>
            <a:tailEnd/>
          </a:ln>
        </p:spPr>
        <p:txBody>
          <a:bodyPr anchor="ctr">
            <a:spAutoFit/>
          </a:bodyPr>
          <a:lstStyle/>
          <a:p>
            <a:pPr>
              <a:buFont typeface="Arial" charset="0"/>
              <a:buNone/>
            </a:pPr>
            <a:r>
              <a:rPr lang="zh-CN" altLang="en-US" sz="2800" b="1">
                <a:effectLst>
                  <a:outerShdw blurRad="38100" dist="38100" dir="2700000" algn="tl">
                    <a:srgbClr val="C0C0C0"/>
                  </a:outerShdw>
                </a:effectLst>
                <a:latin typeface="黑体" pitchFamily="2" charset="-122"/>
                <a:ea typeface="黑体" pitchFamily="2" charset="-122"/>
              </a:rPr>
              <a:t>因为中国人民志愿军</a:t>
            </a:r>
            <a:r>
              <a:rPr lang="zh-CN" altLang="en-US" sz="3200" b="1">
                <a:latin typeface="Franklin Gothic Book"/>
                <a:ea typeface="黑体" pitchFamily="2" charset="-122"/>
              </a:rPr>
              <a:t>在抗美援朝战争中，</a:t>
            </a:r>
            <a:r>
              <a:rPr lang="zh-CN" altLang="en-US" sz="2800" b="1">
                <a:latin typeface="Franklin Gothic Book"/>
                <a:ea typeface="黑体" pitchFamily="2" charset="-122"/>
              </a:rPr>
              <a:t>发扬</a:t>
            </a:r>
            <a:r>
              <a:rPr lang="zh-CN" altLang="en-US" sz="2800" b="1">
                <a:effectLst>
                  <a:outerShdw blurRad="38100" dist="38100" dir="2700000" algn="tl">
                    <a:srgbClr val="C0C0C0"/>
                  </a:outerShdw>
                </a:effectLst>
                <a:latin typeface="黑体" pitchFamily="2" charset="-122"/>
                <a:ea typeface="黑体" pitchFamily="2" charset="-122"/>
              </a:rPr>
              <a:t>高度的爱国主义精神和革命英雄主义精神。在战斗中英勇顽强，不畏艰险，许多战士献出了自己宝贵的生命，最终赢得了这场战争，保卫了国家，也为国家为民族在国际上赢得了荣誉。 </a:t>
            </a:r>
          </a:p>
        </p:txBody>
      </p:sp>
      <p:sp>
        <p:nvSpPr>
          <p:cNvPr id="87043" name="WordArt 3"/>
          <p:cNvSpPr>
            <a:spLocks noChangeArrowheads="1" noChangeShapeType="1"/>
          </p:cNvSpPr>
          <p:nvPr/>
        </p:nvSpPr>
        <p:spPr bwMode="auto">
          <a:xfrm>
            <a:off x="971550" y="620713"/>
            <a:ext cx="7200900" cy="1368425"/>
          </a:xfrm>
          <a:prstGeom prst="rect">
            <a:avLst/>
          </a:prstGeom>
        </p:spPr>
        <p:txBody>
          <a:bodyPr wrap="none" fromWordArt="1">
            <a:prstTxWarp prst="textFadeUp">
              <a:avLst>
                <a:gd name="adj" fmla="val 9991"/>
              </a:avLst>
            </a:prstTxWarp>
          </a:bodyPr>
          <a:lstStyle/>
          <a:p>
            <a:pPr algn="ctr" fontAlgn="auto">
              <a:spcBef>
                <a:spcPts val="0"/>
              </a:spcBef>
              <a:spcAft>
                <a:spcPts val="0"/>
              </a:spcAft>
              <a:defRPr/>
            </a:pPr>
            <a:r>
              <a:rPr lang="zh-CN" altLang="en-US" sz="3600" b="1" kern="10">
                <a:ln w="12700">
                  <a:solidFill>
                    <a:srgbClr val="FFFF99"/>
                  </a:solidFill>
                  <a:round/>
                  <a:headEnd/>
                  <a:tailEnd/>
                </a:ln>
                <a:gradFill rotWithShape="0">
                  <a:gsLst>
                    <a:gs pos="0">
                      <a:srgbClr val="520402"/>
                    </a:gs>
                    <a:gs pos="100000">
                      <a:srgbClr val="FFCC00"/>
                    </a:gs>
                  </a:gsLst>
                  <a:lin ang="5400000" scaled="1"/>
                </a:gradFill>
                <a:effectLst>
                  <a:outerShdw dist="35921" dir="2700000" sy="50000" rotWithShape="0">
                    <a:srgbClr val="875B0D">
                      <a:alpha val="60999"/>
                    </a:srgbClr>
                  </a:outerShdw>
                </a:effectLst>
                <a:latin typeface="+mn-lt"/>
                <a:ea typeface="隶书"/>
              </a:rPr>
              <a:t>人们为什么称中国人民志愿军为</a:t>
            </a:r>
          </a:p>
          <a:p>
            <a:pPr algn="ctr" fontAlgn="auto">
              <a:spcBef>
                <a:spcPts val="0"/>
              </a:spcBef>
              <a:spcAft>
                <a:spcPts val="0"/>
              </a:spcAft>
              <a:defRPr/>
            </a:pPr>
            <a:r>
              <a:rPr lang="en-US" altLang="zh-CN" sz="3600" b="1" kern="10" dirty="0">
                <a:ln w="12700">
                  <a:solidFill>
                    <a:srgbClr val="FFFF99"/>
                  </a:solidFill>
                  <a:round/>
                  <a:headEnd/>
                  <a:tailEnd/>
                </a:ln>
                <a:gradFill rotWithShape="0">
                  <a:gsLst>
                    <a:gs pos="0">
                      <a:srgbClr val="520402"/>
                    </a:gs>
                    <a:gs pos="100000">
                      <a:srgbClr val="FFCC00"/>
                    </a:gs>
                  </a:gsLst>
                  <a:lin ang="5400000" scaled="1"/>
                </a:gradFill>
                <a:effectLst>
                  <a:outerShdw dist="35921" dir="2700000" sy="50000" rotWithShape="0">
                    <a:srgbClr val="875B0D">
                      <a:alpha val="60999"/>
                    </a:srgbClr>
                  </a:outerShdw>
                </a:effectLst>
                <a:latin typeface="+mn-lt"/>
                <a:ea typeface="隶书"/>
              </a:rPr>
              <a:t>"</a:t>
            </a:r>
            <a:r>
              <a:rPr lang="zh-CN" altLang="en-US" sz="3600" b="1" kern="10">
                <a:ln w="12700">
                  <a:solidFill>
                    <a:srgbClr val="FFFF99"/>
                  </a:solidFill>
                  <a:round/>
                  <a:headEnd/>
                  <a:tailEnd/>
                </a:ln>
                <a:gradFill rotWithShape="0">
                  <a:gsLst>
                    <a:gs pos="0">
                      <a:srgbClr val="520402"/>
                    </a:gs>
                    <a:gs pos="100000">
                      <a:srgbClr val="FFCC00"/>
                    </a:gs>
                  </a:gsLst>
                  <a:lin ang="5400000" scaled="1"/>
                </a:gradFill>
                <a:effectLst>
                  <a:outerShdw dist="35921" dir="2700000" sy="50000" rotWithShape="0">
                    <a:srgbClr val="875B0D">
                      <a:alpha val="60999"/>
                    </a:srgbClr>
                  </a:outerShdw>
                </a:effectLst>
                <a:latin typeface="+mn-lt"/>
                <a:ea typeface="隶书"/>
              </a:rPr>
              <a:t>最可爱的人</a:t>
            </a:r>
            <a:r>
              <a:rPr lang="en-US" altLang="zh-CN" sz="3600" b="1" kern="10" dirty="0">
                <a:ln w="12700">
                  <a:solidFill>
                    <a:srgbClr val="FFFF99"/>
                  </a:solidFill>
                  <a:round/>
                  <a:headEnd/>
                  <a:tailEnd/>
                </a:ln>
                <a:gradFill rotWithShape="0">
                  <a:gsLst>
                    <a:gs pos="0">
                      <a:srgbClr val="520402"/>
                    </a:gs>
                    <a:gs pos="100000">
                      <a:srgbClr val="FFCC00"/>
                    </a:gs>
                  </a:gsLst>
                  <a:lin ang="5400000" scaled="1"/>
                </a:gradFill>
                <a:effectLst>
                  <a:outerShdw dist="35921" dir="2700000" sy="50000" rotWithShape="0">
                    <a:srgbClr val="875B0D">
                      <a:alpha val="60999"/>
                    </a:srgbClr>
                  </a:outerShdw>
                </a:effectLst>
                <a:latin typeface="+mn-lt"/>
                <a:ea typeface="隶书"/>
              </a:rPr>
              <a:t>"</a:t>
            </a:r>
            <a:endParaRPr lang="zh-CN" altLang="en-US" sz="3600" b="1" kern="10">
              <a:ln w="12700">
                <a:solidFill>
                  <a:srgbClr val="FFFF99"/>
                </a:solidFill>
                <a:round/>
                <a:headEnd/>
                <a:tailEnd/>
              </a:ln>
              <a:gradFill rotWithShape="0">
                <a:gsLst>
                  <a:gs pos="0">
                    <a:srgbClr val="520402"/>
                  </a:gs>
                  <a:gs pos="100000">
                    <a:srgbClr val="FFCC00"/>
                  </a:gs>
                </a:gsLst>
                <a:lin ang="5400000" scaled="1"/>
              </a:gradFill>
              <a:effectLst>
                <a:outerShdw dist="35921" dir="2700000" sy="50000" rotWithShape="0">
                  <a:srgbClr val="875B0D">
                    <a:alpha val="60999"/>
                  </a:srgbClr>
                </a:outerShdw>
              </a:effectLst>
              <a:latin typeface="+mn-lt"/>
              <a:ea typeface="隶书"/>
            </a:endParaRPr>
          </a:p>
        </p:txBody>
      </p:sp>
      <p:pic>
        <p:nvPicPr>
          <p:cNvPr id="87044" name="Picture 4" descr="Img211429822"/>
          <p:cNvPicPr>
            <a:picLocks noChangeAspect="1" noChangeArrowheads="1"/>
          </p:cNvPicPr>
          <p:nvPr/>
        </p:nvPicPr>
        <p:blipFill>
          <a:blip r:embed="rId3" cstate="print"/>
          <a:srcRect/>
          <a:stretch>
            <a:fillRect/>
          </a:stretch>
        </p:blipFill>
        <p:spPr bwMode="auto">
          <a:xfrm>
            <a:off x="611188" y="1412875"/>
            <a:ext cx="923925" cy="1143000"/>
          </a:xfrm>
          <a:prstGeom prst="rect">
            <a:avLst/>
          </a:prstGeom>
          <a:noFill/>
          <a:ln w="9525">
            <a:noFill/>
            <a:miter lim="800000"/>
            <a:headEnd/>
            <a:tailEnd/>
          </a:ln>
        </p:spPr>
      </p:pic>
      <p:pic>
        <p:nvPicPr>
          <p:cNvPr id="87045" name="Picture 5" descr="Img211429831"/>
          <p:cNvPicPr>
            <a:picLocks noChangeAspect="1" noChangeArrowheads="1"/>
          </p:cNvPicPr>
          <p:nvPr/>
        </p:nvPicPr>
        <p:blipFill>
          <a:blip r:embed="rId4" cstate="print"/>
          <a:srcRect/>
          <a:stretch>
            <a:fillRect/>
          </a:stretch>
        </p:blipFill>
        <p:spPr bwMode="auto">
          <a:xfrm>
            <a:off x="539750" y="3068638"/>
            <a:ext cx="876300" cy="1143000"/>
          </a:xfrm>
          <a:prstGeom prst="rect">
            <a:avLst/>
          </a:prstGeom>
          <a:noFill/>
          <a:ln w="9525">
            <a:noFill/>
            <a:miter lim="800000"/>
            <a:headEnd/>
            <a:tailEnd/>
          </a:ln>
        </p:spPr>
      </p:pic>
      <p:pic>
        <p:nvPicPr>
          <p:cNvPr id="87046" name="Picture 6" descr="Img211429835"/>
          <p:cNvPicPr>
            <a:picLocks noChangeAspect="1" noChangeArrowheads="1"/>
          </p:cNvPicPr>
          <p:nvPr/>
        </p:nvPicPr>
        <p:blipFill>
          <a:blip r:embed="rId5" cstate="print"/>
          <a:srcRect/>
          <a:stretch>
            <a:fillRect/>
          </a:stretch>
        </p:blipFill>
        <p:spPr bwMode="auto">
          <a:xfrm>
            <a:off x="538163" y="4719638"/>
            <a:ext cx="866775" cy="1143000"/>
          </a:xfrm>
          <a:prstGeom prst="rect">
            <a:avLst/>
          </a:prstGeom>
          <a:noFill/>
          <a:ln w="9525">
            <a:noFill/>
            <a:miter lim="800000"/>
            <a:headEnd/>
            <a:tailEnd/>
          </a:ln>
        </p:spPr>
      </p:pic>
      <p:pic>
        <p:nvPicPr>
          <p:cNvPr id="87047" name="Picture 7" descr="Img211429837"/>
          <p:cNvPicPr>
            <a:picLocks noChangeAspect="1" noChangeArrowheads="1"/>
          </p:cNvPicPr>
          <p:nvPr/>
        </p:nvPicPr>
        <p:blipFill>
          <a:blip r:embed="rId6" cstate="print"/>
          <a:srcRect/>
          <a:stretch>
            <a:fillRect/>
          </a:stretch>
        </p:blipFill>
        <p:spPr bwMode="auto">
          <a:xfrm>
            <a:off x="7524750" y="1550988"/>
            <a:ext cx="1000125" cy="1143000"/>
          </a:xfrm>
          <a:prstGeom prst="rect">
            <a:avLst/>
          </a:prstGeom>
          <a:noFill/>
          <a:ln w="9525">
            <a:noFill/>
            <a:miter lim="800000"/>
            <a:headEnd/>
            <a:tailEnd/>
          </a:ln>
        </p:spPr>
      </p:pic>
      <p:pic>
        <p:nvPicPr>
          <p:cNvPr id="87048" name="Picture 8" descr="Img211429842"/>
          <p:cNvPicPr>
            <a:picLocks noChangeAspect="1" noChangeArrowheads="1"/>
          </p:cNvPicPr>
          <p:nvPr/>
        </p:nvPicPr>
        <p:blipFill>
          <a:blip r:embed="rId7" cstate="print"/>
          <a:srcRect/>
          <a:stretch>
            <a:fillRect/>
          </a:stretch>
        </p:blipFill>
        <p:spPr bwMode="auto">
          <a:xfrm>
            <a:off x="7496175" y="3078163"/>
            <a:ext cx="1028700" cy="1143000"/>
          </a:xfrm>
          <a:prstGeom prst="rect">
            <a:avLst/>
          </a:prstGeom>
          <a:noFill/>
          <a:ln w="9525">
            <a:noFill/>
            <a:miter lim="800000"/>
            <a:headEnd/>
            <a:tailEnd/>
          </a:ln>
        </p:spPr>
      </p:pic>
      <p:pic>
        <p:nvPicPr>
          <p:cNvPr id="87049" name="Picture 9" descr="Img211429848"/>
          <p:cNvPicPr>
            <a:picLocks noChangeAspect="1" noChangeArrowheads="1"/>
          </p:cNvPicPr>
          <p:nvPr/>
        </p:nvPicPr>
        <p:blipFill>
          <a:blip r:embed="rId8" cstate="print"/>
          <a:srcRect/>
          <a:stretch>
            <a:fillRect/>
          </a:stretch>
        </p:blipFill>
        <p:spPr bwMode="auto">
          <a:xfrm>
            <a:off x="7524750" y="4791075"/>
            <a:ext cx="962025" cy="1143000"/>
          </a:xfrm>
          <a:prstGeom prst="rect">
            <a:avLst/>
          </a:prstGeom>
          <a:noFill/>
          <a:ln w="9525">
            <a:noFill/>
            <a:miter lim="800000"/>
            <a:headEnd/>
            <a:tailEnd/>
          </a:ln>
        </p:spPr>
      </p:pic>
      <p:sp>
        <p:nvSpPr>
          <p:cNvPr id="87050" name="Rectangle 10"/>
          <p:cNvSpPr>
            <a:spLocks noChangeArrowheads="1"/>
          </p:cNvSpPr>
          <p:nvPr/>
        </p:nvSpPr>
        <p:spPr bwMode="auto">
          <a:xfrm>
            <a:off x="611188" y="2565400"/>
            <a:ext cx="1008062" cy="366713"/>
          </a:xfrm>
          <a:prstGeom prst="rect">
            <a:avLst/>
          </a:prstGeom>
          <a:noFill/>
          <a:ln w="9525">
            <a:noFill/>
            <a:miter lim="800000"/>
            <a:headEnd/>
            <a:tailEnd/>
          </a:ln>
        </p:spPr>
        <p:txBody>
          <a:bodyPr anchor="ctr">
            <a:spAutoFit/>
          </a:bodyPr>
          <a:lstStyle/>
          <a:p>
            <a:pPr>
              <a:buFont typeface="Arial" charset="0"/>
              <a:buNone/>
            </a:pPr>
            <a:r>
              <a:rPr lang="zh-CN" altLang="en-US" b="1">
                <a:solidFill>
                  <a:srgbClr val="EB120D"/>
                </a:solidFill>
                <a:latin typeface="Arial Black" pitchFamily="34" charset="0"/>
                <a:ea typeface="黑体" pitchFamily="2" charset="-122"/>
              </a:rPr>
              <a:t>杨育才</a:t>
            </a:r>
            <a:r>
              <a:rPr lang="zh-CN" altLang="en-US">
                <a:solidFill>
                  <a:srgbClr val="EB120D"/>
                </a:solidFill>
                <a:latin typeface="Arial Black" pitchFamily="34" charset="0"/>
                <a:ea typeface="黑体" pitchFamily="2" charset="-122"/>
              </a:rPr>
              <a:t> </a:t>
            </a:r>
          </a:p>
        </p:txBody>
      </p:sp>
      <p:sp>
        <p:nvSpPr>
          <p:cNvPr id="87051" name="Rectangle 11"/>
          <p:cNvSpPr>
            <a:spLocks noChangeArrowheads="1"/>
          </p:cNvSpPr>
          <p:nvPr/>
        </p:nvSpPr>
        <p:spPr bwMode="auto">
          <a:xfrm>
            <a:off x="466725" y="5870575"/>
            <a:ext cx="1081088" cy="366713"/>
          </a:xfrm>
          <a:prstGeom prst="rect">
            <a:avLst/>
          </a:prstGeom>
          <a:noFill/>
          <a:ln w="9525">
            <a:noFill/>
            <a:miter lim="800000"/>
            <a:headEnd/>
            <a:tailEnd/>
          </a:ln>
        </p:spPr>
        <p:txBody>
          <a:bodyPr anchor="ctr">
            <a:spAutoFit/>
          </a:bodyPr>
          <a:lstStyle/>
          <a:p>
            <a:pPr>
              <a:buFont typeface="Arial" charset="0"/>
              <a:buNone/>
            </a:pPr>
            <a:r>
              <a:rPr lang="zh-CN" altLang="en-US" b="1">
                <a:solidFill>
                  <a:srgbClr val="EB120D"/>
                </a:solidFill>
                <a:latin typeface="Arial Black" pitchFamily="34" charset="0"/>
                <a:ea typeface="黑体" pitchFamily="2" charset="-122"/>
              </a:rPr>
              <a:t>邱少云</a:t>
            </a:r>
            <a:r>
              <a:rPr lang="zh-CN" altLang="en-US">
                <a:solidFill>
                  <a:srgbClr val="0000FF"/>
                </a:solidFill>
                <a:latin typeface="Arial Black" pitchFamily="34" charset="0"/>
                <a:ea typeface="黑体" pitchFamily="2" charset="-122"/>
              </a:rPr>
              <a:t> </a:t>
            </a:r>
          </a:p>
        </p:txBody>
      </p:sp>
      <p:sp>
        <p:nvSpPr>
          <p:cNvPr id="87052" name="Rectangle 12"/>
          <p:cNvSpPr>
            <a:spLocks noChangeArrowheads="1"/>
          </p:cNvSpPr>
          <p:nvPr/>
        </p:nvSpPr>
        <p:spPr bwMode="auto">
          <a:xfrm>
            <a:off x="539750" y="4221163"/>
            <a:ext cx="1008063" cy="366712"/>
          </a:xfrm>
          <a:prstGeom prst="rect">
            <a:avLst/>
          </a:prstGeom>
          <a:noFill/>
          <a:ln w="9525">
            <a:noFill/>
            <a:miter lim="800000"/>
            <a:headEnd/>
            <a:tailEnd/>
          </a:ln>
        </p:spPr>
        <p:txBody>
          <a:bodyPr anchor="ctr">
            <a:spAutoFit/>
          </a:bodyPr>
          <a:lstStyle/>
          <a:p>
            <a:pPr>
              <a:buFont typeface="Arial" charset="0"/>
              <a:buNone/>
            </a:pPr>
            <a:r>
              <a:rPr lang="zh-CN" altLang="en-US" b="1">
                <a:solidFill>
                  <a:srgbClr val="EB120D"/>
                </a:solidFill>
                <a:latin typeface="Arial Black" pitchFamily="34" charset="0"/>
                <a:ea typeface="黑体" pitchFamily="2" charset="-122"/>
              </a:rPr>
              <a:t>杨春增</a:t>
            </a:r>
            <a:r>
              <a:rPr lang="zh-CN" altLang="en-US">
                <a:solidFill>
                  <a:srgbClr val="EB120D"/>
                </a:solidFill>
                <a:latin typeface="Arial Black" pitchFamily="34" charset="0"/>
                <a:ea typeface="黑体" pitchFamily="2" charset="-122"/>
              </a:rPr>
              <a:t> </a:t>
            </a:r>
          </a:p>
        </p:txBody>
      </p:sp>
      <p:sp>
        <p:nvSpPr>
          <p:cNvPr id="87053" name="Rectangle 13"/>
          <p:cNvSpPr>
            <a:spLocks noChangeArrowheads="1"/>
          </p:cNvSpPr>
          <p:nvPr/>
        </p:nvSpPr>
        <p:spPr bwMode="auto">
          <a:xfrm>
            <a:off x="7524750" y="2703513"/>
            <a:ext cx="1049338" cy="366712"/>
          </a:xfrm>
          <a:prstGeom prst="rect">
            <a:avLst/>
          </a:prstGeom>
          <a:noFill/>
          <a:ln w="9525">
            <a:noFill/>
            <a:miter lim="800000"/>
            <a:headEnd/>
            <a:tailEnd/>
          </a:ln>
        </p:spPr>
        <p:txBody>
          <a:bodyPr anchor="ctr">
            <a:spAutoFit/>
          </a:bodyPr>
          <a:lstStyle/>
          <a:p>
            <a:pPr>
              <a:buFont typeface="Arial" charset="0"/>
              <a:buNone/>
            </a:pPr>
            <a:r>
              <a:rPr lang="zh-CN" altLang="en-US" b="1">
                <a:solidFill>
                  <a:srgbClr val="EB120D"/>
                </a:solidFill>
                <a:latin typeface="Arial Black" pitchFamily="34" charset="0"/>
                <a:ea typeface="黑体" pitchFamily="2" charset="-122"/>
              </a:rPr>
              <a:t>胡修道</a:t>
            </a:r>
            <a:r>
              <a:rPr lang="zh-CN" altLang="en-US">
                <a:solidFill>
                  <a:srgbClr val="0000FF"/>
                </a:solidFill>
                <a:latin typeface="Arial Black" pitchFamily="34" charset="0"/>
                <a:ea typeface="黑体" pitchFamily="2" charset="-122"/>
              </a:rPr>
              <a:t> </a:t>
            </a:r>
          </a:p>
        </p:txBody>
      </p:sp>
      <p:sp>
        <p:nvSpPr>
          <p:cNvPr id="87054" name="Rectangle 14"/>
          <p:cNvSpPr>
            <a:spLocks noChangeArrowheads="1"/>
          </p:cNvSpPr>
          <p:nvPr/>
        </p:nvSpPr>
        <p:spPr bwMode="auto">
          <a:xfrm>
            <a:off x="7524750" y="4359275"/>
            <a:ext cx="1079500" cy="366713"/>
          </a:xfrm>
          <a:prstGeom prst="rect">
            <a:avLst/>
          </a:prstGeom>
          <a:noFill/>
          <a:ln w="9525">
            <a:noFill/>
            <a:miter lim="800000"/>
            <a:headEnd/>
            <a:tailEnd/>
          </a:ln>
        </p:spPr>
        <p:txBody>
          <a:bodyPr anchor="ctr">
            <a:spAutoFit/>
          </a:bodyPr>
          <a:lstStyle/>
          <a:p>
            <a:pPr>
              <a:buFont typeface="Arial" charset="0"/>
              <a:buNone/>
            </a:pPr>
            <a:r>
              <a:rPr lang="zh-CN" altLang="en-US" b="1">
                <a:solidFill>
                  <a:srgbClr val="EB120D"/>
                </a:solidFill>
                <a:latin typeface="Arial Black" pitchFamily="34" charset="0"/>
                <a:ea typeface="黑体" pitchFamily="2" charset="-122"/>
              </a:rPr>
              <a:t>孙生禄</a:t>
            </a:r>
            <a:r>
              <a:rPr lang="zh-CN" altLang="en-US">
                <a:solidFill>
                  <a:srgbClr val="0000FF"/>
                </a:solidFill>
                <a:latin typeface="Arial Black" pitchFamily="34" charset="0"/>
                <a:ea typeface="黑体" pitchFamily="2" charset="-122"/>
              </a:rPr>
              <a:t> </a:t>
            </a:r>
          </a:p>
        </p:txBody>
      </p:sp>
      <p:sp>
        <p:nvSpPr>
          <p:cNvPr id="87055" name="Rectangle 15"/>
          <p:cNvSpPr>
            <a:spLocks noChangeArrowheads="1"/>
          </p:cNvSpPr>
          <p:nvPr/>
        </p:nvSpPr>
        <p:spPr bwMode="auto">
          <a:xfrm>
            <a:off x="7523163" y="6015038"/>
            <a:ext cx="950912" cy="366712"/>
          </a:xfrm>
          <a:prstGeom prst="rect">
            <a:avLst/>
          </a:prstGeom>
          <a:noFill/>
          <a:ln w="9525">
            <a:noFill/>
            <a:miter lim="800000"/>
            <a:headEnd/>
            <a:tailEnd/>
          </a:ln>
        </p:spPr>
        <p:txBody>
          <a:bodyPr wrap="none" anchor="ctr">
            <a:spAutoFit/>
          </a:bodyPr>
          <a:lstStyle/>
          <a:p>
            <a:pPr algn="ctr">
              <a:buFont typeface="Arial" charset="0"/>
              <a:buNone/>
            </a:pPr>
            <a:r>
              <a:rPr lang="zh-CN" altLang="en-US" b="1">
                <a:solidFill>
                  <a:srgbClr val="EB120D"/>
                </a:solidFill>
                <a:latin typeface="Arial Black" pitchFamily="34" charset="0"/>
                <a:ea typeface="黑体" pitchFamily="2" charset="-122"/>
              </a:rPr>
              <a:t>伍先华</a:t>
            </a:r>
            <a:r>
              <a:rPr lang="zh-CN" altLang="en-US">
                <a:solidFill>
                  <a:srgbClr val="EB120D"/>
                </a:solidFill>
                <a:latin typeface="Arial Black" pitchFamily="34" charset="0"/>
                <a:ea typeface="黑体"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dissolve">
                                      <p:cBhvr>
                                        <p:cTn id="7" dur="500"/>
                                        <p:tgtEl>
                                          <p:spTgt spid="8704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7050"/>
                                        </p:tgtEl>
                                        <p:attrNameLst>
                                          <p:attrName>style.visibility</p:attrName>
                                        </p:attrNameLst>
                                      </p:cBhvr>
                                      <p:to>
                                        <p:strVal val="visible"/>
                                      </p:to>
                                    </p:set>
                                    <p:animEffect transition="in" filter="dissolve">
                                      <p:cBhvr>
                                        <p:cTn id="11" dur="500"/>
                                        <p:tgtEl>
                                          <p:spTgt spid="87050"/>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7047"/>
                                        </p:tgtEl>
                                        <p:attrNameLst>
                                          <p:attrName>style.visibility</p:attrName>
                                        </p:attrNameLst>
                                      </p:cBhvr>
                                      <p:to>
                                        <p:strVal val="visible"/>
                                      </p:to>
                                    </p:set>
                                    <p:animEffect transition="in" filter="dissolve">
                                      <p:cBhvr>
                                        <p:cTn id="15" dur="500"/>
                                        <p:tgtEl>
                                          <p:spTgt spid="8704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7053"/>
                                        </p:tgtEl>
                                        <p:attrNameLst>
                                          <p:attrName>style.visibility</p:attrName>
                                        </p:attrNameLst>
                                      </p:cBhvr>
                                      <p:to>
                                        <p:strVal val="visible"/>
                                      </p:to>
                                    </p:set>
                                    <p:animEffect transition="in" filter="dissolve">
                                      <p:cBhvr>
                                        <p:cTn id="19" dur="500"/>
                                        <p:tgtEl>
                                          <p:spTgt spid="87053"/>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87045"/>
                                        </p:tgtEl>
                                        <p:attrNameLst>
                                          <p:attrName>style.visibility</p:attrName>
                                        </p:attrNameLst>
                                      </p:cBhvr>
                                      <p:to>
                                        <p:strVal val="visible"/>
                                      </p:to>
                                    </p:set>
                                    <p:animEffect transition="in" filter="dissolve">
                                      <p:cBhvr>
                                        <p:cTn id="23" dur="500"/>
                                        <p:tgtEl>
                                          <p:spTgt spid="87045"/>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87052"/>
                                        </p:tgtEl>
                                        <p:attrNameLst>
                                          <p:attrName>style.visibility</p:attrName>
                                        </p:attrNameLst>
                                      </p:cBhvr>
                                      <p:to>
                                        <p:strVal val="visible"/>
                                      </p:to>
                                    </p:set>
                                    <p:animEffect transition="in" filter="dissolve">
                                      <p:cBhvr>
                                        <p:cTn id="27" dur="500"/>
                                        <p:tgtEl>
                                          <p:spTgt spid="87052"/>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87048"/>
                                        </p:tgtEl>
                                        <p:attrNameLst>
                                          <p:attrName>style.visibility</p:attrName>
                                        </p:attrNameLst>
                                      </p:cBhvr>
                                      <p:to>
                                        <p:strVal val="visible"/>
                                      </p:to>
                                    </p:set>
                                    <p:animEffect transition="in" filter="dissolve">
                                      <p:cBhvr>
                                        <p:cTn id="31" dur="500"/>
                                        <p:tgtEl>
                                          <p:spTgt spid="87048"/>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87054"/>
                                        </p:tgtEl>
                                        <p:attrNameLst>
                                          <p:attrName>style.visibility</p:attrName>
                                        </p:attrNameLst>
                                      </p:cBhvr>
                                      <p:to>
                                        <p:strVal val="visible"/>
                                      </p:to>
                                    </p:set>
                                    <p:animEffect transition="in" filter="dissolve">
                                      <p:cBhvr>
                                        <p:cTn id="35" dur="500"/>
                                        <p:tgtEl>
                                          <p:spTgt spid="87054"/>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87046"/>
                                        </p:tgtEl>
                                        <p:attrNameLst>
                                          <p:attrName>style.visibility</p:attrName>
                                        </p:attrNameLst>
                                      </p:cBhvr>
                                      <p:to>
                                        <p:strVal val="visible"/>
                                      </p:to>
                                    </p:set>
                                    <p:animEffect transition="in" filter="dissolve">
                                      <p:cBhvr>
                                        <p:cTn id="39" dur="500"/>
                                        <p:tgtEl>
                                          <p:spTgt spid="87046"/>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87051"/>
                                        </p:tgtEl>
                                        <p:attrNameLst>
                                          <p:attrName>style.visibility</p:attrName>
                                        </p:attrNameLst>
                                      </p:cBhvr>
                                      <p:to>
                                        <p:strVal val="visible"/>
                                      </p:to>
                                    </p:set>
                                    <p:animEffect transition="in" filter="dissolve">
                                      <p:cBhvr>
                                        <p:cTn id="43" dur="500"/>
                                        <p:tgtEl>
                                          <p:spTgt spid="87051"/>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87049"/>
                                        </p:tgtEl>
                                        <p:attrNameLst>
                                          <p:attrName>style.visibility</p:attrName>
                                        </p:attrNameLst>
                                      </p:cBhvr>
                                      <p:to>
                                        <p:strVal val="visible"/>
                                      </p:to>
                                    </p:set>
                                    <p:animEffect transition="in" filter="dissolve">
                                      <p:cBhvr>
                                        <p:cTn id="47" dur="500"/>
                                        <p:tgtEl>
                                          <p:spTgt spid="87049"/>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87055"/>
                                        </p:tgtEl>
                                        <p:attrNameLst>
                                          <p:attrName>style.visibility</p:attrName>
                                        </p:attrNameLst>
                                      </p:cBhvr>
                                      <p:to>
                                        <p:strVal val="visible"/>
                                      </p:to>
                                    </p:set>
                                    <p:animEffect transition="in" filter="dissolve">
                                      <p:cBhvr>
                                        <p:cTn id="51" dur="500"/>
                                        <p:tgtEl>
                                          <p:spTgt spid="8705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2769"/>
                                        </p:tgtEl>
                                        <p:attrNameLst>
                                          <p:attrName>style.visibility</p:attrName>
                                        </p:attrNameLst>
                                      </p:cBhvr>
                                      <p:to>
                                        <p:strVal val="visible"/>
                                      </p:to>
                                    </p:set>
                                    <p:anim calcmode="lin" valueType="num">
                                      <p:cBhvr additive="base">
                                        <p:cTn id="56" dur="5000" fill="hold"/>
                                        <p:tgtEl>
                                          <p:spTgt spid="32769"/>
                                        </p:tgtEl>
                                        <p:attrNameLst>
                                          <p:attrName>ppt_x</p:attrName>
                                        </p:attrNameLst>
                                      </p:cBhvr>
                                      <p:tavLst>
                                        <p:tav tm="0">
                                          <p:val>
                                            <p:strVal val="#ppt_x"/>
                                          </p:val>
                                        </p:tav>
                                        <p:tav tm="100000">
                                          <p:val>
                                            <p:strVal val="#ppt_x"/>
                                          </p:val>
                                        </p:tav>
                                      </p:tavLst>
                                    </p:anim>
                                    <p:anim calcmode="lin" valueType="num">
                                      <p:cBhvr additive="base">
                                        <p:cTn id="57" dur="5000" fill="hold"/>
                                        <p:tgtEl>
                                          <p:spTgt spid="327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autoUpdateAnimBg="0"/>
      <p:bldP spid="87050" grpId="0" autoUpdateAnimBg="0"/>
      <p:bldP spid="87051" grpId="0" autoUpdateAnimBg="0"/>
      <p:bldP spid="87052" grpId="0" autoUpdateAnimBg="0"/>
      <p:bldP spid="87053" grpId="0" autoUpdateAnimBg="0"/>
      <p:bldP spid="87054" grpId="0" autoUpdateAnimBg="0"/>
      <p:bldP spid="8705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250825" y="2133600"/>
            <a:ext cx="642938" cy="2289175"/>
          </a:xfrm>
          <a:prstGeom prst="rect">
            <a:avLst/>
          </a:prstGeom>
          <a:solidFill>
            <a:srgbClr val="009900"/>
          </a:solidFill>
          <a:ln w="9525">
            <a:noFill/>
            <a:miter lim="800000"/>
            <a:headEnd/>
            <a:tailEnd/>
          </a:ln>
        </p:spPr>
        <p:txBody>
          <a:bodyPr wrap="none">
            <a:spAutoFit/>
          </a:bodyPr>
          <a:lstStyle/>
          <a:p>
            <a:r>
              <a:rPr lang="zh-CN" altLang="en-US" sz="3600" b="1">
                <a:solidFill>
                  <a:schemeClr val="bg1"/>
                </a:solidFill>
                <a:latin typeface="Franklin Gothic Book"/>
                <a:ea typeface="黑体" pitchFamily="2" charset="-122"/>
              </a:rPr>
              <a:t>抗</a:t>
            </a:r>
          </a:p>
          <a:p>
            <a:r>
              <a:rPr lang="zh-CN" altLang="en-US" sz="3600" b="1">
                <a:solidFill>
                  <a:schemeClr val="bg1"/>
                </a:solidFill>
                <a:latin typeface="Franklin Gothic Book"/>
                <a:ea typeface="黑体" pitchFamily="2" charset="-122"/>
              </a:rPr>
              <a:t>美</a:t>
            </a:r>
          </a:p>
          <a:p>
            <a:r>
              <a:rPr lang="zh-CN" altLang="en-US" sz="3600" b="1">
                <a:solidFill>
                  <a:schemeClr val="bg1"/>
                </a:solidFill>
                <a:latin typeface="Franklin Gothic Book"/>
                <a:ea typeface="黑体" pitchFamily="2" charset="-122"/>
              </a:rPr>
              <a:t>援</a:t>
            </a:r>
          </a:p>
          <a:p>
            <a:r>
              <a:rPr lang="zh-CN" altLang="en-US" sz="3600" b="1">
                <a:solidFill>
                  <a:schemeClr val="bg1"/>
                </a:solidFill>
                <a:latin typeface="Franklin Gothic Book"/>
                <a:ea typeface="黑体" pitchFamily="2" charset="-122"/>
              </a:rPr>
              <a:t>朝</a:t>
            </a:r>
          </a:p>
        </p:txBody>
      </p:sp>
      <p:sp>
        <p:nvSpPr>
          <p:cNvPr id="71683" name="Text Box 3"/>
          <p:cNvSpPr txBox="1">
            <a:spLocks noChangeArrowheads="1"/>
          </p:cNvSpPr>
          <p:nvPr/>
        </p:nvSpPr>
        <p:spPr bwMode="auto">
          <a:xfrm>
            <a:off x="2436813" y="260350"/>
            <a:ext cx="6311900" cy="457200"/>
          </a:xfrm>
          <a:prstGeom prst="rect">
            <a:avLst/>
          </a:prstGeom>
          <a:solidFill>
            <a:srgbClr val="0000FF">
              <a:alpha val="78038"/>
            </a:srgbClr>
          </a:solidFill>
          <a:ln w="9525">
            <a:noFill/>
            <a:miter lim="800000"/>
            <a:headEnd/>
            <a:tailEnd/>
          </a:ln>
        </p:spPr>
        <p:txBody>
          <a:bodyPr wrap="none">
            <a:spAutoFit/>
          </a:bodyPr>
          <a:lstStyle/>
          <a:p>
            <a:r>
              <a:rPr lang="zh-CN" altLang="en-US" sz="2400" b="1">
                <a:latin typeface="Franklin Gothic Book"/>
                <a:ea typeface="黑体" pitchFamily="2" charset="-122"/>
              </a:rPr>
              <a:t>朝鲜内战爆发，美国出兵，严重威胁中国安全</a:t>
            </a:r>
          </a:p>
        </p:txBody>
      </p:sp>
      <p:sp>
        <p:nvSpPr>
          <p:cNvPr id="71684" name="Text Box 4">
            <a:hlinkClick r:id="rId2" action="ppaction://hlinksldjump"/>
          </p:cNvPr>
          <p:cNvSpPr txBox="1">
            <a:spLocks noChangeArrowheads="1"/>
          </p:cNvSpPr>
          <p:nvPr/>
        </p:nvSpPr>
        <p:spPr bwMode="auto">
          <a:xfrm>
            <a:off x="2436813" y="836613"/>
            <a:ext cx="5392737" cy="457200"/>
          </a:xfrm>
          <a:prstGeom prst="rect">
            <a:avLst/>
          </a:prstGeom>
          <a:solidFill>
            <a:srgbClr val="0000FF">
              <a:alpha val="78038"/>
            </a:srgbClr>
          </a:solidFill>
          <a:ln w="9525">
            <a:noFill/>
            <a:miter lim="800000"/>
            <a:headEnd/>
            <a:tailEnd/>
          </a:ln>
        </p:spPr>
        <p:txBody>
          <a:bodyPr wrap="none">
            <a:spAutoFit/>
          </a:bodyPr>
          <a:lstStyle/>
          <a:p>
            <a:r>
              <a:rPr lang="zh-CN" altLang="en-US" sz="2400" b="1">
                <a:latin typeface="Franklin Gothic Book"/>
                <a:ea typeface="黑体" pitchFamily="2" charset="-122"/>
              </a:rPr>
              <a:t>朝鲜民主主义共和国请求中国出兵援朝</a:t>
            </a:r>
          </a:p>
        </p:txBody>
      </p:sp>
      <p:sp>
        <p:nvSpPr>
          <p:cNvPr id="71685" name="Text Box 5"/>
          <p:cNvSpPr txBox="1">
            <a:spLocks noChangeArrowheads="1"/>
          </p:cNvSpPr>
          <p:nvPr/>
        </p:nvSpPr>
        <p:spPr bwMode="auto">
          <a:xfrm>
            <a:off x="2455863" y="1484313"/>
            <a:ext cx="2941637" cy="457200"/>
          </a:xfrm>
          <a:prstGeom prst="rect">
            <a:avLst/>
          </a:prstGeom>
          <a:solidFill>
            <a:srgbClr val="0000FF">
              <a:alpha val="78038"/>
            </a:srgbClr>
          </a:solidFill>
          <a:ln w="9525">
            <a:noFill/>
            <a:miter lim="800000"/>
            <a:headEnd/>
            <a:tailEnd/>
          </a:ln>
        </p:spPr>
        <p:txBody>
          <a:bodyPr wrap="none">
            <a:spAutoFit/>
          </a:bodyPr>
          <a:lstStyle/>
          <a:p>
            <a:r>
              <a:rPr lang="zh-CN" altLang="en-US" sz="2400" b="1">
                <a:latin typeface="Franklin Gothic Book"/>
                <a:ea typeface="黑体" pitchFamily="2" charset="-122"/>
              </a:rPr>
              <a:t>抗美援朝，保家卫国</a:t>
            </a:r>
          </a:p>
        </p:txBody>
      </p:sp>
      <p:sp>
        <p:nvSpPr>
          <p:cNvPr id="71686" name="Text Box 6"/>
          <p:cNvSpPr txBox="1">
            <a:spLocks noChangeArrowheads="1"/>
          </p:cNvSpPr>
          <p:nvPr/>
        </p:nvSpPr>
        <p:spPr bwMode="auto">
          <a:xfrm>
            <a:off x="2489200" y="2178050"/>
            <a:ext cx="4310063" cy="461963"/>
          </a:xfrm>
          <a:prstGeom prst="rect">
            <a:avLst/>
          </a:prstGeom>
          <a:solidFill>
            <a:srgbClr val="0000FF">
              <a:alpha val="78038"/>
            </a:srgbClr>
          </a:solidFill>
          <a:ln w="9525">
            <a:noFill/>
            <a:miter lim="800000"/>
            <a:headEnd/>
            <a:tailEnd/>
          </a:ln>
        </p:spPr>
        <p:txBody>
          <a:bodyPr wrap="none">
            <a:spAutoFit/>
          </a:bodyPr>
          <a:lstStyle/>
          <a:p>
            <a:r>
              <a:rPr lang="en-US" altLang="zh-CN" sz="2400" b="1">
                <a:latin typeface="Franklin Gothic Book"/>
                <a:ea typeface="黑体" pitchFamily="2" charset="-122"/>
              </a:rPr>
              <a:t>1950</a:t>
            </a:r>
            <a:r>
              <a:rPr lang="zh-CN" altLang="en-US" sz="2400" b="1">
                <a:latin typeface="Franklin Gothic Book"/>
                <a:ea typeface="黑体" pitchFamily="2" charset="-122"/>
              </a:rPr>
              <a:t>年</a:t>
            </a:r>
            <a:r>
              <a:rPr lang="en-US" altLang="zh-CN" sz="2400" b="1">
                <a:latin typeface="Franklin Gothic Book"/>
                <a:ea typeface="黑体" pitchFamily="2" charset="-122"/>
              </a:rPr>
              <a:t>10</a:t>
            </a:r>
            <a:r>
              <a:rPr lang="zh-CN" altLang="en-US" sz="2400" b="1">
                <a:latin typeface="Franklin Gothic Book"/>
                <a:ea typeface="黑体" pitchFamily="2" charset="-122"/>
              </a:rPr>
              <a:t>月</a:t>
            </a:r>
            <a:r>
              <a:rPr lang="en-US" altLang="zh-CN" sz="2400" b="1">
                <a:latin typeface="Franklin Gothic Book"/>
                <a:ea typeface="黑体" pitchFamily="2" charset="-122"/>
              </a:rPr>
              <a:t>------1953</a:t>
            </a:r>
            <a:r>
              <a:rPr lang="zh-CN" altLang="en-US" sz="2400" b="1">
                <a:latin typeface="Franklin Gothic Book"/>
                <a:ea typeface="黑体" pitchFamily="2" charset="-122"/>
              </a:rPr>
              <a:t>年</a:t>
            </a:r>
            <a:r>
              <a:rPr lang="en-US" altLang="zh-CN" sz="2400" b="1">
                <a:latin typeface="Franklin Gothic Book"/>
                <a:ea typeface="黑体" pitchFamily="2" charset="-122"/>
              </a:rPr>
              <a:t>7</a:t>
            </a:r>
            <a:r>
              <a:rPr lang="zh-CN" altLang="en-US" sz="2400" b="1">
                <a:latin typeface="Franklin Gothic Book"/>
                <a:ea typeface="黑体" pitchFamily="2" charset="-122"/>
              </a:rPr>
              <a:t>月</a:t>
            </a:r>
          </a:p>
        </p:txBody>
      </p:sp>
      <p:sp>
        <p:nvSpPr>
          <p:cNvPr id="71687" name="Text Box 7"/>
          <p:cNvSpPr txBox="1">
            <a:spLocks noChangeArrowheads="1"/>
          </p:cNvSpPr>
          <p:nvPr/>
        </p:nvSpPr>
        <p:spPr bwMode="auto">
          <a:xfrm>
            <a:off x="3132138" y="3429000"/>
            <a:ext cx="1103312" cy="457200"/>
          </a:xfrm>
          <a:prstGeom prst="rect">
            <a:avLst/>
          </a:prstGeom>
          <a:solidFill>
            <a:srgbClr val="0000FF">
              <a:alpha val="78038"/>
            </a:srgbClr>
          </a:solidFill>
          <a:ln w="9525">
            <a:noFill/>
            <a:miter lim="800000"/>
            <a:headEnd/>
            <a:tailEnd/>
          </a:ln>
        </p:spPr>
        <p:txBody>
          <a:bodyPr wrap="none">
            <a:spAutoFit/>
          </a:bodyPr>
          <a:lstStyle/>
          <a:p>
            <a:r>
              <a:rPr lang="zh-CN" altLang="en-US" sz="2400" b="1">
                <a:latin typeface="Franklin Gothic Book"/>
                <a:ea typeface="黑体" pitchFamily="2" charset="-122"/>
              </a:rPr>
              <a:t>彭德怀</a:t>
            </a:r>
          </a:p>
        </p:txBody>
      </p:sp>
      <p:sp>
        <p:nvSpPr>
          <p:cNvPr id="71688" name="Text Box 8"/>
          <p:cNvSpPr txBox="1">
            <a:spLocks noChangeArrowheads="1"/>
          </p:cNvSpPr>
          <p:nvPr/>
        </p:nvSpPr>
        <p:spPr bwMode="auto">
          <a:xfrm>
            <a:off x="3540125" y="4221163"/>
            <a:ext cx="1103313" cy="457200"/>
          </a:xfrm>
          <a:prstGeom prst="rect">
            <a:avLst/>
          </a:prstGeom>
          <a:solidFill>
            <a:srgbClr val="0000FF">
              <a:alpha val="78038"/>
            </a:srgbClr>
          </a:solidFill>
          <a:ln w="9525">
            <a:noFill/>
            <a:miter lim="800000"/>
            <a:headEnd/>
            <a:tailEnd/>
          </a:ln>
        </p:spPr>
        <p:txBody>
          <a:bodyPr wrap="none">
            <a:spAutoFit/>
          </a:bodyPr>
          <a:lstStyle/>
          <a:p>
            <a:r>
              <a:rPr lang="zh-CN" altLang="en-US" sz="2400" b="1">
                <a:latin typeface="Franklin Gothic Book"/>
                <a:ea typeface="黑体" pitchFamily="2" charset="-122"/>
              </a:rPr>
              <a:t>黄继光</a:t>
            </a:r>
          </a:p>
        </p:txBody>
      </p:sp>
      <p:sp>
        <p:nvSpPr>
          <p:cNvPr id="71689" name="Text Box 9"/>
          <p:cNvSpPr txBox="1">
            <a:spLocks noChangeArrowheads="1"/>
          </p:cNvSpPr>
          <p:nvPr/>
        </p:nvSpPr>
        <p:spPr bwMode="auto">
          <a:xfrm>
            <a:off x="5053013" y="4221163"/>
            <a:ext cx="1103312" cy="457200"/>
          </a:xfrm>
          <a:prstGeom prst="rect">
            <a:avLst/>
          </a:prstGeom>
          <a:solidFill>
            <a:srgbClr val="0000FF">
              <a:alpha val="78038"/>
            </a:srgbClr>
          </a:solidFill>
          <a:ln w="9525">
            <a:noFill/>
            <a:miter lim="800000"/>
            <a:headEnd/>
            <a:tailEnd/>
          </a:ln>
        </p:spPr>
        <p:txBody>
          <a:bodyPr wrap="none">
            <a:spAutoFit/>
          </a:bodyPr>
          <a:lstStyle/>
          <a:p>
            <a:r>
              <a:rPr lang="zh-CN" altLang="en-US" sz="2400" b="1">
                <a:latin typeface="Franklin Gothic Book"/>
                <a:ea typeface="黑体" pitchFamily="2" charset="-122"/>
              </a:rPr>
              <a:t>邱少云</a:t>
            </a:r>
          </a:p>
        </p:txBody>
      </p:sp>
      <p:sp>
        <p:nvSpPr>
          <p:cNvPr id="71690" name="Text Box 10"/>
          <p:cNvSpPr txBox="1">
            <a:spLocks noChangeArrowheads="1"/>
          </p:cNvSpPr>
          <p:nvPr/>
        </p:nvSpPr>
        <p:spPr bwMode="auto">
          <a:xfrm>
            <a:off x="2833688" y="4868863"/>
            <a:ext cx="5699125" cy="622300"/>
          </a:xfrm>
          <a:prstGeom prst="rect">
            <a:avLst/>
          </a:prstGeom>
          <a:solidFill>
            <a:srgbClr val="0000FF">
              <a:alpha val="78038"/>
            </a:srgbClr>
          </a:solidFill>
          <a:ln w="9525">
            <a:noFill/>
            <a:miter lim="800000"/>
            <a:headEnd/>
            <a:tailEnd/>
          </a:ln>
        </p:spPr>
        <p:txBody>
          <a:bodyPr wrap="none">
            <a:spAutoFit/>
          </a:bodyPr>
          <a:lstStyle/>
          <a:p>
            <a:pPr>
              <a:lnSpc>
                <a:spcPct val="145000"/>
              </a:lnSpc>
            </a:pPr>
            <a:r>
              <a:rPr lang="zh-CN" altLang="en-US" sz="2400" b="1">
                <a:latin typeface="Franklin Gothic Book"/>
                <a:ea typeface="黑体" pitchFamily="2" charset="-122"/>
              </a:rPr>
              <a:t>是一场抗击侵略，保家卫国的正义战争。</a:t>
            </a:r>
          </a:p>
        </p:txBody>
      </p:sp>
      <p:sp>
        <p:nvSpPr>
          <p:cNvPr id="71691" name="Text Box 11"/>
          <p:cNvSpPr txBox="1">
            <a:spLocks noChangeArrowheads="1"/>
          </p:cNvSpPr>
          <p:nvPr/>
        </p:nvSpPr>
        <p:spPr bwMode="auto">
          <a:xfrm>
            <a:off x="2268538" y="5661025"/>
            <a:ext cx="6618287" cy="731838"/>
          </a:xfrm>
          <a:prstGeom prst="rect">
            <a:avLst/>
          </a:prstGeom>
          <a:solidFill>
            <a:srgbClr val="0000FF">
              <a:alpha val="78038"/>
            </a:srgbClr>
          </a:solidFill>
          <a:ln w="9525">
            <a:noFill/>
            <a:miter lim="800000"/>
            <a:headEnd/>
            <a:tailEnd/>
          </a:ln>
        </p:spPr>
        <p:txBody>
          <a:bodyPr wrap="none">
            <a:spAutoFit/>
          </a:bodyPr>
          <a:lstStyle/>
          <a:p>
            <a:r>
              <a:rPr lang="en-US" altLang="zh-CN" b="1">
                <a:latin typeface="Verdana" pitchFamily="34" charset="0"/>
                <a:ea typeface="黑体" pitchFamily="2" charset="-122"/>
              </a:rPr>
              <a:t>1953</a:t>
            </a:r>
            <a:r>
              <a:rPr lang="zh-CN" altLang="en-US" b="1">
                <a:latin typeface="Verdana" pitchFamily="34" charset="0"/>
                <a:ea typeface="黑体" pitchFamily="2" charset="-122"/>
              </a:rPr>
              <a:t>年</a:t>
            </a:r>
            <a:r>
              <a:rPr lang="en-US" altLang="zh-CN" b="1">
                <a:latin typeface="Verdana" pitchFamily="34" charset="0"/>
                <a:ea typeface="黑体" pitchFamily="2" charset="-122"/>
              </a:rPr>
              <a:t>7</a:t>
            </a:r>
            <a:r>
              <a:rPr lang="zh-CN" altLang="en-US" b="1">
                <a:latin typeface="Verdana" pitchFamily="34" charset="0"/>
                <a:ea typeface="黑体" pitchFamily="2" charset="-122"/>
              </a:rPr>
              <a:t>月</a:t>
            </a:r>
          </a:p>
          <a:p>
            <a:r>
              <a:rPr lang="zh-CN" altLang="en-US" sz="2400" b="1">
                <a:latin typeface="Franklin Gothic Book"/>
                <a:ea typeface="黑体" pitchFamily="2" charset="-122"/>
              </a:rPr>
              <a:t>美国被迫在停战协定上签字，中朝人民取得胜利</a:t>
            </a:r>
          </a:p>
        </p:txBody>
      </p:sp>
      <p:sp>
        <p:nvSpPr>
          <p:cNvPr id="33803" name="AutoShape 12"/>
          <p:cNvSpPr>
            <a:spLocks/>
          </p:cNvSpPr>
          <p:nvPr/>
        </p:nvSpPr>
        <p:spPr bwMode="auto">
          <a:xfrm>
            <a:off x="1042988" y="476250"/>
            <a:ext cx="149225" cy="5300663"/>
          </a:xfrm>
          <a:prstGeom prst="leftBrace">
            <a:avLst>
              <a:gd name="adj1" fmla="val 296011"/>
              <a:gd name="adj2" fmla="val 51361"/>
            </a:avLst>
          </a:prstGeom>
          <a:solidFill>
            <a:srgbClr val="0000FF"/>
          </a:solidFill>
          <a:ln w="57150">
            <a:solidFill>
              <a:srgbClr val="00CC00"/>
            </a:solidFill>
            <a:round/>
            <a:headEnd/>
            <a:tailEnd/>
          </a:ln>
        </p:spPr>
        <p:txBody>
          <a:bodyPr wrap="none" anchor="ctr"/>
          <a:lstStyle/>
          <a:p>
            <a:endParaRPr lang="zh-CN" altLang="en-US">
              <a:latin typeface="Franklin Gothic Book"/>
              <a:ea typeface="黑体" pitchFamily="2" charset="-122"/>
            </a:endParaRPr>
          </a:p>
        </p:txBody>
      </p:sp>
      <p:sp>
        <p:nvSpPr>
          <p:cNvPr id="33804" name="AutoShape 13">
            <a:hlinkClick r:id="rId3" action="ppaction://hlinksldjump"/>
          </p:cNvPr>
          <p:cNvSpPr>
            <a:spLocks noChangeArrowheads="1"/>
          </p:cNvSpPr>
          <p:nvPr/>
        </p:nvSpPr>
        <p:spPr bwMode="auto">
          <a:xfrm>
            <a:off x="1258888" y="333375"/>
            <a:ext cx="989012" cy="433388"/>
          </a:xfrm>
          <a:prstGeom prst="roundRect">
            <a:avLst>
              <a:gd name="adj" fmla="val 16667"/>
            </a:avLst>
          </a:prstGeom>
          <a:solidFill>
            <a:schemeClr val="bg2"/>
          </a:solidFill>
          <a:ln w="9525">
            <a:noFill/>
            <a:round/>
            <a:headEnd/>
            <a:tailEnd/>
          </a:ln>
        </p:spPr>
        <p:txBody>
          <a:bodyPr wrap="none" anchor="ctr"/>
          <a:lstStyle/>
          <a:p>
            <a:pPr algn="ctr">
              <a:lnSpc>
                <a:spcPct val="80000"/>
              </a:lnSpc>
              <a:spcBef>
                <a:spcPct val="20000"/>
              </a:spcBef>
            </a:pPr>
            <a:r>
              <a:rPr lang="zh-CN" altLang="en-US" sz="2800" b="1">
                <a:latin typeface="Franklin Gothic Book"/>
                <a:ea typeface="黑体" pitchFamily="2" charset="-122"/>
              </a:rPr>
              <a:t>背景</a:t>
            </a:r>
          </a:p>
        </p:txBody>
      </p:sp>
      <p:sp>
        <p:nvSpPr>
          <p:cNvPr id="33805" name="AutoShape 14">
            <a:hlinkClick r:id="rId3" action="ppaction://hlinksldjump"/>
          </p:cNvPr>
          <p:cNvSpPr>
            <a:spLocks noChangeArrowheads="1"/>
          </p:cNvSpPr>
          <p:nvPr/>
        </p:nvSpPr>
        <p:spPr bwMode="auto">
          <a:xfrm>
            <a:off x="1331913" y="1484313"/>
            <a:ext cx="1063625" cy="433387"/>
          </a:xfrm>
          <a:prstGeom prst="roundRect">
            <a:avLst>
              <a:gd name="adj" fmla="val 16667"/>
            </a:avLst>
          </a:prstGeom>
          <a:solidFill>
            <a:schemeClr val="bg2"/>
          </a:solidFill>
          <a:ln w="9525">
            <a:noFill/>
            <a:round/>
            <a:headEnd/>
            <a:tailEnd/>
          </a:ln>
        </p:spPr>
        <p:txBody>
          <a:bodyPr wrap="none" anchor="ctr"/>
          <a:lstStyle/>
          <a:p>
            <a:pPr algn="ctr">
              <a:lnSpc>
                <a:spcPct val="80000"/>
              </a:lnSpc>
              <a:spcBef>
                <a:spcPct val="20000"/>
              </a:spcBef>
            </a:pPr>
            <a:r>
              <a:rPr lang="zh-CN" altLang="en-US" sz="2800" b="1">
                <a:latin typeface="Franklin Gothic Book"/>
                <a:ea typeface="黑体" pitchFamily="2" charset="-122"/>
              </a:rPr>
              <a:t>目的</a:t>
            </a:r>
          </a:p>
        </p:txBody>
      </p:sp>
      <p:sp>
        <p:nvSpPr>
          <p:cNvPr id="33806" name="AutoShape 15">
            <a:hlinkClick r:id="rId3" action="ppaction://hlinksldjump"/>
          </p:cNvPr>
          <p:cNvSpPr>
            <a:spLocks noChangeArrowheads="1"/>
          </p:cNvSpPr>
          <p:nvPr/>
        </p:nvSpPr>
        <p:spPr bwMode="auto">
          <a:xfrm>
            <a:off x="1331913" y="2205038"/>
            <a:ext cx="1063625" cy="431800"/>
          </a:xfrm>
          <a:prstGeom prst="roundRect">
            <a:avLst>
              <a:gd name="adj" fmla="val 16667"/>
            </a:avLst>
          </a:prstGeom>
          <a:solidFill>
            <a:schemeClr val="bg2"/>
          </a:solidFill>
          <a:ln w="9525">
            <a:noFill/>
            <a:round/>
            <a:headEnd/>
            <a:tailEnd/>
          </a:ln>
        </p:spPr>
        <p:txBody>
          <a:bodyPr wrap="none" anchor="ctr"/>
          <a:lstStyle/>
          <a:p>
            <a:pPr algn="ctr">
              <a:lnSpc>
                <a:spcPct val="80000"/>
              </a:lnSpc>
              <a:spcBef>
                <a:spcPct val="20000"/>
              </a:spcBef>
            </a:pPr>
            <a:r>
              <a:rPr lang="zh-CN" altLang="en-US" sz="2800" b="1">
                <a:latin typeface="Franklin Gothic Book"/>
                <a:ea typeface="黑体" pitchFamily="2" charset="-122"/>
              </a:rPr>
              <a:t>时间</a:t>
            </a:r>
          </a:p>
        </p:txBody>
      </p:sp>
      <p:sp>
        <p:nvSpPr>
          <p:cNvPr id="33807" name="AutoShape 16">
            <a:hlinkClick r:id="rId3" action="ppaction://hlinksldjump"/>
          </p:cNvPr>
          <p:cNvSpPr>
            <a:spLocks noChangeArrowheads="1"/>
          </p:cNvSpPr>
          <p:nvPr/>
        </p:nvSpPr>
        <p:spPr bwMode="auto">
          <a:xfrm>
            <a:off x="1331913" y="3427413"/>
            <a:ext cx="1366837" cy="433387"/>
          </a:xfrm>
          <a:prstGeom prst="roundRect">
            <a:avLst>
              <a:gd name="adj" fmla="val 16667"/>
            </a:avLst>
          </a:prstGeom>
          <a:solidFill>
            <a:schemeClr val="bg2"/>
          </a:solidFill>
          <a:ln w="9525">
            <a:noFill/>
            <a:round/>
            <a:headEnd/>
            <a:tailEnd/>
          </a:ln>
        </p:spPr>
        <p:txBody>
          <a:bodyPr wrap="none" anchor="ctr"/>
          <a:lstStyle/>
          <a:p>
            <a:pPr algn="ctr">
              <a:lnSpc>
                <a:spcPct val="80000"/>
              </a:lnSpc>
              <a:spcBef>
                <a:spcPct val="20000"/>
              </a:spcBef>
            </a:pPr>
            <a:r>
              <a:rPr lang="zh-CN" altLang="en-US" sz="2800" b="1">
                <a:latin typeface="Franklin Gothic Book"/>
                <a:ea typeface="黑体" pitchFamily="2" charset="-122"/>
              </a:rPr>
              <a:t>指挥者</a:t>
            </a:r>
          </a:p>
        </p:txBody>
      </p:sp>
      <p:sp>
        <p:nvSpPr>
          <p:cNvPr id="33808" name="AutoShape 17">
            <a:hlinkClick r:id="rId3" action="ppaction://hlinksldjump"/>
          </p:cNvPr>
          <p:cNvSpPr>
            <a:spLocks noChangeArrowheads="1"/>
          </p:cNvSpPr>
          <p:nvPr/>
        </p:nvSpPr>
        <p:spPr bwMode="auto">
          <a:xfrm>
            <a:off x="1331913" y="4219575"/>
            <a:ext cx="2016125" cy="433388"/>
          </a:xfrm>
          <a:prstGeom prst="roundRect">
            <a:avLst>
              <a:gd name="adj" fmla="val 16667"/>
            </a:avLst>
          </a:prstGeom>
          <a:solidFill>
            <a:schemeClr val="bg2"/>
          </a:solidFill>
          <a:ln w="9525">
            <a:noFill/>
            <a:round/>
            <a:headEnd/>
            <a:tailEnd/>
          </a:ln>
        </p:spPr>
        <p:txBody>
          <a:bodyPr wrap="none" anchor="ctr"/>
          <a:lstStyle/>
          <a:p>
            <a:pPr algn="ctr">
              <a:lnSpc>
                <a:spcPct val="80000"/>
              </a:lnSpc>
              <a:spcBef>
                <a:spcPct val="20000"/>
              </a:spcBef>
            </a:pPr>
            <a:r>
              <a:rPr lang="zh-CN" altLang="en-US" sz="2800" b="1">
                <a:latin typeface="Franklin Gothic Book"/>
                <a:ea typeface="黑体" pitchFamily="2" charset="-122"/>
              </a:rPr>
              <a:t>战斗英雄</a:t>
            </a:r>
          </a:p>
        </p:txBody>
      </p:sp>
      <p:sp>
        <p:nvSpPr>
          <p:cNvPr id="33809" name="AutoShape 18">
            <a:hlinkClick r:id="rId3" action="ppaction://hlinksldjump"/>
          </p:cNvPr>
          <p:cNvSpPr>
            <a:spLocks noChangeArrowheads="1"/>
          </p:cNvSpPr>
          <p:nvPr/>
        </p:nvSpPr>
        <p:spPr bwMode="auto">
          <a:xfrm>
            <a:off x="1258888" y="5805488"/>
            <a:ext cx="987425" cy="433387"/>
          </a:xfrm>
          <a:prstGeom prst="roundRect">
            <a:avLst>
              <a:gd name="adj" fmla="val 16667"/>
            </a:avLst>
          </a:prstGeom>
          <a:solidFill>
            <a:schemeClr val="bg2"/>
          </a:solidFill>
          <a:ln w="9525">
            <a:noFill/>
            <a:round/>
            <a:headEnd/>
            <a:tailEnd/>
          </a:ln>
        </p:spPr>
        <p:txBody>
          <a:bodyPr wrap="none" anchor="ctr"/>
          <a:lstStyle/>
          <a:p>
            <a:pPr algn="ctr">
              <a:lnSpc>
                <a:spcPct val="80000"/>
              </a:lnSpc>
              <a:spcBef>
                <a:spcPct val="20000"/>
              </a:spcBef>
            </a:pPr>
            <a:r>
              <a:rPr lang="zh-CN" altLang="en-US" sz="2800" b="1">
                <a:latin typeface="Franklin Gothic Book"/>
                <a:ea typeface="黑体" pitchFamily="2" charset="-122"/>
              </a:rPr>
              <a:t>结果</a:t>
            </a:r>
          </a:p>
        </p:txBody>
      </p:sp>
      <p:sp>
        <p:nvSpPr>
          <p:cNvPr id="33810" name="AutoShape 19">
            <a:hlinkClick r:id="rId3" action="ppaction://hlinksldjump"/>
          </p:cNvPr>
          <p:cNvSpPr>
            <a:spLocks noChangeArrowheads="1"/>
          </p:cNvSpPr>
          <p:nvPr/>
        </p:nvSpPr>
        <p:spPr bwMode="auto">
          <a:xfrm>
            <a:off x="1331913" y="2852738"/>
            <a:ext cx="1063625" cy="433387"/>
          </a:xfrm>
          <a:prstGeom prst="roundRect">
            <a:avLst>
              <a:gd name="adj" fmla="val 16667"/>
            </a:avLst>
          </a:prstGeom>
          <a:solidFill>
            <a:schemeClr val="bg2"/>
          </a:solidFill>
          <a:ln w="9525">
            <a:noFill/>
            <a:round/>
            <a:headEnd/>
            <a:tailEnd/>
          </a:ln>
        </p:spPr>
        <p:txBody>
          <a:bodyPr wrap="none" anchor="ctr"/>
          <a:lstStyle/>
          <a:p>
            <a:pPr algn="ctr">
              <a:lnSpc>
                <a:spcPct val="80000"/>
              </a:lnSpc>
              <a:spcBef>
                <a:spcPct val="20000"/>
              </a:spcBef>
            </a:pPr>
            <a:r>
              <a:rPr lang="zh-CN" altLang="en-US" sz="2800" b="1">
                <a:latin typeface="Franklin Gothic Book"/>
                <a:ea typeface="黑体" pitchFamily="2" charset="-122"/>
              </a:rPr>
              <a:t>军队</a:t>
            </a:r>
          </a:p>
        </p:txBody>
      </p:sp>
      <p:sp>
        <p:nvSpPr>
          <p:cNvPr id="71700" name="Text Box 20"/>
          <p:cNvSpPr txBox="1">
            <a:spLocks noChangeArrowheads="1"/>
          </p:cNvSpPr>
          <p:nvPr/>
        </p:nvSpPr>
        <p:spPr bwMode="auto">
          <a:xfrm>
            <a:off x="2484438" y="2852738"/>
            <a:ext cx="2584450" cy="457200"/>
          </a:xfrm>
          <a:prstGeom prst="rect">
            <a:avLst/>
          </a:prstGeom>
          <a:solidFill>
            <a:srgbClr val="0000FF">
              <a:alpha val="78038"/>
            </a:srgbClr>
          </a:solidFill>
          <a:ln w="9525">
            <a:noFill/>
            <a:miter lim="800000"/>
            <a:headEnd/>
            <a:tailEnd/>
          </a:ln>
        </p:spPr>
        <p:txBody>
          <a:bodyPr>
            <a:spAutoFit/>
          </a:bodyPr>
          <a:lstStyle/>
          <a:p>
            <a:r>
              <a:rPr lang="zh-CN" altLang="en-US" sz="2400" b="1">
                <a:latin typeface="Franklin Gothic Book"/>
                <a:ea typeface="黑体" pitchFamily="2" charset="-122"/>
              </a:rPr>
              <a:t>中国人民志愿军</a:t>
            </a:r>
          </a:p>
        </p:txBody>
      </p:sp>
      <p:sp>
        <p:nvSpPr>
          <p:cNvPr id="33812" name="AutoShape 21"/>
          <p:cNvSpPr>
            <a:spLocks/>
          </p:cNvSpPr>
          <p:nvPr/>
        </p:nvSpPr>
        <p:spPr bwMode="auto">
          <a:xfrm>
            <a:off x="2268538" y="333375"/>
            <a:ext cx="71437" cy="993775"/>
          </a:xfrm>
          <a:prstGeom prst="leftBrace">
            <a:avLst>
              <a:gd name="adj1" fmla="val 115927"/>
              <a:gd name="adj2" fmla="val 50000"/>
            </a:avLst>
          </a:prstGeom>
          <a:solidFill>
            <a:srgbClr val="0000FF"/>
          </a:solidFill>
          <a:ln w="57150">
            <a:solidFill>
              <a:srgbClr val="00CC00"/>
            </a:solidFill>
            <a:round/>
            <a:headEnd/>
            <a:tailEnd/>
          </a:ln>
        </p:spPr>
        <p:txBody>
          <a:bodyPr wrap="none" anchor="ctr"/>
          <a:lstStyle/>
          <a:p>
            <a:endParaRPr lang="zh-CN" altLang="en-US">
              <a:latin typeface="Franklin Gothic Book"/>
              <a:ea typeface="黑体" pitchFamily="2" charset="-122"/>
            </a:endParaRPr>
          </a:p>
        </p:txBody>
      </p:sp>
      <p:sp>
        <p:nvSpPr>
          <p:cNvPr id="33813" name="AutoShape 22">
            <a:hlinkClick r:id="rId3" action="ppaction://hlinksldjump"/>
          </p:cNvPr>
          <p:cNvSpPr>
            <a:spLocks noChangeArrowheads="1"/>
          </p:cNvSpPr>
          <p:nvPr/>
        </p:nvSpPr>
        <p:spPr bwMode="auto">
          <a:xfrm>
            <a:off x="1403350" y="4941888"/>
            <a:ext cx="1292225" cy="433387"/>
          </a:xfrm>
          <a:prstGeom prst="roundRect">
            <a:avLst>
              <a:gd name="adj" fmla="val 16667"/>
            </a:avLst>
          </a:prstGeom>
          <a:solidFill>
            <a:schemeClr val="bg2"/>
          </a:solidFill>
          <a:ln w="9525">
            <a:noFill/>
            <a:round/>
            <a:headEnd/>
            <a:tailEnd/>
          </a:ln>
        </p:spPr>
        <p:txBody>
          <a:bodyPr wrap="none" anchor="ctr"/>
          <a:lstStyle/>
          <a:p>
            <a:pPr algn="ctr">
              <a:lnSpc>
                <a:spcPct val="80000"/>
              </a:lnSpc>
              <a:spcBef>
                <a:spcPct val="20000"/>
              </a:spcBef>
            </a:pPr>
            <a:r>
              <a:rPr lang="zh-CN" altLang="en-US" sz="2800" b="1">
                <a:latin typeface="Franklin Gothic Book"/>
                <a:ea typeface="黑体" pitchFamily="2" charset="-122"/>
              </a:rPr>
              <a:t>性质</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blinds(horizontal)">
                                      <p:cBhvr>
                                        <p:cTn id="7" dur="500"/>
                                        <p:tgtEl>
                                          <p:spTgt spid="716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blinds(horizontal)">
                                      <p:cBhvr>
                                        <p:cTn id="12" dur="500"/>
                                        <p:tgtEl>
                                          <p:spTgt spid="716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blinds(horizontal)">
                                      <p:cBhvr>
                                        <p:cTn id="17" dur="500"/>
                                        <p:tgtEl>
                                          <p:spTgt spid="7168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686"/>
                                        </p:tgtEl>
                                        <p:attrNameLst>
                                          <p:attrName>style.visibility</p:attrName>
                                        </p:attrNameLst>
                                      </p:cBhvr>
                                      <p:to>
                                        <p:strVal val="visible"/>
                                      </p:to>
                                    </p:set>
                                    <p:animEffect transition="in" filter="blinds(horizontal)">
                                      <p:cBhvr>
                                        <p:cTn id="22" dur="500"/>
                                        <p:tgtEl>
                                          <p:spTgt spid="716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1700"/>
                                        </p:tgtEl>
                                        <p:attrNameLst>
                                          <p:attrName>style.visibility</p:attrName>
                                        </p:attrNameLst>
                                      </p:cBhvr>
                                      <p:to>
                                        <p:strVal val="visible"/>
                                      </p:to>
                                    </p:set>
                                    <p:animEffect transition="in" filter="blinds(horizontal)">
                                      <p:cBhvr>
                                        <p:cTn id="27" dur="500"/>
                                        <p:tgtEl>
                                          <p:spTgt spid="7170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1687"/>
                                        </p:tgtEl>
                                        <p:attrNameLst>
                                          <p:attrName>style.visibility</p:attrName>
                                        </p:attrNameLst>
                                      </p:cBhvr>
                                      <p:to>
                                        <p:strVal val="visible"/>
                                      </p:to>
                                    </p:set>
                                    <p:animEffect transition="in" filter="blinds(horizontal)">
                                      <p:cBhvr>
                                        <p:cTn id="32" dur="500"/>
                                        <p:tgtEl>
                                          <p:spTgt spid="7168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1688"/>
                                        </p:tgtEl>
                                        <p:attrNameLst>
                                          <p:attrName>style.visibility</p:attrName>
                                        </p:attrNameLst>
                                      </p:cBhvr>
                                      <p:to>
                                        <p:strVal val="visible"/>
                                      </p:to>
                                    </p:set>
                                    <p:animEffect transition="in" filter="blinds(horizontal)">
                                      <p:cBhvr>
                                        <p:cTn id="37" dur="500"/>
                                        <p:tgtEl>
                                          <p:spTgt spid="7168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1689"/>
                                        </p:tgtEl>
                                        <p:attrNameLst>
                                          <p:attrName>style.visibility</p:attrName>
                                        </p:attrNameLst>
                                      </p:cBhvr>
                                      <p:to>
                                        <p:strVal val="visible"/>
                                      </p:to>
                                    </p:set>
                                    <p:animEffect transition="in" filter="blinds(horizontal)">
                                      <p:cBhvr>
                                        <p:cTn id="40" dur="500"/>
                                        <p:tgtEl>
                                          <p:spTgt spid="7168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1690"/>
                                        </p:tgtEl>
                                        <p:attrNameLst>
                                          <p:attrName>style.visibility</p:attrName>
                                        </p:attrNameLst>
                                      </p:cBhvr>
                                      <p:to>
                                        <p:strVal val="visible"/>
                                      </p:to>
                                    </p:set>
                                    <p:animEffect transition="in" filter="blinds(horizontal)">
                                      <p:cBhvr>
                                        <p:cTn id="45" dur="500"/>
                                        <p:tgtEl>
                                          <p:spTgt spid="7169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1691"/>
                                        </p:tgtEl>
                                        <p:attrNameLst>
                                          <p:attrName>style.visibility</p:attrName>
                                        </p:attrNameLst>
                                      </p:cBhvr>
                                      <p:to>
                                        <p:strVal val="visible"/>
                                      </p:to>
                                    </p:set>
                                    <p:animEffect transition="in" filter="blinds(horizontal)">
                                      <p:cBhvr>
                                        <p:cTn id="50" dur="500"/>
                                        <p:tgtEl>
                                          <p:spTgt spid="71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animBg="1"/>
      <p:bldP spid="71685" grpId="0" animBg="1"/>
      <p:bldP spid="71686" grpId="0" animBg="1"/>
      <p:bldP spid="71687" grpId="0" animBg="1"/>
      <p:bldP spid="71688" grpId="0" animBg="1"/>
      <p:bldP spid="71689" grpId="0" animBg="1"/>
      <p:bldP spid="71690" grpId="0" animBg="1"/>
      <p:bldP spid="71691" grpId="0" animBg="1"/>
      <p:bldP spid="717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p:cNvSpPr txBox="1">
            <a:spLocks noChangeArrowheads="1"/>
          </p:cNvSpPr>
          <p:nvPr/>
        </p:nvSpPr>
        <p:spPr bwMode="auto">
          <a:xfrm>
            <a:off x="0" y="620713"/>
            <a:ext cx="8893175" cy="5016500"/>
          </a:xfrm>
          <a:prstGeom prst="rect">
            <a:avLst/>
          </a:prstGeom>
          <a:noFill/>
          <a:ln w="9525">
            <a:noFill/>
            <a:miter lim="800000"/>
            <a:headEnd/>
            <a:tailEnd/>
          </a:ln>
        </p:spPr>
        <p:txBody>
          <a:bodyPr>
            <a:spAutoFit/>
          </a:bodyPr>
          <a:lstStyle/>
          <a:p>
            <a:pPr>
              <a:lnSpc>
                <a:spcPct val="105000"/>
              </a:lnSpc>
            </a:pPr>
            <a:r>
              <a:rPr lang="en-US" altLang="zh-CN" sz="2800" b="1">
                <a:latin typeface="黑体" pitchFamily="2" charset="-122"/>
                <a:ea typeface="黑体" pitchFamily="2" charset="-122"/>
              </a:rPr>
              <a:t>1</a:t>
            </a:r>
            <a:r>
              <a:rPr lang="zh-CN" altLang="en-US" sz="2800" b="1">
                <a:latin typeface="黑体" pitchFamily="2" charset="-122"/>
                <a:ea typeface="黑体" pitchFamily="2" charset="-122"/>
              </a:rPr>
              <a:t>、建国之初，让全世界对中国刮目相看，使中国国际威望空前    提高的事件是（          ）</a:t>
            </a:r>
          </a:p>
          <a:p>
            <a:pPr>
              <a:lnSpc>
                <a:spcPct val="105000"/>
              </a:lnSpc>
            </a:pPr>
            <a:r>
              <a:rPr lang="zh-CN" altLang="en-US" sz="2800" b="1">
                <a:latin typeface="Times New Roman" pitchFamily="18" charset="0"/>
                <a:ea typeface="黑体" pitchFamily="2" charset="-122"/>
              </a:rPr>
              <a:t>      </a:t>
            </a:r>
            <a:r>
              <a:rPr lang="en-US" altLang="zh-CN" sz="2800" b="1">
                <a:latin typeface="Times New Roman" pitchFamily="18" charset="0"/>
                <a:ea typeface="黑体" pitchFamily="2" charset="-122"/>
              </a:rPr>
              <a:t>A</a:t>
            </a:r>
            <a:r>
              <a:rPr lang="zh-CN" altLang="en-US" sz="2800" b="1">
                <a:latin typeface="Times New Roman" pitchFamily="18" charset="0"/>
                <a:ea typeface="黑体" pitchFamily="2" charset="-122"/>
              </a:rPr>
              <a:t>、土地改革  </a:t>
            </a:r>
            <a:r>
              <a:rPr lang="en-US" altLang="zh-CN" sz="2800" b="1">
                <a:latin typeface="Times New Roman" pitchFamily="18" charset="0"/>
                <a:ea typeface="黑体" pitchFamily="2" charset="-122"/>
              </a:rPr>
              <a:t>B</a:t>
            </a:r>
            <a:r>
              <a:rPr lang="zh-CN" altLang="en-US" sz="2800" b="1">
                <a:latin typeface="Times New Roman" pitchFamily="18" charset="0"/>
                <a:ea typeface="黑体" pitchFamily="2" charset="-122"/>
              </a:rPr>
              <a:t>、镇压反革命 </a:t>
            </a:r>
          </a:p>
          <a:p>
            <a:pPr>
              <a:lnSpc>
                <a:spcPct val="105000"/>
              </a:lnSpc>
            </a:pPr>
            <a:r>
              <a:rPr lang="zh-CN" altLang="en-US" sz="2800" b="1">
                <a:latin typeface="Times New Roman" pitchFamily="18" charset="0"/>
                <a:ea typeface="黑体" pitchFamily="2" charset="-122"/>
              </a:rPr>
              <a:t>      </a:t>
            </a:r>
            <a:r>
              <a:rPr lang="en-US" altLang="zh-CN" sz="2800" b="1">
                <a:latin typeface="Times New Roman" pitchFamily="18" charset="0"/>
                <a:ea typeface="黑体" pitchFamily="2" charset="-122"/>
              </a:rPr>
              <a:t>C</a:t>
            </a:r>
            <a:r>
              <a:rPr lang="zh-CN" altLang="en-US" sz="2800" b="1">
                <a:latin typeface="Times New Roman" pitchFamily="18" charset="0"/>
                <a:ea typeface="黑体" pitchFamily="2" charset="-122"/>
              </a:rPr>
              <a:t>、抗美援朝  </a:t>
            </a:r>
            <a:r>
              <a:rPr lang="en-US" altLang="zh-CN" sz="2800" b="1">
                <a:latin typeface="Times New Roman" pitchFamily="18" charset="0"/>
                <a:ea typeface="黑体" pitchFamily="2" charset="-122"/>
              </a:rPr>
              <a:t>D</a:t>
            </a:r>
            <a:r>
              <a:rPr lang="zh-CN" altLang="en-US" sz="2800" b="1">
                <a:latin typeface="Times New Roman" pitchFamily="18" charset="0"/>
                <a:ea typeface="黑体" pitchFamily="2" charset="-122"/>
              </a:rPr>
              <a:t>、没收官僚资本</a:t>
            </a:r>
          </a:p>
          <a:p>
            <a:pPr>
              <a:lnSpc>
                <a:spcPct val="105000"/>
              </a:lnSpc>
            </a:pPr>
            <a:r>
              <a:rPr lang="en-US" altLang="zh-CN" sz="2800" b="1">
                <a:latin typeface="黑体" pitchFamily="2" charset="-122"/>
                <a:ea typeface="黑体" pitchFamily="2" charset="-122"/>
              </a:rPr>
              <a:t>2</a:t>
            </a:r>
            <a:r>
              <a:rPr lang="zh-CN" altLang="en-US" sz="2800" b="1">
                <a:latin typeface="黑体" pitchFamily="2" charset="-122"/>
                <a:ea typeface="黑体" pitchFamily="2" charset="-122"/>
              </a:rPr>
              <a:t>、中国人民志愿军开赴朝鲜是因为（           ）</a:t>
            </a:r>
          </a:p>
          <a:p>
            <a:pPr>
              <a:lnSpc>
                <a:spcPct val="105000"/>
              </a:lnSpc>
            </a:pPr>
            <a:r>
              <a:rPr lang="zh-CN" altLang="en-US" sz="2800" b="1">
                <a:latin typeface="黑体" pitchFamily="2" charset="-122"/>
                <a:ea typeface="黑体" pitchFamily="2" charset="-122"/>
              </a:rPr>
              <a:t>①朝鲜爆发内战 ②美国出兵侵略朝鲜  ③美国侵略军严重危险中国安全  ④朝鲜政府请求中国出兵援助</a:t>
            </a:r>
          </a:p>
          <a:p>
            <a:pPr>
              <a:lnSpc>
                <a:spcPct val="105000"/>
              </a:lnSpc>
            </a:pPr>
            <a:r>
              <a:rPr lang="zh-CN" altLang="en-US" sz="2800" b="1">
                <a:latin typeface="Times New Roman" pitchFamily="18" charset="0"/>
                <a:ea typeface="黑体" pitchFamily="2" charset="-122"/>
              </a:rPr>
              <a:t>      </a:t>
            </a:r>
            <a:r>
              <a:rPr lang="en-US" altLang="zh-CN" sz="2800" b="1">
                <a:latin typeface="Times New Roman" pitchFamily="18" charset="0"/>
                <a:ea typeface="黑体" pitchFamily="2" charset="-122"/>
              </a:rPr>
              <a:t>A</a:t>
            </a:r>
            <a:r>
              <a:rPr lang="zh-CN" altLang="en-US" sz="2800" b="1">
                <a:latin typeface="Times New Roman" pitchFamily="18" charset="0"/>
                <a:ea typeface="黑体" pitchFamily="2" charset="-122"/>
              </a:rPr>
              <a:t>、①②③④    </a:t>
            </a:r>
            <a:r>
              <a:rPr lang="en-US" altLang="zh-CN" sz="2800" b="1">
                <a:latin typeface="Times New Roman" pitchFamily="18" charset="0"/>
                <a:ea typeface="黑体" pitchFamily="2" charset="-122"/>
              </a:rPr>
              <a:t>B</a:t>
            </a:r>
            <a:r>
              <a:rPr lang="zh-CN" altLang="en-US" sz="2800" b="1">
                <a:latin typeface="Times New Roman" pitchFamily="18" charset="0"/>
                <a:ea typeface="黑体" pitchFamily="2" charset="-122"/>
              </a:rPr>
              <a:t>、①③④    </a:t>
            </a:r>
            <a:r>
              <a:rPr lang="en-US" altLang="zh-CN" sz="2800" b="1">
                <a:latin typeface="Times New Roman" pitchFamily="18" charset="0"/>
                <a:ea typeface="黑体" pitchFamily="2" charset="-122"/>
              </a:rPr>
              <a:t>C</a:t>
            </a:r>
            <a:r>
              <a:rPr lang="zh-CN" altLang="en-US" sz="2800" b="1">
                <a:latin typeface="Times New Roman" pitchFamily="18" charset="0"/>
                <a:ea typeface="黑体" pitchFamily="2" charset="-122"/>
              </a:rPr>
              <a:t>、②③④    </a:t>
            </a:r>
            <a:r>
              <a:rPr lang="en-US" altLang="zh-CN" sz="2800" b="1">
                <a:latin typeface="Times New Roman" pitchFamily="18" charset="0"/>
                <a:ea typeface="黑体" pitchFamily="2" charset="-122"/>
              </a:rPr>
              <a:t>D</a:t>
            </a:r>
            <a:r>
              <a:rPr lang="zh-CN" altLang="en-US" sz="2800" b="1">
                <a:latin typeface="Times New Roman" pitchFamily="18" charset="0"/>
                <a:ea typeface="黑体" pitchFamily="2" charset="-122"/>
              </a:rPr>
              <a:t>、③④</a:t>
            </a:r>
          </a:p>
          <a:p>
            <a:pPr>
              <a:lnSpc>
                <a:spcPct val="105000"/>
              </a:lnSpc>
            </a:pPr>
            <a:r>
              <a:rPr lang="en-US" altLang="zh-CN" sz="2800" b="1">
                <a:latin typeface="黑体" pitchFamily="2" charset="-122"/>
                <a:ea typeface="黑体" pitchFamily="2" charset="-122"/>
              </a:rPr>
              <a:t>3</a:t>
            </a:r>
            <a:r>
              <a:rPr lang="zh-CN" altLang="en-US" sz="2800" b="1">
                <a:latin typeface="黑体" pitchFamily="2" charset="-122"/>
                <a:ea typeface="黑体" pitchFamily="2" charset="-122"/>
              </a:rPr>
              <a:t>、抗美援朝运动的时间是（          ）</a:t>
            </a:r>
          </a:p>
          <a:p>
            <a:pPr>
              <a:lnSpc>
                <a:spcPct val="105000"/>
              </a:lnSpc>
            </a:pPr>
            <a:r>
              <a:rPr lang="zh-CN" altLang="en-US" sz="2800" b="1">
                <a:latin typeface="Times New Roman" pitchFamily="18" charset="0"/>
                <a:ea typeface="黑体" pitchFamily="2" charset="-122"/>
              </a:rPr>
              <a:t>      </a:t>
            </a:r>
            <a:r>
              <a:rPr lang="en-US" altLang="zh-CN" sz="2800" b="1">
                <a:latin typeface="Times New Roman" pitchFamily="18" charset="0"/>
                <a:ea typeface="黑体" pitchFamily="2" charset="-122"/>
              </a:rPr>
              <a:t>A</a:t>
            </a:r>
            <a:r>
              <a:rPr lang="zh-CN" altLang="en-US" sz="2800" b="1">
                <a:latin typeface="Times New Roman" pitchFamily="18" charset="0"/>
                <a:ea typeface="黑体" pitchFamily="2" charset="-122"/>
              </a:rPr>
              <a:t>、</a:t>
            </a:r>
            <a:r>
              <a:rPr lang="en-US" altLang="zh-CN" sz="2800" b="1">
                <a:latin typeface="Times New Roman" pitchFamily="18" charset="0"/>
                <a:ea typeface="黑体" pitchFamily="2" charset="-122"/>
              </a:rPr>
              <a:t>1949-1951</a:t>
            </a:r>
            <a:r>
              <a:rPr lang="zh-CN" altLang="en-US" sz="2800" b="1">
                <a:latin typeface="Times New Roman" pitchFamily="18" charset="0"/>
                <a:ea typeface="黑体" pitchFamily="2" charset="-122"/>
              </a:rPr>
              <a:t>年   </a:t>
            </a:r>
            <a:r>
              <a:rPr lang="en-US" altLang="zh-CN" sz="2800" b="1">
                <a:latin typeface="Times New Roman" pitchFamily="18" charset="0"/>
                <a:ea typeface="黑体" pitchFamily="2" charset="-122"/>
              </a:rPr>
              <a:t>B</a:t>
            </a:r>
            <a:r>
              <a:rPr lang="zh-CN" altLang="en-US" sz="2800" b="1">
                <a:latin typeface="Times New Roman" pitchFamily="18" charset="0"/>
                <a:ea typeface="黑体" pitchFamily="2" charset="-122"/>
              </a:rPr>
              <a:t>、</a:t>
            </a:r>
            <a:r>
              <a:rPr lang="en-US" altLang="zh-CN" sz="2800" b="1">
                <a:latin typeface="Times New Roman" pitchFamily="18" charset="0"/>
                <a:ea typeface="黑体" pitchFamily="2" charset="-122"/>
              </a:rPr>
              <a:t>1950-1952</a:t>
            </a:r>
            <a:r>
              <a:rPr lang="zh-CN" altLang="en-US" sz="2800" b="1">
                <a:latin typeface="Times New Roman" pitchFamily="18" charset="0"/>
                <a:ea typeface="黑体" pitchFamily="2" charset="-122"/>
              </a:rPr>
              <a:t>年   </a:t>
            </a:r>
          </a:p>
          <a:p>
            <a:pPr>
              <a:lnSpc>
                <a:spcPct val="105000"/>
              </a:lnSpc>
            </a:pPr>
            <a:r>
              <a:rPr lang="zh-CN" altLang="en-US" sz="2800" b="1">
                <a:latin typeface="Times New Roman" pitchFamily="18" charset="0"/>
                <a:ea typeface="黑体" pitchFamily="2" charset="-122"/>
              </a:rPr>
              <a:t>      </a:t>
            </a:r>
            <a:r>
              <a:rPr lang="en-US" altLang="zh-CN" sz="2800" b="1">
                <a:latin typeface="Times New Roman" pitchFamily="18" charset="0"/>
                <a:ea typeface="黑体" pitchFamily="2" charset="-122"/>
              </a:rPr>
              <a:t>C</a:t>
            </a:r>
            <a:r>
              <a:rPr lang="zh-CN" altLang="en-US" sz="2800" b="1">
                <a:latin typeface="Times New Roman" pitchFamily="18" charset="0"/>
                <a:ea typeface="黑体" pitchFamily="2" charset="-122"/>
              </a:rPr>
              <a:t>、</a:t>
            </a:r>
            <a:r>
              <a:rPr lang="en-US" altLang="zh-CN" sz="2800" b="1">
                <a:latin typeface="Times New Roman" pitchFamily="18" charset="0"/>
                <a:ea typeface="黑体" pitchFamily="2" charset="-122"/>
              </a:rPr>
              <a:t>1950-1953</a:t>
            </a:r>
            <a:r>
              <a:rPr lang="zh-CN" altLang="en-US" sz="2800" b="1">
                <a:latin typeface="Times New Roman" pitchFamily="18" charset="0"/>
                <a:ea typeface="黑体" pitchFamily="2" charset="-122"/>
              </a:rPr>
              <a:t>年   </a:t>
            </a:r>
            <a:r>
              <a:rPr lang="en-US" altLang="zh-CN" sz="2800" b="1">
                <a:latin typeface="Times New Roman" pitchFamily="18" charset="0"/>
                <a:ea typeface="黑体" pitchFamily="2" charset="-122"/>
              </a:rPr>
              <a:t>D</a:t>
            </a:r>
            <a:r>
              <a:rPr lang="zh-CN" altLang="en-US" sz="2800" b="1">
                <a:latin typeface="Times New Roman" pitchFamily="18" charset="0"/>
                <a:ea typeface="黑体" pitchFamily="2" charset="-122"/>
              </a:rPr>
              <a:t>、</a:t>
            </a:r>
            <a:r>
              <a:rPr lang="en-US" altLang="zh-CN" sz="2800" b="1">
                <a:latin typeface="Times New Roman" pitchFamily="18" charset="0"/>
                <a:ea typeface="黑体" pitchFamily="2" charset="-122"/>
              </a:rPr>
              <a:t>1953-1958</a:t>
            </a:r>
            <a:r>
              <a:rPr lang="zh-CN" altLang="en-US" sz="2800" b="1">
                <a:latin typeface="Times New Roman" pitchFamily="18" charset="0"/>
                <a:ea typeface="黑体" pitchFamily="2" charset="-122"/>
              </a:rPr>
              <a:t>年</a:t>
            </a:r>
          </a:p>
        </p:txBody>
      </p:sp>
      <p:sp>
        <p:nvSpPr>
          <p:cNvPr id="72707" name="Text Box 3"/>
          <p:cNvSpPr txBox="1">
            <a:spLocks noChangeArrowheads="1"/>
          </p:cNvSpPr>
          <p:nvPr/>
        </p:nvSpPr>
        <p:spPr bwMode="auto">
          <a:xfrm>
            <a:off x="5148263" y="981075"/>
            <a:ext cx="514350" cy="641350"/>
          </a:xfrm>
          <a:prstGeom prst="rect">
            <a:avLst/>
          </a:prstGeom>
          <a:noFill/>
          <a:ln w="9525">
            <a:noFill/>
            <a:miter lim="800000"/>
            <a:headEnd/>
            <a:tailEnd/>
          </a:ln>
        </p:spPr>
        <p:txBody>
          <a:bodyPr wrap="none">
            <a:spAutoFit/>
          </a:bodyPr>
          <a:lstStyle/>
          <a:p>
            <a:r>
              <a:rPr lang="en-US" altLang="zh-CN" sz="3600" b="1">
                <a:solidFill>
                  <a:srgbClr val="FF0000"/>
                </a:solidFill>
                <a:latin typeface="Times New Roman" pitchFamily="18" charset="0"/>
                <a:ea typeface="黑体" pitchFamily="2" charset="-122"/>
              </a:rPr>
              <a:t>C</a:t>
            </a:r>
          </a:p>
        </p:txBody>
      </p:sp>
      <p:sp>
        <p:nvSpPr>
          <p:cNvPr id="72708" name="Text Box 4"/>
          <p:cNvSpPr txBox="1">
            <a:spLocks noChangeArrowheads="1"/>
          </p:cNvSpPr>
          <p:nvPr/>
        </p:nvSpPr>
        <p:spPr bwMode="auto">
          <a:xfrm>
            <a:off x="6588125" y="2349500"/>
            <a:ext cx="514350" cy="641350"/>
          </a:xfrm>
          <a:prstGeom prst="rect">
            <a:avLst/>
          </a:prstGeom>
          <a:noFill/>
          <a:ln w="9525">
            <a:noFill/>
            <a:miter lim="800000"/>
            <a:headEnd/>
            <a:tailEnd/>
          </a:ln>
        </p:spPr>
        <p:txBody>
          <a:bodyPr wrap="none">
            <a:spAutoFit/>
          </a:bodyPr>
          <a:lstStyle/>
          <a:p>
            <a:r>
              <a:rPr lang="en-US" altLang="zh-CN" sz="3600" b="1">
                <a:solidFill>
                  <a:srgbClr val="FF0000"/>
                </a:solidFill>
                <a:latin typeface="Times New Roman" pitchFamily="18" charset="0"/>
                <a:ea typeface="黑体" pitchFamily="2" charset="-122"/>
              </a:rPr>
              <a:t>D</a:t>
            </a:r>
          </a:p>
        </p:txBody>
      </p:sp>
      <p:sp>
        <p:nvSpPr>
          <p:cNvPr id="72709" name="Text Box 5"/>
          <p:cNvSpPr txBox="1">
            <a:spLocks noChangeArrowheads="1"/>
          </p:cNvSpPr>
          <p:nvPr/>
        </p:nvSpPr>
        <p:spPr bwMode="auto">
          <a:xfrm>
            <a:off x="5003800" y="4149725"/>
            <a:ext cx="514350" cy="641350"/>
          </a:xfrm>
          <a:prstGeom prst="rect">
            <a:avLst/>
          </a:prstGeom>
          <a:noFill/>
          <a:ln w="9525">
            <a:noFill/>
            <a:miter lim="800000"/>
            <a:headEnd/>
            <a:tailEnd/>
          </a:ln>
        </p:spPr>
        <p:txBody>
          <a:bodyPr wrap="none">
            <a:spAutoFit/>
          </a:bodyPr>
          <a:lstStyle/>
          <a:p>
            <a:r>
              <a:rPr lang="en-US" altLang="zh-CN" sz="3600" b="1">
                <a:solidFill>
                  <a:srgbClr val="FF0000"/>
                </a:solidFill>
                <a:latin typeface="Times New Roman" pitchFamily="18" charset="0"/>
                <a:ea typeface="黑体" pitchFamily="2" charset="-122"/>
              </a:rPr>
              <a:t>C</a:t>
            </a:r>
          </a:p>
        </p:txBody>
      </p:sp>
      <p:sp>
        <p:nvSpPr>
          <p:cNvPr id="72710" name="Text Box 6"/>
          <p:cNvSpPr txBox="1">
            <a:spLocks noChangeArrowheads="1"/>
          </p:cNvSpPr>
          <p:nvPr/>
        </p:nvSpPr>
        <p:spPr bwMode="auto">
          <a:xfrm>
            <a:off x="3059113" y="0"/>
            <a:ext cx="2089150" cy="641350"/>
          </a:xfrm>
          <a:prstGeom prst="rect">
            <a:avLst/>
          </a:prstGeom>
          <a:gradFill rotWithShape="1">
            <a:gsLst>
              <a:gs pos="0">
                <a:schemeClr val="bg1"/>
              </a:gs>
              <a:gs pos="50000">
                <a:schemeClr val="hlink">
                  <a:alpha val="67999"/>
                </a:schemeClr>
              </a:gs>
              <a:gs pos="100000">
                <a:schemeClr val="bg1"/>
              </a:gs>
            </a:gsLst>
            <a:lin ang="2700000" scaled="1"/>
          </a:gradFill>
          <a:ln w="9525">
            <a:noFill/>
            <a:miter lim="800000"/>
            <a:headEnd/>
            <a:tailEnd/>
          </a:ln>
          <a:effectLst/>
        </p:spPr>
        <p:txBody>
          <a:bodyPr>
            <a:spAutoFit/>
          </a:bodyPr>
          <a:lstStyle/>
          <a:p>
            <a:pPr fontAlgn="auto">
              <a:spcBef>
                <a:spcPct val="50000"/>
              </a:spcBef>
              <a:spcAft>
                <a:spcPts val="0"/>
              </a:spcAft>
              <a:defRPr/>
            </a:pPr>
            <a:r>
              <a:rPr lang="zh-CN" altLang="en-US" sz="3600" b="1" dirty="0">
                <a:latin typeface="+mn-lt"/>
                <a:ea typeface="方正姚体" pitchFamily="2" charset="-122"/>
              </a:rPr>
              <a:t>巩固练习</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2710"/>
                                        </p:tgtEl>
                                        <p:attrNameLst>
                                          <p:attrName>style.visibility</p:attrName>
                                        </p:attrNameLst>
                                      </p:cBhvr>
                                      <p:to>
                                        <p:strVal val="visible"/>
                                      </p:to>
                                    </p:set>
                                    <p:animEffect transition="in" filter="box(out)">
                                      <p:cBhvr>
                                        <p:cTn id="7" dur="500"/>
                                        <p:tgtEl>
                                          <p:spTgt spid="727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7">
                                            <p:txEl>
                                              <p:pRg st="0" end="0"/>
                                            </p:txEl>
                                          </p:spTgt>
                                        </p:tgtEl>
                                        <p:attrNameLst>
                                          <p:attrName>style.visibility</p:attrName>
                                        </p:attrNameLst>
                                      </p:cBhvr>
                                      <p:to>
                                        <p:strVal val="visible"/>
                                      </p:to>
                                    </p:set>
                                    <p:animEffect transition="in" filter="blinds(horizontal)">
                                      <p:cBhvr>
                                        <p:cTn id="12" dur="500"/>
                                        <p:tgtEl>
                                          <p:spTgt spid="727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08">
                                            <p:txEl>
                                              <p:pRg st="0" end="0"/>
                                            </p:txEl>
                                          </p:spTgt>
                                        </p:tgtEl>
                                        <p:attrNameLst>
                                          <p:attrName>style.visibility</p:attrName>
                                        </p:attrNameLst>
                                      </p:cBhvr>
                                      <p:to>
                                        <p:strVal val="visible"/>
                                      </p:to>
                                    </p:set>
                                    <p:animEffect transition="in" filter="blinds(horizontal)">
                                      <p:cBhvr>
                                        <p:cTn id="17" dur="500"/>
                                        <p:tgtEl>
                                          <p:spTgt spid="7270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2709">
                                            <p:txEl>
                                              <p:pRg st="0" end="0"/>
                                            </p:txEl>
                                          </p:spTgt>
                                        </p:tgtEl>
                                        <p:attrNameLst>
                                          <p:attrName>style.visibility</p:attrName>
                                        </p:attrNameLst>
                                      </p:cBhvr>
                                      <p:to>
                                        <p:strVal val="visible"/>
                                      </p:to>
                                    </p:set>
                                    <p:animEffect transition="in" filter="blinds(horizontal)">
                                      <p:cBhvr>
                                        <p:cTn id="22" dur="500"/>
                                        <p:tgtEl>
                                          <p:spTgt spid="727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0" y="260350"/>
            <a:ext cx="9144000" cy="5911850"/>
          </a:xfrm>
          <a:prstGeom prst="rect">
            <a:avLst/>
          </a:prstGeom>
          <a:noFill/>
          <a:ln w="9525">
            <a:noFill/>
            <a:miter lim="800000"/>
            <a:headEnd/>
            <a:tailEnd/>
          </a:ln>
        </p:spPr>
        <p:txBody>
          <a:bodyPr>
            <a:spAutoFit/>
          </a:bodyPr>
          <a:lstStyle/>
          <a:p>
            <a:pPr>
              <a:lnSpc>
                <a:spcPct val="105000"/>
              </a:lnSpc>
            </a:pPr>
            <a:r>
              <a:rPr lang="en-US" altLang="zh-CN" sz="2800" b="1" dirty="0" smtClean="0">
                <a:latin typeface="黑体" pitchFamily="2" charset="-122"/>
                <a:ea typeface="黑体" pitchFamily="2" charset="-122"/>
              </a:rPr>
              <a:t>4</a:t>
            </a:r>
            <a:r>
              <a:rPr lang="zh-CN" altLang="en-US" sz="2800" b="1" dirty="0" smtClean="0">
                <a:latin typeface="黑体" pitchFamily="2" charset="-122"/>
                <a:ea typeface="黑体" pitchFamily="2" charset="-122"/>
              </a:rPr>
              <a:t>、</a:t>
            </a:r>
            <a:r>
              <a:rPr lang="zh-CN" altLang="en-US" sz="2800" b="1" dirty="0">
                <a:latin typeface="黑体" pitchFamily="2" charset="-122"/>
                <a:ea typeface="黑体" pitchFamily="2" charset="-122"/>
              </a:rPr>
              <a:t>中朝军民并肩作战，最终取得了反侵略战争的胜利，朝鲜战争结束的标志是（        ）</a:t>
            </a:r>
            <a:br>
              <a:rPr lang="zh-CN" altLang="en-US" sz="2800" b="1" dirty="0">
                <a:latin typeface="黑体" pitchFamily="2" charset="-122"/>
                <a:ea typeface="黑体" pitchFamily="2" charset="-122"/>
              </a:rPr>
            </a:br>
            <a:r>
              <a:rPr lang="zh-CN" altLang="en-US" sz="2800" b="1" dirty="0">
                <a:latin typeface="黑体" pitchFamily="2" charset="-122"/>
                <a:ea typeface="黑体" pitchFamily="2" charset="-122"/>
              </a:rPr>
              <a:t>   </a:t>
            </a:r>
            <a:r>
              <a:rPr lang="en-US" altLang="zh-CN" sz="2800" b="1" dirty="0">
                <a:latin typeface="Times New Roman" pitchFamily="18" charset="0"/>
                <a:ea typeface="黑体" pitchFamily="2" charset="-122"/>
              </a:rPr>
              <a:t>A</a:t>
            </a:r>
            <a:r>
              <a:rPr lang="zh-CN" altLang="en-US" sz="2800" b="1" dirty="0">
                <a:latin typeface="Times New Roman" pitchFamily="18" charset="0"/>
                <a:ea typeface="黑体" pitchFamily="2" charset="-122"/>
              </a:rPr>
              <a:t>、上甘岭战役的胜利                    </a:t>
            </a:r>
          </a:p>
          <a:p>
            <a:pPr>
              <a:lnSpc>
                <a:spcPct val="105000"/>
              </a:lnSpc>
            </a:pPr>
            <a:r>
              <a:rPr lang="zh-CN" altLang="en-US" sz="2800" b="1" dirty="0">
                <a:latin typeface="Times New Roman" pitchFamily="18" charset="0"/>
                <a:ea typeface="黑体" pitchFamily="2" charset="-122"/>
              </a:rPr>
              <a:t>      </a:t>
            </a:r>
            <a:r>
              <a:rPr lang="en-US" altLang="zh-CN" sz="2800" b="1" dirty="0">
                <a:latin typeface="Times New Roman" pitchFamily="18" charset="0"/>
                <a:ea typeface="黑体" pitchFamily="2" charset="-122"/>
              </a:rPr>
              <a:t>B</a:t>
            </a:r>
            <a:r>
              <a:rPr lang="zh-CN" altLang="en-US" sz="2800" b="1" dirty="0">
                <a:latin typeface="Times New Roman" pitchFamily="18" charset="0"/>
                <a:ea typeface="黑体" pitchFamily="2" charset="-122"/>
              </a:rPr>
              <a:t>、“联合国军”退回到“三八线”附近</a:t>
            </a:r>
            <a:br>
              <a:rPr lang="zh-CN" altLang="en-US" sz="2800" b="1" dirty="0">
                <a:latin typeface="Times New Roman" pitchFamily="18" charset="0"/>
                <a:ea typeface="黑体" pitchFamily="2" charset="-122"/>
              </a:rPr>
            </a:br>
            <a:r>
              <a:rPr lang="zh-CN" altLang="en-US" sz="2800" b="1" dirty="0">
                <a:latin typeface="Times New Roman" pitchFamily="18" charset="0"/>
                <a:ea typeface="黑体" pitchFamily="2" charset="-122"/>
              </a:rPr>
              <a:t>      </a:t>
            </a:r>
            <a:r>
              <a:rPr lang="en-US" altLang="zh-CN" sz="2800" b="1" dirty="0">
                <a:latin typeface="Times New Roman" pitchFamily="18" charset="0"/>
                <a:ea typeface="黑体" pitchFamily="2" charset="-122"/>
              </a:rPr>
              <a:t>C</a:t>
            </a:r>
            <a:r>
              <a:rPr lang="zh-CN" altLang="en-US" sz="2800" b="1" dirty="0">
                <a:latin typeface="Times New Roman" pitchFamily="18" charset="0"/>
                <a:ea typeface="黑体" pitchFamily="2" charset="-122"/>
              </a:rPr>
              <a:t>、司令官麦克阿瑟被撤职回国     </a:t>
            </a:r>
          </a:p>
          <a:p>
            <a:pPr>
              <a:lnSpc>
                <a:spcPct val="105000"/>
              </a:lnSpc>
            </a:pPr>
            <a:r>
              <a:rPr lang="zh-CN" altLang="en-US" sz="2800" b="1" dirty="0">
                <a:latin typeface="Times New Roman" pitchFamily="18" charset="0"/>
                <a:ea typeface="黑体" pitchFamily="2" charset="-122"/>
              </a:rPr>
              <a:t>      </a:t>
            </a:r>
            <a:r>
              <a:rPr lang="en-US" altLang="zh-CN" sz="2800" b="1" dirty="0">
                <a:latin typeface="Times New Roman" pitchFamily="18" charset="0"/>
                <a:ea typeface="黑体" pitchFamily="2" charset="-122"/>
              </a:rPr>
              <a:t>D</a:t>
            </a:r>
            <a:r>
              <a:rPr lang="zh-CN" altLang="en-US" sz="2800" b="1" dirty="0">
                <a:latin typeface="Times New Roman" pitchFamily="18" charset="0"/>
                <a:ea typeface="黑体" pitchFamily="2" charset="-122"/>
              </a:rPr>
              <a:t>、签订</a:t>
            </a:r>
            <a:r>
              <a:rPr lang="en-US" altLang="zh-CN" sz="2800" b="1" dirty="0">
                <a:latin typeface="Times New Roman" pitchFamily="18" charset="0"/>
                <a:ea typeface="黑体" pitchFamily="2" charset="-122"/>
              </a:rPr>
              <a:t>《</a:t>
            </a:r>
            <a:r>
              <a:rPr lang="zh-CN" altLang="en-US" sz="2800" b="1" dirty="0">
                <a:latin typeface="Times New Roman" pitchFamily="18" charset="0"/>
                <a:ea typeface="黑体" pitchFamily="2" charset="-122"/>
              </a:rPr>
              <a:t>朝鲜停战协定</a:t>
            </a:r>
            <a:r>
              <a:rPr lang="en-US" altLang="zh-CN" sz="2800" b="1" dirty="0">
                <a:latin typeface="Times New Roman" pitchFamily="18" charset="0"/>
                <a:ea typeface="黑体" pitchFamily="2" charset="-122"/>
              </a:rPr>
              <a:t>》</a:t>
            </a:r>
          </a:p>
          <a:p>
            <a:pPr>
              <a:lnSpc>
                <a:spcPct val="105000"/>
              </a:lnSpc>
            </a:pPr>
            <a:r>
              <a:rPr lang="en-US" altLang="zh-CN" sz="2800" b="1" dirty="0" smtClean="0">
                <a:latin typeface="黑体" pitchFamily="2" charset="-122"/>
                <a:ea typeface="黑体" pitchFamily="2" charset="-122"/>
              </a:rPr>
              <a:t>5</a:t>
            </a:r>
            <a:r>
              <a:rPr lang="zh-CN" altLang="en-US" sz="2800" b="1" dirty="0" smtClean="0">
                <a:latin typeface="黑体" pitchFamily="2" charset="-122"/>
                <a:ea typeface="黑体" pitchFamily="2" charset="-122"/>
              </a:rPr>
              <a:t>、</a:t>
            </a:r>
            <a:r>
              <a:rPr lang="zh-CN" altLang="en-US" sz="2800" b="1" dirty="0">
                <a:latin typeface="黑体" pitchFamily="2" charset="-122"/>
                <a:ea typeface="黑体" pitchFamily="2" charset="-122"/>
              </a:rPr>
              <a:t>中国人民志愿军被称为“最可爱的人”是因为（   ）</a:t>
            </a:r>
            <a:br>
              <a:rPr lang="zh-CN" altLang="en-US" sz="2800" b="1" dirty="0">
                <a:latin typeface="黑体" pitchFamily="2" charset="-122"/>
                <a:ea typeface="黑体" pitchFamily="2" charset="-122"/>
              </a:rPr>
            </a:br>
            <a:r>
              <a:rPr lang="zh-CN" altLang="en-US" sz="2800" b="1" dirty="0">
                <a:latin typeface="黑体" pitchFamily="2" charset="-122"/>
                <a:ea typeface="黑体" pitchFamily="2" charset="-122"/>
              </a:rPr>
              <a:t>① 中国人民志愿军高度的爱国主义和革命英雄主义精神</a:t>
            </a:r>
            <a:br>
              <a:rPr lang="zh-CN" altLang="en-US" sz="2800" b="1" dirty="0">
                <a:latin typeface="黑体" pitchFamily="2" charset="-122"/>
                <a:ea typeface="黑体" pitchFamily="2" charset="-122"/>
              </a:rPr>
            </a:br>
            <a:r>
              <a:rPr lang="zh-CN" altLang="en-US" sz="2800" b="1" dirty="0">
                <a:latin typeface="黑体" pitchFamily="2" charset="-122"/>
                <a:ea typeface="黑体" pitchFamily="2" charset="-122"/>
              </a:rPr>
              <a:t>② 志愿军战士在战斗中英勇顽强，不畏艰险，不怕牺牲。</a:t>
            </a:r>
            <a:br>
              <a:rPr lang="zh-CN" altLang="en-US" sz="2800" b="1" dirty="0">
                <a:latin typeface="黑体" pitchFamily="2" charset="-122"/>
                <a:ea typeface="黑体" pitchFamily="2" charset="-122"/>
              </a:rPr>
            </a:br>
            <a:r>
              <a:rPr lang="zh-CN" altLang="en-US" sz="2800" b="1" dirty="0">
                <a:latin typeface="黑体" pitchFamily="2" charset="-122"/>
                <a:ea typeface="黑体" pitchFamily="2" charset="-122"/>
              </a:rPr>
              <a:t>③ 志愿军战士为国家为民族在国际上赢得了荣誉</a:t>
            </a:r>
            <a:br>
              <a:rPr lang="zh-CN" altLang="en-US" sz="2800" b="1" dirty="0">
                <a:latin typeface="黑体" pitchFamily="2" charset="-122"/>
                <a:ea typeface="黑体" pitchFamily="2" charset="-122"/>
              </a:rPr>
            </a:br>
            <a:r>
              <a:rPr lang="zh-CN" altLang="en-US" sz="2800" b="1" dirty="0">
                <a:latin typeface="黑体" pitchFamily="2" charset="-122"/>
                <a:ea typeface="黑体" pitchFamily="2" charset="-122"/>
              </a:rPr>
              <a:t>④ 中国人民志愿军有着伟大的国际主义精神</a:t>
            </a:r>
            <a:br>
              <a:rPr lang="zh-CN" altLang="en-US" sz="2800" b="1" dirty="0">
                <a:latin typeface="黑体" pitchFamily="2" charset="-122"/>
                <a:ea typeface="黑体" pitchFamily="2" charset="-122"/>
              </a:rPr>
            </a:br>
            <a:r>
              <a:rPr lang="zh-CN" altLang="en-US" sz="2800" b="1" dirty="0">
                <a:latin typeface="Times New Roman" pitchFamily="18" charset="0"/>
                <a:ea typeface="黑体" pitchFamily="2" charset="-122"/>
              </a:rPr>
              <a:t>      </a:t>
            </a:r>
            <a:r>
              <a:rPr lang="en-US" altLang="zh-CN" sz="2800" b="1" dirty="0">
                <a:latin typeface="Times New Roman" pitchFamily="18" charset="0"/>
                <a:ea typeface="黑体" pitchFamily="2" charset="-122"/>
              </a:rPr>
              <a:t>A</a:t>
            </a:r>
            <a:r>
              <a:rPr lang="zh-CN" altLang="en-US" sz="2800" b="1" dirty="0">
                <a:latin typeface="Times New Roman" pitchFamily="18" charset="0"/>
                <a:ea typeface="黑体" pitchFamily="2" charset="-122"/>
              </a:rPr>
              <a:t>、①②③     </a:t>
            </a:r>
            <a:r>
              <a:rPr lang="en-US" altLang="zh-CN" sz="2800" b="1" dirty="0">
                <a:latin typeface="Times New Roman" pitchFamily="18" charset="0"/>
                <a:ea typeface="黑体" pitchFamily="2" charset="-122"/>
              </a:rPr>
              <a:t>B</a:t>
            </a:r>
            <a:r>
              <a:rPr lang="zh-CN" altLang="en-US" sz="2800" b="1" dirty="0">
                <a:latin typeface="Times New Roman" pitchFamily="18" charset="0"/>
                <a:ea typeface="黑体" pitchFamily="2" charset="-122"/>
              </a:rPr>
              <a:t>、①②③④   </a:t>
            </a:r>
            <a:r>
              <a:rPr lang="en-US" altLang="zh-CN" sz="2800" b="1" dirty="0">
                <a:latin typeface="Times New Roman" pitchFamily="18" charset="0"/>
                <a:ea typeface="黑体" pitchFamily="2" charset="-122"/>
              </a:rPr>
              <a:t>C</a:t>
            </a:r>
            <a:r>
              <a:rPr lang="zh-CN" altLang="en-US" sz="2800" b="1" dirty="0">
                <a:latin typeface="Times New Roman" pitchFamily="18" charset="0"/>
                <a:ea typeface="黑体" pitchFamily="2" charset="-122"/>
              </a:rPr>
              <a:t>、②③④    </a:t>
            </a:r>
            <a:r>
              <a:rPr lang="en-US" altLang="zh-CN" sz="2800" b="1" dirty="0">
                <a:latin typeface="Times New Roman" pitchFamily="18" charset="0"/>
                <a:ea typeface="黑体" pitchFamily="2" charset="-122"/>
              </a:rPr>
              <a:t>D</a:t>
            </a:r>
            <a:r>
              <a:rPr lang="zh-CN" altLang="en-US" sz="2800" b="1" dirty="0">
                <a:latin typeface="Times New Roman" pitchFamily="18" charset="0"/>
                <a:ea typeface="黑体" pitchFamily="2" charset="-122"/>
              </a:rPr>
              <a:t>、①③④</a:t>
            </a:r>
            <a:br>
              <a:rPr lang="zh-CN" altLang="en-US" sz="2800" b="1" dirty="0">
                <a:latin typeface="Times New Roman" pitchFamily="18" charset="0"/>
                <a:ea typeface="黑体" pitchFamily="2" charset="-122"/>
              </a:rPr>
            </a:br>
            <a:endParaRPr lang="zh-CN" altLang="en-US" sz="2800" b="1" dirty="0">
              <a:latin typeface="Times New Roman" pitchFamily="18" charset="0"/>
              <a:ea typeface="黑体" pitchFamily="2" charset="-122"/>
            </a:endParaRPr>
          </a:p>
        </p:txBody>
      </p:sp>
      <p:sp>
        <p:nvSpPr>
          <p:cNvPr id="74755" name="Text Box 3"/>
          <p:cNvSpPr txBox="1">
            <a:spLocks noChangeArrowheads="1"/>
          </p:cNvSpPr>
          <p:nvPr/>
        </p:nvSpPr>
        <p:spPr bwMode="auto">
          <a:xfrm>
            <a:off x="4356100" y="620713"/>
            <a:ext cx="514350" cy="641350"/>
          </a:xfrm>
          <a:prstGeom prst="rect">
            <a:avLst/>
          </a:prstGeom>
          <a:noFill/>
          <a:ln w="9525">
            <a:noFill/>
            <a:miter lim="800000"/>
            <a:headEnd/>
            <a:tailEnd/>
          </a:ln>
        </p:spPr>
        <p:txBody>
          <a:bodyPr wrap="none">
            <a:spAutoFit/>
          </a:bodyPr>
          <a:lstStyle/>
          <a:p>
            <a:r>
              <a:rPr lang="en-US" altLang="zh-CN" sz="3600" b="1">
                <a:solidFill>
                  <a:srgbClr val="FF0000"/>
                </a:solidFill>
                <a:latin typeface="Times New Roman" pitchFamily="18" charset="0"/>
                <a:ea typeface="黑体" pitchFamily="2" charset="-122"/>
              </a:rPr>
              <a:t>D</a:t>
            </a:r>
          </a:p>
        </p:txBody>
      </p:sp>
      <p:sp>
        <p:nvSpPr>
          <p:cNvPr id="74756" name="Text Box 4"/>
          <p:cNvSpPr txBox="1">
            <a:spLocks noChangeArrowheads="1"/>
          </p:cNvSpPr>
          <p:nvPr/>
        </p:nvSpPr>
        <p:spPr bwMode="auto">
          <a:xfrm>
            <a:off x="8172450" y="2852738"/>
            <a:ext cx="455613" cy="579437"/>
          </a:xfrm>
          <a:prstGeom prst="rect">
            <a:avLst/>
          </a:prstGeom>
          <a:noFill/>
          <a:ln w="9525">
            <a:noFill/>
            <a:miter lim="800000"/>
            <a:headEnd/>
            <a:tailEnd/>
          </a:ln>
        </p:spPr>
        <p:txBody>
          <a:bodyPr wrap="none">
            <a:spAutoFit/>
          </a:bodyPr>
          <a:lstStyle/>
          <a:p>
            <a:r>
              <a:rPr lang="en-US" altLang="zh-CN" sz="3200" b="1">
                <a:solidFill>
                  <a:srgbClr val="FF0000"/>
                </a:solidFill>
                <a:latin typeface="Times New Roman" pitchFamily="18" charset="0"/>
                <a:ea typeface="黑体" pitchFamily="2" charset="-122"/>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linds(horizontal)">
                                      <p:cBhvr>
                                        <p:cTn id="7" dur="500"/>
                                        <p:tgtEl>
                                          <p:spTgt spid="74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4756">
                                            <p:txEl>
                                              <p:pRg st="0" end="0"/>
                                            </p:txEl>
                                          </p:spTgt>
                                        </p:tgtEl>
                                        <p:attrNameLst>
                                          <p:attrName>style.visibility</p:attrName>
                                        </p:attrNameLst>
                                      </p:cBhvr>
                                      <p:to>
                                        <p:strVal val="visible"/>
                                      </p:to>
                                    </p:set>
                                    <p:animEffect transition="in" filter="blinds(horizontal)">
                                      <p:cBhvr>
                                        <p:cTn id="12" dur="500"/>
                                        <p:tgtEl>
                                          <p:spTgt spid="747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3" descr="8-1314883788.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矩形 1"/>
          <p:cNvSpPr>
            <a:spLocks noChangeArrowheads="1"/>
          </p:cNvSpPr>
          <p:nvPr/>
        </p:nvSpPr>
        <p:spPr bwMode="auto">
          <a:xfrm>
            <a:off x="0" y="188913"/>
            <a:ext cx="9144000" cy="5262562"/>
          </a:xfrm>
          <a:prstGeom prst="rect">
            <a:avLst/>
          </a:prstGeom>
          <a:noFill/>
          <a:ln w="9525">
            <a:noFill/>
            <a:miter lim="800000"/>
            <a:headEnd/>
            <a:tailEnd/>
          </a:ln>
        </p:spPr>
        <p:txBody>
          <a:bodyPr>
            <a:spAutoFit/>
          </a:bodyPr>
          <a:lstStyle/>
          <a:p>
            <a:r>
              <a:rPr lang="zh-CN" altLang="en-US" sz="2400">
                <a:latin typeface="宋体" charset="-122"/>
              </a:rPr>
              <a:t>阅读以下材料</a:t>
            </a:r>
            <a:br>
              <a:rPr lang="zh-CN" altLang="en-US" sz="2400">
                <a:latin typeface="宋体" charset="-122"/>
              </a:rPr>
            </a:br>
            <a:r>
              <a:rPr lang="zh-CN" altLang="en-US" sz="2400">
                <a:latin typeface="宋体" charset="-122"/>
              </a:rPr>
              <a:t>材料一 我们不出兵，让敌人压至鸭绿江边，国内国际反动气焰增高，则对各方都不利</a:t>
            </a:r>
            <a:r>
              <a:rPr lang="en-US" altLang="zh-CN" sz="2400">
                <a:latin typeface="宋体" charset="-122"/>
              </a:rPr>
              <a:t>……</a:t>
            </a:r>
            <a:r>
              <a:rPr lang="zh-CN" altLang="en-US" sz="2400">
                <a:latin typeface="宋体" charset="-122"/>
              </a:rPr>
              <a:t>总之，我们认为应当参战，必须参战，参战利益极大，不参战损害极大。</a:t>
            </a:r>
            <a:br>
              <a:rPr lang="zh-CN" altLang="en-US" sz="2400">
                <a:latin typeface="宋体" charset="-122"/>
              </a:rPr>
            </a:br>
            <a:r>
              <a:rPr lang="en-US" altLang="zh-CN" sz="2400">
                <a:latin typeface="宋体" charset="-122"/>
              </a:rPr>
              <a:t>——</a:t>
            </a:r>
            <a:r>
              <a:rPr lang="zh-CN" altLang="en-US" sz="2400">
                <a:latin typeface="宋体" charset="-122"/>
              </a:rPr>
              <a:t>毛泽东</a:t>
            </a:r>
            <a:br>
              <a:rPr lang="zh-CN" altLang="en-US" sz="2400">
                <a:latin typeface="宋体" charset="-122"/>
              </a:rPr>
            </a:br>
            <a:r>
              <a:rPr lang="zh-CN" altLang="en-US" sz="2400">
                <a:latin typeface="宋体" charset="-122"/>
              </a:rPr>
              <a:t>材料二 雄赳赳，气昂昂，跨过鸭绿江！保和平，卫祖国，就是保家乡！中国好儿女，齐心团结紧，抗美援朝打败美国狼</a:t>
            </a:r>
            <a:br>
              <a:rPr lang="zh-CN" altLang="en-US" sz="2400">
                <a:latin typeface="宋体" charset="-122"/>
              </a:rPr>
            </a:br>
            <a:r>
              <a:rPr lang="en-US" altLang="zh-CN" sz="2400">
                <a:latin typeface="宋体" charset="-122"/>
              </a:rPr>
              <a:t>——《</a:t>
            </a:r>
            <a:r>
              <a:rPr lang="zh-CN" altLang="en-US" sz="2400">
                <a:latin typeface="宋体" charset="-122"/>
              </a:rPr>
              <a:t>中国人民志愿军军歌</a:t>
            </a:r>
            <a:r>
              <a:rPr lang="en-US" altLang="zh-CN" sz="2400">
                <a:latin typeface="宋体" charset="-122"/>
              </a:rPr>
              <a:t>》</a:t>
            </a:r>
            <a:r>
              <a:rPr lang="zh-CN" altLang="en-US" sz="2400">
                <a:latin typeface="宋体" charset="-122"/>
              </a:rPr>
              <a:t/>
            </a:r>
            <a:br>
              <a:rPr lang="zh-CN" altLang="en-US" sz="2400">
                <a:latin typeface="宋体" charset="-122"/>
              </a:rPr>
            </a:br>
            <a:r>
              <a:rPr lang="zh-CN" altLang="en-US" sz="2400">
                <a:latin typeface="宋体" charset="-122"/>
              </a:rPr>
              <a:t>请回答：</a:t>
            </a:r>
            <a:br>
              <a:rPr lang="zh-CN" altLang="en-US" sz="2400">
                <a:latin typeface="宋体" charset="-122"/>
              </a:rPr>
            </a:br>
            <a:r>
              <a:rPr lang="en-US" altLang="zh-CN" sz="2400">
                <a:latin typeface="宋体" charset="-122"/>
              </a:rPr>
              <a:t>(1)</a:t>
            </a:r>
            <a:r>
              <a:rPr lang="zh-CN" altLang="en-US" sz="2400">
                <a:latin typeface="宋体" charset="-122"/>
              </a:rPr>
              <a:t>材料一中的“敌人”是指哪个国家？“各方”具体又指哪两国？</a:t>
            </a:r>
            <a:endParaRPr lang="en-US" altLang="zh-CN" sz="2400">
              <a:latin typeface="宋体" charset="-122"/>
            </a:endParaRPr>
          </a:p>
          <a:p>
            <a:endParaRPr lang="en-US" altLang="zh-CN" sz="2400">
              <a:latin typeface="宋体" charset="-122"/>
            </a:endParaRPr>
          </a:p>
          <a:p>
            <a:endParaRPr lang="en-US" altLang="zh-CN" sz="2400">
              <a:latin typeface="宋体" charset="-122"/>
            </a:endParaRPr>
          </a:p>
          <a:p>
            <a:r>
              <a:rPr lang="zh-CN" altLang="en-US" sz="2400">
                <a:latin typeface="宋体" charset="-122"/>
              </a:rPr>
              <a:t/>
            </a:r>
            <a:br>
              <a:rPr lang="zh-CN" altLang="en-US" sz="2400">
                <a:latin typeface="宋体" charset="-122"/>
              </a:rPr>
            </a:br>
            <a:r>
              <a:rPr lang="en-US" altLang="zh-CN" sz="2400">
                <a:latin typeface="宋体" charset="-122"/>
              </a:rPr>
              <a:t>(2)</a:t>
            </a:r>
            <a:r>
              <a:rPr lang="zh-CN" altLang="en-US" sz="2400">
                <a:latin typeface="宋体" charset="-122"/>
              </a:rPr>
              <a:t>材料二中揭示中国人民志愿军赴朝作战主要目的的词句是什么？</a:t>
            </a:r>
          </a:p>
        </p:txBody>
      </p:sp>
      <p:sp>
        <p:nvSpPr>
          <p:cNvPr id="3" name="矩形 2"/>
          <p:cNvSpPr>
            <a:spLocks noChangeArrowheads="1"/>
          </p:cNvSpPr>
          <p:nvPr/>
        </p:nvSpPr>
        <p:spPr bwMode="auto">
          <a:xfrm>
            <a:off x="539750" y="5661025"/>
            <a:ext cx="5519738" cy="585788"/>
          </a:xfrm>
          <a:prstGeom prst="rect">
            <a:avLst/>
          </a:prstGeom>
          <a:noFill/>
          <a:ln w="9525">
            <a:noFill/>
            <a:miter lim="800000"/>
            <a:headEnd/>
            <a:tailEnd/>
          </a:ln>
        </p:spPr>
        <p:txBody>
          <a:bodyPr wrap="none">
            <a:spAutoFit/>
          </a:bodyPr>
          <a:lstStyle/>
          <a:p>
            <a:r>
              <a:rPr lang="zh-CN" altLang="en-US" sz="3200">
                <a:latin typeface="Franklin Gothic Book"/>
                <a:ea typeface="黑体" pitchFamily="2" charset="-122"/>
              </a:rPr>
              <a:t>保和平，卫祖国，就是保家乡</a:t>
            </a:r>
          </a:p>
        </p:txBody>
      </p:sp>
      <p:sp>
        <p:nvSpPr>
          <p:cNvPr id="4" name="矩形 3"/>
          <p:cNvSpPr>
            <a:spLocks noChangeArrowheads="1"/>
          </p:cNvSpPr>
          <p:nvPr/>
        </p:nvSpPr>
        <p:spPr bwMode="auto">
          <a:xfrm>
            <a:off x="900113" y="4149725"/>
            <a:ext cx="3467100" cy="584200"/>
          </a:xfrm>
          <a:prstGeom prst="rect">
            <a:avLst/>
          </a:prstGeom>
          <a:noFill/>
          <a:ln w="9525">
            <a:noFill/>
            <a:miter lim="800000"/>
            <a:headEnd/>
            <a:tailEnd/>
          </a:ln>
        </p:spPr>
        <p:txBody>
          <a:bodyPr wrap="none">
            <a:spAutoFit/>
          </a:bodyPr>
          <a:lstStyle/>
          <a:p>
            <a:r>
              <a:rPr lang="zh-CN" altLang="en-US" sz="3200">
                <a:latin typeface="Franklin Gothic Book"/>
                <a:ea typeface="黑体" pitchFamily="2" charset="-122"/>
              </a:rPr>
              <a:t>美国；朝鲜、中国</a:t>
            </a:r>
            <a:endParaRPr lang="en-US" altLang="zh-CN" sz="3200">
              <a:latin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矩形 1"/>
          <p:cNvSpPr>
            <a:spLocks noChangeArrowheads="1"/>
          </p:cNvSpPr>
          <p:nvPr/>
        </p:nvSpPr>
        <p:spPr bwMode="auto">
          <a:xfrm>
            <a:off x="0" y="0"/>
            <a:ext cx="9144000" cy="3170238"/>
          </a:xfrm>
          <a:prstGeom prst="rect">
            <a:avLst/>
          </a:prstGeom>
          <a:noFill/>
          <a:ln w="9525">
            <a:noFill/>
            <a:miter lim="800000"/>
            <a:headEnd/>
            <a:tailEnd/>
          </a:ln>
        </p:spPr>
        <p:txBody>
          <a:bodyPr>
            <a:spAutoFit/>
          </a:bodyPr>
          <a:lstStyle/>
          <a:p>
            <a:r>
              <a:rPr lang="zh-CN" altLang="en-US" sz="2000">
                <a:latin typeface="宋体" charset="-122"/>
              </a:rPr>
              <a:t>材料一 </a:t>
            </a:r>
            <a:r>
              <a:rPr lang="en-US" altLang="zh-CN" sz="2000">
                <a:latin typeface="宋体" charset="-122"/>
              </a:rPr>
              <a:t>1950</a:t>
            </a:r>
            <a:r>
              <a:rPr lang="zh-CN" altLang="en-US" sz="2000">
                <a:latin typeface="宋体" charset="-122"/>
              </a:rPr>
              <a:t>年</a:t>
            </a:r>
            <a:r>
              <a:rPr lang="en-US" altLang="zh-CN" sz="2000">
                <a:latin typeface="宋体" charset="-122"/>
              </a:rPr>
              <a:t>6</a:t>
            </a:r>
            <a:r>
              <a:rPr lang="zh-CN" altLang="en-US" sz="2000">
                <a:latin typeface="宋体" charset="-122"/>
              </a:rPr>
              <a:t>月</a:t>
            </a:r>
            <a:r>
              <a:rPr lang="en-US" altLang="zh-CN" sz="2000">
                <a:latin typeface="宋体" charset="-122"/>
              </a:rPr>
              <a:t>25</a:t>
            </a:r>
            <a:r>
              <a:rPr lang="zh-CN" altLang="en-US" sz="2000">
                <a:latin typeface="宋体" charset="-122"/>
              </a:rPr>
              <a:t>日，朝鲜战争爆发，美国作出强烈反应，在国内疯狂扩军备战</a:t>
            </a:r>
            <a:r>
              <a:rPr lang="en-US" altLang="zh-CN" sz="2000">
                <a:latin typeface="宋体" charset="-122"/>
              </a:rPr>
              <a:t>……</a:t>
            </a:r>
            <a:r>
              <a:rPr lang="zh-CN" altLang="en-US" sz="2000">
                <a:latin typeface="宋体" charset="-122"/>
              </a:rPr>
              <a:t>武装部队人数从</a:t>
            </a:r>
            <a:r>
              <a:rPr lang="en-US" altLang="zh-CN" sz="2000">
                <a:latin typeface="宋体" charset="-122"/>
              </a:rPr>
              <a:t>150</a:t>
            </a:r>
            <a:r>
              <a:rPr lang="zh-CN" altLang="en-US" sz="2000">
                <a:latin typeface="宋体" charset="-122"/>
              </a:rPr>
              <a:t>万扩充到</a:t>
            </a:r>
            <a:r>
              <a:rPr lang="en-US" altLang="zh-CN" sz="2000">
                <a:latin typeface="宋体" charset="-122"/>
              </a:rPr>
              <a:t>350</a:t>
            </a:r>
            <a:r>
              <a:rPr lang="zh-CN" altLang="en-US" sz="2000">
                <a:latin typeface="宋体" charset="-122"/>
              </a:rPr>
              <a:t>万，每年的军费预算从</a:t>
            </a:r>
            <a:r>
              <a:rPr lang="en-US" altLang="zh-CN" sz="2000">
                <a:latin typeface="宋体" charset="-122"/>
              </a:rPr>
              <a:t>120</a:t>
            </a:r>
            <a:r>
              <a:rPr lang="zh-CN" altLang="en-US" sz="2000">
                <a:latin typeface="宋体" charset="-122"/>
              </a:rPr>
              <a:t>亿美元增加到</a:t>
            </a:r>
            <a:r>
              <a:rPr lang="en-US" altLang="zh-CN" sz="2000">
                <a:latin typeface="宋体" charset="-122"/>
              </a:rPr>
              <a:t>410</a:t>
            </a:r>
            <a:r>
              <a:rPr lang="zh-CN" altLang="en-US" sz="2000">
                <a:latin typeface="宋体" charset="-122"/>
              </a:rPr>
              <a:t>亿美元。</a:t>
            </a:r>
            <a:br>
              <a:rPr lang="zh-CN" altLang="en-US" sz="2000">
                <a:latin typeface="宋体" charset="-122"/>
              </a:rPr>
            </a:br>
            <a:r>
              <a:rPr lang="zh-CN" altLang="en-US" sz="2000">
                <a:latin typeface="宋体" charset="-122"/>
              </a:rPr>
              <a:t>材料二 以新闻和历史节目见长的美国公共电视台为纪念</a:t>
            </a:r>
            <a:r>
              <a:rPr lang="en-US" altLang="zh-CN" sz="2000">
                <a:latin typeface="宋体" charset="-122"/>
              </a:rPr>
              <a:t>《</a:t>
            </a:r>
            <a:r>
              <a:rPr lang="zh-CN" altLang="en-US" sz="2000">
                <a:latin typeface="宋体" charset="-122"/>
              </a:rPr>
              <a:t>朝鲜停战协定</a:t>
            </a:r>
            <a:r>
              <a:rPr lang="en-US" altLang="zh-CN" sz="2000">
                <a:latin typeface="宋体" charset="-122"/>
              </a:rPr>
              <a:t>》</a:t>
            </a:r>
            <a:r>
              <a:rPr lang="zh-CN" altLang="en-US" sz="2000">
                <a:latin typeface="宋体" charset="-122"/>
              </a:rPr>
              <a:t>签订</a:t>
            </a:r>
            <a:r>
              <a:rPr lang="en-US" altLang="zh-CN" sz="2000">
                <a:latin typeface="宋体" charset="-122"/>
              </a:rPr>
              <a:t>50</a:t>
            </a:r>
            <a:r>
              <a:rPr lang="zh-CN" altLang="en-US" sz="2000">
                <a:latin typeface="宋体" charset="-122"/>
              </a:rPr>
              <a:t>周年制作了一档特别节目，该节目的开场白强调：“战争在</a:t>
            </a:r>
            <a:r>
              <a:rPr lang="en-US" altLang="zh-CN" sz="2000">
                <a:latin typeface="宋体" charset="-122"/>
              </a:rPr>
              <a:t>3</a:t>
            </a:r>
            <a:r>
              <a:rPr lang="zh-CN" altLang="en-US" sz="2000">
                <a:latin typeface="宋体" charset="-122"/>
              </a:rPr>
              <a:t>年的酷暑和严寒中延续，面对不可预测的敌人，</a:t>
            </a:r>
            <a:r>
              <a:rPr lang="en-US" altLang="zh-CN" sz="2000">
                <a:latin typeface="宋体" charset="-122"/>
              </a:rPr>
              <a:t>3.3</a:t>
            </a:r>
            <a:r>
              <a:rPr lang="zh-CN" altLang="en-US" sz="2000">
                <a:latin typeface="宋体" charset="-122"/>
              </a:rPr>
              <a:t>万美军死亡、</a:t>
            </a:r>
            <a:r>
              <a:rPr lang="en-US" altLang="zh-CN" sz="2000">
                <a:latin typeface="宋体" charset="-122"/>
              </a:rPr>
              <a:t>10</a:t>
            </a:r>
            <a:r>
              <a:rPr lang="zh-CN" altLang="en-US" sz="2000">
                <a:latin typeface="宋体" charset="-122"/>
              </a:rPr>
              <a:t>万美军受伤、</a:t>
            </a:r>
            <a:r>
              <a:rPr lang="en-US" altLang="zh-CN" sz="2000">
                <a:latin typeface="宋体" charset="-122"/>
              </a:rPr>
              <a:t>7140</a:t>
            </a:r>
            <a:r>
              <a:rPr lang="zh-CN" altLang="en-US" sz="2000">
                <a:latin typeface="宋体" charset="-122"/>
              </a:rPr>
              <a:t>人成为战俘、</a:t>
            </a:r>
            <a:r>
              <a:rPr lang="en-US" altLang="zh-CN" sz="2000">
                <a:latin typeface="宋体" charset="-122"/>
              </a:rPr>
              <a:t>8000</a:t>
            </a:r>
            <a:r>
              <a:rPr lang="zh-CN" altLang="en-US" sz="2000">
                <a:latin typeface="宋体" charset="-122"/>
              </a:rPr>
              <a:t>多人失踪</a:t>
            </a:r>
            <a:r>
              <a:rPr lang="en-US" altLang="zh-CN" sz="2000">
                <a:latin typeface="宋体" charset="-122"/>
              </a:rPr>
              <a:t>……”</a:t>
            </a:r>
            <a:r>
              <a:rPr lang="zh-CN" altLang="en-US" sz="2000">
                <a:latin typeface="宋体" charset="-122"/>
              </a:rPr>
              <a:t>这些数字只是美方目前愿意承认的数字，但也应该足以引起他们对这场战争的关注和反思。</a:t>
            </a:r>
            <a:br>
              <a:rPr lang="zh-CN" altLang="en-US" sz="2000">
                <a:latin typeface="宋体" charset="-122"/>
              </a:rPr>
            </a:br>
            <a:r>
              <a:rPr lang="zh-CN" altLang="en-US" sz="2000">
                <a:latin typeface="宋体" charset="-122"/>
              </a:rPr>
              <a:t>材料三 新华网北京</a:t>
            </a:r>
            <a:r>
              <a:rPr lang="en-US" altLang="zh-CN" sz="2000">
                <a:latin typeface="宋体" charset="-122"/>
              </a:rPr>
              <a:t>2000</a:t>
            </a:r>
            <a:r>
              <a:rPr lang="zh-CN" altLang="en-US" sz="2000">
                <a:latin typeface="宋体" charset="-122"/>
              </a:rPr>
              <a:t>年</a:t>
            </a:r>
            <a:r>
              <a:rPr lang="en-US" altLang="zh-CN" sz="2000">
                <a:latin typeface="宋体" charset="-122"/>
              </a:rPr>
              <a:t>10</a:t>
            </a:r>
            <a:r>
              <a:rPr lang="zh-CN" altLang="en-US" sz="2000">
                <a:latin typeface="宋体" charset="-122"/>
              </a:rPr>
              <a:t>月</a:t>
            </a:r>
            <a:r>
              <a:rPr lang="en-US" altLang="zh-CN" sz="2000">
                <a:latin typeface="宋体" charset="-122"/>
              </a:rPr>
              <a:t>25</a:t>
            </a:r>
            <a:r>
              <a:rPr lang="zh-CN" altLang="en-US" sz="2000">
                <a:latin typeface="宋体" charset="-122"/>
              </a:rPr>
              <a:t>日电：首都各界纪念中国人民志愿军抗美援朝出国作战</a:t>
            </a:r>
            <a:r>
              <a:rPr lang="en-US" altLang="zh-CN" sz="2000">
                <a:latin typeface="宋体" charset="-122"/>
              </a:rPr>
              <a:t>50</a:t>
            </a:r>
            <a:r>
              <a:rPr lang="zh-CN" altLang="en-US" sz="2000">
                <a:latin typeface="宋体" charset="-122"/>
              </a:rPr>
              <a:t>周年大会今天在人民大会堂隆重举行。</a:t>
            </a:r>
          </a:p>
        </p:txBody>
      </p:sp>
      <p:sp>
        <p:nvSpPr>
          <p:cNvPr id="37890" name="矩形 2"/>
          <p:cNvSpPr>
            <a:spLocks noChangeArrowheads="1"/>
          </p:cNvSpPr>
          <p:nvPr/>
        </p:nvSpPr>
        <p:spPr bwMode="auto">
          <a:xfrm>
            <a:off x="0" y="3068638"/>
            <a:ext cx="9144000" cy="3786187"/>
          </a:xfrm>
          <a:prstGeom prst="rect">
            <a:avLst/>
          </a:prstGeom>
          <a:noFill/>
          <a:ln w="9525">
            <a:noFill/>
            <a:miter lim="800000"/>
            <a:headEnd/>
            <a:tailEnd/>
          </a:ln>
        </p:spPr>
        <p:txBody>
          <a:bodyPr>
            <a:spAutoFit/>
          </a:bodyPr>
          <a:lstStyle/>
          <a:p>
            <a:r>
              <a:rPr lang="zh-CN" altLang="en-US" sz="2000">
                <a:latin typeface="Franklin Gothic Book"/>
                <a:ea typeface="黑体" pitchFamily="2" charset="-122"/>
              </a:rPr>
              <a:t>请完成：</a:t>
            </a:r>
            <a:br>
              <a:rPr lang="zh-CN" altLang="en-US" sz="2000">
                <a:latin typeface="Franklin Gothic Book"/>
                <a:ea typeface="黑体" pitchFamily="2" charset="-122"/>
              </a:rPr>
            </a:br>
            <a:r>
              <a:rPr lang="en-US" altLang="zh-CN" sz="2000">
                <a:latin typeface="Franklin Gothic Book"/>
                <a:ea typeface="黑体" pitchFamily="2" charset="-122"/>
              </a:rPr>
              <a:t>(1)</a:t>
            </a:r>
            <a:r>
              <a:rPr lang="zh-CN" altLang="en-US" sz="2000">
                <a:latin typeface="Franklin Gothic Book"/>
                <a:ea typeface="黑体" pitchFamily="2" charset="-122"/>
              </a:rPr>
              <a:t>美国在武装侵略朝鲜的同时，对我国采取了什么军事行动？</a:t>
            </a:r>
            <a:br>
              <a:rPr lang="zh-CN" altLang="en-US" sz="2000">
                <a:latin typeface="Franklin Gothic Book"/>
                <a:ea typeface="黑体" pitchFamily="2" charset="-122"/>
              </a:rPr>
            </a:br>
            <a:r>
              <a:rPr lang="zh-CN" altLang="en-US" sz="2000">
                <a:latin typeface="Franklin Gothic Book"/>
                <a:ea typeface="黑体" pitchFamily="2" charset="-122"/>
              </a:rPr>
              <a:t/>
            </a:r>
            <a:br>
              <a:rPr lang="zh-CN" altLang="en-US" sz="2000">
                <a:latin typeface="Franklin Gothic Book"/>
                <a:ea typeface="黑体" pitchFamily="2" charset="-122"/>
              </a:rPr>
            </a:br>
            <a:r>
              <a:rPr lang="en-US" altLang="zh-CN" sz="2000">
                <a:latin typeface="Franklin Gothic Book"/>
                <a:ea typeface="黑体" pitchFamily="2" charset="-122"/>
              </a:rPr>
              <a:t>(2)</a:t>
            </a:r>
            <a:r>
              <a:rPr lang="zh-CN" altLang="en-US" sz="2000">
                <a:latin typeface="Franklin Gothic Book"/>
                <a:ea typeface="黑体" pitchFamily="2" charset="-122"/>
              </a:rPr>
              <a:t>中国政府为什么要参战？</a:t>
            </a:r>
            <a:br>
              <a:rPr lang="zh-CN" altLang="en-US" sz="2000">
                <a:latin typeface="Franklin Gothic Book"/>
                <a:ea typeface="黑体" pitchFamily="2" charset="-122"/>
              </a:rPr>
            </a:br>
            <a:r>
              <a:rPr lang="zh-CN" altLang="en-US" sz="2000">
                <a:latin typeface="Franklin Gothic Book"/>
                <a:ea typeface="黑体" pitchFamily="2" charset="-122"/>
              </a:rPr>
              <a:t/>
            </a:r>
            <a:br>
              <a:rPr lang="zh-CN" altLang="en-US" sz="2000">
                <a:latin typeface="Franklin Gothic Book"/>
                <a:ea typeface="黑体" pitchFamily="2" charset="-122"/>
              </a:rPr>
            </a:br>
            <a:r>
              <a:rPr lang="en-US" altLang="zh-CN" sz="2000">
                <a:latin typeface="Franklin Gothic Book"/>
                <a:ea typeface="黑体" pitchFamily="2" charset="-122"/>
              </a:rPr>
              <a:t>(3)</a:t>
            </a:r>
            <a:r>
              <a:rPr lang="zh-CN" altLang="en-US" sz="2000">
                <a:latin typeface="Franklin Gothic Book"/>
                <a:ea typeface="黑体" pitchFamily="2" charset="-122"/>
              </a:rPr>
              <a:t>这场战争结束的标志是什么？</a:t>
            </a:r>
            <a:br>
              <a:rPr lang="zh-CN" altLang="en-US" sz="2000">
                <a:latin typeface="Franklin Gothic Book"/>
                <a:ea typeface="黑体" pitchFamily="2" charset="-122"/>
              </a:rPr>
            </a:br>
            <a:r>
              <a:rPr lang="zh-CN" altLang="en-US" sz="2000">
                <a:latin typeface="Franklin Gothic Book"/>
                <a:ea typeface="黑体" pitchFamily="2" charset="-122"/>
              </a:rPr>
              <a:t/>
            </a:r>
            <a:br>
              <a:rPr lang="zh-CN" altLang="en-US" sz="2000">
                <a:latin typeface="Franklin Gothic Book"/>
                <a:ea typeface="黑体" pitchFamily="2" charset="-122"/>
              </a:rPr>
            </a:br>
            <a:r>
              <a:rPr lang="en-US" altLang="zh-CN" sz="2000">
                <a:latin typeface="Franklin Gothic Book"/>
                <a:ea typeface="黑体" pitchFamily="2" charset="-122"/>
              </a:rPr>
              <a:t>(4)</a:t>
            </a:r>
            <a:r>
              <a:rPr lang="zh-CN" altLang="en-US" sz="2000">
                <a:latin typeface="Franklin Gothic Book"/>
                <a:ea typeface="黑体" pitchFamily="2" charset="-122"/>
              </a:rPr>
              <a:t>这场战争中，中国人民和中国人民志愿军为我们留下了宝贵的精神财富，我们该如何继承和发扬这种伟大的抗美援朝精神？</a:t>
            </a:r>
            <a:br>
              <a:rPr lang="zh-CN" altLang="en-US" sz="2000">
                <a:latin typeface="Franklin Gothic Book"/>
                <a:ea typeface="黑体" pitchFamily="2" charset="-122"/>
              </a:rPr>
            </a:br>
            <a:r>
              <a:rPr lang="zh-CN" altLang="en-US" sz="2000">
                <a:latin typeface="Franklin Gothic Book"/>
                <a:ea typeface="黑体" pitchFamily="2" charset="-122"/>
              </a:rPr>
              <a:t/>
            </a:r>
            <a:br>
              <a:rPr lang="zh-CN" altLang="en-US" sz="2000">
                <a:latin typeface="Franklin Gothic Book"/>
                <a:ea typeface="黑体" pitchFamily="2" charset="-122"/>
              </a:rPr>
            </a:br>
            <a:r>
              <a:rPr lang="en-US" altLang="zh-CN" sz="2000">
                <a:latin typeface="Franklin Gothic Book"/>
                <a:ea typeface="黑体" pitchFamily="2" charset="-122"/>
              </a:rPr>
              <a:t>(5)</a:t>
            </a:r>
            <a:r>
              <a:rPr lang="zh-CN" altLang="en-US" sz="2000">
                <a:latin typeface="Franklin Gothic Book"/>
                <a:ea typeface="黑体" pitchFamily="2" charset="-122"/>
              </a:rPr>
              <a:t>从美国侵略朝鲜的史实可以看出美国在国际事务中奉行的是怎样的政策？</a:t>
            </a:r>
            <a:br>
              <a:rPr lang="zh-CN" altLang="en-US" sz="2000">
                <a:latin typeface="Franklin Gothic Book"/>
                <a:ea typeface="黑体" pitchFamily="2" charset="-122"/>
              </a:rPr>
            </a:br>
            <a:endParaRPr lang="zh-CN" altLang="en-US" sz="2000">
              <a:latin typeface="Franklin Gothic Book"/>
              <a:ea typeface="黑体" pitchFamily="2" charset="-122"/>
            </a:endParaRPr>
          </a:p>
        </p:txBody>
      </p:sp>
      <p:sp>
        <p:nvSpPr>
          <p:cNvPr id="4" name="矩形 3"/>
          <p:cNvSpPr>
            <a:spLocks noChangeArrowheads="1"/>
          </p:cNvSpPr>
          <p:nvPr/>
        </p:nvSpPr>
        <p:spPr bwMode="auto">
          <a:xfrm>
            <a:off x="1187450" y="6334125"/>
            <a:ext cx="7200900" cy="523875"/>
          </a:xfrm>
          <a:prstGeom prst="rect">
            <a:avLst/>
          </a:prstGeom>
          <a:noFill/>
          <a:ln w="9525">
            <a:noFill/>
            <a:miter lim="800000"/>
            <a:headEnd/>
            <a:tailEnd/>
          </a:ln>
        </p:spPr>
        <p:txBody>
          <a:bodyPr>
            <a:spAutoFit/>
          </a:bodyPr>
          <a:lstStyle/>
          <a:p>
            <a:r>
              <a:rPr lang="zh-CN" altLang="en-US" sz="2800">
                <a:latin typeface="Franklin Gothic Book"/>
                <a:ea typeface="黑体" pitchFamily="2" charset="-122"/>
              </a:rPr>
              <a:t>美国推行霸权主义，随意干涉别国内政。</a:t>
            </a:r>
          </a:p>
        </p:txBody>
      </p:sp>
      <p:sp>
        <p:nvSpPr>
          <p:cNvPr id="5" name="矩形 4"/>
          <p:cNvSpPr>
            <a:spLocks noChangeArrowheads="1"/>
          </p:cNvSpPr>
          <p:nvPr/>
        </p:nvSpPr>
        <p:spPr bwMode="auto">
          <a:xfrm>
            <a:off x="4427538" y="3644900"/>
            <a:ext cx="3416300" cy="523875"/>
          </a:xfrm>
          <a:prstGeom prst="rect">
            <a:avLst/>
          </a:prstGeom>
          <a:noFill/>
          <a:ln w="9525">
            <a:noFill/>
            <a:miter lim="800000"/>
            <a:headEnd/>
            <a:tailEnd/>
          </a:ln>
        </p:spPr>
        <p:txBody>
          <a:bodyPr wrap="none">
            <a:spAutoFit/>
          </a:bodyPr>
          <a:lstStyle/>
          <a:p>
            <a:r>
              <a:rPr lang="zh-CN" altLang="en-US" sz="2800">
                <a:latin typeface="Franklin Gothic Book"/>
                <a:ea typeface="黑体" pitchFamily="2" charset="-122"/>
              </a:rPr>
              <a:t>国海军入侵台湾海峡</a:t>
            </a:r>
          </a:p>
        </p:txBody>
      </p:sp>
      <p:sp>
        <p:nvSpPr>
          <p:cNvPr id="6" name="矩形 5"/>
          <p:cNvSpPr>
            <a:spLocks noChangeArrowheads="1"/>
          </p:cNvSpPr>
          <p:nvPr/>
        </p:nvSpPr>
        <p:spPr bwMode="auto">
          <a:xfrm>
            <a:off x="3492500" y="4005263"/>
            <a:ext cx="5108575" cy="584200"/>
          </a:xfrm>
          <a:prstGeom prst="rect">
            <a:avLst/>
          </a:prstGeom>
          <a:noFill/>
          <a:ln w="9525">
            <a:noFill/>
            <a:miter lim="800000"/>
            <a:headEnd/>
            <a:tailEnd/>
          </a:ln>
        </p:spPr>
        <p:txBody>
          <a:bodyPr wrap="none">
            <a:spAutoFit/>
          </a:bodyPr>
          <a:lstStyle/>
          <a:p>
            <a:r>
              <a:rPr lang="zh-CN" altLang="en-US" sz="3200">
                <a:latin typeface="Franklin Gothic Book"/>
                <a:ea typeface="黑体" pitchFamily="2" charset="-122"/>
              </a:rPr>
              <a:t>中国面临外部侵略的威胁。</a:t>
            </a:r>
          </a:p>
        </p:txBody>
      </p:sp>
      <p:sp>
        <p:nvSpPr>
          <p:cNvPr id="7" name="矩形 6"/>
          <p:cNvSpPr>
            <a:spLocks noChangeArrowheads="1"/>
          </p:cNvSpPr>
          <p:nvPr/>
        </p:nvSpPr>
        <p:spPr bwMode="auto">
          <a:xfrm>
            <a:off x="250825" y="4868863"/>
            <a:ext cx="8353425" cy="461962"/>
          </a:xfrm>
          <a:prstGeom prst="rect">
            <a:avLst/>
          </a:prstGeom>
          <a:noFill/>
          <a:ln w="9525">
            <a:noFill/>
            <a:miter lim="800000"/>
            <a:headEnd/>
            <a:tailEnd/>
          </a:ln>
        </p:spPr>
        <p:txBody>
          <a:bodyPr>
            <a:spAutoFit/>
          </a:bodyPr>
          <a:lstStyle/>
          <a:p>
            <a:r>
              <a:rPr lang="en-US" altLang="zh-CN" sz="2400">
                <a:latin typeface="Franklin Gothic Book"/>
                <a:ea typeface="黑体" pitchFamily="2" charset="-122"/>
              </a:rPr>
              <a:t>1953</a:t>
            </a:r>
            <a:r>
              <a:rPr lang="zh-CN" altLang="en-US" sz="2400">
                <a:latin typeface="Franklin Gothic Book"/>
                <a:ea typeface="黑体" pitchFamily="2" charset="-122"/>
              </a:rPr>
              <a:t>年</a:t>
            </a:r>
            <a:r>
              <a:rPr lang="en-US" altLang="zh-CN" sz="2400">
                <a:latin typeface="Franklin Gothic Book"/>
                <a:ea typeface="黑体" pitchFamily="2" charset="-122"/>
              </a:rPr>
              <a:t>7</a:t>
            </a:r>
            <a:r>
              <a:rPr lang="zh-CN" altLang="en-US" sz="2400">
                <a:latin typeface="Franklin Gothic Book"/>
                <a:ea typeface="黑体" pitchFamily="2" charset="-122"/>
              </a:rPr>
              <a:t>月，美国在</a:t>
            </a:r>
            <a:r>
              <a:rPr lang="en-US" altLang="zh-CN" sz="2400">
                <a:latin typeface="Franklin Gothic Book"/>
                <a:ea typeface="黑体" pitchFamily="2" charset="-122"/>
              </a:rPr>
              <a:t>《</a:t>
            </a:r>
            <a:r>
              <a:rPr lang="zh-CN" altLang="en-US" sz="2400">
                <a:latin typeface="Franklin Gothic Book"/>
                <a:ea typeface="黑体" pitchFamily="2" charset="-122"/>
              </a:rPr>
              <a:t>朝鲜停战协定</a:t>
            </a:r>
            <a:r>
              <a:rPr lang="en-US" altLang="zh-CN" sz="2400">
                <a:latin typeface="Franklin Gothic Book"/>
                <a:ea typeface="黑体" pitchFamily="2" charset="-122"/>
              </a:rPr>
              <a:t>》</a:t>
            </a:r>
            <a:r>
              <a:rPr lang="zh-CN" altLang="en-US" sz="2400">
                <a:latin typeface="Franklin Gothic Book"/>
                <a:ea typeface="黑体" pitchFamily="2" charset="-122"/>
              </a:rPr>
              <a:t>上签字。</a:t>
            </a:r>
          </a:p>
        </p:txBody>
      </p:sp>
      <p:sp>
        <p:nvSpPr>
          <p:cNvPr id="8" name="矩形 7"/>
          <p:cNvSpPr>
            <a:spLocks noChangeArrowheads="1"/>
          </p:cNvSpPr>
          <p:nvPr/>
        </p:nvSpPr>
        <p:spPr bwMode="auto">
          <a:xfrm>
            <a:off x="611188" y="5732463"/>
            <a:ext cx="7993062" cy="461962"/>
          </a:xfrm>
          <a:prstGeom prst="rect">
            <a:avLst/>
          </a:prstGeom>
          <a:noFill/>
          <a:ln w="9525">
            <a:noFill/>
            <a:miter lim="800000"/>
            <a:headEnd/>
            <a:tailEnd/>
          </a:ln>
        </p:spPr>
        <p:txBody>
          <a:bodyPr>
            <a:spAutoFit/>
          </a:bodyPr>
          <a:lstStyle/>
          <a:p>
            <a:r>
              <a:rPr lang="zh-CN" altLang="en-US" sz="2400">
                <a:latin typeface="Franklin Gothic Book"/>
                <a:ea typeface="黑体" pitchFamily="2" charset="-122"/>
              </a:rPr>
              <a:t>发扬他们的爱国主义精神、革命英雄主义和国际主义精神。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5577" y="1916832"/>
            <a:ext cx="6336704" cy="2400657"/>
          </a:xfrm>
          <a:prstGeom prst="rect">
            <a:avLst/>
          </a:prstGeom>
          <a:noFill/>
        </p:spPr>
        <p:txBody>
          <a:bodyPr>
            <a:spAutoFit/>
          </a:bodyPr>
          <a:lstStyle/>
          <a:p>
            <a:pPr algn="ctr" fontAlgn="auto">
              <a:spcBef>
                <a:spcPts val="0"/>
              </a:spcBef>
              <a:spcAft>
                <a:spcPts val="0"/>
              </a:spcAft>
              <a:defRPr/>
            </a:pPr>
            <a:r>
              <a:rPr lang="zh-CN" altLang="en-US" sz="1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rPr>
              <a:t>再见</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ttp://hiphotos.baidu.com/%CC%EC%CF%C2%B5%DA%BE%C5/pic/item/e3333e7a4b4250fc2f73b357.jpg"/>
          <p:cNvPicPr>
            <a:picLocks noChangeAspect="1" noChangeArrowheads="1"/>
          </p:cNvPicPr>
          <p:nvPr/>
        </p:nvPicPr>
        <p:blipFill>
          <a:blip r:embed="rId2" r:link="rId3" cstate="print"/>
          <a:srcRect/>
          <a:stretch>
            <a:fillRect/>
          </a:stretch>
        </p:blipFill>
        <p:spPr bwMode="auto">
          <a:xfrm>
            <a:off x="0" y="73025"/>
            <a:ext cx="6300788" cy="6664325"/>
          </a:xfrm>
          <a:prstGeom prst="rect">
            <a:avLst/>
          </a:prstGeom>
          <a:noFill/>
          <a:ln w="9525">
            <a:noFill/>
            <a:miter lim="800000"/>
            <a:headEnd/>
            <a:tailEnd/>
          </a:ln>
        </p:spPr>
      </p:pic>
      <p:sp>
        <p:nvSpPr>
          <p:cNvPr id="16386" name="Text Box 2"/>
          <p:cNvSpPr txBox="1">
            <a:spLocks noChangeArrowheads="1"/>
          </p:cNvSpPr>
          <p:nvPr/>
        </p:nvSpPr>
        <p:spPr bwMode="auto">
          <a:xfrm>
            <a:off x="6372225" y="1773238"/>
            <a:ext cx="2592388" cy="4111625"/>
          </a:xfrm>
          <a:prstGeom prst="rect">
            <a:avLst/>
          </a:prstGeom>
          <a:noFill/>
          <a:ln w="9525">
            <a:noFill/>
            <a:miter lim="800000"/>
            <a:headEnd/>
            <a:tailEnd/>
          </a:ln>
        </p:spPr>
        <p:txBody>
          <a:bodyPr>
            <a:spAutoFit/>
          </a:bodyPr>
          <a:lstStyle/>
          <a:p>
            <a:pPr>
              <a:buFont typeface="Arial" charset="0"/>
              <a:buNone/>
            </a:pPr>
            <a:r>
              <a:rPr lang="zh-CN" altLang="en-US" sz="4400" b="1">
                <a:solidFill>
                  <a:srgbClr val="080808"/>
                </a:solidFill>
                <a:latin typeface="华文新魏"/>
                <a:ea typeface="华文新魏"/>
                <a:cs typeface="华文新魏"/>
              </a:rPr>
              <a:t>二战结束后，苏美以北纬</a:t>
            </a:r>
            <a:r>
              <a:rPr lang="en-US" altLang="zh-CN" sz="4400" b="1">
                <a:solidFill>
                  <a:srgbClr val="080808"/>
                </a:solidFill>
                <a:latin typeface="华文新魏"/>
                <a:ea typeface="华文新魏"/>
                <a:cs typeface="华文新魏"/>
              </a:rPr>
              <a:t>38</a:t>
            </a:r>
            <a:r>
              <a:rPr lang="zh-CN" altLang="en-US" sz="4400" b="1">
                <a:solidFill>
                  <a:srgbClr val="080808"/>
                </a:solidFill>
                <a:latin typeface="华文新魏"/>
                <a:ea typeface="华文新魏"/>
                <a:cs typeface="华文新魏"/>
              </a:rPr>
              <a:t>度线为界，分区占领朝鲜。</a:t>
            </a:r>
          </a:p>
        </p:txBody>
      </p:sp>
      <p:sp>
        <p:nvSpPr>
          <p:cNvPr id="16387" name="Text Box 4"/>
          <p:cNvSpPr txBox="1">
            <a:spLocks noChangeArrowheads="1"/>
          </p:cNvSpPr>
          <p:nvPr/>
        </p:nvSpPr>
        <p:spPr bwMode="auto">
          <a:xfrm>
            <a:off x="4859338" y="1557338"/>
            <a:ext cx="671512" cy="1292225"/>
          </a:xfrm>
          <a:prstGeom prst="rect">
            <a:avLst/>
          </a:prstGeom>
          <a:noFill/>
          <a:ln w="9525">
            <a:noFill/>
            <a:miter lim="800000"/>
            <a:headEnd/>
            <a:tailEnd/>
          </a:ln>
        </p:spPr>
        <p:txBody>
          <a:bodyPr vert="eaVert" wrap="none">
            <a:spAutoFit/>
          </a:bodyPr>
          <a:lstStyle/>
          <a:p>
            <a:pPr>
              <a:buFont typeface="Arial" charset="0"/>
              <a:buNone/>
            </a:pPr>
            <a:r>
              <a:rPr lang="zh-CN" altLang="en-US" sz="3200" b="1">
                <a:solidFill>
                  <a:srgbClr val="FF3300"/>
                </a:solidFill>
                <a:latin typeface="Times New Roman" pitchFamily="18" charset="0"/>
                <a:ea typeface="黑体" pitchFamily="2" charset="-122"/>
              </a:rPr>
              <a:t>北朝鲜</a:t>
            </a:r>
          </a:p>
        </p:txBody>
      </p:sp>
      <p:sp>
        <p:nvSpPr>
          <p:cNvPr id="16388" name="Text Box 5"/>
          <p:cNvSpPr txBox="1">
            <a:spLocks noChangeArrowheads="1"/>
          </p:cNvSpPr>
          <p:nvPr/>
        </p:nvSpPr>
        <p:spPr bwMode="auto">
          <a:xfrm>
            <a:off x="5148263" y="3789363"/>
            <a:ext cx="671512" cy="2806700"/>
          </a:xfrm>
          <a:prstGeom prst="rect">
            <a:avLst/>
          </a:prstGeom>
          <a:noFill/>
          <a:ln w="9525">
            <a:noFill/>
            <a:miter lim="800000"/>
            <a:headEnd/>
            <a:tailEnd/>
          </a:ln>
        </p:spPr>
        <p:txBody>
          <a:bodyPr vert="eaVert">
            <a:spAutoFit/>
          </a:bodyPr>
          <a:lstStyle/>
          <a:p>
            <a:pPr>
              <a:buFont typeface="Arial" charset="0"/>
              <a:buNone/>
            </a:pPr>
            <a:r>
              <a:rPr lang="zh-CN" altLang="en-US" sz="3200" b="1">
                <a:solidFill>
                  <a:srgbClr val="FF3300"/>
                </a:solidFill>
                <a:latin typeface="黑体" pitchFamily="2" charset="-122"/>
                <a:ea typeface="黑体" pitchFamily="2" charset="-122"/>
              </a:rPr>
              <a:t>南朝鲜</a:t>
            </a:r>
            <a:r>
              <a:rPr lang="en-US" altLang="zh-CN" sz="3200" b="1">
                <a:solidFill>
                  <a:srgbClr val="FF3300"/>
                </a:solidFill>
                <a:latin typeface="黑体" pitchFamily="2" charset="-122"/>
                <a:ea typeface="黑体" pitchFamily="2" charset="-122"/>
              </a:rPr>
              <a:t>(</a:t>
            </a:r>
            <a:r>
              <a:rPr lang="zh-CN" altLang="en-US" sz="3200" b="1">
                <a:solidFill>
                  <a:srgbClr val="FF3300"/>
                </a:solidFill>
                <a:latin typeface="黑体" pitchFamily="2" charset="-122"/>
                <a:ea typeface="黑体" pitchFamily="2" charset="-122"/>
              </a:rPr>
              <a:t>韩国</a:t>
            </a:r>
            <a:r>
              <a:rPr lang="en-US" altLang="zh-CN" sz="3200" b="1">
                <a:solidFill>
                  <a:srgbClr val="FF3300"/>
                </a:solidFill>
                <a:latin typeface="黑体" pitchFamily="2" charset="-122"/>
                <a:ea typeface="黑体" pitchFamily="2" charset="-122"/>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美军把战火烧到鸭绿江边"/>
          <p:cNvPicPr>
            <a:picLocks noChangeAspect="1" noChangeArrowheads="1"/>
          </p:cNvPicPr>
          <p:nvPr/>
        </p:nvPicPr>
        <p:blipFill>
          <a:blip r:embed="rId2" cstate="print"/>
          <a:srcRect/>
          <a:stretch>
            <a:fillRect/>
          </a:stretch>
        </p:blipFill>
        <p:spPr bwMode="auto">
          <a:xfrm>
            <a:off x="0" y="0"/>
            <a:ext cx="3492500" cy="2847975"/>
          </a:xfrm>
          <a:prstGeom prst="rect">
            <a:avLst/>
          </a:prstGeom>
          <a:noFill/>
          <a:ln w="9525">
            <a:solidFill>
              <a:srgbClr val="FFCC00"/>
            </a:solidFill>
            <a:miter lim="800000"/>
            <a:headEnd/>
            <a:tailEnd/>
          </a:ln>
        </p:spPr>
      </p:pic>
      <p:sp>
        <p:nvSpPr>
          <p:cNvPr id="17410" name="Rectangle 3"/>
          <p:cNvSpPr>
            <a:spLocks noChangeArrowheads="1"/>
          </p:cNvSpPr>
          <p:nvPr/>
        </p:nvSpPr>
        <p:spPr bwMode="auto">
          <a:xfrm>
            <a:off x="0" y="2997200"/>
            <a:ext cx="3203575" cy="400050"/>
          </a:xfrm>
          <a:prstGeom prst="rect">
            <a:avLst/>
          </a:prstGeom>
          <a:noFill/>
          <a:ln w="9525">
            <a:noFill/>
            <a:miter lim="800000"/>
            <a:headEnd/>
            <a:tailEnd/>
          </a:ln>
        </p:spPr>
        <p:txBody>
          <a:bodyPr>
            <a:spAutoFit/>
          </a:bodyPr>
          <a:lstStyle/>
          <a:p>
            <a:pPr>
              <a:buFont typeface="Arial" charset="0"/>
              <a:buNone/>
            </a:pPr>
            <a:r>
              <a:rPr lang="zh-CN" altLang="en-US" sz="2000" b="1">
                <a:latin typeface="Verdana" pitchFamily="34" charset="0"/>
                <a:ea typeface="华文中宋"/>
                <a:cs typeface="华文中宋"/>
              </a:rPr>
              <a:t>美军把战火烧到鸭绿江边</a:t>
            </a:r>
          </a:p>
        </p:txBody>
      </p:sp>
      <p:sp>
        <p:nvSpPr>
          <p:cNvPr id="17411" name="Text Box 4"/>
          <p:cNvSpPr txBox="1">
            <a:spLocks noChangeArrowheads="1"/>
          </p:cNvSpPr>
          <p:nvPr/>
        </p:nvSpPr>
        <p:spPr bwMode="auto">
          <a:xfrm>
            <a:off x="3886200" y="1420813"/>
            <a:ext cx="914400" cy="366712"/>
          </a:xfrm>
          <a:prstGeom prst="rect">
            <a:avLst/>
          </a:prstGeom>
          <a:noFill/>
          <a:ln w="9525">
            <a:noFill/>
            <a:miter lim="800000"/>
            <a:headEnd/>
            <a:tailEnd/>
          </a:ln>
        </p:spPr>
        <p:txBody>
          <a:bodyPr>
            <a:spAutoFit/>
          </a:bodyPr>
          <a:lstStyle/>
          <a:p>
            <a:pPr algn="just">
              <a:buFont typeface="Arial" charset="0"/>
              <a:buNone/>
            </a:pPr>
            <a:endParaRPr lang="zh-CN" altLang="zh-CN">
              <a:latin typeface="Franklin Gothic Book"/>
              <a:ea typeface="黑体" pitchFamily="2" charset="-122"/>
            </a:endParaRPr>
          </a:p>
        </p:txBody>
      </p:sp>
      <p:pic>
        <p:nvPicPr>
          <p:cNvPr id="17412" name="Picture 2" descr="9-28-04"/>
          <p:cNvPicPr>
            <a:picLocks noChangeAspect="1" noChangeArrowheads="1"/>
          </p:cNvPicPr>
          <p:nvPr/>
        </p:nvPicPr>
        <p:blipFill>
          <a:blip r:embed="rId3" cstate="print"/>
          <a:srcRect/>
          <a:stretch>
            <a:fillRect/>
          </a:stretch>
        </p:blipFill>
        <p:spPr bwMode="auto">
          <a:xfrm>
            <a:off x="4284663" y="0"/>
            <a:ext cx="4859337" cy="3500438"/>
          </a:xfrm>
          <a:prstGeom prst="rect">
            <a:avLst/>
          </a:prstGeom>
          <a:noFill/>
          <a:ln w="76200">
            <a:solidFill>
              <a:srgbClr val="000000"/>
            </a:solidFill>
            <a:miter lim="800000"/>
            <a:headEnd/>
            <a:tailEnd/>
          </a:ln>
        </p:spPr>
      </p:pic>
      <p:sp>
        <p:nvSpPr>
          <p:cNvPr id="17413" name="Rectangle 3"/>
          <p:cNvSpPr>
            <a:spLocks noChangeArrowheads="1"/>
          </p:cNvSpPr>
          <p:nvPr/>
        </p:nvSpPr>
        <p:spPr bwMode="auto">
          <a:xfrm>
            <a:off x="4283075" y="3644900"/>
            <a:ext cx="4860925" cy="708025"/>
          </a:xfrm>
          <a:prstGeom prst="rect">
            <a:avLst/>
          </a:prstGeom>
          <a:noFill/>
          <a:ln w="9525">
            <a:noFill/>
            <a:miter lim="800000"/>
            <a:headEnd/>
            <a:tailEnd/>
          </a:ln>
        </p:spPr>
        <p:txBody>
          <a:bodyPr>
            <a:spAutoFit/>
          </a:bodyPr>
          <a:lstStyle/>
          <a:p>
            <a:pPr>
              <a:buFont typeface="Arial" charset="0"/>
              <a:buNone/>
            </a:pPr>
            <a:r>
              <a:rPr lang="en-US" altLang="zh-CN" sz="2000">
                <a:latin typeface="Franklin Gothic Book"/>
                <a:ea typeface="黑体" pitchFamily="2" charset="-122"/>
              </a:rPr>
              <a:t>  </a:t>
            </a:r>
            <a:r>
              <a:rPr lang="zh-CN" altLang="en-US" sz="2000">
                <a:latin typeface="Verdana" pitchFamily="34" charset="0"/>
                <a:ea typeface="隶书"/>
                <a:cs typeface="隶书"/>
              </a:rPr>
              <a:t>美国空军飞机对中国东北边境地区进行</a:t>
            </a:r>
          </a:p>
          <a:p>
            <a:pPr>
              <a:buFont typeface="Arial" charset="0"/>
              <a:buNone/>
            </a:pPr>
            <a:r>
              <a:rPr lang="zh-CN" altLang="en-US" sz="2000">
                <a:latin typeface="Verdana" pitchFamily="34" charset="0"/>
                <a:ea typeface="隶书"/>
                <a:cs typeface="隶书"/>
              </a:rPr>
              <a:t>轰炸扫射。图为安东（今丹东）被炸一景</a:t>
            </a:r>
          </a:p>
        </p:txBody>
      </p:sp>
      <p:pic>
        <p:nvPicPr>
          <p:cNvPr id="17414" name="Picture 2" descr="二战以来美军图片img013"/>
          <p:cNvPicPr>
            <a:picLocks noChangeAspect="1" noChangeArrowheads="1"/>
          </p:cNvPicPr>
          <p:nvPr/>
        </p:nvPicPr>
        <p:blipFill>
          <a:blip r:embed="rId4" cstate="print"/>
          <a:srcRect l="21407"/>
          <a:stretch>
            <a:fillRect/>
          </a:stretch>
        </p:blipFill>
        <p:spPr bwMode="auto">
          <a:xfrm>
            <a:off x="0" y="3500438"/>
            <a:ext cx="4356100" cy="3357562"/>
          </a:xfrm>
          <a:prstGeom prst="rect">
            <a:avLst/>
          </a:prstGeom>
          <a:noFill/>
          <a:ln w="63500">
            <a:solidFill>
              <a:srgbClr val="000000"/>
            </a:solidFill>
            <a:miter lim="800000"/>
            <a:headEnd/>
            <a:tailEnd/>
          </a:ln>
        </p:spPr>
      </p:pic>
      <p:sp>
        <p:nvSpPr>
          <p:cNvPr id="17415" name="Text Box 3"/>
          <p:cNvSpPr txBox="1">
            <a:spLocks noChangeArrowheads="1"/>
          </p:cNvSpPr>
          <p:nvPr/>
        </p:nvSpPr>
        <p:spPr bwMode="auto">
          <a:xfrm>
            <a:off x="4572000" y="5103813"/>
            <a:ext cx="4248150" cy="708025"/>
          </a:xfrm>
          <a:prstGeom prst="rect">
            <a:avLst/>
          </a:prstGeom>
          <a:noFill/>
          <a:ln w="9525">
            <a:noFill/>
            <a:miter lim="800000"/>
            <a:headEnd/>
            <a:tailEnd/>
          </a:ln>
        </p:spPr>
        <p:txBody>
          <a:bodyPr>
            <a:spAutoFit/>
          </a:bodyPr>
          <a:lstStyle/>
          <a:p>
            <a:pPr>
              <a:buFont typeface="Arial" charset="0"/>
              <a:buNone/>
            </a:pPr>
            <a:r>
              <a:rPr lang="en-US" altLang="zh-CN" sz="2000">
                <a:solidFill>
                  <a:srgbClr val="FFFF66"/>
                </a:solidFill>
                <a:latin typeface="Verdana" pitchFamily="34" charset="0"/>
                <a:ea typeface="隶书"/>
                <a:cs typeface="隶书"/>
              </a:rPr>
              <a:t> </a:t>
            </a:r>
            <a:r>
              <a:rPr lang="zh-CN" altLang="en-US" sz="2000">
                <a:latin typeface="华文新魏"/>
                <a:ea typeface="华文新魏"/>
                <a:cs typeface="华文新魏"/>
              </a:rPr>
              <a:t>美国第七舰队在台湾海峡巡逻，干涉中国内政。</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1950年10月1日，朝鲜党和政府领导人金日成、朴宪永紧急致函毛泽东主席，请求中国出兵援助朝鲜。"/>
          <p:cNvPicPr>
            <a:picLocks noChangeAspect="1" noChangeArrowheads="1"/>
          </p:cNvPicPr>
          <p:nvPr/>
        </p:nvPicPr>
        <p:blipFill>
          <a:blip r:embed="rId2" cstate="print"/>
          <a:srcRect/>
          <a:stretch>
            <a:fillRect/>
          </a:stretch>
        </p:blipFill>
        <p:spPr bwMode="auto">
          <a:xfrm>
            <a:off x="457200" y="304800"/>
            <a:ext cx="8153400" cy="4948238"/>
          </a:xfrm>
          <a:prstGeom prst="rect">
            <a:avLst/>
          </a:prstGeom>
          <a:noFill/>
          <a:ln w="76200">
            <a:solidFill>
              <a:srgbClr val="000000"/>
            </a:solidFill>
            <a:miter lim="800000"/>
            <a:headEnd/>
            <a:tailEnd/>
          </a:ln>
        </p:spPr>
      </p:pic>
      <p:sp>
        <p:nvSpPr>
          <p:cNvPr id="18434" name="Rectangle 3"/>
          <p:cNvSpPr>
            <a:spLocks noChangeArrowheads="1"/>
          </p:cNvSpPr>
          <p:nvPr/>
        </p:nvSpPr>
        <p:spPr bwMode="auto">
          <a:xfrm>
            <a:off x="222250" y="5303838"/>
            <a:ext cx="8921750" cy="1554162"/>
          </a:xfrm>
          <a:prstGeom prst="rect">
            <a:avLst/>
          </a:prstGeom>
          <a:noFill/>
          <a:ln w="9525">
            <a:noFill/>
            <a:miter lim="800000"/>
            <a:headEnd/>
            <a:tailEnd/>
          </a:ln>
        </p:spPr>
        <p:txBody>
          <a:bodyPr>
            <a:spAutoFit/>
          </a:bodyPr>
          <a:lstStyle/>
          <a:p>
            <a:pPr>
              <a:buFont typeface="Arial" charset="0"/>
              <a:buNone/>
            </a:pPr>
            <a:r>
              <a:rPr lang="en-US" altLang="zh-CN" sz="3200" b="1">
                <a:latin typeface="华文新魏"/>
                <a:ea typeface="华文新魏"/>
                <a:cs typeface="华文新魏"/>
              </a:rPr>
              <a:t>1950</a:t>
            </a:r>
            <a:r>
              <a:rPr lang="zh-CN" altLang="en-US" sz="3200" b="1">
                <a:latin typeface="华文新魏"/>
                <a:ea typeface="华文新魏"/>
                <a:cs typeface="华文新魏"/>
              </a:rPr>
              <a:t>年</a:t>
            </a:r>
            <a:r>
              <a:rPr lang="en-US" altLang="zh-CN" sz="3200" b="1">
                <a:latin typeface="华文新魏"/>
                <a:ea typeface="华文新魏"/>
                <a:cs typeface="华文新魏"/>
              </a:rPr>
              <a:t>10</a:t>
            </a:r>
            <a:r>
              <a:rPr lang="zh-CN" altLang="en-US" sz="3200" b="1">
                <a:latin typeface="华文新魏"/>
                <a:ea typeface="华文新魏"/>
                <a:cs typeface="华文新魏"/>
              </a:rPr>
              <a:t>月</a:t>
            </a:r>
            <a:r>
              <a:rPr lang="en-US" altLang="zh-CN" sz="3200" b="1">
                <a:latin typeface="华文新魏"/>
                <a:ea typeface="华文新魏"/>
                <a:cs typeface="华文新魏"/>
              </a:rPr>
              <a:t>1</a:t>
            </a:r>
            <a:r>
              <a:rPr lang="zh-CN" altLang="en-US" sz="3200" b="1">
                <a:latin typeface="华文新魏"/>
                <a:ea typeface="华文新魏"/>
                <a:cs typeface="华文新魏"/>
              </a:rPr>
              <a:t>日，朝鲜党和政府领导人金日成、朴宪永紧急致函毛泽东主席，请求中国出兵援助朝鲜。</a:t>
            </a:r>
          </a:p>
        </p:txBody>
      </p:sp>
      <p:sp>
        <p:nvSpPr>
          <p:cNvPr id="4" name="Rectangle 7" descr="信纸"/>
          <p:cNvSpPr>
            <a:spLocks noChangeArrowheads="1"/>
          </p:cNvSpPr>
          <p:nvPr/>
        </p:nvSpPr>
        <p:spPr bwMode="auto">
          <a:xfrm>
            <a:off x="2339975" y="333375"/>
            <a:ext cx="6324600" cy="5035550"/>
          </a:xfrm>
          <a:prstGeom prst="rect">
            <a:avLst/>
          </a:prstGeom>
          <a:blipFill dpi="0" rotWithShape="1">
            <a:blip r:embed="rId3" cstate="print"/>
            <a:srcRect/>
            <a:tile tx="0" ty="0" sx="100000" sy="100000" flip="none" algn="tl"/>
          </a:blipFill>
          <a:ln w="9525">
            <a:noFill/>
            <a:miter lim="800000"/>
            <a:headEnd/>
            <a:tailEnd/>
          </a:ln>
        </p:spPr>
        <p:txBody>
          <a:bodyPr anchor="ctr">
            <a:spAutoFit/>
          </a:bodyPr>
          <a:lstStyle/>
          <a:p>
            <a:pPr>
              <a:buFont typeface="Arial" charset="0"/>
              <a:buNone/>
            </a:pPr>
            <a:r>
              <a:rPr lang="zh-CN" altLang="en-US" sz="3600" b="1">
                <a:solidFill>
                  <a:srgbClr val="CC0000"/>
                </a:solidFill>
                <a:latin typeface="Franklin Gothic Book"/>
                <a:ea typeface="黑体" pitchFamily="2" charset="-122"/>
              </a:rPr>
              <a:t>在目前敌人趁着我们严重的危急，不予我们时间，如要继续进攻三八线以北地区，则只靠我们自己的力量，是难以克服此危急的。因此我们不得不请求您给予我们以特别的援助，即在敌人进攻三八线以北地区的情况下，极盼中国人民解放军直接出动援助我军作战！</a:t>
            </a:r>
            <a:r>
              <a:rPr lang="zh-CN" altLang="en-US" sz="3600" b="1">
                <a:solidFill>
                  <a:schemeClr val="bg1"/>
                </a:solidFill>
                <a:latin typeface="Franklin Gothic Book"/>
                <a:ea typeface="黑体" pitchFamily="2" charset="-122"/>
              </a:rPr>
              <a:t> </a:t>
            </a:r>
          </a:p>
        </p:txBody>
      </p:sp>
      <p:sp>
        <p:nvSpPr>
          <p:cNvPr id="5" name="Line 8"/>
          <p:cNvSpPr>
            <a:spLocks noChangeShapeType="1"/>
          </p:cNvSpPr>
          <p:nvPr/>
        </p:nvSpPr>
        <p:spPr bwMode="auto">
          <a:xfrm>
            <a:off x="5724525" y="3141663"/>
            <a:ext cx="2519363" cy="0"/>
          </a:xfrm>
          <a:prstGeom prst="line">
            <a:avLst/>
          </a:prstGeom>
          <a:noFill/>
          <a:ln w="50800">
            <a:solidFill>
              <a:schemeClr val="tx1"/>
            </a:solidFill>
            <a:round/>
            <a:headEnd/>
            <a:tailEnd/>
          </a:ln>
        </p:spPr>
        <p:txBody>
          <a:bodyPr/>
          <a:lstStyle/>
          <a:p>
            <a:endParaRPr lang="zh-CN" altLang="en-US"/>
          </a:p>
        </p:txBody>
      </p:sp>
      <p:sp>
        <p:nvSpPr>
          <p:cNvPr id="6" name="Line 9"/>
          <p:cNvSpPr>
            <a:spLocks noChangeShapeType="1"/>
          </p:cNvSpPr>
          <p:nvPr/>
        </p:nvSpPr>
        <p:spPr bwMode="auto">
          <a:xfrm>
            <a:off x="2555875" y="3716338"/>
            <a:ext cx="5400675" cy="0"/>
          </a:xfrm>
          <a:prstGeom prst="line">
            <a:avLst/>
          </a:prstGeom>
          <a:noFill/>
          <a:ln w="50800">
            <a:solidFill>
              <a:schemeClr val="tx1"/>
            </a:solidFill>
            <a:round/>
            <a:headEnd/>
            <a:tailEnd/>
          </a:ln>
        </p:spPr>
        <p:txBody>
          <a:bodyPr/>
          <a:lstStyle/>
          <a:p>
            <a:endParaRPr lang="zh-CN" altLang="en-US"/>
          </a:p>
        </p:txBody>
      </p:sp>
      <p:sp>
        <p:nvSpPr>
          <p:cNvPr id="7" name="Line 10"/>
          <p:cNvSpPr>
            <a:spLocks noChangeShapeType="1"/>
          </p:cNvSpPr>
          <p:nvPr/>
        </p:nvSpPr>
        <p:spPr bwMode="auto">
          <a:xfrm>
            <a:off x="4859338" y="4797425"/>
            <a:ext cx="3455987" cy="0"/>
          </a:xfrm>
          <a:prstGeom prst="line">
            <a:avLst/>
          </a:prstGeom>
          <a:noFill/>
          <a:ln w="50800">
            <a:solidFill>
              <a:schemeClr val="tx1"/>
            </a:solidFill>
            <a:round/>
            <a:headEnd/>
            <a:tailEnd/>
          </a:ln>
        </p:spPr>
        <p:txBody>
          <a:bodyPr/>
          <a:lstStyle/>
          <a:p>
            <a:endParaRPr lang="zh-CN" altLang="en-US"/>
          </a:p>
        </p:txBody>
      </p:sp>
      <p:sp>
        <p:nvSpPr>
          <p:cNvPr id="8" name="Line 11"/>
          <p:cNvSpPr>
            <a:spLocks noChangeShapeType="1"/>
          </p:cNvSpPr>
          <p:nvPr/>
        </p:nvSpPr>
        <p:spPr bwMode="auto">
          <a:xfrm>
            <a:off x="2484438" y="5229225"/>
            <a:ext cx="5113337" cy="0"/>
          </a:xfrm>
          <a:prstGeom prst="line">
            <a:avLst/>
          </a:prstGeom>
          <a:noFill/>
          <a:ln w="50800">
            <a:solidFill>
              <a:schemeClr val="tx1"/>
            </a:solidFill>
            <a:round/>
            <a:headEnd/>
            <a:tailEn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WordArt 2"/>
          <p:cNvSpPr>
            <a:spLocks noChangeArrowheads="1" noChangeShapeType="1"/>
          </p:cNvSpPr>
          <p:nvPr/>
        </p:nvSpPr>
        <p:spPr bwMode="auto">
          <a:xfrm>
            <a:off x="684213" y="0"/>
            <a:ext cx="6400800" cy="1028700"/>
          </a:xfrm>
          <a:prstGeom prst="rect">
            <a:avLst/>
          </a:prstGeom>
        </p:spPr>
        <p:txBody>
          <a:bodyPr wrap="none" fromWordArt="1">
            <a:prstTxWarp prst="textSlantUp">
              <a:avLst>
                <a:gd name="adj" fmla="val 32056"/>
              </a:avLst>
            </a:prstTxWarp>
          </a:bodyPr>
          <a:lstStyle/>
          <a:p>
            <a:pPr algn="ctr"/>
            <a:r>
              <a:rPr lang="zh-CN" altLang="en-US" sz="3600" b="1" kern="10">
                <a:ln w="9525">
                  <a:solidFill>
                    <a:srgbClr val="800080"/>
                  </a:solidFill>
                  <a:round/>
                  <a:headEnd/>
                  <a:tailEnd/>
                </a:ln>
                <a:solidFill>
                  <a:srgbClr val="993366"/>
                </a:solidFill>
                <a:effectLst>
                  <a:outerShdw dist="53882" dir="2700000" algn="ctr" rotWithShape="0">
                    <a:srgbClr val="9999FF">
                      <a:alpha val="79999"/>
                    </a:srgbClr>
                  </a:outerShdw>
                </a:effectLst>
                <a:latin typeface="宋体"/>
                <a:ea typeface="宋体"/>
              </a:rPr>
              <a:t>你认为中国是否应该出兵？？？</a:t>
            </a:r>
          </a:p>
        </p:txBody>
      </p:sp>
      <p:sp>
        <p:nvSpPr>
          <p:cNvPr id="15363" name="Rectangle 3"/>
          <p:cNvSpPr>
            <a:spLocks noChangeArrowheads="1"/>
          </p:cNvSpPr>
          <p:nvPr/>
        </p:nvSpPr>
        <p:spPr bwMode="auto">
          <a:xfrm>
            <a:off x="1331913" y="1628775"/>
            <a:ext cx="7534275" cy="5584825"/>
          </a:xfrm>
          <a:prstGeom prst="rect">
            <a:avLst/>
          </a:prstGeom>
          <a:noFill/>
          <a:ln w="9525">
            <a:noFill/>
            <a:miter lim="800000"/>
            <a:headEnd/>
            <a:tailEnd/>
          </a:ln>
        </p:spPr>
        <p:txBody>
          <a:bodyPr wrap="none" anchor="ctr">
            <a:spAutoFit/>
          </a:bodyPr>
          <a:lstStyle/>
          <a:p>
            <a:pPr>
              <a:buFont typeface="Arial" charset="0"/>
              <a:buNone/>
            </a:pPr>
            <a:r>
              <a:rPr lang="zh-CN" altLang="en-US" sz="2400" b="1">
                <a:latin typeface="Arial Black" pitchFamily="34" charset="0"/>
                <a:ea typeface="黑体" pitchFamily="2" charset="-122"/>
              </a:rPr>
              <a:t>　</a:t>
            </a:r>
            <a:r>
              <a:rPr lang="zh-CN" altLang="en-US" sz="2800" b="1">
                <a:latin typeface="华文中宋"/>
                <a:ea typeface="华文中宋"/>
                <a:cs typeface="华文中宋"/>
              </a:rPr>
              <a:t>　　　　   </a:t>
            </a:r>
            <a:r>
              <a:rPr lang="zh-CN" altLang="en-US" sz="3600" b="1">
                <a:latin typeface="华文中宋"/>
                <a:ea typeface="华文中宋"/>
                <a:cs typeface="华文中宋"/>
              </a:rPr>
              <a:t>中国 　　　  美国 </a:t>
            </a:r>
            <a:br>
              <a:rPr lang="zh-CN" altLang="en-US" sz="3600" b="1">
                <a:latin typeface="华文中宋"/>
                <a:ea typeface="华文中宋"/>
                <a:cs typeface="华文中宋"/>
              </a:rPr>
            </a:br>
            <a:r>
              <a:rPr lang="zh-CN" altLang="en-US" sz="3600" b="1">
                <a:latin typeface="华文中宋"/>
                <a:ea typeface="华文中宋"/>
                <a:cs typeface="华文中宋"/>
              </a:rPr>
              <a:t>钢产量　 </a:t>
            </a:r>
            <a:r>
              <a:rPr lang="en-US" altLang="zh-CN" sz="3600" b="1">
                <a:latin typeface="华文中宋"/>
                <a:ea typeface="华文中宋"/>
                <a:cs typeface="华文中宋"/>
              </a:rPr>
              <a:t>60</a:t>
            </a:r>
            <a:r>
              <a:rPr lang="zh-CN" altLang="en-US" sz="3600" b="1">
                <a:latin typeface="华文中宋"/>
                <a:ea typeface="华文中宋"/>
                <a:cs typeface="华文中宋"/>
              </a:rPr>
              <a:t>万吨 　　 </a:t>
            </a:r>
            <a:r>
              <a:rPr lang="en-US" altLang="zh-CN" sz="3600" b="1">
                <a:latin typeface="华文中宋"/>
                <a:ea typeface="华文中宋"/>
                <a:cs typeface="华文中宋"/>
              </a:rPr>
              <a:t>8785</a:t>
            </a:r>
            <a:r>
              <a:rPr lang="zh-CN" altLang="en-US" sz="3600" b="1">
                <a:latin typeface="华文中宋"/>
                <a:ea typeface="华文中宋"/>
                <a:cs typeface="华文中宋"/>
              </a:rPr>
              <a:t>万吨 </a:t>
            </a:r>
            <a:br>
              <a:rPr lang="zh-CN" altLang="en-US" sz="3600" b="1">
                <a:latin typeface="华文中宋"/>
                <a:ea typeface="华文中宋"/>
                <a:cs typeface="华文中宋"/>
              </a:rPr>
            </a:br>
            <a:r>
              <a:rPr lang="zh-CN" altLang="en-US" sz="3600" b="1">
                <a:latin typeface="华文中宋"/>
                <a:ea typeface="华文中宋"/>
                <a:cs typeface="华文中宋"/>
              </a:rPr>
              <a:t>原油产量 </a:t>
            </a:r>
            <a:r>
              <a:rPr lang="en-US" altLang="zh-CN" sz="3600" b="1">
                <a:latin typeface="华文中宋"/>
                <a:ea typeface="华文中宋"/>
                <a:cs typeface="华文中宋"/>
              </a:rPr>
              <a:t>20</a:t>
            </a:r>
            <a:r>
              <a:rPr lang="zh-CN" altLang="en-US" sz="3600" b="1">
                <a:latin typeface="华文中宋"/>
                <a:ea typeface="华文中宋"/>
                <a:cs typeface="华文中宋"/>
              </a:rPr>
              <a:t>万吨 　　 </a:t>
            </a:r>
            <a:r>
              <a:rPr lang="en-US" altLang="zh-CN" sz="3600" b="1">
                <a:latin typeface="华文中宋"/>
                <a:ea typeface="华文中宋"/>
                <a:cs typeface="华文中宋"/>
              </a:rPr>
              <a:t>2.6</a:t>
            </a:r>
            <a:r>
              <a:rPr lang="zh-CN" altLang="en-US" sz="3600" b="1">
                <a:latin typeface="华文中宋"/>
                <a:ea typeface="华文中宋"/>
                <a:cs typeface="华文中宋"/>
              </a:rPr>
              <a:t>亿吨</a:t>
            </a:r>
            <a:br>
              <a:rPr lang="zh-CN" altLang="en-US" sz="3600" b="1">
                <a:latin typeface="华文中宋"/>
                <a:ea typeface="华文中宋"/>
                <a:cs typeface="华文中宋"/>
              </a:rPr>
            </a:br>
            <a:r>
              <a:rPr lang="zh-CN" altLang="en-US" sz="3600" b="1">
                <a:latin typeface="华文中宋"/>
                <a:ea typeface="华文中宋"/>
                <a:cs typeface="华文中宋"/>
              </a:rPr>
              <a:t>发电量 　</a:t>
            </a:r>
            <a:r>
              <a:rPr lang="en-US" altLang="zh-CN" sz="3600" b="1">
                <a:latin typeface="华文中宋"/>
                <a:ea typeface="华文中宋"/>
                <a:cs typeface="华文中宋"/>
              </a:rPr>
              <a:t>45</a:t>
            </a:r>
            <a:r>
              <a:rPr lang="zh-CN" altLang="en-US" sz="3600" b="1">
                <a:latin typeface="华文中宋"/>
                <a:ea typeface="华文中宋"/>
                <a:cs typeface="华文中宋"/>
              </a:rPr>
              <a:t>亿度 　　 </a:t>
            </a:r>
            <a:r>
              <a:rPr lang="en-US" altLang="zh-CN" sz="3600" b="1">
                <a:latin typeface="华文中宋"/>
                <a:ea typeface="华文中宋"/>
                <a:cs typeface="华文中宋"/>
              </a:rPr>
              <a:t>3880</a:t>
            </a:r>
            <a:r>
              <a:rPr lang="zh-CN" altLang="en-US" sz="3600" b="1">
                <a:latin typeface="华文中宋"/>
                <a:ea typeface="华文中宋"/>
                <a:cs typeface="华文中宋"/>
              </a:rPr>
              <a:t>亿度 </a:t>
            </a:r>
            <a:br>
              <a:rPr lang="zh-CN" altLang="en-US" sz="3600" b="1">
                <a:latin typeface="华文中宋"/>
                <a:ea typeface="华文中宋"/>
                <a:cs typeface="华文中宋"/>
              </a:rPr>
            </a:br>
            <a:r>
              <a:rPr lang="zh-CN" altLang="en-US" sz="3600" b="1">
                <a:latin typeface="华文中宋"/>
                <a:ea typeface="华文中宋"/>
                <a:cs typeface="华文中宋"/>
              </a:rPr>
              <a:t>军舰吨位 </a:t>
            </a:r>
            <a:r>
              <a:rPr lang="en-US" altLang="zh-CN" sz="3600" b="1">
                <a:latin typeface="华文中宋"/>
                <a:ea typeface="华文中宋"/>
                <a:cs typeface="华文中宋"/>
              </a:rPr>
              <a:t>4</a:t>
            </a:r>
            <a:r>
              <a:rPr lang="zh-CN" altLang="en-US" sz="3600" b="1">
                <a:latin typeface="华文中宋"/>
                <a:ea typeface="华文中宋"/>
                <a:cs typeface="华文中宋"/>
              </a:rPr>
              <a:t>万 　　　　</a:t>
            </a:r>
            <a:r>
              <a:rPr lang="en-US" altLang="zh-CN" sz="3600" b="1">
                <a:latin typeface="华文中宋"/>
                <a:ea typeface="华文中宋"/>
                <a:cs typeface="华文中宋"/>
              </a:rPr>
              <a:t>300</a:t>
            </a:r>
            <a:r>
              <a:rPr lang="zh-CN" altLang="en-US" sz="3600" b="1">
                <a:latin typeface="华文中宋"/>
                <a:ea typeface="华文中宋"/>
                <a:cs typeface="华文中宋"/>
              </a:rPr>
              <a:t>万</a:t>
            </a:r>
            <a:br>
              <a:rPr lang="zh-CN" altLang="en-US" sz="3600" b="1">
                <a:latin typeface="华文中宋"/>
                <a:ea typeface="华文中宋"/>
                <a:cs typeface="华文中宋"/>
              </a:rPr>
            </a:br>
            <a:r>
              <a:rPr lang="zh-CN" altLang="en-US" sz="3600" b="1">
                <a:latin typeface="华文中宋"/>
                <a:ea typeface="华文中宋"/>
                <a:cs typeface="华文中宋"/>
              </a:rPr>
              <a:t>军用飞机 </a:t>
            </a:r>
            <a:r>
              <a:rPr lang="en-US" altLang="zh-CN" sz="3600" b="1">
                <a:latin typeface="华文中宋"/>
                <a:ea typeface="华文中宋"/>
                <a:cs typeface="华文中宋"/>
              </a:rPr>
              <a:t>60</a:t>
            </a:r>
            <a:r>
              <a:rPr lang="zh-CN" altLang="en-US" sz="3600" b="1">
                <a:latin typeface="华文中宋"/>
                <a:ea typeface="华文中宋"/>
                <a:cs typeface="华文中宋"/>
              </a:rPr>
              <a:t>架 　　　 </a:t>
            </a:r>
            <a:r>
              <a:rPr lang="en-US" altLang="zh-CN" sz="3600" b="1">
                <a:latin typeface="华文中宋"/>
                <a:ea typeface="华文中宋"/>
                <a:cs typeface="华文中宋"/>
              </a:rPr>
              <a:t>3.1</a:t>
            </a:r>
            <a:r>
              <a:rPr lang="zh-CN" altLang="en-US" sz="3600" b="1">
                <a:latin typeface="华文中宋"/>
                <a:ea typeface="华文中宋"/>
                <a:cs typeface="华文中宋"/>
              </a:rPr>
              <a:t>万架 </a:t>
            </a:r>
            <a:br>
              <a:rPr lang="zh-CN" altLang="en-US" sz="3600" b="1">
                <a:latin typeface="华文中宋"/>
                <a:ea typeface="华文中宋"/>
                <a:cs typeface="华文中宋"/>
              </a:rPr>
            </a:br>
            <a:r>
              <a:rPr lang="zh-CN" altLang="en-US" sz="3600" b="1">
                <a:latin typeface="华文中宋"/>
                <a:ea typeface="华文中宋"/>
                <a:cs typeface="华文中宋"/>
              </a:rPr>
              <a:t>国民收入 </a:t>
            </a:r>
            <a:r>
              <a:rPr lang="en-US" altLang="zh-CN" sz="3600" b="1">
                <a:latin typeface="华文中宋"/>
                <a:ea typeface="华文中宋"/>
                <a:cs typeface="华文中宋"/>
              </a:rPr>
              <a:t>150</a:t>
            </a:r>
            <a:r>
              <a:rPr lang="zh-CN" altLang="en-US" sz="3600" b="1">
                <a:latin typeface="华文中宋"/>
                <a:ea typeface="华文中宋"/>
                <a:cs typeface="华文中宋"/>
              </a:rPr>
              <a:t>亿美元   </a:t>
            </a:r>
            <a:r>
              <a:rPr lang="en-US" altLang="zh-CN" sz="3600" b="1">
                <a:latin typeface="华文中宋"/>
                <a:ea typeface="华文中宋"/>
                <a:cs typeface="华文中宋"/>
              </a:rPr>
              <a:t>2400</a:t>
            </a:r>
            <a:r>
              <a:rPr lang="zh-CN" altLang="en-US" sz="3600" b="1">
                <a:latin typeface="华文中宋"/>
                <a:ea typeface="华文中宋"/>
                <a:cs typeface="华文中宋"/>
              </a:rPr>
              <a:t>亿美元 </a:t>
            </a:r>
            <a:br>
              <a:rPr lang="zh-CN" altLang="en-US" sz="3600" b="1">
                <a:latin typeface="华文中宋"/>
                <a:ea typeface="华文中宋"/>
                <a:cs typeface="华文中宋"/>
              </a:rPr>
            </a:br>
            <a:r>
              <a:rPr lang="zh-CN" altLang="en-US" sz="3600" b="1">
                <a:latin typeface="华文中宋"/>
                <a:ea typeface="华文中宋"/>
                <a:cs typeface="华文中宋"/>
              </a:rPr>
              <a:t>人均收入 </a:t>
            </a:r>
            <a:r>
              <a:rPr lang="en-US" altLang="zh-CN" sz="3600" b="1">
                <a:latin typeface="华文中宋"/>
                <a:ea typeface="华文中宋"/>
                <a:cs typeface="华文中宋"/>
              </a:rPr>
              <a:t>24</a:t>
            </a:r>
            <a:r>
              <a:rPr lang="zh-CN" altLang="en-US" sz="3600" b="1">
                <a:latin typeface="华文中宋"/>
                <a:ea typeface="华文中宋"/>
                <a:cs typeface="华文中宋"/>
              </a:rPr>
              <a:t>美元 　　 </a:t>
            </a:r>
            <a:r>
              <a:rPr lang="en-US" altLang="zh-CN" sz="3600" b="1">
                <a:latin typeface="华文中宋"/>
                <a:ea typeface="华文中宋"/>
                <a:cs typeface="华文中宋"/>
              </a:rPr>
              <a:t>1600</a:t>
            </a:r>
            <a:r>
              <a:rPr lang="zh-CN" altLang="en-US" sz="3600" b="1">
                <a:latin typeface="华文中宋"/>
                <a:ea typeface="华文中宋"/>
                <a:cs typeface="华文中宋"/>
              </a:rPr>
              <a:t>美元 </a:t>
            </a:r>
            <a:br>
              <a:rPr lang="zh-CN" altLang="en-US" sz="3600" b="1">
                <a:latin typeface="华文中宋"/>
                <a:ea typeface="华文中宋"/>
                <a:cs typeface="华文中宋"/>
              </a:rPr>
            </a:br>
            <a:r>
              <a:rPr lang="zh-CN" altLang="en-US" sz="3600" b="1">
                <a:latin typeface="华文中宋"/>
                <a:ea typeface="华文中宋"/>
                <a:cs typeface="华文中宋"/>
              </a:rPr>
              <a:t>国防开支 </a:t>
            </a:r>
            <a:r>
              <a:rPr lang="en-US" altLang="zh-CN" sz="3600" b="1">
                <a:latin typeface="华文中宋"/>
                <a:ea typeface="华文中宋"/>
                <a:cs typeface="华文中宋"/>
              </a:rPr>
              <a:t>10</a:t>
            </a:r>
            <a:r>
              <a:rPr lang="zh-CN" altLang="en-US" sz="3600" b="1">
                <a:latin typeface="华文中宋"/>
                <a:ea typeface="华文中宋"/>
                <a:cs typeface="华文中宋"/>
              </a:rPr>
              <a:t>亿美元 　 </a:t>
            </a:r>
            <a:r>
              <a:rPr lang="en-US" altLang="zh-CN" sz="3600" b="1">
                <a:latin typeface="华文中宋"/>
                <a:ea typeface="华文中宋"/>
                <a:cs typeface="华文中宋"/>
              </a:rPr>
              <a:t>150</a:t>
            </a:r>
            <a:r>
              <a:rPr lang="zh-CN" altLang="en-US" sz="3600" b="1">
                <a:latin typeface="华文中宋"/>
                <a:ea typeface="华文中宋"/>
                <a:cs typeface="华文中宋"/>
              </a:rPr>
              <a:t>亿美元</a:t>
            </a:r>
            <a:br>
              <a:rPr lang="zh-CN" altLang="en-US" sz="3600" b="1">
                <a:latin typeface="华文中宋"/>
                <a:ea typeface="华文中宋"/>
                <a:cs typeface="华文中宋"/>
              </a:rPr>
            </a:br>
            <a:endParaRPr lang="zh-CN" altLang="en-US" sz="3600" b="1">
              <a:latin typeface="华文中宋"/>
              <a:ea typeface="华文中宋"/>
              <a:cs typeface="华文中宋"/>
            </a:endParaRPr>
          </a:p>
        </p:txBody>
      </p:sp>
      <p:sp>
        <p:nvSpPr>
          <p:cNvPr id="15364" name="Rectangle 4"/>
          <p:cNvSpPr>
            <a:spLocks noChangeArrowheads="1"/>
          </p:cNvSpPr>
          <p:nvPr/>
        </p:nvSpPr>
        <p:spPr bwMode="auto">
          <a:xfrm>
            <a:off x="1835150" y="1125538"/>
            <a:ext cx="5832475" cy="641350"/>
          </a:xfrm>
          <a:prstGeom prst="rect">
            <a:avLst/>
          </a:prstGeom>
          <a:noFill/>
          <a:ln w="9525">
            <a:noFill/>
            <a:miter lim="800000"/>
            <a:headEnd/>
            <a:tailEnd/>
          </a:ln>
        </p:spPr>
        <p:txBody>
          <a:bodyPr anchor="ctr">
            <a:spAutoFit/>
          </a:bodyPr>
          <a:lstStyle/>
          <a:p>
            <a:pPr>
              <a:buFont typeface="Arial" charset="0"/>
              <a:buNone/>
            </a:pPr>
            <a:r>
              <a:rPr lang="en-US" altLang="zh-CN" sz="3600" b="1">
                <a:solidFill>
                  <a:srgbClr val="CC0000"/>
                </a:solidFill>
                <a:latin typeface="华文中宋"/>
                <a:ea typeface="华文中宋"/>
                <a:cs typeface="华文中宋"/>
              </a:rPr>
              <a:t>1950</a:t>
            </a:r>
            <a:r>
              <a:rPr lang="zh-CN" altLang="en-US" sz="3600" b="1">
                <a:solidFill>
                  <a:srgbClr val="CC0000"/>
                </a:solidFill>
                <a:latin typeface="华文中宋"/>
                <a:ea typeface="华文中宋"/>
                <a:cs typeface="华文中宋"/>
              </a:rPr>
              <a:t>年中美两国实力对照</a:t>
            </a:r>
            <a:r>
              <a:rPr lang="zh-CN" altLang="en-US" sz="3600" b="1">
                <a:solidFill>
                  <a:srgbClr val="CC0000"/>
                </a:solidFill>
                <a:latin typeface="Arial Black" pitchFamily="34" charset="0"/>
                <a:ea typeface="黑体" pitchFamily="2" charset="-122"/>
              </a:rPr>
              <a:t> </a:t>
            </a:r>
          </a:p>
        </p:txBody>
      </p:sp>
      <p:pic>
        <p:nvPicPr>
          <p:cNvPr id="15365" name="Picture 5" descr="中共中央和毛泽东主席毅然作出"/>
          <p:cNvPicPr>
            <a:picLocks noChangeAspect="1" noChangeArrowheads="1"/>
          </p:cNvPicPr>
          <p:nvPr/>
        </p:nvPicPr>
        <p:blipFill>
          <a:blip r:embed="rId2" cstate="print"/>
          <a:srcRect/>
          <a:stretch>
            <a:fillRect/>
          </a:stretch>
        </p:blipFill>
        <p:spPr bwMode="auto">
          <a:xfrm>
            <a:off x="1116013" y="981075"/>
            <a:ext cx="7343775" cy="5732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363"/>
                                        </p:tgtEl>
                                        <p:attrNameLst>
                                          <p:attrName>style.visibility</p:attrName>
                                        </p:attrNameLst>
                                      </p:cBhvr>
                                      <p:to>
                                        <p:strVal val="visible"/>
                                      </p:to>
                                    </p:set>
                                    <p:animEffect transition="in" filter="dissolve">
                                      <p:cBhvr>
                                        <p:cTn id="11" dur="500"/>
                                        <p:tgtEl>
                                          <p:spTgt spid="1536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5365"/>
                                        </p:tgtEl>
                                        <p:attrNameLst>
                                          <p:attrName>style.visibility</p:attrName>
                                        </p:attrNameLst>
                                      </p:cBhvr>
                                      <p:to>
                                        <p:strVal val="visible"/>
                                      </p:to>
                                    </p:set>
                                    <p:animEffect transition="in" filter="dissolve">
                                      <p:cBhvr>
                                        <p:cTn id="16"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79388" y="549275"/>
            <a:ext cx="8964612" cy="2674938"/>
          </a:xfrm>
          <a:prstGeom prst="rect">
            <a:avLst/>
          </a:prstGeom>
          <a:solidFill>
            <a:srgbClr val="FFFF99"/>
          </a:solidFill>
          <a:ln w="19050">
            <a:solidFill>
              <a:srgbClr val="000000"/>
            </a:solidFill>
            <a:miter lim="800000"/>
            <a:headEnd/>
            <a:tailEnd/>
          </a:ln>
          <a:effectLst/>
        </p:spPr>
        <p:txBody>
          <a:bodyPr>
            <a:spAutoFit/>
          </a:bodyPr>
          <a:lstStyle/>
          <a:p>
            <a:pPr fontAlgn="auto">
              <a:spcBef>
                <a:spcPct val="50000"/>
              </a:spcBef>
              <a:spcAft>
                <a:spcPts val="0"/>
              </a:spcAft>
              <a:defRPr/>
            </a:pPr>
            <a:r>
              <a:rPr lang="zh-CN" altLang="en-US" sz="2800" b="1" dirty="0">
                <a:solidFill>
                  <a:srgbClr val="000000"/>
                </a:solidFill>
                <a:effectLst>
                  <a:outerShdw blurRad="38100" dist="38100" dir="2700000" algn="tl">
                    <a:srgbClr val="FFFFFF"/>
                  </a:outerShdw>
                </a:effectLst>
                <a:latin typeface="+mn-lt"/>
                <a:ea typeface="+mn-ea"/>
              </a:rPr>
              <a:t>   美国已经打到了家门口，这场仗，我们不但要打，而且要打胜，打出中国人民的威风来！</a:t>
            </a:r>
          </a:p>
          <a:p>
            <a:pPr fontAlgn="auto">
              <a:spcBef>
                <a:spcPct val="50000"/>
              </a:spcBef>
              <a:spcAft>
                <a:spcPts val="0"/>
              </a:spcAft>
              <a:defRPr/>
            </a:pPr>
            <a:r>
              <a:rPr lang="zh-CN" altLang="en-US" sz="2800" b="1" dirty="0">
                <a:solidFill>
                  <a:srgbClr val="000000"/>
                </a:solidFill>
                <a:effectLst>
                  <a:outerShdw blurRad="38100" dist="38100" dir="2700000" algn="tl">
                    <a:srgbClr val="FFFFFF"/>
                  </a:outerShdw>
                </a:effectLst>
                <a:latin typeface="+mn-lt"/>
                <a:ea typeface="+mn-ea"/>
              </a:rPr>
              <a:t>      总之，我们认为应当参战，必须参战，参战利益极大，不参战损害极大。</a:t>
            </a:r>
          </a:p>
          <a:p>
            <a:pPr fontAlgn="auto">
              <a:spcBef>
                <a:spcPct val="50000"/>
              </a:spcBef>
              <a:spcAft>
                <a:spcPts val="0"/>
              </a:spcAft>
              <a:defRPr/>
            </a:pPr>
            <a:r>
              <a:rPr lang="zh-CN" altLang="en-US" sz="2800" b="1" dirty="0">
                <a:solidFill>
                  <a:srgbClr val="000000"/>
                </a:solidFill>
                <a:effectLst>
                  <a:outerShdw blurRad="38100" dist="38100" dir="2700000" algn="tl">
                    <a:srgbClr val="FFFFFF"/>
                  </a:outerShdw>
                </a:effectLst>
                <a:latin typeface="+mn-lt"/>
                <a:ea typeface="+mn-ea"/>
              </a:rPr>
              <a:t>                                                      </a:t>
            </a:r>
            <a:r>
              <a:rPr lang="en-US" altLang="zh-CN" sz="2800" b="1" dirty="0">
                <a:solidFill>
                  <a:srgbClr val="000000"/>
                </a:solidFill>
                <a:effectLst>
                  <a:outerShdw blurRad="38100" dist="38100" dir="2700000" algn="tl">
                    <a:srgbClr val="FFFFFF"/>
                  </a:outerShdw>
                </a:effectLst>
                <a:latin typeface="+mn-lt"/>
                <a:ea typeface="+mn-ea"/>
              </a:rPr>
              <a:t>——</a:t>
            </a:r>
            <a:r>
              <a:rPr lang="zh-CN" altLang="en-US" sz="2800" b="1" dirty="0">
                <a:solidFill>
                  <a:srgbClr val="000000"/>
                </a:solidFill>
                <a:effectLst>
                  <a:outerShdw blurRad="38100" dist="38100" dir="2700000" algn="tl">
                    <a:srgbClr val="FFFFFF"/>
                  </a:outerShdw>
                </a:effectLst>
                <a:latin typeface="+mn-lt"/>
                <a:ea typeface="+mn-ea"/>
              </a:rPr>
              <a:t>毛泽东</a:t>
            </a:r>
          </a:p>
        </p:txBody>
      </p:sp>
      <p:sp>
        <p:nvSpPr>
          <p:cNvPr id="51206" name="Text Box 6"/>
          <p:cNvSpPr txBox="1">
            <a:spLocks noChangeArrowheads="1"/>
          </p:cNvSpPr>
          <p:nvPr/>
        </p:nvSpPr>
        <p:spPr bwMode="auto">
          <a:xfrm>
            <a:off x="-12700" y="4076700"/>
            <a:ext cx="9144000" cy="2033588"/>
          </a:xfrm>
          <a:prstGeom prst="rect">
            <a:avLst/>
          </a:prstGeom>
          <a:solidFill>
            <a:srgbClr val="FFFF99"/>
          </a:solidFill>
          <a:ln w="19050">
            <a:solidFill>
              <a:srgbClr val="000000"/>
            </a:solidFill>
            <a:miter lim="800000"/>
            <a:headEnd/>
            <a:tailEnd/>
          </a:ln>
          <a:effectLst/>
        </p:spPr>
        <p:txBody>
          <a:bodyPr>
            <a:spAutoFit/>
          </a:bodyPr>
          <a:lstStyle/>
          <a:p>
            <a:pPr fontAlgn="auto">
              <a:spcBef>
                <a:spcPct val="50000"/>
              </a:spcBef>
              <a:spcAft>
                <a:spcPts val="0"/>
              </a:spcAft>
              <a:defRPr/>
            </a:pPr>
            <a:r>
              <a:rPr lang="zh-CN" altLang="en-US" sz="2400" b="1" dirty="0">
                <a:effectLst>
                  <a:outerShdw blurRad="38100" dist="38100" dir="2700000" algn="tl">
                    <a:srgbClr val="000000"/>
                  </a:outerShdw>
                </a:effectLst>
                <a:latin typeface="+mn-lt"/>
                <a:ea typeface="+mn-ea"/>
              </a:rPr>
              <a:t>    </a:t>
            </a:r>
            <a:r>
              <a:rPr lang="zh-CN" altLang="en-US" sz="2800" b="1" dirty="0">
                <a:solidFill>
                  <a:srgbClr val="FF0000"/>
                </a:solidFill>
                <a:effectLst>
                  <a:outerShdw blurRad="38100" dist="38100" dir="2700000" algn="tl">
                    <a:srgbClr val="000000"/>
                  </a:outerShdw>
                </a:effectLst>
                <a:latin typeface="+mn-lt"/>
                <a:ea typeface="+mn-ea"/>
              </a:rPr>
              <a:t>出兵</a:t>
            </a:r>
            <a:r>
              <a:rPr lang="zh-CN" altLang="en-US" sz="2800" b="1" dirty="0">
                <a:solidFill>
                  <a:srgbClr val="000000"/>
                </a:solidFill>
                <a:effectLst>
                  <a:outerShdw blurRad="38100" dist="38100" dir="2700000" algn="tl">
                    <a:srgbClr val="FFFFFF"/>
                  </a:outerShdw>
                </a:effectLst>
                <a:latin typeface="+mn-lt"/>
                <a:ea typeface="+mn-ea"/>
              </a:rPr>
              <a:t>朝鲜是必要的，打烂了，最多就等于解放战争晚胜利几年。可是，如果让美军摆在鸭绿江岸边和台湾，它要发动侵略战争，随时都可以找到借口，所以迟打不如早打。</a:t>
            </a:r>
          </a:p>
          <a:p>
            <a:pPr fontAlgn="auto">
              <a:spcBef>
                <a:spcPct val="50000"/>
              </a:spcBef>
              <a:spcAft>
                <a:spcPts val="0"/>
              </a:spcAft>
              <a:defRPr/>
            </a:pPr>
            <a:r>
              <a:rPr lang="zh-CN" altLang="en-US" sz="2800" b="1" dirty="0">
                <a:solidFill>
                  <a:srgbClr val="000000"/>
                </a:solidFill>
                <a:effectLst>
                  <a:outerShdw blurRad="38100" dist="38100" dir="2700000" algn="tl">
                    <a:srgbClr val="FFFFFF"/>
                  </a:outerShdw>
                </a:effectLst>
                <a:latin typeface="+mn-lt"/>
                <a:ea typeface="+mn-ea"/>
              </a:rPr>
              <a:t>                                                      </a:t>
            </a:r>
            <a:r>
              <a:rPr lang="en-US" altLang="zh-CN" sz="2800" b="1" dirty="0">
                <a:solidFill>
                  <a:srgbClr val="000000"/>
                </a:solidFill>
                <a:effectLst>
                  <a:outerShdw blurRad="38100" dist="38100" dir="2700000" algn="tl">
                    <a:srgbClr val="FFFFFF"/>
                  </a:outerShdw>
                </a:effectLst>
                <a:latin typeface="+mn-lt"/>
                <a:ea typeface="+mn-ea"/>
              </a:rPr>
              <a:t>——</a:t>
            </a:r>
            <a:r>
              <a:rPr lang="zh-CN" altLang="en-US" sz="2800" b="1" dirty="0">
                <a:solidFill>
                  <a:srgbClr val="000000"/>
                </a:solidFill>
                <a:effectLst>
                  <a:outerShdw blurRad="38100" dist="38100" dir="2700000" algn="tl">
                    <a:srgbClr val="FFFFFF"/>
                  </a:outerShdw>
                </a:effectLst>
                <a:latin typeface="+mn-lt"/>
                <a:ea typeface="+mn-ea"/>
              </a:rPr>
              <a:t>彭德怀</a:t>
            </a:r>
          </a:p>
        </p:txBody>
      </p:sp>
      <p:sp>
        <p:nvSpPr>
          <p:cNvPr id="51207" name="WordArt 7"/>
          <p:cNvSpPr>
            <a:spLocks noChangeArrowheads="1" noChangeShapeType="1" noTextEdit="1"/>
          </p:cNvSpPr>
          <p:nvPr/>
        </p:nvSpPr>
        <p:spPr bwMode="auto">
          <a:xfrm>
            <a:off x="3131840" y="1052736"/>
            <a:ext cx="4895850" cy="2016125"/>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zh-CN" altLang="en-US" sz="3600" b="1" kern="10" dirty="0">
                <a:ln w="9525">
                  <a:round/>
                  <a:headEnd/>
                  <a:tailEnd/>
                </a:ln>
                <a:gradFill rotWithShape="1">
                  <a:gsLst>
                    <a:gs pos="0">
                      <a:srgbClr val="FFE701"/>
                    </a:gs>
                    <a:gs pos="100000">
                      <a:srgbClr val="FE3E02"/>
                    </a:gs>
                  </a:gsLst>
                  <a:lin ang="5400000" scaled="1"/>
                </a:gradFill>
                <a:latin typeface="宋体"/>
                <a:ea typeface="宋体"/>
              </a:rPr>
              <a:t>目的：抗美援朝、保家卫国</a:t>
            </a:r>
          </a:p>
        </p:txBody>
      </p:sp>
      <p:sp>
        <p:nvSpPr>
          <p:cNvPr id="9" name="Text Box 5"/>
          <p:cNvSpPr>
            <a:spLocks noChangeArrowheads="1"/>
          </p:cNvSpPr>
          <p:nvPr/>
        </p:nvSpPr>
        <p:spPr bwMode="auto">
          <a:xfrm>
            <a:off x="4284663" y="5546725"/>
            <a:ext cx="8534400" cy="708025"/>
          </a:xfrm>
          <a:prstGeom prst="rect">
            <a:avLst/>
          </a:prstGeom>
          <a:noFill/>
          <a:ln w="9525">
            <a:noFill/>
            <a:miter lim="800000"/>
            <a:headEnd/>
            <a:tailEnd/>
          </a:ln>
        </p:spPr>
        <p:txBody>
          <a:bodyPr>
            <a:spAutoFit/>
          </a:bodyPr>
          <a:lstStyle/>
          <a:p>
            <a:pPr eaLnBrk="0" hangingPunct="0">
              <a:spcBef>
                <a:spcPct val="50000"/>
              </a:spcBef>
              <a:buFont typeface="Arial" charset="0"/>
              <a:buNone/>
            </a:pPr>
            <a:r>
              <a:rPr lang="zh-CN" altLang="en-US" sz="4000">
                <a:solidFill>
                  <a:schemeClr val="folHlink"/>
                </a:solidFill>
                <a:latin typeface="Franklin Gothic Book"/>
                <a:ea typeface="华文新魏"/>
                <a:cs typeface="华文新魏"/>
              </a:rPr>
              <a:t>  </a:t>
            </a:r>
            <a:endParaRPr lang="zh-CN" altLang="en-US" sz="2800" b="1">
              <a:latin typeface="Franklin Gothic Book"/>
              <a:ea typeface="黑体" pitchFamily="2" charset="-122"/>
            </a:endParaRPr>
          </a:p>
        </p:txBody>
      </p:sp>
      <p:grpSp>
        <p:nvGrpSpPr>
          <p:cNvPr id="10" name="组合 9"/>
          <p:cNvGrpSpPr>
            <a:grpSpLocks/>
          </p:cNvGrpSpPr>
          <p:nvPr/>
        </p:nvGrpSpPr>
        <p:grpSpPr bwMode="auto">
          <a:xfrm>
            <a:off x="0" y="2708920"/>
            <a:ext cx="3815085" cy="1440160"/>
            <a:chOff x="-12700" y="4292600"/>
            <a:chExt cx="4175125" cy="2305050"/>
          </a:xfrm>
        </p:grpSpPr>
        <p:sp>
          <p:nvSpPr>
            <p:cNvPr id="20487" name="AutoShape 9"/>
            <p:cNvSpPr>
              <a:spLocks noChangeArrowheads="1"/>
            </p:cNvSpPr>
            <p:nvPr/>
          </p:nvSpPr>
          <p:spPr bwMode="auto">
            <a:xfrm>
              <a:off x="-12700" y="4292600"/>
              <a:ext cx="4175125" cy="2305050"/>
            </a:xfrm>
            <a:prstGeom prst="irregularSeal1">
              <a:avLst/>
            </a:prstGeom>
            <a:solidFill>
              <a:srgbClr val="EF0718"/>
            </a:solidFill>
            <a:ln w="38100">
              <a:solidFill>
                <a:srgbClr val="FFFF66"/>
              </a:solidFill>
              <a:miter lim="800000"/>
              <a:headEnd/>
              <a:tailEnd/>
            </a:ln>
          </p:spPr>
          <p:txBody>
            <a:bodyPr wrap="none" anchor="ctr"/>
            <a:lstStyle/>
            <a:p>
              <a:pPr algn="ctr">
                <a:lnSpc>
                  <a:spcPct val="80000"/>
                </a:lnSpc>
                <a:spcBef>
                  <a:spcPct val="20000"/>
                </a:spcBef>
              </a:pPr>
              <a:endParaRPr lang="zh-CN" altLang="en-US" sz="2400" b="1">
                <a:solidFill>
                  <a:srgbClr val="FFFF00"/>
                </a:solidFill>
                <a:latin typeface="Franklin Gothic Book"/>
                <a:ea typeface="黑体" pitchFamily="2" charset="-122"/>
              </a:endParaRPr>
            </a:p>
          </p:txBody>
        </p:sp>
        <p:sp>
          <p:nvSpPr>
            <p:cNvPr id="20488" name="WordArt 10"/>
            <p:cNvSpPr>
              <a:spLocks noChangeArrowheads="1" noChangeShapeType="1"/>
            </p:cNvSpPr>
            <p:nvPr/>
          </p:nvSpPr>
          <p:spPr bwMode="auto">
            <a:xfrm>
              <a:off x="995363" y="5013325"/>
              <a:ext cx="2232025" cy="817563"/>
            </a:xfrm>
            <a:prstGeom prst="rect">
              <a:avLst/>
            </a:prstGeom>
          </p:spPr>
          <p:txBody>
            <a:bodyPr wrap="none" fromWordArt="1">
              <a:prstTxWarp prst="textCurveUp">
                <a:avLst>
                  <a:gd name="adj" fmla="val 22718"/>
                </a:avLst>
              </a:prstTxWarp>
            </a:bodyPr>
            <a:lstStyle/>
            <a:p>
              <a:pPr algn="ctr"/>
              <a:r>
                <a:rPr lang="zh-CN" altLang="en-US" sz="3600" kern="10">
                  <a:ln w="12700">
                    <a:solidFill>
                      <a:schemeClr val="bg1"/>
                    </a:solidFill>
                    <a:round/>
                    <a:headEnd/>
                    <a:tailEnd/>
                  </a:ln>
                  <a:solidFill>
                    <a:schemeClr val="bg1"/>
                  </a:solidFill>
                  <a:effectLst>
                    <a:outerShdw dist="45791" dir="2021404" algn="ctr" rotWithShape="0">
                      <a:srgbClr val="808080">
                        <a:alpha val="79999"/>
                      </a:srgbClr>
                    </a:outerShdw>
                  </a:effectLst>
                  <a:latin typeface="宋体"/>
                  <a:ea typeface="宋体"/>
                </a:rPr>
                <a:t>中国必须出兵</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07"/>
                                        </p:tgtEl>
                                        <p:attrNameLst>
                                          <p:attrName>style.visibility</p:attrName>
                                        </p:attrNameLst>
                                      </p:cBhvr>
                                      <p:to>
                                        <p:strVal val="visible"/>
                                      </p:to>
                                    </p:set>
                                    <p:animEffect transition="in" filter="blinds(horizontal)">
                                      <p:cBhvr>
                                        <p:cTn id="17" dur="5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P spid="9"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WordArt 2"/>
          <p:cNvSpPr>
            <a:spLocks noChangeArrowheads="1" noChangeShapeType="1"/>
          </p:cNvSpPr>
          <p:nvPr/>
        </p:nvSpPr>
        <p:spPr bwMode="auto">
          <a:xfrm>
            <a:off x="0" y="152400"/>
            <a:ext cx="1600200" cy="838200"/>
          </a:xfrm>
          <a:prstGeom prst="rect">
            <a:avLst/>
          </a:prstGeom>
        </p:spPr>
        <p:txBody>
          <a:bodyPr wrap="none" fromWordArt="1">
            <a:prstTxWarp prst="textCascadeUp">
              <a:avLst>
                <a:gd name="adj" fmla="val 44444"/>
              </a:avLst>
            </a:prstTxWarp>
            <a:scene3d>
              <a:camera prst="legacyPerspectiveFront">
                <a:rot lat="20519999" lon="1080000" rev="0"/>
              </a:camera>
              <a:lightRig rig="legacyFlat1" dir="r"/>
            </a:scene3d>
            <a:sp3d extrusionH="430200" prstMaterial="legacyMatte">
              <a:extrusionClr>
                <a:srgbClr val="FF6600"/>
              </a:extrusionClr>
            </a:sp3d>
          </a:bodyPr>
          <a:lstStyle/>
          <a:p>
            <a:pPr algn="ctr" fontAlgn="auto">
              <a:spcBef>
                <a:spcPts val="0"/>
              </a:spcBef>
              <a:spcAft>
                <a:spcPts val="0"/>
              </a:spcAft>
              <a:defRPr/>
            </a:pPr>
            <a:r>
              <a:rPr lang="zh-CN" altLang="en-US" sz="3600" b="1">
                <a:ln w="9525">
                  <a:round/>
                  <a:headEnd/>
                  <a:tailEnd/>
                </a:ln>
                <a:gradFill rotWithShape="0">
                  <a:gsLst>
                    <a:gs pos="0">
                      <a:srgbClr val="FFE701"/>
                    </a:gs>
                    <a:gs pos="100000">
                      <a:srgbClr val="FE3E02"/>
                    </a:gs>
                  </a:gsLst>
                  <a:lin ang="5400000" scaled="1"/>
                </a:gradFill>
                <a:latin typeface="黑体"/>
                <a:ea typeface="黑体"/>
              </a:rPr>
              <a:t>合作探究</a:t>
            </a:r>
          </a:p>
        </p:txBody>
      </p:sp>
      <p:sp>
        <p:nvSpPr>
          <p:cNvPr id="202755" name="Text Box 3"/>
          <p:cNvSpPr txBox="1">
            <a:spLocks noChangeArrowheads="1"/>
          </p:cNvSpPr>
          <p:nvPr/>
        </p:nvSpPr>
        <p:spPr bwMode="auto">
          <a:xfrm>
            <a:off x="1676400" y="228600"/>
            <a:ext cx="7467600" cy="2647950"/>
          </a:xfrm>
          <a:prstGeom prst="rect">
            <a:avLst/>
          </a:prstGeom>
          <a:noFill/>
          <a:ln w="9525">
            <a:noFill/>
            <a:miter lim="800000"/>
            <a:headEnd/>
            <a:tailEnd/>
          </a:ln>
          <a:effectLst/>
        </p:spPr>
        <p:txBody>
          <a:bodyPr>
            <a:spAutoFit/>
          </a:bodyPr>
          <a:lstStyle/>
          <a:p>
            <a:pPr eaLnBrk="0" fontAlgn="auto" hangingPunct="0">
              <a:spcBef>
                <a:spcPct val="50000"/>
              </a:spcBef>
              <a:spcAft>
                <a:spcPts val="0"/>
              </a:spcAft>
              <a:buFont typeface="Arial" pitchFamily="34" charset="0"/>
              <a:buNone/>
              <a:defRPr/>
            </a:pPr>
            <a:r>
              <a:rPr lang="zh-CN" altLang="en-US" sz="2400" b="1" dirty="0">
                <a:effectLst>
                  <a:outerShdw blurRad="38100" dist="38100" dir="2700000" algn="tl">
                    <a:srgbClr val="C0C0C0"/>
                  </a:outerShdw>
                </a:effectLst>
                <a:latin typeface="+mn-lt"/>
                <a:ea typeface="+mn-ea"/>
              </a:rPr>
              <a:t>      我们不出兵，让敌人压至鸭绿江边，国内国际反动气焰增高，则对各方都不利，首先对东北更不利，整个东北边防军将被吸住，南满电力将被控制。</a:t>
            </a:r>
          </a:p>
          <a:p>
            <a:pPr eaLnBrk="0" fontAlgn="auto" hangingPunct="0">
              <a:spcBef>
                <a:spcPct val="50000"/>
              </a:spcBef>
              <a:spcAft>
                <a:spcPts val="0"/>
              </a:spcAft>
              <a:buFont typeface="Arial" pitchFamily="34" charset="0"/>
              <a:buNone/>
              <a:defRPr/>
            </a:pPr>
            <a:r>
              <a:rPr lang="zh-CN" altLang="en-US" sz="2400" b="1" dirty="0">
                <a:effectLst>
                  <a:outerShdw blurRad="38100" dist="38100" dir="2700000" algn="tl">
                    <a:srgbClr val="C0C0C0"/>
                  </a:outerShdw>
                </a:effectLst>
                <a:latin typeface="+mn-lt"/>
                <a:ea typeface="+mn-ea"/>
              </a:rPr>
              <a:t>      总之，我们认为应当参战，必须参战，参战利益极大，不参战损害极大。</a:t>
            </a:r>
          </a:p>
          <a:p>
            <a:pPr eaLnBrk="0" fontAlgn="auto" hangingPunct="0">
              <a:spcBef>
                <a:spcPct val="50000"/>
              </a:spcBef>
              <a:spcAft>
                <a:spcPts val="0"/>
              </a:spcAft>
              <a:buFont typeface="Arial" pitchFamily="34" charset="0"/>
              <a:buNone/>
              <a:defRPr/>
            </a:pPr>
            <a:r>
              <a:rPr lang="zh-CN" altLang="en-US" sz="2400" b="1" dirty="0">
                <a:effectLst>
                  <a:outerShdw blurRad="38100" dist="38100" dir="2700000" algn="tl">
                    <a:srgbClr val="C0C0C0"/>
                  </a:outerShdw>
                </a:effectLst>
                <a:latin typeface="+mn-lt"/>
                <a:ea typeface="+mn-ea"/>
              </a:rPr>
              <a:t>                                                      </a:t>
            </a:r>
            <a:r>
              <a:rPr lang="en-US" altLang="zh-CN" sz="2400" b="1" dirty="0">
                <a:effectLst>
                  <a:outerShdw blurRad="38100" dist="38100" dir="2700000" algn="tl">
                    <a:srgbClr val="C0C0C0"/>
                  </a:outerShdw>
                </a:effectLst>
                <a:latin typeface="+mn-lt"/>
                <a:ea typeface="+mn-ea"/>
              </a:rPr>
              <a:t>——</a:t>
            </a:r>
            <a:r>
              <a:rPr lang="zh-CN" altLang="en-US" sz="2400" b="1" dirty="0">
                <a:effectLst>
                  <a:outerShdw blurRad="38100" dist="38100" dir="2700000" algn="tl">
                    <a:srgbClr val="C0C0C0"/>
                  </a:outerShdw>
                </a:effectLst>
                <a:latin typeface="+mn-lt"/>
                <a:ea typeface="+mn-ea"/>
              </a:rPr>
              <a:t>毛泽东</a:t>
            </a:r>
          </a:p>
        </p:txBody>
      </p:sp>
      <p:sp>
        <p:nvSpPr>
          <p:cNvPr id="202756" name="Text Box 4"/>
          <p:cNvSpPr txBox="1">
            <a:spLocks noChangeArrowheads="1"/>
          </p:cNvSpPr>
          <p:nvPr/>
        </p:nvSpPr>
        <p:spPr bwMode="auto">
          <a:xfrm>
            <a:off x="533400" y="2895600"/>
            <a:ext cx="8382000" cy="944563"/>
          </a:xfrm>
          <a:prstGeom prst="rect">
            <a:avLst/>
          </a:prstGeom>
          <a:noFill/>
          <a:ln w="9525">
            <a:noFill/>
            <a:miter lim="800000"/>
            <a:headEnd/>
            <a:tailEnd/>
          </a:ln>
          <a:effectLst/>
        </p:spPr>
        <p:txBody>
          <a:bodyPr>
            <a:spAutoFit/>
          </a:bodyPr>
          <a:lstStyle/>
          <a:p>
            <a:pPr eaLnBrk="0" fontAlgn="auto" hangingPunct="0">
              <a:spcBef>
                <a:spcPct val="50000"/>
              </a:spcBef>
              <a:spcAft>
                <a:spcPts val="0"/>
              </a:spcAft>
              <a:buFont typeface="Arial" pitchFamily="34" charset="0"/>
              <a:buNone/>
              <a:defRPr/>
            </a:pPr>
            <a:r>
              <a:rPr lang="zh-CN" altLang="en-US" sz="2800" b="1" dirty="0">
                <a:effectLst>
                  <a:outerShdw blurRad="38100" dist="38100" dir="2700000" algn="tl">
                    <a:srgbClr val="C0C0C0"/>
                  </a:outerShdw>
                </a:effectLst>
                <a:latin typeface="+mn-lt"/>
                <a:ea typeface="+mn-ea"/>
              </a:rPr>
              <a:t>“参战利益极大，不参战损害极大”，请分析其中的“利益”与“损害”分别有哪些？</a:t>
            </a:r>
          </a:p>
        </p:txBody>
      </p:sp>
      <p:sp>
        <p:nvSpPr>
          <p:cNvPr id="202757" name="Rectangle 5"/>
          <p:cNvSpPr>
            <a:spLocks noChangeArrowheads="1"/>
          </p:cNvSpPr>
          <p:nvPr/>
        </p:nvSpPr>
        <p:spPr bwMode="auto">
          <a:xfrm>
            <a:off x="762000" y="3810000"/>
            <a:ext cx="8001000" cy="2663825"/>
          </a:xfrm>
          <a:prstGeom prst="rect">
            <a:avLst/>
          </a:prstGeom>
          <a:noFill/>
          <a:ln w="9525">
            <a:noFill/>
            <a:miter lim="800000"/>
            <a:headEnd/>
            <a:tailEnd/>
          </a:ln>
          <a:effectLst/>
        </p:spPr>
        <p:txBody>
          <a:bodyPr>
            <a:spAutoFit/>
          </a:bodyPr>
          <a:lstStyle/>
          <a:p>
            <a:pPr eaLnBrk="0" fontAlgn="auto" hangingPunct="0">
              <a:spcBef>
                <a:spcPts val="0"/>
              </a:spcBef>
              <a:spcAft>
                <a:spcPts val="0"/>
              </a:spcAft>
              <a:buFont typeface="Arial" pitchFamily="34" charset="0"/>
              <a:buNone/>
              <a:defRPr/>
            </a:pPr>
            <a:r>
              <a:rPr lang="zh-CN" altLang="en-US" sz="2800" b="1" dirty="0">
                <a:effectLst>
                  <a:outerShdw blurRad="38100" dist="38100" dir="2700000" algn="tl">
                    <a:srgbClr val="C0C0C0"/>
                  </a:outerShdw>
                </a:effectLst>
                <a:latin typeface="+mn-lt"/>
                <a:ea typeface="+mn-ea"/>
              </a:rPr>
              <a:t>答：</a:t>
            </a:r>
            <a:r>
              <a:rPr lang="zh-CN" altLang="en-US" sz="2800" b="1" dirty="0">
                <a:effectLst>
                  <a:outerShdw blurRad="38100" dist="38100" dir="2700000" algn="tl">
                    <a:srgbClr val="C0C0C0"/>
                  </a:outerShdw>
                </a:effectLst>
                <a:latin typeface="宋体" pitchFamily="2" charset="-122"/>
                <a:ea typeface="宋体" pitchFamily="2" charset="-122"/>
              </a:rPr>
              <a:t>利：既可保障朝鲜的安全，也可保卫中国的安全，巩固新生的人民政权；同时还可打击美帝国主义的气焰，极大地提高中国的国际威望。</a:t>
            </a:r>
          </a:p>
          <a:p>
            <a:pPr eaLnBrk="0" fontAlgn="auto" hangingPunct="0">
              <a:spcBef>
                <a:spcPts val="0"/>
              </a:spcBef>
              <a:spcAft>
                <a:spcPts val="0"/>
              </a:spcAft>
              <a:buFont typeface="Arial" pitchFamily="34" charset="0"/>
              <a:buNone/>
              <a:defRPr/>
            </a:pPr>
            <a:r>
              <a:rPr lang="zh-CN" altLang="en-US" sz="2800" b="1" dirty="0">
                <a:effectLst>
                  <a:outerShdw blurRad="38100" dist="38100" dir="2700000" algn="tl">
                    <a:srgbClr val="C0C0C0"/>
                  </a:outerShdw>
                </a:effectLst>
                <a:latin typeface="宋体" pitchFamily="2" charset="-122"/>
                <a:ea typeface="宋体" pitchFamily="2" charset="-122"/>
              </a:rPr>
              <a:t>    害：美国占领朝鲜，会进一步侵略中国，严重威胁中国的领土主权完整，中国的经济建设将不可能顺利进行</a:t>
            </a:r>
            <a:r>
              <a:rPr lang="zh-CN" altLang="en-US" sz="2800" b="1" dirty="0">
                <a:effectLst>
                  <a:outerShdw blurRad="38100" dist="38100" dir="2700000" algn="tl">
                    <a:srgbClr val="C0C0C0"/>
                  </a:outerShdw>
                </a:effectLst>
                <a:latin typeface="+mn-lt"/>
                <a:ea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2757"/>
                                        </p:tgtEl>
                                        <p:attrNameLst>
                                          <p:attrName>style.visibility</p:attrName>
                                        </p:attrNameLst>
                                      </p:cBhvr>
                                      <p:to>
                                        <p:strVal val="visible"/>
                                      </p:to>
                                    </p:set>
                                    <p:animEffect transition="in" filter="slide(fromBottom)">
                                      <p:cBhvr>
                                        <p:cTn id="7" dur="500"/>
                                        <p:tgtEl>
                                          <p:spTgt spid="202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750" y="0"/>
            <a:ext cx="4419600" cy="1214438"/>
          </a:xfrm>
          <a:prstGeom prst="rect">
            <a:avLst/>
          </a:prstGeom>
        </p:spPr>
        <p:txBody>
          <a:bodyPr>
            <a:normAutofit fontScale="90000"/>
          </a:bodyPr>
          <a:lstStyle/>
          <a:p>
            <a:pPr algn="ctr" fontAlgn="auto">
              <a:spcAft>
                <a:spcPts val="0"/>
              </a:spcAft>
              <a:defRPr/>
            </a:pPr>
            <a:r>
              <a:rPr lang="zh-CN" altLang="en-US" sz="4400" b="1">
                <a:solidFill>
                  <a:srgbClr val="FF0000"/>
                </a:solidFill>
                <a:latin typeface="+mj-lt"/>
                <a:ea typeface="+mj-ea"/>
                <a:cs typeface="+mj-cs"/>
              </a:rPr>
              <a:t>全国支援抗美援朝</a:t>
            </a:r>
            <a:endParaRPr lang="zh-CN" altLang="en-US" sz="4400" b="1" dirty="0">
              <a:solidFill>
                <a:srgbClr val="FF0000"/>
              </a:solidFill>
              <a:latin typeface="+mj-lt"/>
              <a:ea typeface="+mj-ea"/>
              <a:cs typeface="+mj-cs"/>
            </a:endParaRPr>
          </a:p>
        </p:txBody>
      </p:sp>
      <p:graphicFrame>
        <p:nvGraphicFramePr>
          <p:cNvPr id="3" name="Group 6"/>
          <p:cNvGraphicFramePr>
            <a:graphicFrameLocks noGrp="1"/>
          </p:cNvGraphicFramePr>
          <p:nvPr/>
        </p:nvGraphicFramePr>
        <p:xfrm>
          <a:off x="2843213" y="836613"/>
          <a:ext cx="4824536" cy="1598613"/>
        </p:xfrm>
        <a:graphic>
          <a:graphicData uri="http://schemas.openxmlformats.org/drawingml/2006/table">
            <a:tbl>
              <a:tblPr/>
              <a:tblGrid>
                <a:gridCol w="2289689"/>
                <a:gridCol w="2534847"/>
              </a:tblGrid>
              <a:tr h="792163">
                <a:tc>
                  <a:txBody>
                    <a:bodyPr/>
                    <a:lstStyle/>
                    <a:p>
                      <a:pPr marL="0" marR="0" lvl="0" indent="0" algn="l"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bg1"/>
                          </a:solidFill>
                          <a:effectLst/>
                          <a:latin typeface="宋体" pitchFamily="2" charset="-122"/>
                          <a:ea typeface="宋体" pitchFamily="2" charset="-122"/>
                        </a:rPr>
                        <a:t>捐献款</a:t>
                      </a:r>
                      <a:endParaRPr kumimoji="0" lang="zh-CN" altLang="en-US" sz="2400" b="1" i="0" u="none" strike="noStrike" cap="none" normalizeH="0" baseline="0" dirty="0" smtClean="0">
                        <a:ln>
                          <a:noFill/>
                        </a:ln>
                        <a:solidFill>
                          <a:schemeClr val="bg1"/>
                        </a:solidFill>
                        <a:effectLst/>
                        <a:latin typeface="Verdana"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CC"/>
                    </a:solidFill>
                  </a:tcPr>
                </a:tc>
                <a:tc>
                  <a:txBody>
                    <a:bodyPr/>
                    <a:lstStyle/>
                    <a:p>
                      <a:pPr marL="0" marR="0" lvl="0" indent="0" algn="l"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altLang="zh-CN" sz="2400" b="1" i="0" u="none" strike="noStrike" cap="none" normalizeH="0" baseline="0" dirty="0" smtClean="0">
                          <a:ln>
                            <a:noFill/>
                          </a:ln>
                          <a:solidFill>
                            <a:schemeClr val="bg1"/>
                          </a:solidFill>
                          <a:effectLst/>
                          <a:latin typeface="宋体" pitchFamily="2" charset="-122"/>
                          <a:ea typeface="宋体" pitchFamily="2" charset="-122"/>
                        </a:rPr>
                        <a:t>55650</a:t>
                      </a:r>
                      <a:r>
                        <a:rPr kumimoji="0" lang="zh-CN" altLang="en-US" sz="2400" b="1" i="0" u="none" strike="noStrike" cap="none" normalizeH="0" baseline="0" dirty="0" smtClean="0">
                          <a:ln>
                            <a:noFill/>
                          </a:ln>
                          <a:solidFill>
                            <a:schemeClr val="bg1"/>
                          </a:solidFill>
                          <a:effectLst/>
                          <a:latin typeface="宋体" pitchFamily="2" charset="-122"/>
                          <a:ea typeface="宋体" pitchFamily="2" charset="-122"/>
                        </a:rPr>
                        <a:t>亿元</a:t>
                      </a:r>
                      <a:endParaRPr kumimoji="0" lang="zh-CN" altLang="en-US" sz="2400" b="1" i="0" u="none" strike="noStrike" cap="none" normalizeH="0" baseline="0" dirty="0" smtClean="0">
                        <a:ln>
                          <a:noFill/>
                        </a:ln>
                        <a:solidFill>
                          <a:schemeClr val="bg1"/>
                        </a:solidFill>
                        <a:effectLst/>
                        <a:latin typeface="Verdana"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CC"/>
                    </a:solidFill>
                  </a:tcPr>
                </a:tc>
              </a:tr>
              <a:tr h="806450">
                <a:tc>
                  <a:txBody>
                    <a:bodyPr/>
                    <a:lstStyle/>
                    <a:p>
                      <a:pPr marL="0" marR="0" lvl="0" indent="0" algn="l"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zh-CN" altLang="en-US" sz="2400" b="1" i="0" u="none" strike="noStrike" cap="none" normalizeH="0" baseline="0" dirty="0" smtClean="0">
                          <a:ln>
                            <a:noFill/>
                          </a:ln>
                          <a:solidFill>
                            <a:schemeClr val="bg1"/>
                          </a:solidFill>
                          <a:effectLst/>
                          <a:latin typeface="宋体" pitchFamily="2" charset="-122"/>
                          <a:ea typeface="宋体" pitchFamily="2" charset="-122"/>
                        </a:rPr>
                        <a:t>可买飞机</a:t>
                      </a:r>
                      <a:endParaRPr kumimoji="0" lang="zh-CN" altLang="en-US" sz="2400" b="1" i="0" u="none" strike="noStrike" cap="none" normalizeH="0" baseline="0" dirty="0" smtClean="0">
                        <a:ln>
                          <a:noFill/>
                        </a:ln>
                        <a:solidFill>
                          <a:schemeClr val="bg1"/>
                        </a:solidFill>
                        <a:effectLst/>
                        <a:latin typeface="Verdana"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CC"/>
                    </a:solidFill>
                  </a:tcPr>
                </a:tc>
                <a:tc>
                  <a:txBody>
                    <a:bodyPr/>
                    <a:lstStyle/>
                    <a:p>
                      <a:pPr marL="0" marR="0" lvl="0" indent="0" algn="l" defTabSz="914400" rtl="0" eaLnBrk="1" fontAlgn="ctr" latinLnBrk="0" hangingPunct="1">
                        <a:lnSpc>
                          <a:spcPct val="100000"/>
                        </a:lnSpc>
                        <a:spcBef>
                          <a:spcPct val="0"/>
                        </a:spcBef>
                        <a:spcAft>
                          <a:spcPct val="0"/>
                        </a:spcAft>
                        <a:buClr>
                          <a:schemeClr val="accent2"/>
                        </a:buClr>
                        <a:buSzTx/>
                        <a:buFont typeface="Wingdings" pitchFamily="2" charset="2"/>
                        <a:buNone/>
                        <a:tabLst/>
                      </a:pPr>
                      <a:r>
                        <a:rPr kumimoji="0" lang="en-US" altLang="zh-CN" sz="2400" b="1" i="0" u="none" strike="noStrike" cap="none" normalizeH="0" baseline="0" dirty="0" smtClean="0">
                          <a:ln>
                            <a:noFill/>
                          </a:ln>
                          <a:solidFill>
                            <a:schemeClr val="bg1"/>
                          </a:solidFill>
                          <a:effectLst/>
                          <a:latin typeface="宋体" pitchFamily="2" charset="-122"/>
                          <a:ea typeface="宋体" pitchFamily="2" charset="-122"/>
                        </a:rPr>
                        <a:t>3710</a:t>
                      </a:r>
                      <a:r>
                        <a:rPr kumimoji="0" lang="zh-CN" altLang="en-US" sz="2400" b="1" i="0" u="none" strike="noStrike" cap="none" normalizeH="0" baseline="0" dirty="0" smtClean="0">
                          <a:ln>
                            <a:noFill/>
                          </a:ln>
                          <a:solidFill>
                            <a:schemeClr val="bg1"/>
                          </a:solidFill>
                          <a:effectLst/>
                          <a:latin typeface="宋体" pitchFamily="2" charset="-122"/>
                          <a:ea typeface="宋体" pitchFamily="2" charset="-122"/>
                        </a:rPr>
                        <a:t>架</a:t>
                      </a:r>
                      <a:endParaRPr kumimoji="0" lang="zh-CN" altLang="en-US" sz="2400" b="1" i="0" u="none" strike="noStrike" cap="none" normalizeH="0" baseline="0" dirty="0" smtClean="0">
                        <a:ln>
                          <a:noFill/>
                        </a:ln>
                        <a:solidFill>
                          <a:schemeClr val="bg1"/>
                        </a:solidFill>
                        <a:effectLst/>
                        <a:latin typeface="Verdana"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CC"/>
                    </a:solidFill>
                  </a:tcPr>
                </a:tc>
              </a:tr>
            </a:tbl>
          </a:graphicData>
        </a:graphic>
      </p:graphicFrame>
      <p:sp>
        <p:nvSpPr>
          <p:cNvPr id="22541" name="Text Box 19"/>
          <p:cNvSpPr txBox="1">
            <a:spLocks noChangeArrowheads="1"/>
          </p:cNvSpPr>
          <p:nvPr/>
        </p:nvSpPr>
        <p:spPr bwMode="auto">
          <a:xfrm>
            <a:off x="2268538" y="836613"/>
            <a:ext cx="549275" cy="1592262"/>
          </a:xfrm>
          <a:prstGeom prst="rect">
            <a:avLst/>
          </a:prstGeom>
          <a:solidFill>
            <a:srgbClr val="0000CC"/>
          </a:solidFill>
          <a:ln w="9525">
            <a:noFill/>
            <a:miter lim="800000"/>
            <a:headEnd/>
            <a:tailEnd/>
          </a:ln>
        </p:spPr>
        <p:txBody>
          <a:bodyPr vert="eaVert" wrap="none">
            <a:spAutoFit/>
          </a:bodyPr>
          <a:lstStyle/>
          <a:p>
            <a:r>
              <a:rPr lang="zh-CN" altLang="en-US" sz="2400" b="1">
                <a:solidFill>
                  <a:schemeClr val="bg1"/>
                </a:solidFill>
                <a:latin typeface="Franklin Gothic Book"/>
                <a:ea typeface="华文行楷"/>
                <a:cs typeface="华文行楷"/>
              </a:rPr>
              <a:t>全国捐献款</a:t>
            </a:r>
          </a:p>
        </p:txBody>
      </p:sp>
      <p:pic>
        <p:nvPicPr>
          <p:cNvPr id="22542" name="Picture 4" descr="JS037146"/>
          <p:cNvPicPr>
            <a:picLocks noChangeAspect="1" noChangeArrowheads="1"/>
          </p:cNvPicPr>
          <p:nvPr/>
        </p:nvPicPr>
        <p:blipFill>
          <a:blip r:embed="rId2" cstate="print"/>
          <a:srcRect/>
          <a:stretch>
            <a:fillRect/>
          </a:stretch>
        </p:blipFill>
        <p:spPr bwMode="auto">
          <a:xfrm>
            <a:off x="4427538" y="2781300"/>
            <a:ext cx="3673475" cy="4103688"/>
          </a:xfrm>
          <a:prstGeom prst="rect">
            <a:avLst/>
          </a:prstGeom>
          <a:noFill/>
          <a:ln w="9525">
            <a:noFill/>
            <a:miter lim="800000"/>
            <a:headEnd/>
            <a:tailEnd/>
          </a:ln>
        </p:spPr>
      </p:pic>
      <p:pic>
        <p:nvPicPr>
          <p:cNvPr id="22543" name="Picture 5" descr="JSZHON31"/>
          <p:cNvPicPr>
            <a:picLocks noChangeAspect="1" noChangeArrowheads="1"/>
          </p:cNvPicPr>
          <p:nvPr/>
        </p:nvPicPr>
        <p:blipFill>
          <a:blip r:embed="rId3" cstate="print"/>
          <a:srcRect/>
          <a:stretch>
            <a:fillRect/>
          </a:stretch>
        </p:blipFill>
        <p:spPr bwMode="auto">
          <a:xfrm>
            <a:off x="179388" y="2781300"/>
            <a:ext cx="3313112" cy="4076700"/>
          </a:xfrm>
          <a:prstGeom prst="rect">
            <a:avLst/>
          </a:prstGeom>
          <a:noFill/>
          <a:ln w="9525">
            <a:noFill/>
            <a:miter lim="800000"/>
            <a:headEnd/>
            <a:tailEnd/>
          </a:ln>
        </p:spPr>
      </p:pic>
      <p:sp>
        <p:nvSpPr>
          <p:cNvPr id="22544" name="Text Box 17"/>
          <p:cNvSpPr txBox="1">
            <a:spLocks noChangeArrowheads="1"/>
          </p:cNvSpPr>
          <p:nvPr/>
        </p:nvSpPr>
        <p:spPr bwMode="auto">
          <a:xfrm>
            <a:off x="3635375" y="2852738"/>
            <a:ext cx="554038" cy="3048000"/>
          </a:xfrm>
          <a:prstGeom prst="rect">
            <a:avLst/>
          </a:prstGeom>
          <a:noFill/>
          <a:ln w="9525">
            <a:noFill/>
            <a:miter lim="800000"/>
            <a:headEnd/>
            <a:tailEnd/>
          </a:ln>
        </p:spPr>
        <p:txBody>
          <a:bodyPr vert="eaVert">
            <a:spAutoFit/>
          </a:bodyPr>
          <a:lstStyle/>
          <a:p>
            <a:r>
              <a:rPr lang="zh-CN" altLang="en-US" sz="2400" b="1">
                <a:latin typeface="Franklin Gothic Book"/>
                <a:ea typeface="华文行楷"/>
                <a:cs typeface="华文行楷"/>
              </a:rPr>
              <a:t>参加志愿军踊跃报名</a:t>
            </a:r>
          </a:p>
        </p:txBody>
      </p:sp>
      <p:sp>
        <p:nvSpPr>
          <p:cNvPr id="22545" name="Text Box 18"/>
          <p:cNvSpPr txBox="1">
            <a:spLocks noChangeArrowheads="1"/>
          </p:cNvSpPr>
          <p:nvPr/>
        </p:nvSpPr>
        <p:spPr bwMode="auto">
          <a:xfrm>
            <a:off x="8316913" y="3213100"/>
            <a:ext cx="493712" cy="2308225"/>
          </a:xfrm>
          <a:prstGeom prst="rect">
            <a:avLst/>
          </a:prstGeom>
          <a:noFill/>
          <a:ln w="9525">
            <a:noFill/>
            <a:miter lim="800000"/>
            <a:headEnd/>
            <a:tailEnd/>
          </a:ln>
        </p:spPr>
        <p:txBody>
          <a:bodyPr wrap="none">
            <a:spAutoFit/>
          </a:bodyPr>
          <a:lstStyle/>
          <a:p>
            <a:r>
              <a:rPr lang="zh-CN" altLang="en-US" sz="2400" b="1">
                <a:latin typeface="Franklin Gothic Book"/>
                <a:ea typeface="华文行楷"/>
                <a:cs typeface="华文行楷"/>
              </a:rPr>
              <a:t>人</a:t>
            </a:r>
          </a:p>
          <a:p>
            <a:r>
              <a:rPr lang="zh-CN" altLang="en-US" sz="2400" b="1">
                <a:latin typeface="Franklin Gothic Book"/>
                <a:ea typeface="华文行楷"/>
                <a:cs typeface="华文行楷"/>
              </a:rPr>
              <a:t>民</a:t>
            </a:r>
          </a:p>
          <a:p>
            <a:r>
              <a:rPr lang="zh-CN" altLang="en-US" sz="2400" b="1">
                <a:latin typeface="Franklin Gothic Book"/>
                <a:ea typeface="华文行楷"/>
                <a:cs typeface="华文行楷"/>
              </a:rPr>
              <a:t>支</a:t>
            </a:r>
          </a:p>
          <a:p>
            <a:r>
              <a:rPr lang="zh-CN" altLang="en-US" sz="2400" b="1">
                <a:latin typeface="Franklin Gothic Book"/>
                <a:ea typeface="华文行楷"/>
                <a:cs typeface="华文行楷"/>
              </a:rPr>
              <a:t>援</a:t>
            </a:r>
          </a:p>
          <a:p>
            <a:r>
              <a:rPr lang="zh-CN" altLang="en-US" sz="2400" b="1">
                <a:latin typeface="Franklin Gothic Book"/>
                <a:ea typeface="华文行楷"/>
                <a:cs typeface="华文行楷"/>
              </a:rPr>
              <a:t>前</a:t>
            </a:r>
          </a:p>
          <a:p>
            <a:r>
              <a:rPr lang="zh-CN" altLang="en-US" sz="2400" b="1">
                <a:latin typeface="Franklin Gothic Book"/>
                <a:ea typeface="华文行楷"/>
                <a:cs typeface="华文行楷"/>
              </a:rPr>
              <a:t>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Fan</Template>
  <TotalTime>926</TotalTime>
  <Words>2010</Words>
  <Application>Microsoft Office PowerPoint</Application>
  <PresentationFormat>全屏显示(4:3)</PresentationFormat>
  <Paragraphs>137</Paragraphs>
  <Slides>22</Slides>
  <Notes>1</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暗香扑面</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65</cp:revision>
  <dcterms:created xsi:type="dcterms:W3CDTF">2016-03-24T10:51:26Z</dcterms:created>
  <dcterms:modified xsi:type="dcterms:W3CDTF">2016-04-13T03:26:37Z</dcterms:modified>
</cp:coreProperties>
</file>