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Lst>
  <p:notesMasterIdLst>
    <p:notesMasterId r:id="rId51"/>
  </p:notesMasterIdLst>
  <p:sldIdLst>
    <p:sldId id="256" r:id="rId3"/>
    <p:sldId id="274" r:id="rId4"/>
    <p:sldId id="275" r:id="rId5"/>
    <p:sldId id="276" r:id="rId6"/>
    <p:sldId id="277" r:id="rId7"/>
    <p:sldId id="278" r:id="rId8"/>
    <p:sldId id="279" r:id="rId9"/>
    <p:sldId id="281" r:id="rId10"/>
    <p:sldId id="282" r:id="rId11"/>
    <p:sldId id="283" r:id="rId12"/>
    <p:sldId id="284" r:id="rId13"/>
    <p:sldId id="285" r:id="rId14"/>
    <p:sldId id="286" r:id="rId15"/>
    <p:sldId id="287" r:id="rId16"/>
    <p:sldId id="288" r:id="rId17"/>
    <p:sldId id="289" r:id="rId18"/>
    <p:sldId id="290" r:id="rId19"/>
    <p:sldId id="291" r:id="rId20"/>
    <p:sldId id="292" r:id="rId21"/>
    <p:sldId id="304" r:id="rId22"/>
    <p:sldId id="312" r:id="rId23"/>
    <p:sldId id="313" r:id="rId24"/>
    <p:sldId id="314" r:id="rId25"/>
    <p:sldId id="317" r:id="rId26"/>
    <p:sldId id="315" r:id="rId27"/>
    <p:sldId id="316" r:id="rId28"/>
    <p:sldId id="305" r:id="rId29"/>
    <p:sldId id="309" r:id="rId30"/>
    <p:sldId id="310" r:id="rId31"/>
    <p:sldId id="306" r:id="rId32"/>
    <p:sldId id="307" r:id="rId33"/>
    <p:sldId id="308" r:id="rId34"/>
    <p:sldId id="320" r:id="rId35"/>
    <p:sldId id="321" r:id="rId36"/>
    <p:sldId id="293" r:id="rId37"/>
    <p:sldId id="294" r:id="rId38"/>
    <p:sldId id="295" r:id="rId39"/>
    <p:sldId id="296" r:id="rId40"/>
    <p:sldId id="297" r:id="rId41"/>
    <p:sldId id="298" r:id="rId42"/>
    <p:sldId id="299" r:id="rId43"/>
    <p:sldId id="300" r:id="rId44"/>
    <p:sldId id="301" r:id="rId45"/>
    <p:sldId id="302" r:id="rId46"/>
    <p:sldId id="303" r:id="rId47"/>
    <p:sldId id="318" r:id="rId48"/>
    <p:sldId id="265" r:id="rId49"/>
    <p:sldId id="261" r:id="rId50"/>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3" d="100"/>
          <a:sy n="93" d="100"/>
        </p:scale>
        <p:origin x="-2154" y="-420"/>
      </p:cViewPr>
      <p:guideLst>
        <p:guide orient="horz" pos="2160"/>
        <p:guide pos="2880"/>
      </p:guideLst>
    </p:cSldViewPr>
  </p:slideViewPr>
  <p:notesTextViewPr>
    <p:cViewPr>
      <p:scale>
        <a:sx n="1" d="1"/>
        <a:sy n="1" d="1"/>
      </p:scale>
      <p:origin x="0" y="0"/>
    </p:cViewPr>
  </p:notesTextViewPr>
  <p:sorterViewPr>
    <p:cViewPr>
      <p:scale>
        <a:sx n="120" d="100"/>
        <a:sy n="120" d="100"/>
      </p:scale>
      <p:origin x="0" y="0"/>
    </p:cViewPr>
  </p:sorterViewPr>
  <p:gridSpacing cx="72033" cy="72033"/>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D536DA-5970-4AB7-92DB-DBBF9786E68E}" type="datetimeFigureOut">
              <a:rPr lang="zh-CN" altLang="en-US" smtClean="0"/>
              <a:t>2015/10/14</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284932-AD52-43C7-91C0-C127C98CA63F}" type="slidenum">
              <a:rPr lang="zh-CN" altLang="en-US" smtClean="0"/>
              <a:t>‹#›</a:t>
            </a:fld>
            <a:endParaRPr lang="zh-CN" altLang="en-US"/>
          </a:p>
        </p:txBody>
      </p:sp>
    </p:spTree>
    <p:extLst>
      <p:ext uri="{BB962C8B-B14F-4D97-AF65-F5344CB8AC3E}">
        <p14:creationId xmlns:p14="http://schemas.microsoft.com/office/powerpoint/2010/main" val="726628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3898979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226741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9511631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633673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129388"/>
            <a:ext cx="7772400" cy="1472020"/>
          </a:xfrm>
        </p:spPr>
        <p:txBody>
          <a:bodyPr/>
          <a:lstStyle>
            <a:lvl1pPr algn="ctr">
              <a:defRPr sz="4000"/>
            </a:lvl1pPr>
          </a:lstStyle>
          <a:p>
            <a:pPr lvl="0"/>
            <a:r>
              <a:rPr lang="zh-CN" noProof="0" smtClean="0"/>
              <a:t>单击此处编辑母版标题样式</a:t>
            </a:r>
          </a:p>
        </p:txBody>
      </p:sp>
      <p:sp>
        <p:nvSpPr>
          <p:cNvPr id="2051" name="Rectangle 3"/>
          <p:cNvSpPr>
            <a:spLocks noGrp="1" noChangeArrowheads="1"/>
          </p:cNvSpPr>
          <p:nvPr>
            <p:ph type="subTitle" idx="1"/>
          </p:nvPr>
        </p:nvSpPr>
        <p:spPr>
          <a:xfrm>
            <a:off x="1371600" y="3885730"/>
            <a:ext cx="6400800" cy="1752308"/>
          </a:xfrm>
        </p:spPr>
        <p:txBody>
          <a:bodyPr/>
          <a:lstStyle>
            <a:lvl1pPr marL="0" indent="0" algn="ctr">
              <a:buFontTx/>
              <a:buNone/>
              <a:defRPr sz="2800"/>
            </a:lvl1pPr>
          </a:lstStyle>
          <a:p>
            <a:pPr lvl="0"/>
            <a:r>
              <a:rPr lang="zh-CN" noProof="0" smtClean="0"/>
              <a:t>单击此处编辑母版副标题样式</a:t>
            </a:r>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CA5C4B-718A-4719-898F-D4AD94AA3D89}" type="slidenum">
              <a:rPr lang="zh-CN" altLang="zh-CN">
                <a:solidFill>
                  <a:srgbClr val="000000"/>
                </a:solidFill>
              </a:rPr>
              <a:pPr>
                <a:defRPr/>
              </a:pPr>
              <a:t>‹#›</a:t>
            </a:fld>
            <a:endParaRPr lang="zh-CN" altLang="zh-CN">
              <a:solidFill>
                <a:srgbClr val="000000"/>
              </a:solidFill>
            </a:endParaRPr>
          </a:p>
        </p:txBody>
      </p:sp>
    </p:spTree>
    <p:extLst>
      <p:ext uri="{BB962C8B-B14F-4D97-AF65-F5344CB8AC3E}">
        <p14:creationId xmlns:p14="http://schemas.microsoft.com/office/powerpoint/2010/main" val="21620257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83568" y="274240"/>
            <a:ext cx="8229600" cy="1143337"/>
          </a:xfr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803BDAB-994E-4C69-9B7C-F31BF58DD324}" type="slidenum">
              <a:rPr lang="zh-CN" altLang="zh-CN">
                <a:solidFill>
                  <a:srgbClr val="000000"/>
                </a:solidFill>
              </a:rPr>
              <a:pPr>
                <a:defRPr/>
              </a:pPr>
              <a:t>‹#›</a:t>
            </a:fld>
            <a:endParaRPr lang="zh-CN" altLang="zh-CN">
              <a:solidFill>
                <a:srgbClr val="000000"/>
              </a:solidFill>
            </a:endParaRPr>
          </a:p>
        </p:txBody>
      </p:sp>
    </p:spTree>
    <p:extLst>
      <p:ext uri="{BB962C8B-B14F-4D97-AF65-F5344CB8AC3E}">
        <p14:creationId xmlns:p14="http://schemas.microsoft.com/office/powerpoint/2010/main" val="41383668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5978"/>
            <a:ext cx="7772400" cy="1363131"/>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5728"/>
            <a:ext cx="7772400" cy="15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dirty="0" smtClean="0"/>
              <a:t>单击此处编辑母版文本样式</a:t>
            </a:r>
          </a:p>
        </p:txBody>
      </p:sp>
    </p:spTree>
    <p:extLst>
      <p:ext uri="{BB962C8B-B14F-4D97-AF65-F5344CB8AC3E}">
        <p14:creationId xmlns:p14="http://schemas.microsoft.com/office/powerpoint/2010/main" val="41770484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1074"/>
            <a:ext cx="4038600" cy="45249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1074"/>
            <a:ext cx="4038600" cy="45249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zh-CN"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zh-CN"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3BAF78-8714-417B-9A7A-0D92C7852C4A}" type="slidenum">
              <a:rPr lang="zh-CN" altLang="zh-CN">
                <a:solidFill>
                  <a:srgbClr val="000000"/>
                </a:solidFill>
              </a:rPr>
              <a:pPr>
                <a:defRPr/>
              </a:pPr>
              <a:t>‹#›</a:t>
            </a:fld>
            <a:endParaRPr lang="zh-CN" altLang="zh-CN">
              <a:solidFill>
                <a:srgbClr val="000000"/>
              </a:solidFill>
            </a:endParaRPr>
          </a:p>
        </p:txBody>
      </p:sp>
    </p:spTree>
    <p:extLst>
      <p:ext uri="{BB962C8B-B14F-4D97-AF65-F5344CB8AC3E}">
        <p14:creationId xmlns:p14="http://schemas.microsoft.com/office/powerpoint/2010/main" val="19415896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4532"/>
            <a:ext cx="4040188" cy="6412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5767"/>
            <a:ext cx="4040188" cy="395025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534532"/>
            <a:ext cx="4041775" cy="6412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2175767"/>
            <a:ext cx="4041775" cy="395025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zh-CN" altLang="zh-C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zh-CN" altLang="zh-C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90407B7-0872-4353-BB6A-A3FB8EFF117C}" type="slidenum">
              <a:rPr lang="zh-CN" altLang="zh-CN">
                <a:solidFill>
                  <a:srgbClr val="000000"/>
                </a:solidFill>
              </a:rPr>
              <a:pPr>
                <a:defRPr/>
              </a:pPr>
              <a:t>‹#›</a:t>
            </a:fld>
            <a:endParaRPr lang="zh-CN" altLang="zh-CN">
              <a:solidFill>
                <a:srgbClr val="000000"/>
              </a:solidFill>
            </a:endParaRPr>
          </a:p>
        </p:txBody>
      </p:sp>
    </p:spTree>
    <p:extLst>
      <p:ext uri="{BB962C8B-B14F-4D97-AF65-F5344CB8AC3E}">
        <p14:creationId xmlns:p14="http://schemas.microsoft.com/office/powerpoint/2010/main" val="12811966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zh-CN" altLang="zh-C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zh-CN" altLang="zh-C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588C2F8-00F4-454D-B20A-CE47CEC478FA}" type="slidenum">
              <a:rPr lang="zh-CN" altLang="zh-CN">
                <a:solidFill>
                  <a:srgbClr val="000000"/>
                </a:solidFill>
              </a:rPr>
              <a:pPr>
                <a:defRPr/>
              </a:pPr>
              <a:t>‹#›</a:t>
            </a:fld>
            <a:endParaRPr lang="zh-CN" altLang="zh-CN">
              <a:solidFill>
                <a:srgbClr val="000000"/>
              </a:solidFill>
            </a:endParaRPr>
          </a:p>
        </p:txBody>
      </p:sp>
    </p:spTree>
    <p:extLst>
      <p:ext uri="{BB962C8B-B14F-4D97-AF65-F5344CB8AC3E}">
        <p14:creationId xmlns:p14="http://schemas.microsoft.com/office/powerpoint/2010/main" val="29643023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zh-CN" altLang="zh-C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zh-CN" altLang="zh-C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4680F39-D465-4152-A190-75A9333AC9FE}" type="slidenum">
              <a:rPr lang="zh-CN" altLang="zh-CN">
                <a:solidFill>
                  <a:srgbClr val="000000"/>
                </a:solidFill>
              </a:rPr>
              <a:pPr>
                <a:defRPr/>
              </a:pPr>
              <a:t>‹#›</a:t>
            </a:fld>
            <a:endParaRPr lang="zh-CN" altLang="zh-CN">
              <a:solidFill>
                <a:srgbClr val="000000"/>
              </a:solidFill>
            </a:endParaRPr>
          </a:p>
        </p:txBody>
      </p:sp>
    </p:spTree>
    <p:extLst>
      <p:ext uri="{BB962C8B-B14F-4D97-AF65-F5344CB8AC3E}">
        <p14:creationId xmlns:p14="http://schemas.microsoft.com/office/powerpoint/2010/main" val="4091370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3814548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72224"/>
            <a:ext cx="3008313" cy="116350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2223"/>
            <a:ext cx="5111750" cy="58537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435724"/>
            <a:ext cx="3008313" cy="46902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zh-CN"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zh-CN"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3347F5-390E-4053-B143-3DED51158857}" type="slidenum">
              <a:rPr lang="zh-CN" altLang="zh-CN">
                <a:solidFill>
                  <a:srgbClr val="000000"/>
                </a:solidFill>
              </a:rPr>
              <a:pPr>
                <a:defRPr/>
              </a:pPr>
              <a:t>‹#›</a:t>
            </a:fld>
            <a:endParaRPr lang="zh-CN" altLang="zh-CN">
              <a:solidFill>
                <a:srgbClr val="000000"/>
              </a:solidFill>
            </a:endParaRPr>
          </a:p>
        </p:txBody>
      </p:sp>
    </p:spTree>
    <p:extLst>
      <p:ext uri="{BB962C8B-B14F-4D97-AF65-F5344CB8AC3E}">
        <p14:creationId xmlns:p14="http://schemas.microsoft.com/office/powerpoint/2010/main" val="8879862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1206"/>
            <a:ext cx="5486400" cy="566626"/>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3005"/>
            <a:ext cx="5486400" cy="411359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832"/>
            <a:ext cx="5486400" cy="80457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zh-CN"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zh-CN"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531F65B-9577-4E0C-B456-05A58EE88238}" type="slidenum">
              <a:rPr lang="zh-CN" altLang="zh-CN">
                <a:solidFill>
                  <a:srgbClr val="000000"/>
                </a:solidFill>
              </a:rPr>
              <a:pPr>
                <a:defRPr/>
              </a:pPr>
              <a:t>‹#›</a:t>
            </a:fld>
            <a:endParaRPr lang="zh-CN" altLang="zh-CN">
              <a:solidFill>
                <a:srgbClr val="000000"/>
              </a:solidFill>
            </a:endParaRPr>
          </a:p>
        </p:txBody>
      </p:sp>
    </p:spTree>
    <p:extLst>
      <p:ext uri="{BB962C8B-B14F-4D97-AF65-F5344CB8AC3E}">
        <p14:creationId xmlns:p14="http://schemas.microsoft.com/office/powerpoint/2010/main" val="20687289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E65520D-C868-4A0E-A5CB-BA1E9B2EE1EF}" type="slidenum">
              <a:rPr lang="zh-CN" altLang="zh-CN">
                <a:solidFill>
                  <a:srgbClr val="000000"/>
                </a:solidFill>
              </a:rPr>
              <a:pPr>
                <a:defRPr/>
              </a:pPr>
              <a:t>‹#›</a:t>
            </a:fld>
            <a:endParaRPr lang="zh-CN" altLang="zh-CN">
              <a:solidFill>
                <a:srgbClr val="000000"/>
              </a:solidFill>
            </a:endParaRPr>
          </a:p>
        </p:txBody>
      </p:sp>
    </p:spTree>
    <p:extLst>
      <p:ext uri="{BB962C8B-B14F-4D97-AF65-F5344CB8AC3E}">
        <p14:creationId xmlns:p14="http://schemas.microsoft.com/office/powerpoint/2010/main" val="22607756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240"/>
            <a:ext cx="2057400" cy="585178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240"/>
            <a:ext cx="6019800" cy="585178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D6F6A0B-39B1-4A6F-BD3A-10ADBB9B6124}" type="slidenum">
              <a:rPr lang="zh-CN" altLang="zh-CN">
                <a:solidFill>
                  <a:srgbClr val="000000"/>
                </a:solidFill>
              </a:rPr>
              <a:pPr>
                <a:defRPr/>
              </a:pPr>
              <a:t>‹#›</a:t>
            </a:fld>
            <a:endParaRPr lang="zh-CN" altLang="zh-CN">
              <a:solidFill>
                <a:srgbClr val="000000"/>
              </a:solidFill>
            </a:endParaRPr>
          </a:p>
        </p:txBody>
      </p:sp>
    </p:spTree>
    <p:extLst>
      <p:ext uri="{BB962C8B-B14F-4D97-AF65-F5344CB8AC3E}">
        <p14:creationId xmlns:p14="http://schemas.microsoft.com/office/powerpoint/2010/main" val="2453078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xmlns:p14="http://schemas.microsoft.com/office/powerpoint/2010/main" val="171147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335518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487327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540464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816730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1843180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1516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4"/>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marL="914400" indent="-914400" algn="ctr" rtl="0" fontAlgn="base">
        <a:spcBef>
          <a:spcPct val="0"/>
        </a:spcBef>
        <a:spcAft>
          <a:spcPct val="0"/>
        </a:spcAft>
        <a:defRPr sz="4400">
          <a:solidFill>
            <a:schemeClr val="tx1"/>
          </a:solidFill>
          <a:latin typeface="+mj-lt"/>
          <a:ea typeface="+mj-ea"/>
          <a:cs typeface="+mj-cs"/>
          <a:sym typeface="Calibri" pitchFamily="34" charset="0"/>
        </a:defRPr>
      </a:lvl1pPr>
      <a:lvl2pPr marL="914400" indent="-914400" algn="ctr" rtl="0" fontAlgn="base">
        <a:spcBef>
          <a:spcPct val="0"/>
        </a:spcBef>
        <a:spcAft>
          <a:spcPct val="0"/>
        </a:spcAft>
        <a:defRPr sz="4400">
          <a:solidFill>
            <a:schemeClr val="tx1"/>
          </a:solidFill>
          <a:latin typeface="Calibri" pitchFamily="34" charset="0"/>
          <a:ea typeface="宋体" pitchFamily="2" charset="-122"/>
          <a:sym typeface="Calibri" pitchFamily="34" charset="0"/>
        </a:defRPr>
      </a:lvl2pPr>
      <a:lvl3pPr marL="914400" indent="-914400" algn="ctr" rtl="0" fontAlgn="base">
        <a:spcBef>
          <a:spcPct val="0"/>
        </a:spcBef>
        <a:spcAft>
          <a:spcPct val="0"/>
        </a:spcAft>
        <a:defRPr sz="4400">
          <a:solidFill>
            <a:schemeClr val="tx1"/>
          </a:solidFill>
          <a:latin typeface="Calibri" pitchFamily="34" charset="0"/>
          <a:ea typeface="宋体" pitchFamily="2" charset="-122"/>
          <a:sym typeface="Calibri" pitchFamily="34" charset="0"/>
        </a:defRPr>
      </a:lvl3pPr>
      <a:lvl4pPr marL="914400" indent="-914400" algn="ctr" rtl="0" fontAlgn="base">
        <a:spcBef>
          <a:spcPct val="0"/>
        </a:spcBef>
        <a:spcAft>
          <a:spcPct val="0"/>
        </a:spcAft>
        <a:defRPr sz="4400">
          <a:solidFill>
            <a:schemeClr val="tx1"/>
          </a:solidFill>
          <a:latin typeface="Calibri" pitchFamily="34" charset="0"/>
          <a:ea typeface="宋体" pitchFamily="2" charset="-122"/>
          <a:sym typeface="Calibri" pitchFamily="34" charset="0"/>
        </a:defRPr>
      </a:lvl4pPr>
      <a:lvl5pPr marL="914400" indent="-914400" algn="ctr" rtl="0" fontAlgn="base">
        <a:spcBef>
          <a:spcPct val="0"/>
        </a:spcBef>
        <a:spcAft>
          <a:spcPct val="0"/>
        </a:spcAft>
        <a:defRPr sz="4400">
          <a:solidFill>
            <a:schemeClr val="tx1"/>
          </a:solidFill>
          <a:latin typeface="Calibri" pitchFamily="34" charset="0"/>
          <a:ea typeface="宋体" pitchFamily="2" charset="-122"/>
          <a:sym typeface="Calibri" pitchFamily="34" charset="0"/>
        </a:defRPr>
      </a:lvl5pPr>
      <a:lvl6pPr marL="1371600" indent="-914400" algn="ctr" rtl="0" fontAlgn="base">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fontAlgn="base">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fontAlgn="base">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fontAlgn="base">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fontAlgn="base">
        <a:spcBef>
          <a:spcPct val="20000"/>
        </a:spcBef>
        <a:spcAft>
          <a:spcPct val="0"/>
        </a:spcAft>
        <a:buFont typeface="Arial" pitchFamily="34" charset="0"/>
        <a:buChar char="•"/>
        <a:defRPr sz="3200">
          <a:solidFill>
            <a:schemeClr val="tx1"/>
          </a:solidFill>
          <a:latin typeface="+mn-lt"/>
          <a:ea typeface="+mn-ea"/>
          <a:cs typeface="+mn-cs"/>
          <a:sym typeface="Calibri" pitchFamily="34" charset="0"/>
        </a:defRPr>
      </a:lvl1pPr>
      <a:lvl2pPr marL="742950" indent="-285750" algn="l" rtl="0" fontAlgn="base">
        <a:spcBef>
          <a:spcPct val="20000"/>
        </a:spcBef>
        <a:spcAft>
          <a:spcPct val="0"/>
        </a:spcAft>
        <a:buFont typeface="Arial" pitchFamily="34" charset="0"/>
        <a:buChar char="–"/>
        <a:defRPr sz="2800">
          <a:solidFill>
            <a:schemeClr val="tx1"/>
          </a:solidFill>
          <a:latin typeface="+mn-lt"/>
          <a:ea typeface="+mn-ea"/>
          <a:sym typeface="Calibri" pitchFamily="34" charset="0"/>
        </a:defRPr>
      </a:lvl2pPr>
      <a:lvl3pPr marL="1143000" indent="-228600" algn="l" rtl="0" fontAlgn="base">
        <a:spcBef>
          <a:spcPct val="20000"/>
        </a:spcBef>
        <a:spcAft>
          <a:spcPct val="0"/>
        </a:spcAft>
        <a:buFont typeface="Arial" pitchFamily="34" charset="0"/>
        <a:buChar char="•"/>
        <a:defRPr sz="2400">
          <a:solidFill>
            <a:schemeClr val="tx1"/>
          </a:solidFill>
          <a:latin typeface="+mn-lt"/>
          <a:ea typeface="+mn-ea"/>
          <a:sym typeface="Calibri" pitchFamily="34" charset="0"/>
        </a:defRPr>
      </a:lvl3pPr>
      <a:lvl4pPr marL="1600200" indent="-228600" algn="l" rtl="0" fontAlgn="base">
        <a:spcBef>
          <a:spcPct val="20000"/>
        </a:spcBef>
        <a:spcAft>
          <a:spcPct val="0"/>
        </a:spcAft>
        <a:buFont typeface="Arial" pitchFamily="34" charset="0"/>
        <a:buChar char="–"/>
        <a:defRPr sz="2000">
          <a:solidFill>
            <a:schemeClr val="tx1"/>
          </a:solidFill>
          <a:latin typeface="+mn-lt"/>
          <a:ea typeface="+mn-ea"/>
          <a:sym typeface="Calibri" pitchFamily="34" charset="0"/>
        </a:defRPr>
      </a:lvl4pPr>
      <a:lvl5pPr marL="2057400" indent="-228600" algn="l" rtl="0" fontAlgn="base">
        <a:spcBef>
          <a:spcPct val="20000"/>
        </a:spcBef>
        <a:spcAft>
          <a:spcPct val="0"/>
        </a:spcAft>
        <a:buFont typeface="Arial" pitchFamily="34" charset="0"/>
        <a:buChar char="»"/>
        <a:defRPr sz="2000">
          <a:solidFill>
            <a:schemeClr val="tx1"/>
          </a:solidFill>
          <a:latin typeface="+mn-lt"/>
          <a:ea typeface="+mn-ea"/>
          <a:sym typeface="Calibri" pitchFamily="34" charset="0"/>
        </a:defRPr>
      </a:lvl5pPr>
      <a:lvl6pPr marL="2514600" indent="-228600" algn="l" rtl="0" fontAlgn="base">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fontAlgn="base">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fontAlgn="base">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fontAlgn="base">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240"/>
            <a:ext cx="8229600" cy="1143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smtClean="0"/>
              <a:t>单击此处编辑母版标题样式</a:t>
            </a:r>
          </a:p>
        </p:txBody>
      </p:sp>
      <p:sp>
        <p:nvSpPr>
          <p:cNvPr id="1027" name="Rectangle 3"/>
          <p:cNvSpPr>
            <a:spLocks noGrp="1" noChangeArrowheads="1"/>
          </p:cNvSpPr>
          <p:nvPr>
            <p:ph type="body" idx="1"/>
          </p:nvPr>
        </p:nvSpPr>
        <p:spPr bwMode="auto">
          <a:xfrm>
            <a:off x="457200" y="1601074"/>
            <a:ext cx="8229600" cy="4524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1028" name="Rectangle 4"/>
          <p:cNvSpPr>
            <a:spLocks noGrp="1" noChangeArrowheads="1"/>
          </p:cNvSpPr>
          <p:nvPr>
            <p:ph type="dt" sz="half" idx="2"/>
          </p:nvPr>
        </p:nvSpPr>
        <p:spPr bwMode="auto">
          <a:xfrm>
            <a:off x="457200" y="6244995"/>
            <a:ext cx="2133600" cy="477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endParaRPr lang="zh-CN" altLang="zh-CN">
              <a:solidFill>
                <a:srgbClr val="000000"/>
              </a:solidFill>
            </a:endParaRPr>
          </a:p>
        </p:txBody>
      </p:sp>
      <p:sp>
        <p:nvSpPr>
          <p:cNvPr id="1029" name="Rectangle 5"/>
          <p:cNvSpPr>
            <a:spLocks noGrp="1" noChangeArrowheads="1"/>
          </p:cNvSpPr>
          <p:nvPr>
            <p:ph type="ftr" sz="quarter" idx="3"/>
          </p:nvPr>
        </p:nvSpPr>
        <p:spPr bwMode="auto">
          <a:xfrm>
            <a:off x="3124200" y="6244995"/>
            <a:ext cx="2895600" cy="477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a:defRPr/>
            </a:pPr>
            <a:endParaRPr lang="zh-CN" altLang="zh-CN">
              <a:solidFill>
                <a:srgbClr val="000000"/>
              </a:solidFill>
            </a:endParaRPr>
          </a:p>
        </p:txBody>
      </p:sp>
      <p:sp>
        <p:nvSpPr>
          <p:cNvPr id="1030" name="Rectangle 6"/>
          <p:cNvSpPr>
            <a:spLocks noGrp="1" noChangeArrowheads="1"/>
          </p:cNvSpPr>
          <p:nvPr>
            <p:ph type="sldNum" sz="quarter" idx="4"/>
          </p:nvPr>
        </p:nvSpPr>
        <p:spPr bwMode="auto">
          <a:xfrm>
            <a:off x="6553200" y="6244995"/>
            <a:ext cx="2133600" cy="477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00EF2374-07F1-4C1E-8C4B-CA5B1C1E68A1}" type="slidenum">
              <a:rPr lang="zh-CN" altLang="zh-CN">
                <a:solidFill>
                  <a:srgbClr val="000000"/>
                </a:solidFill>
              </a:rPr>
              <a:pPr>
                <a:defRPr/>
              </a:pPr>
              <a:t>‹#›</a:t>
            </a:fld>
            <a:endParaRPr lang="zh-CN" altLang="zh-CN">
              <a:solidFill>
                <a:srgbClr val="000000"/>
              </a:solidFill>
            </a:endParaRPr>
          </a:p>
        </p:txBody>
      </p:sp>
    </p:spTree>
    <p:extLst>
      <p:ext uri="{BB962C8B-B14F-4D97-AF65-F5344CB8AC3E}">
        <p14:creationId xmlns:p14="http://schemas.microsoft.com/office/powerpoint/2010/main" val="281914100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Arial" pitchFamily="34" charset="0"/>
          <a:ea typeface="微软雅黑" pitchFamily="34" charset="-122"/>
        </a:defRPr>
      </a:lvl2pPr>
      <a:lvl3pPr algn="l" rtl="0" eaLnBrk="0" fontAlgn="base" hangingPunct="0">
        <a:spcBef>
          <a:spcPct val="0"/>
        </a:spcBef>
        <a:spcAft>
          <a:spcPct val="0"/>
        </a:spcAft>
        <a:defRPr sz="3200">
          <a:solidFill>
            <a:schemeClr val="tx2"/>
          </a:solidFill>
          <a:latin typeface="Arial" pitchFamily="34" charset="0"/>
          <a:ea typeface="微软雅黑" pitchFamily="34" charset="-122"/>
        </a:defRPr>
      </a:lvl3pPr>
      <a:lvl4pPr algn="l" rtl="0" eaLnBrk="0" fontAlgn="base" hangingPunct="0">
        <a:spcBef>
          <a:spcPct val="0"/>
        </a:spcBef>
        <a:spcAft>
          <a:spcPct val="0"/>
        </a:spcAft>
        <a:defRPr sz="3200">
          <a:solidFill>
            <a:schemeClr val="tx2"/>
          </a:solidFill>
          <a:latin typeface="Arial" pitchFamily="34" charset="0"/>
          <a:ea typeface="微软雅黑" pitchFamily="34" charset="-122"/>
        </a:defRPr>
      </a:lvl4pPr>
      <a:lvl5pPr algn="l" rtl="0" eaLnBrk="0" fontAlgn="base" hangingPunct="0">
        <a:spcBef>
          <a:spcPct val="0"/>
        </a:spcBef>
        <a:spcAft>
          <a:spcPct val="0"/>
        </a:spcAft>
        <a:defRPr sz="3200">
          <a:solidFill>
            <a:schemeClr val="tx2"/>
          </a:solidFill>
          <a:latin typeface="Arial" pitchFamily="34" charset="0"/>
          <a:ea typeface="微软雅黑" pitchFamily="34" charset="-122"/>
        </a:defRPr>
      </a:lvl5pPr>
      <a:lvl6pPr marL="457200" algn="l" rtl="0" fontAlgn="base">
        <a:spcBef>
          <a:spcPct val="0"/>
        </a:spcBef>
        <a:spcAft>
          <a:spcPct val="0"/>
        </a:spcAft>
        <a:defRPr sz="3200">
          <a:solidFill>
            <a:schemeClr val="tx2"/>
          </a:solidFill>
          <a:latin typeface="Arial" pitchFamily="34" charset="0"/>
          <a:ea typeface="微软雅黑" pitchFamily="34" charset="-122"/>
        </a:defRPr>
      </a:lvl6pPr>
      <a:lvl7pPr marL="914400" algn="l" rtl="0" fontAlgn="base">
        <a:spcBef>
          <a:spcPct val="0"/>
        </a:spcBef>
        <a:spcAft>
          <a:spcPct val="0"/>
        </a:spcAft>
        <a:defRPr sz="3200">
          <a:solidFill>
            <a:schemeClr val="tx2"/>
          </a:solidFill>
          <a:latin typeface="Arial" pitchFamily="34" charset="0"/>
          <a:ea typeface="微软雅黑" pitchFamily="34" charset="-122"/>
        </a:defRPr>
      </a:lvl7pPr>
      <a:lvl8pPr marL="1371600" algn="l" rtl="0" fontAlgn="base">
        <a:spcBef>
          <a:spcPct val="0"/>
        </a:spcBef>
        <a:spcAft>
          <a:spcPct val="0"/>
        </a:spcAft>
        <a:defRPr sz="3200">
          <a:solidFill>
            <a:schemeClr val="tx2"/>
          </a:solidFill>
          <a:latin typeface="Arial" pitchFamily="34" charset="0"/>
          <a:ea typeface="微软雅黑" pitchFamily="34" charset="-122"/>
        </a:defRPr>
      </a:lvl8pPr>
      <a:lvl9pPr marL="1828800" algn="l" rtl="0" fontAlgn="base">
        <a:spcBef>
          <a:spcPct val="0"/>
        </a:spcBef>
        <a:spcAft>
          <a:spcPct val="0"/>
        </a:spcAft>
        <a:defRPr sz="3200">
          <a:solidFill>
            <a:schemeClr val="tx2"/>
          </a:solidFill>
          <a:latin typeface="Arial" pitchFamily="34" charset="0"/>
          <a:ea typeface="微软雅黑" pitchFamily="34" charset="-122"/>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074" name="文本占位符 3"/>
          <p:cNvSpPr>
            <a:spLocks noGrp="1" noChangeArrowheads="1"/>
          </p:cNvSpPr>
          <p:nvPr>
            <p:ph sz="quarter" idx="4294967295"/>
          </p:nvPr>
        </p:nvSpPr>
        <p:spPr bwMode="auto">
          <a:xfrm>
            <a:off x="970350" y="979878"/>
            <a:ext cx="7563465" cy="170614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Arial" pitchFamily="34" charset="0"/>
              <a:buNone/>
            </a:pPr>
            <a:r>
              <a:rPr lang="zh-CN" alt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sym typeface="Arial" pitchFamily="34" charset="0"/>
              </a:rPr>
              <a:t>第六</a:t>
            </a:r>
            <a:r>
              <a:rPr lang="zh-CN" altLang="en-U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sym typeface="Arial" pitchFamily="34" charset="0"/>
              </a:rPr>
              <a:t>章   体育教学</a:t>
            </a:r>
            <a:endParaRPr lang="en-US" altLang="zh-CN"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sym typeface="Arial" pitchFamily="34" charset="0"/>
            </a:endParaRPr>
          </a:p>
          <a:p>
            <a:pPr>
              <a:buFont typeface="Arial" pitchFamily="34" charset="0"/>
              <a:buNone/>
            </a:pPr>
            <a:r>
              <a:rPr lang="zh-CN" alt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sym typeface="Arial" pitchFamily="34" charset="0"/>
              </a:rPr>
              <a:t>                           之教案编写</a:t>
            </a:r>
            <a:endParaRPr lang="zh-CN" alt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矩形 4"/>
          <p:cNvSpPr/>
          <p:nvPr/>
        </p:nvSpPr>
        <p:spPr>
          <a:xfrm>
            <a:off x="7309629" y="6623682"/>
            <a:ext cx="1080120" cy="230832"/>
          </a:xfrm>
          <a:prstGeom prst="rect">
            <a:avLst/>
          </a:prstGeom>
        </p:spPr>
        <p:txBody>
          <a:bodyPr wrap="square">
            <a:spAutoFit/>
          </a:bodyPr>
          <a:lstStyle/>
          <a:p>
            <a:pPr fontAlgn="auto">
              <a:spcBef>
                <a:spcPts val="0"/>
              </a:spcBef>
              <a:spcAft>
                <a:spcPts val="0"/>
              </a:spcAft>
            </a:pPr>
            <a:r>
              <a:rPr lang="en-US" altLang="zh-CN" sz="100" dirty="0">
                <a:solidFill>
                  <a:schemeClr val="tx1">
                    <a:lumMod val="95000"/>
                    <a:lumOff val="5000"/>
                  </a:schemeClr>
                </a:solidFill>
                <a:latin typeface="Calibri"/>
                <a:ea typeface="宋体"/>
              </a:rPr>
              <a:t>PPT</a:t>
            </a:r>
            <a:r>
              <a:rPr lang="zh-CN" altLang="en-US" sz="100" dirty="0">
                <a:solidFill>
                  <a:schemeClr val="tx1">
                    <a:lumMod val="95000"/>
                    <a:lumOff val="5000"/>
                  </a:schemeClr>
                </a:solidFill>
                <a:latin typeface="Calibri"/>
                <a:ea typeface="宋体"/>
              </a:rPr>
              <a:t>模板下载：</a:t>
            </a:r>
            <a:r>
              <a:rPr lang="en-US" altLang="zh-CN" sz="100" dirty="0">
                <a:solidFill>
                  <a:schemeClr val="tx1">
                    <a:lumMod val="95000"/>
                    <a:lumOff val="5000"/>
                  </a:schemeClr>
                </a:solidFill>
                <a:latin typeface="Calibri"/>
                <a:ea typeface="宋体"/>
              </a:rPr>
              <a:t>www.1ppt.com/moban/     </a:t>
            </a:r>
            <a:r>
              <a:rPr lang="zh-CN" altLang="en-US" sz="100" dirty="0">
                <a:solidFill>
                  <a:schemeClr val="tx1">
                    <a:lumMod val="95000"/>
                    <a:lumOff val="5000"/>
                  </a:schemeClr>
                </a:solidFill>
                <a:latin typeface="Calibri"/>
                <a:ea typeface="宋体"/>
              </a:rPr>
              <a:t>行业</a:t>
            </a:r>
            <a:r>
              <a:rPr lang="en-US" altLang="zh-CN" sz="100" dirty="0">
                <a:solidFill>
                  <a:schemeClr val="tx1">
                    <a:lumMod val="95000"/>
                    <a:lumOff val="5000"/>
                  </a:schemeClr>
                </a:solidFill>
                <a:latin typeface="Calibri"/>
                <a:ea typeface="宋体"/>
              </a:rPr>
              <a:t>PPT</a:t>
            </a:r>
            <a:r>
              <a:rPr lang="zh-CN" altLang="en-US" sz="100" dirty="0">
                <a:solidFill>
                  <a:schemeClr val="tx1">
                    <a:lumMod val="95000"/>
                    <a:lumOff val="5000"/>
                  </a:schemeClr>
                </a:solidFill>
                <a:latin typeface="Calibri"/>
                <a:ea typeface="宋体"/>
              </a:rPr>
              <a:t>模板：</a:t>
            </a:r>
            <a:r>
              <a:rPr lang="en-US" altLang="zh-CN" sz="100" dirty="0">
                <a:solidFill>
                  <a:schemeClr val="tx1">
                    <a:lumMod val="95000"/>
                    <a:lumOff val="5000"/>
                  </a:schemeClr>
                </a:solidFill>
                <a:latin typeface="Calibri"/>
                <a:ea typeface="宋体"/>
              </a:rPr>
              <a:t>www.1ppt.com/hangye/ </a:t>
            </a:r>
          </a:p>
          <a:p>
            <a:pPr fontAlgn="auto">
              <a:spcBef>
                <a:spcPts val="0"/>
              </a:spcBef>
              <a:spcAft>
                <a:spcPts val="0"/>
              </a:spcAft>
            </a:pPr>
            <a:r>
              <a:rPr lang="zh-CN" altLang="en-US" sz="100" dirty="0">
                <a:solidFill>
                  <a:schemeClr val="tx1">
                    <a:lumMod val="95000"/>
                    <a:lumOff val="5000"/>
                  </a:schemeClr>
                </a:solidFill>
                <a:latin typeface="Calibri"/>
                <a:ea typeface="宋体"/>
              </a:rPr>
              <a:t>节日</a:t>
            </a:r>
            <a:r>
              <a:rPr lang="en-US" altLang="zh-CN" sz="100" dirty="0">
                <a:solidFill>
                  <a:schemeClr val="tx1">
                    <a:lumMod val="95000"/>
                    <a:lumOff val="5000"/>
                  </a:schemeClr>
                </a:solidFill>
                <a:latin typeface="Calibri"/>
                <a:ea typeface="宋体"/>
              </a:rPr>
              <a:t>PPT</a:t>
            </a:r>
            <a:r>
              <a:rPr lang="zh-CN" altLang="en-US" sz="100" dirty="0">
                <a:solidFill>
                  <a:schemeClr val="tx1">
                    <a:lumMod val="95000"/>
                    <a:lumOff val="5000"/>
                  </a:schemeClr>
                </a:solidFill>
                <a:latin typeface="Calibri"/>
                <a:ea typeface="宋体"/>
              </a:rPr>
              <a:t>模板：</a:t>
            </a:r>
            <a:r>
              <a:rPr lang="en-US" altLang="zh-CN" sz="100" dirty="0">
                <a:solidFill>
                  <a:schemeClr val="tx1">
                    <a:lumMod val="95000"/>
                    <a:lumOff val="5000"/>
                  </a:schemeClr>
                </a:solidFill>
                <a:latin typeface="Calibri"/>
                <a:ea typeface="宋体"/>
              </a:rPr>
              <a:t>www.1ppt.com/jieri/           PPT</a:t>
            </a:r>
            <a:r>
              <a:rPr lang="zh-CN" altLang="en-US" sz="100" dirty="0">
                <a:solidFill>
                  <a:schemeClr val="tx1">
                    <a:lumMod val="95000"/>
                    <a:lumOff val="5000"/>
                  </a:schemeClr>
                </a:solidFill>
                <a:latin typeface="Calibri"/>
                <a:ea typeface="宋体"/>
              </a:rPr>
              <a:t>素材下载：</a:t>
            </a:r>
            <a:r>
              <a:rPr lang="en-US" altLang="zh-CN" sz="100" dirty="0">
                <a:solidFill>
                  <a:schemeClr val="tx1">
                    <a:lumMod val="95000"/>
                    <a:lumOff val="5000"/>
                  </a:schemeClr>
                </a:solidFill>
                <a:latin typeface="Calibri"/>
                <a:ea typeface="宋体"/>
              </a:rPr>
              <a:t>www.1ppt.com/sucai/</a:t>
            </a:r>
          </a:p>
          <a:p>
            <a:pPr fontAlgn="auto">
              <a:spcBef>
                <a:spcPts val="0"/>
              </a:spcBef>
              <a:spcAft>
                <a:spcPts val="0"/>
              </a:spcAft>
            </a:pPr>
            <a:r>
              <a:rPr lang="en-US" altLang="zh-CN" sz="100" dirty="0">
                <a:solidFill>
                  <a:schemeClr val="tx1">
                    <a:lumMod val="95000"/>
                    <a:lumOff val="5000"/>
                  </a:schemeClr>
                </a:solidFill>
                <a:latin typeface="Calibri"/>
                <a:ea typeface="宋体"/>
              </a:rPr>
              <a:t>PPT</a:t>
            </a:r>
            <a:r>
              <a:rPr lang="zh-CN" altLang="en-US" sz="100" dirty="0">
                <a:solidFill>
                  <a:schemeClr val="tx1">
                    <a:lumMod val="95000"/>
                    <a:lumOff val="5000"/>
                  </a:schemeClr>
                </a:solidFill>
                <a:latin typeface="Calibri"/>
                <a:ea typeface="宋体"/>
              </a:rPr>
              <a:t>背景图片：</a:t>
            </a:r>
            <a:r>
              <a:rPr lang="en-US" altLang="zh-CN" sz="100" dirty="0">
                <a:solidFill>
                  <a:schemeClr val="tx1">
                    <a:lumMod val="95000"/>
                    <a:lumOff val="5000"/>
                  </a:schemeClr>
                </a:solidFill>
                <a:latin typeface="Calibri"/>
                <a:ea typeface="宋体"/>
              </a:rPr>
              <a:t>www.1ppt.com/beijing/      PPT</a:t>
            </a:r>
            <a:r>
              <a:rPr lang="zh-CN" altLang="en-US" sz="100" dirty="0">
                <a:solidFill>
                  <a:schemeClr val="tx1">
                    <a:lumMod val="95000"/>
                    <a:lumOff val="5000"/>
                  </a:schemeClr>
                </a:solidFill>
                <a:latin typeface="Calibri"/>
                <a:ea typeface="宋体"/>
              </a:rPr>
              <a:t>图表下载：</a:t>
            </a:r>
            <a:r>
              <a:rPr lang="en-US" altLang="zh-CN" sz="100" dirty="0">
                <a:solidFill>
                  <a:schemeClr val="tx1">
                    <a:lumMod val="95000"/>
                    <a:lumOff val="5000"/>
                  </a:schemeClr>
                </a:solidFill>
                <a:latin typeface="Calibri"/>
                <a:ea typeface="宋体"/>
              </a:rPr>
              <a:t>www.1ppt.com/tubiao/      </a:t>
            </a:r>
          </a:p>
          <a:p>
            <a:pPr fontAlgn="auto">
              <a:spcBef>
                <a:spcPts val="0"/>
              </a:spcBef>
              <a:spcAft>
                <a:spcPts val="0"/>
              </a:spcAft>
            </a:pPr>
            <a:r>
              <a:rPr lang="zh-CN" altLang="en-US" sz="100" dirty="0">
                <a:solidFill>
                  <a:schemeClr val="tx1">
                    <a:lumMod val="95000"/>
                    <a:lumOff val="5000"/>
                  </a:schemeClr>
                </a:solidFill>
                <a:latin typeface="Calibri"/>
                <a:ea typeface="宋体"/>
              </a:rPr>
              <a:t>优秀</a:t>
            </a:r>
            <a:r>
              <a:rPr lang="en-US" altLang="zh-CN" sz="100" dirty="0">
                <a:solidFill>
                  <a:schemeClr val="tx1">
                    <a:lumMod val="95000"/>
                    <a:lumOff val="5000"/>
                  </a:schemeClr>
                </a:solidFill>
                <a:latin typeface="Calibri"/>
                <a:ea typeface="宋体"/>
              </a:rPr>
              <a:t>PPT</a:t>
            </a:r>
            <a:r>
              <a:rPr lang="zh-CN" altLang="en-US" sz="100" dirty="0">
                <a:solidFill>
                  <a:schemeClr val="tx1">
                    <a:lumMod val="95000"/>
                    <a:lumOff val="5000"/>
                  </a:schemeClr>
                </a:solidFill>
                <a:latin typeface="Calibri"/>
                <a:ea typeface="宋体"/>
              </a:rPr>
              <a:t>下载：</a:t>
            </a:r>
            <a:r>
              <a:rPr lang="en-US" altLang="zh-CN" sz="100" dirty="0">
                <a:solidFill>
                  <a:schemeClr val="tx1">
                    <a:lumMod val="95000"/>
                    <a:lumOff val="5000"/>
                  </a:schemeClr>
                </a:solidFill>
                <a:latin typeface="Calibri"/>
                <a:ea typeface="宋体"/>
              </a:rPr>
              <a:t>www.1ppt.com/xiazai/        PPT</a:t>
            </a:r>
            <a:r>
              <a:rPr lang="zh-CN" altLang="en-US" sz="100" dirty="0">
                <a:solidFill>
                  <a:schemeClr val="tx1">
                    <a:lumMod val="95000"/>
                    <a:lumOff val="5000"/>
                  </a:schemeClr>
                </a:solidFill>
                <a:latin typeface="Calibri"/>
                <a:ea typeface="宋体"/>
              </a:rPr>
              <a:t>教程： </a:t>
            </a:r>
            <a:r>
              <a:rPr lang="en-US" altLang="zh-CN" sz="100" dirty="0">
                <a:solidFill>
                  <a:schemeClr val="tx1">
                    <a:lumMod val="95000"/>
                    <a:lumOff val="5000"/>
                  </a:schemeClr>
                </a:solidFill>
                <a:latin typeface="Calibri"/>
                <a:ea typeface="宋体"/>
              </a:rPr>
              <a:t>www.1ppt.com/powerpoint/      </a:t>
            </a:r>
          </a:p>
          <a:p>
            <a:pPr fontAlgn="auto">
              <a:spcBef>
                <a:spcPts val="0"/>
              </a:spcBef>
              <a:spcAft>
                <a:spcPts val="0"/>
              </a:spcAft>
            </a:pPr>
            <a:r>
              <a:rPr lang="en-US" altLang="zh-CN" sz="100" dirty="0">
                <a:solidFill>
                  <a:schemeClr val="tx1">
                    <a:lumMod val="95000"/>
                    <a:lumOff val="5000"/>
                  </a:schemeClr>
                </a:solidFill>
                <a:latin typeface="Calibri"/>
                <a:ea typeface="宋体"/>
              </a:rPr>
              <a:t>Word</a:t>
            </a:r>
            <a:r>
              <a:rPr lang="zh-CN" altLang="en-US" sz="100" dirty="0">
                <a:solidFill>
                  <a:schemeClr val="tx1">
                    <a:lumMod val="95000"/>
                    <a:lumOff val="5000"/>
                  </a:schemeClr>
                </a:solidFill>
                <a:latin typeface="Calibri"/>
                <a:ea typeface="宋体"/>
              </a:rPr>
              <a:t>教程： </a:t>
            </a:r>
            <a:r>
              <a:rPr lang="en-US" altLang="zh-CN" sz="100" dirty="0">
                <a:solidFill>
                  <a:schemeClr val="tx1">
                    <a:lumMod val="95000"/>
                    <a:lumOff val="5000"/>
                  </a:schemeClr>
                </a:solidFill>
                <a:latin typeface="Calibri"/>
                <a:ea typeface="宋体"/>
              </a:rPr>
              <a:t>www.1ppt.com/word/              Excel</a:t>
            </a:r>
            <a:r>
              <a:rPr lang="zh-CN" altLang="en-US" sz="100" dirty="0">
                <a:solidFill>
                  <a:schemeClr val="tx1">
                    <a:lumMod val="95000"/>
                    <a:lumOff val="5000"/>
                  </a:schemeClr>
                </a:solidFill>
                <a:latin typeface="Calibri"/>
                <a:ea typeface="宋体"/>
              </a:rPr>
              <a:t>教程：</a:t>
            </a:r>
            <a:r>
              <a:rPr lang="en-US" altLang="zh-CN" sz="100" dirty="0">
                <a:solidFill>
                  <a:schemeClr val="tx1">
                    <a:lumMod val="95000"/>
                    <a:lumOff val="5000"/>
                  </a:schemeClr>
                </a:solidFill>
                <a:latin typeface="Calibri"/>
                <a:ea typeface="宋体"/>
              </a:rPr>
              <a:t>www.1ppt.com/excel/  </a:t>
            </a:r>
          </a:p>
          <a:p>
            <a:pPr fontAlgn="auto">
              <a:spcBef>
                <a:spcPts val="0"/>
              </a:spcBef>
              <a:spcAft>
                <a:spcPts val="0"/>
              </a:spcAft>
            </a:pPr>
            <a:r>
              <a:rPr lang="zh-CN" altLang="en-US" sz="100" dirty="0">
                <a:solidFill>
                  <a:schemeClr val="tx1">
                    <a:lumMod val="95000"/>
                    <a:lumOff val="5000"/>
                  </a:schemeClr>
                </a:solidFill>
                <a:latin typeface="Calibri"/>
                <a:ea typeface="宋体"/>
              </a:rPr>
              <a:t>资料下载：</a:t>
            </a:r>
            <a:r>
              <a:rPr lang="en-US" altLang="zh-CN" sz="100" dirty="0">
                <a:solidFill>
                  <a:schemeClr val="tx1">
                    <a:lumMod val="95000"/>
                    <a:lumOff val="5000"/>
                  </a:schemeClr>
                </a:solidFill>
                <a:latin typeface="Calibri"/>
                <a:ea typeface="宋体"/>
              </a:rPr>
              <a:t>www.1ppt.com/ziliao/                PPT</a:t>
            </a:r>
            <a:r>
              <a:rPr lang="zh-CN" altLang="en-US" sz="100" dirty="0">
                <a:solidFill>
                  <a:schemeClr val="tx1">
                    <a:lumMod val="95000"/>
                    <a:lumOff val="5000"/>
                  </a:schemeClr>
                </a:solidFill>
                <a:latin typeface="Calibri"/>
                <a:ea typeface="宋体"/>
              </a:rPr>
              <a:t>课件下载：</a:t>
            </a:r>
            <a:r>
              <a:rPr lang="en-US" altLang="zh-CN" sz="100" dirty="0">
                <a:solidFill>
                  <a:schemeClr val="tx1">
                    <a:lumMod val="95000"/>
                    <a:lumOff val="5000"/>
                  </a:schemeClr>
                </a:solidFill>
                <a:latin typeface="Calibri"/>
                <a:ea typeface="宋体"/>
              </a:rPr>
              <a:t>www.1ppt.com/kejian/ </a:t>
            </a:r>
          </a:p>
          <a:p>
            <a:pPr fontAlgn="auto">
              <a:spcBef>
                <a:spcPts val="0"/>
              </a:spcBef>
              <a:spcAft>
                <a:spcPts val="0"/>
              </a:spcAft>
            </a:pPr>
            <a:r>
              <a:rPr lang="zh-CN" altLang="en-US" sz="100" dirty="0">
                <a:solidFill>
                  <a:schemeClr val="tx1">
                    <a:lumMod val="95000"/>
                    <a:lumOff val="5000"/>
                  </a:schemeClr>
                </a:solidFill>
                <a:latin typeface="Calibri"/>
                <a:ea typeface="宋体"/>
              </a:rPr>
              <a:t>范文下载：</a:t>
            </a:r>
            <a:r>
              <a:rPr lang="en-US" altLang="zh-CN" sz="100" dirty="0">
                <a:solidFill>
                  <a:schemeClr val="tx1">
                    <a:lumMod val="95000"/>
                    <a:lumOff val="5000"/>
                  </a:schemeClr>
                </a:solidFill>
                <a:latin typeface="Calibri"/>
                <a:ea typeface="宋体"/>
              </a:rPr>
              <a:t>www.1ppt.com/fanwen/             </a:t>
            </a:r>
            <a:r>
              <a:rPr lang="zh-CN" altLang="en-US" sz="100" dirty="0">
                <a:solidFill>
                  <a:schemeClr val="tx1">
                    <a:lumMod val="95000"/>
                    <a:lumOff val="5000"/>
                  </a:schemeClr>
                </a:solidFill>
                <a:latin typeface="Calibri"/>
                <a:ea typeface="宋体"/>
              </a:rPr>
              <a:t>试卷下载：</a:t>
            </a:r>
            <a:r>
              <a:rPr lang="en-US" altLang="zh-CN" sz="100" dirty="0">
                <a:solidFill>
                  <a:schemeClr val="tx1">
                    <a:lumMod val="95000"/>
                    <a:lumOff val="5000"/>
                  </a:schemeClr>
                </a:solidFill>
                <a:latin typeface="Calibri"/>
                <a:ea typeface="宋体"/>
              </a:rPr>
              <a:t>www.1ppt.com/shiti/  </a:t>
            </a:r>
          </a:p>
          <a:p>
            <a:pPr fontAlgn="auto">
              <a:spcBef>
                <a:spcPts val="0"/>
              </a:spcBef>
              <a:spcAft>
                <a:spcPts val="0"/>
              </a:spcAft>
            </a:pPr>
            <a:r>
              <a:rPr lang="zh-CN" altLang="en-US" sz="100" dirty="0">
                <a:solidFill>
                  <a:schemeClr val="tx1">
                    <a:lumMod val="95000"/>
                    <a:lumOff val="5000"/>
                  </a:schemeClr>
                </a:solidFill>
                <a:latin typeface="Calibri"/>
                <a:ea typeface="宋体"/>
              </a:rPr>
              <a:t>教案下载：</a:t>
            </a:r>
            <a:r>
              <a:rPr lang="en-US" altLang="zh-CN" sz="100" dirty="0">
                <a:solidFill>
                  <a:schemeClr val="tx1">
                    <a:lumMod val="95000"/>
                    <a:lumOff val="5000"/>
                  </a:schemeClr>
                </a:solidFill>
                <a:latin typeface="Calibri"/>
                <a:ea typeface="宋体"/>
              </a:rPr>
              <a:t>www.1ppt.com/jiaoan/  </a:t>
            </a:r>
          </a:p>
          <a:p>
            <a:pPr fontAlgn="auto">
              <a:spcBef>
                <a:spcPts val="0"/>
              </a:spcBef>
              <a:spcAft>
                <a:spcPts val="0"/>
              </a:spcAft>
            </a:pPr>
            <a:r>
              <a:rPr lang="en-US" altLang="zh-CN" sz="100" dirty="0">
                <a:solidFill>
                  <a:schemeClr val="tx1">
                    <a:lumMod val="95000"/>
                    <a:lumOff val="5000"/>
                  </a:schemeClr>
                </a:solidFill>
                <a:latin typeface="Calibri"/>
                <a:ea typeface="宋体"/>
              </a:rPr>
              <a:t> </a:t>
            </a:r>
            <a:endParaRPr lang="zh-CN" altLang="en-US" sz="100" dirty="0">
              <a:solidFill>
                <a:schemeClr val="tx1">
                  <a:lumMod val="95000"/>
                  <a:lumOff val="5000"/>
                </a:schemeClr>
              </a:solidFill>
              <a:latin typeface="Calibri"/>
              <a:ea typeface="宋体"/>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p:txBody>
          <a:bodyPr/>
          <a:lstStyle/>
          <a:p>
            <a:r>
              <a:rPr lang="zh-CN" altLang="en-US"/>
              <a:t>学习目标的组成及其表述</a:t>
            </a:r>
          </a:p>
        </p:txBody>
      </p:sp>
      <p:sp>
        <p:nvSpPr>
          <p:cNvPr id="212995" name="Rectangle 3"/>
          <p:cNvSpPr>
            <a:spLocks noGrp="1" noChangeArrowheads="1"/>
          </p:cNvSpPr>
          <p:nvPr>
            <p:ph type="body" idx="1"/>
          </p:nvPr>
        </p:nvSpPr>
        <p:spPr>
          <a:xfrm>
            <a:off x="826283" y="1340043"/>
            <a:ext cx="8139729" cy="4114800"/>
          </a:xfrm>
        </p:spPr>
        <p:txBody>
          <a:bodyPr/>
          <a:lstStyle/>
          <a:p>
            <a:r>
              <a:rPr lang="zh-CN" altLang="en-US" sz="2800" dirty="0"/>
              <a:t>一个完整、规范的体育教学计划中的学习目标一般含有学习（或行为）主体、学习（或行为）动词、学习（或行为）条件和学习（或表现）程度四个要素。 </a:t>
            </a:r>
          </a:p>
          <a:p>
            <a:r>
              <a:rPr lang="en-US" altLang="zh-CN" sz="2800" dirty="0"/>
              <a:t>1</a:t>
            </a:r>
            <a:r>
              <a:rPr lang="zh-CN" altLang="en-US" sz="2800" dirty="0"/>
              <a:t>、学习（或行为）主体的表述 </a:t>
            </a:r>
          </a:p>
          <a:p>
            <a:r>
              <a:rPr lang="zh-CN" altLang="en-US" sz="2800" dirty="0"/>
              <a:t>学习目标的完成是由学生去达成的，因此其主体应为学生，表达应是</a:t>
            </a:r>
            <a:r>
              <a:rPr lang="zh-CN" altLang="en-US" sz="2800" dirty="0">
                <a:latin typeface="Arial"/>
              </a:rPr>
              <a:t>“</a:t>
            </a:r>
            <a:r>
              <a:rPr lang="zh-CN" altLang="en-US" sz="2800" dirty="0"/>
              <a:t>学生了解</a:t>
            </a:r>
            <a:r>
              <a:rPr lang="en-US" altLang="zh-CN" sz="2800" dirty="0">
                <a:latin typeface="Arial"/>
              </a:rPr>
              <a:t>……”</a:t>
            </a:r>
            <a:r>
              <a:rPr lang="zh-CN" altLang="en-US" sz="2800" dirty="0"/>
              <a:t>、</a:t>
            </a:r>
            <a:r>
              <a:rPr lang="zh-CN" altLang="en-US" sz="2800" dirty="0">
                <a:latin typeface="Arial"/>
              </a:rPr>
              <a:t>“</a:t>
            </a:r>
            <a:r>
              <a:rPr lang="zh-CN" altLang="en-US" sz="2800" dirty="0"/>
              <a:t>学生能够</a:t>
            </a:r>
            <a:r>
              <a:rPr lang="en-US" altLang="zh-CN" sz="2800" dirty="0">
                <a:latin typeface="Arial"/>
              </a:rPr>
              <a:t>……”</a:t>
            </a:r>
            <a:r>
              <a:rPr lang="zh-CN" altLang="en-US" sz="2800" dirty="0"/>
              <a:t>、</a:t>
            </a:r>
            <a:r>
              <a:rPr lang="zh-CN" altLang="en-US" sz="2800" dirty="0">
                <a:latin typeface="Arial"/>
              </a:rPr>
              <a:t>“</a:t>
            </a:r>
            <a:r>
              <a:rPr lang="zh-CN" altLang="en-US" sz="2800" dirty="0"/>
              <a:t>学生说出</a:t>
            </a:r>
            <a:r>
              <a:rPr lang="en-US" altLang="zh-CN" sz="2800" dirty="0">
                <a:latin typeface="Arial"/>
              </a:rPr>
              <a:t>……”</a:t>
            </a:r>
            <a:r>
              <a:rPr lang="zh-CN" altLang="en-US" sz="2800" dirty="0"/>
              <a:t>等。</a:t>
            </a:r>
          </a:p>
        </p:txBody>
      </p:sp>
    </p:spTree>
    <p:extLst>
      <p:ext uri="{BB962C8B-B14F-4D97-AF65-F5344CB8AC3E}">
        <p14:creationId xmlns:p14="http://schemas.microsoft.com/office/powerpoint/2010/main" val="233692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p:txBody>
          <a:bodyPr/>
          <a:lstStyle/>
          <a:p>
            <a:r>
              <a:rPr lang="zh-CN" altLang="en-US"/>
              <a:t>学习（或行为）动词的表述 </a:t>
            </a:r>
          </a:p>
        </p:txBody>
      </p:sp>
      <p:sp>
        <p:nvSpPr>
          <p:cNvPr id="214019" name="Rectangle 3"/>
          <p:cNvSpPr>
            <a:spLocks noGrp="1" noChangeArrowheads="1"/>
          </p:cNvSpPr>
          <p:nvPr>
            <p:ph type="body" idx="1"/>
          </p:nvPr>
        </p:nvSpPr>
        <p:spPr>
          <a:xfrm>
            <a:off x="538152" y="1123944"/>
            <a:ext cx="8138924" cy="4113021"/>
          </a:xfrm>
        </p:spPr>
        <p:txBody>
          <a:bodyPr/>
          <a:lstStyle/>
          <a:p>
            <a:r>
              <a:rPr lang="zh-CN" altLang="en-US" sz="2800" dirty="0"/>
              <a:t>学习（或行为）动词对学习目标的达成起着直接的导向作用，因此十分重要，我们在选择时应尽量做到标准、明确、具体、适宜。纵观课标，将其分为以下四类：一是</a:t>
            </a:r>
            <a:r>
              <a:rPr lang="zh-CN" altLang="en-US" sz="2800" b="1" i="1" dirty="0">
                <a:solidFill>
                  <a:srgbClr val="FB1B40"/>
                </a:solidFill>
              </a:rPr>
              <a:t>认知类</a:t>
            </a:r>
            <a:r>
              <a:rPr lang="zh-CN" altLang="en-US" sz="2800" dirty="0"/>
              <a:t>的学习（或行为）动词，如：指出、说出、关注、知道、了解、理解、收听（看）、懂得、观赏、区分、评价、描述等；二是</a:t>
            </a:r>
            <a:r>
              <a:rPr lang="zh-CN" altLang="en-US" sz="2800" b="1" i="1" dirty="0">
                <a:solidFill>
                  <a:srgbClr val="FB1B40"/>
                </a:solidFill>
              </a:rPr>
              <a:t>运动技能类</a:t>
            </a:r>
            <a:r>
              <a:rPr lang="zh-CN" altLang="en-US" sz="2800" dirty="0"/>
              <a:t>的学习（或行为）动词，如：学习、运用、掌握、做出、会做、学会、应用、自编自练、模仿、跨越、钻（绕）过等；</a:t>
            </a:r>
          </a:p>
        </p:txBody>
      </p:sp>
    </p:spTree>
    <p:extLst>
      <p:ext uri="{BB962C8B-B14F-4D97-AF65-F5344CB8AC3E}">
        <p14:creationId xmlns:p14="http://schemas.microsoft.com/office/powerpoint/2010/main" val="12888989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p:txBody>
          <a:bodyPr/>
          <a:lstStyle/>
          <a:p>
            <a:r>
              <a:rPr lang="zh-CN" altLang="en-US" sz="3600"/>
              <a:t>学习（或行为）动词的表述（续）</a:t>
            </a:r>
            <a:endParaRPr lang="en-US" altLang="zh-CN" sz="3600"/>
          </a:p>
        </p:txBody>
      </p:sp>
      <p:sp>
        <p:nvSpPr>
          <p:cNvPr id="215043" name="Rectangle 3"/>
          <p:cNvSpPr>
            <a:spLocks noGrp="1" noChangeArrowheads="1"/>
          </p:cNvSpPr>
          <p:nvPr>
            <p:ph type="body" idx="1"/>
          </p:nvPr>
        </p:nvSpPr>
        <p:spPr>
          <a:xfrm>
            <a:off x="898317" y="1123944"/>
            <a:ext cx="7543800" cy="4114800"/>
          </a:xfrm>
        </p:spPr>
        <p:txBody>
          <a:bodyPr/>
          <a:lstStyle/>
          <a:p>
            <a:pPr>
              <a:lnSpc>
                <a:spcPct val="90000"/>
              </a:lnSpc>
            </a:pPr>
            <a:r>
              <a:rPr lang="zh-CN" altLang="en-US" dirty="0"/>
              <a:t>三是</a:t>
            </a:r>
            <a:r>
              <a:rPr lang="zh-CN" altLang="en-US" sz="2800" b="1" i="1" dirty="0">
                <a:solidFill>
                  <a:srgbClr val="FB1B40"/>
                </a:solidFill>
              </a:rPr>
              <a:t>心理健康、社会适应类</a:t>
            </a:r>
            <a:r>
              <a:rPr lang="zh-CN" altLang="en-US" dirty="0"/>
              <a:t>的学习（或行为）动词，如：具有、克服、展示、不妨碍、树立、调控、关爱、尊重、克服、关心、体验、参与等；四是</a:t>
            </a:r>
            <a:r>
              <a:rPr lang="zh-CN" altLang="en-US" sz="2800" b="1" i="1" dirty="0">
                <a:solidFill>
                  <a:srgbClr val="FB1B40"/>
                </a:solidFill>
              </a:rPr>
              <a:t>身体健康类</a:t>
            </a:r>
            <a:r>
              <a:rPr lang="zh-CN" altLang="en-US" dirty="0"/>
              <a:t>的学习（或行为）动词，如：发展、学习、完成、从事、提高、增强、控制、进行、利用等。这些学习（或行为）动词的表述才能真正体现学习目标达成与否。</a:t>
            </a:r>
          </a:p>
        </p:txBody>
      </p:sp>
    </p:spTree>
    <p:extLst>
      <p:ext uri="{BB962C8B-B14F-4D97-AF65-F5344CB8AC3E}">
        <p14:creationId xmlns:p14="http://schemas.microsoft.com/office/powerpoint/2010/main" val="20054749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p:txBody>
          <a:bodyPr/>
          <a:lstStyle/>
          <a:p>
            <a:r>
              <a:rPr lang="zh-CN" altLang="en-US"/>
              <a:t>学习（或行为）条件的表述 </a:t>
            </a:r>
          </a:p>
        </p:txBody>
      </p:sp>
      <p:sp>
        <p:nvSpPr>
          <p:cNvPr id="216067" name="Rectangle 3"/>
          <p:cNvSpPr>
            <a:spLocks noGrp="1" noChangeArrowheads="1"/>
          </p:cNvSpPr>
          <p:nvPr>
            <p:ph type="body" idx="1"/>
          </p:nvPr>
        </p:nvSpPr>
        <p:spPr>
          <a:xfrm>
            <a:off x="610185" y="1195977"/>
            <a:ext cx="8139729" cy="4687888"/>
          </a:xfrm>
        </p:spPr>
        <p:txBody>
          <a:bodyPr/>
          <a:lstStyle/>
          <a:p>
            <a:pPr>
              <a:lnSpc>
                <a:spcPct val="80000"/>
              </a:lnSpc>
            </a:pPr>
            <a:r>
              <a:rPr lang="zh-CN" altLang="en-US" sz="2800" dirty="0"/>
              <a:t>常用的有：一是教学组织形式，如：</a:t>
            </a:r>
            <a:r>
              <a:rPr lang="zh-CN" altLang="en-US" sz="2800" dirty="0">
                <a:latin typeface="Arial"/>
              </a:rPr>
              <a:t>“</a:t>
            </a:r>
            <a:r>
              <a:rPr lang="zh-CN" altLang="en-US" sz="2800" dirty="0"/>
              <a:t>按顺序轮流使用（练习）</a:t>
            </a:r>
            <a:r>
              <a:rPr lang="zh-CN" altLang="en-US" sz="2800" dirty="0">
                <a:latin typeface="Arial"/>
              </a:rPr>
              <a:t>”</a:t>
            </a:r>
            <a:r>
              <a:rPr lang="zh-CN" altLang="en-US" sz="2800" dirty="0"/>
              <a:t>、</a:t>
            </a:r>
            <a:r>
              <a:rPr lang="zh-CN" altLang="en-US" sz="2800" dirty="0">
                <a:latin typeface="Arial"/>
              </a:rPr>
              <a:t>“</a:t>
            </a:r>
            <a:r>
              <a:rPr lang="zh-CN" altLang="en-US" sz="2800" dirty="0"/>
              <a:t>在集体性体育活动中</a:t>
            </a:r>
            <a:r>
              <a:rPr lang="zh-CN" altLang="en-US" sz="2800" dirty="0">
                <a:latin typeface="Arial"/>
              </a:rPr>
              <a:t>”</a:t>
            </a:r>
            <a:r>
              <a:rPr lang="zh-CN" altLang="en-US" sz="2800" dirty="0"/>
              <a:t>、</a:t>
            </a:r>
            <a:r>
              <a:rPr lang="zh-CN" altLang="en-US" sz="2800" dirty="0">
                <a:latin typeface="Arial"/>
              </a:rPr>
              <a:t>“</a:t>
            </a:r>
            <a:r>
              <a:rPr lang="zh-CN" altLang="en-US" sz="2800" dirty="0"/>
              <a:t>与他人（陌生同伴）合作</a:t>
            </a:r>
            <a:r>
              <a:rPr lang="zh-CN" altLang="en-US" sz="2800" dirty="0">
                <a:latin typeface="Arial"/>
              </a:rPr>
              <a:t>”</a:t>
            </a:r>
            <a:r>
              <a:rPr lang="zh-CN" altLang="en-US" sz="2800" dirty="0"/>
              <a:t>、</a:t>
            </a:r>
            <a:r>
              <a:rPr lang="zh-CN" altLang="en-US" sz="2800" dirty="0">
                <a:latin typeface="Arial"/>
              </a:rPr>
              <a:t>“</a:t>
            </a:r>
            <a:r>
              <a:rPr lang="zh-CN" altLang="en-US" sz="2800" dirty="0"/>
              <a:t>在游戏中</a:t>
            </a:r>
            <a:r>
              <a:rPr lang="zh-CN" altLang="en-US" sz="2800" dirty="0">
                <a:latin typeface="Arial"/>
              </a:rPr>
              <a:t>”</a:t>
            </a:r>
            <a:r>
              <a:rPr lang="zh-CN" altLang="en-US" sz="2800" dirty="0"/>
              <a:t>等；二是相关信息，包括给学生的图像资料、音源资料、书籍、信息技术等，如：</a:t>
            </a:r>
            <a:r>
              <a:rPr lang="zh-CN" altLang="en-US" sz="2800" dirty="0">
                <a:latin typeface="Arial"/>
              </a:rPr>
              <a:t>“</a:t>
            </a:r>
            <a:r>
              <a:rPr lang="zh-CN" altLang="en-US" sz="2800" dirty="0"/>
              <a:t>通过互联网</a:t>
            </a:r>
            <a:r>
              <a:rPr lang="zh-CN" altLang="en-US" sz="2800" dirty="0">
                <a:latin typeface="Arial"/>
              </a:rPr>
              <a:t>”</a:t>
            </a:r>
            <a:r>
              <a:rPr lang="zh-CN" altLang="en-US" sz="2800" dirty="0"/>
              <a:t>、</a:t>
            </a:r>
            <a:r>
              <a:rPr lang="zh-CN" altLang="en-US" sz="2800" dirty="0">
                <a:latin typeface="Arial"/>
              </a:rPr>
              <a:t>“</a:t>
            </a:r>
            <a:r>
              <a:rPr lang="zh-CN" altLang="en-US" sz="2800" dirty="0"/>
              <a:t>从报刊中</a:t>
            </a:r>
            <a:r>
              <a:rPr lang="zh-CN" altLang="en-US" sz="2800" dirty="0">
                <a:latin typeface="Arial"/>
              </a:rPr>
              <a:t>”</a:t>
            </a:r>
            <a:r>
              <a:rPr lang="zh-CN" altLang="en-US" sz="2800" dirty="0"/>
              <a:t>、</a:t>
            </a:r>
            <a:r>
              <a:rPr lang="zh-CN" altLang="en-US" sz="2800" dirty="0">
                <a:latin typeface="Arial"/>
              </a:rPr>
              <a:t>“</a:t>
            </a:r>
            <a:r>
              <a:rPr lang="zh-CN" altLang="en-US" sz="2800" dirty="0"/>
              <a:t>从电视中</a:t>
            </a:r>
            <a:r>
              <a:rPr lang="zh-CN" altLang="en-US" sz="2800" dirty="0">
                <a:latin typeface="Arial"/>
              </a:rPr>
              <a:t>”</a:t>
            </a:r>
            <a:r>
              <a:rPr lang="zh-CN" altLang="en-US" sz="2800" dirty="0"/>
              <a:t>、</a:t>
            </a:r>
            <a:r>
              <a:rPr lang="zh-CN" altLang="en-US" sz="2800" dirty="0">
                <a:latin typeface="Arial"/>
              </a:rPr>
              <a:t>“</a:t>
            </a:r>
            <a:r>
              <a:rPr lang="zh-CN" altLang="en-US" sz="2800" dirty="0"/>
              <a:t>收听（或收看）有关体育节目</a:t>
            </a:r>
            <a:r>
              <a:rPr lang="zh-CN" altLang="en-US" sz="2800" dirty="0">
                <a:latin typeface="Arial"/>
              </a:rPr>
              <a:t>”</a:t>
            </a:r>
            <a:r>
              <a:rPr lang="zh-CN" altLang="en-US" sz="2800" dirty="0"/>
              <a:t>、</a:t>
            </a:r>
            <a:r>
              <a:rPr lang="zh-CN" altLang="en-US" sz="2800" dirty="0">
                <a:latin typeface="Arial"/>
              </a:rPr>
              <a:t>“</a:t>
            </a:r>
            <a:r>
              <a:rPr lang="zh-CN" altLang="en-US" sz="2800" dirty="0"/>
              <a:t>阅读报纸、杂志中有关</a:t>
            </a:r>
            <a:r>
              <a:rPr lang="en-US" altLang="zh-CN" sz="2800" dirty="0">
                <a:latin typeface="Arial"/>
              </a:rPr>
              <a:t>……”</a:t>
            </a:r>
            <a:r>
              <a:rPr lang="zh-CN" altLang="en-US" sz="2800" dirty="0"/>
              <a:t>等；三是作业条件，包括器材的高度和重量的规定及相关替代物，如：</a:t>
            </a:r>
            <a:r>
              <a:rPr lang="zh-CN" altLang="en-US" sz="2800" dirty="0">
                <a:latin typeface="Arial"/>
              </a:rPr>
              <a:t>“</a:t>
            </a:r>
            <a:r>
              <a:rPr lang="zh-CN" altLang="en-US" sz="2800" dirty="0"/>
              <a:t>用纸飞机向前（后）、侧抛（投、撇）</a:t>
            </a:r>
            <a:r>
              <a:rPr lang="zh-CN" altLang="en-US" sz="2800" dirty="0">
                <a:latin typeface="Arial"/>
              </a:rPr>
              <a:t>”</a:t>
            </a:r>
            <a:r>
              <a:rPr lang="zh-CN" altLang="en-US" sz="2800" dirty="0"/>
              <a:t>、</a:t>
            </a:r>
            <a:r>
              <a:rPr lang="zh-CN" altLang="en-US" sz="2800" dirty="0">
                <a:latin typeface="Arial"/>
              </a:rPr>
              <a:t>“</a:t>
            </a:r>
            <a:r>
              <a:rPr lang="zh-CN" altLang="en-US" sz="2800" dirty="0"/>
              <a:t>在降低高度的篮球架上</a:t>
            </a:r>
            <a:r>
              <a:rPr lang="zh-CN" altLang="en-US" sz="2800" dirty="0">
                <a:latin typeface="Arial"/>
              </a:rPr>
              <a:t>”</a:t>
            </a:r>
            <a:r>
              <a:rPr lang="zh-CN" altLang="en-US" sz="2800" dirty="0"/>
              <a:t>以及其他辅助手段等，如：</a:t>
            </a:r>
            <a:r>
              <a:rPr lang="zh-CN" altLang="en-US" sz="2800" dirty="0">
                <a:latin typeface="Arial"/>
              </a:rPr>
              <a:t>“</a:t>
            </a:r>
            <a:r>
              <a:rPr lang="zh-CN" altLang="en-US" sz="2800" dirty="0"/>
              <a:t>在教师指导下</a:t>
            </a:r>
            <a:r>
              <a:rPr lang="zh-CN" altLang="en-US" sz="2800" dirty="0">
                <a:latin typeface="Arial"/>
              </a:rPr>
              <a:t>”</a:t>
            </a:r>
            <a:r>
              <a:rPr lang="zh-CN" altLang="en-US" sz="2800" dirty="0"/>
              <a:t>、</a:t>
            </a:r>
            <a:r>
              <a:rPr lang="zh-CN" altLang="en-US" sz="2800" dirty="0">
                <a:latin typeface="Arial"/>
              </a:rPr>
              <a:t>“</a:t>
            </a:r>
            <a:r>
              <a:rPr lang="zh-CN" altLang="en-US" sz="2800" dirty="0"/>
              <a:t>在他人指导下</a:t>
            </a:r>
            <a:r>
              <a:rPr lang="zh-CN" altLang="en-US" sz="2800" dirty="0">
                <a:latin typeface="Arial"/>
              </a:rPr>
              <a:t>”</a:t>
            </a:r>
            <a:r>
              <a:rPr lang="zh-CN" altLang="en-US" sz="2800" dirty="0"/>
              <a:t>、</a:t>
            </a:r>
            <a:r>
              <a:rPr lang="zh-CN" altLang="en-US" sz="2800" dirty="0">
                <a:latin typeface="Arial"/>
              </a:rPr>
              <a:t>“</a:t>
            </a:r>
            <a:r>
              <a:rPr lang="zh-CN" altLang="en-US" sz="2800" dirty="0"/>
              <a:t>在同学的帮助下</a:t>
            </a:r>
            <a:r>
              <a:rPr lang="zh-CN" altLang="en-US" sz="2800" dirty="0">
                <a:latin typeface="Arial"/>
              </a:rPr>
              <a:t>”</a:t>
            </a:r>
            <a:r>
              <a:rPr lang="zh-CN" altLang="en-US" sz="2800" dirty="0"/>
              <a:t>等；</a:t>
            </a:r>
          </a:p>
        </p:txBody>
      </p:sp>
    </p:spTree>
    <p:extLst>
      <p:ext uri="{BB962C8B-B14F-4D97-AF65-F5344CB8AC3E}">
        <p14:creationId xmlns:p14="http://schemas.microsoft.com/office/powerpoint/2010/main" val="577501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p:txBody>
          <a:bodyPr/>
          <a:lstStyle/>
          <a:p>
            <a:r>
              <a:rPr lang="zh-CN" altLang="en-US" sz="3600"/>
              <a:t>学习（或行为）条件的表述（续）</a:t>
            </a:r>
            <a:r>
              <a:rPr lang="zh-CN" altLang="en-US"/>
              <a:t> </a:t>
            </a:r>
          </a:p>
        </p:txBody>
      </p:sp>
      <p:sp>
        <p:nvSpPr>
          <p:cNvPr id="217091" name="Rectangle 3"/>
          <p:cNvSpPr>
            <a:spLocks noGrp="1" noChangeArrowheads="1"/>
          </p:cNvSpPr>
          <p:nvPr>
            <p:ph type="body" idx="1"/>
          </p:nvPr>
        </p:nvSpPr>
        <p:spPr>
          <a:xfrm>
            <a:off x="538153" y="1268010"/>
            <a:ext cx="8283794" cy="4471988"/>
          </a:xfrm>
        </p:spPr>
        <p:txBody>
          <a:bodyPr/>
          <a:lstStyle/>
          <a:p>
            <a:r>
              <a:rPr lang="zh-CN" altLang="en-US" sz="2800" dirty="0"/>
              <a:t>四是环境条件，包括学习空间和地点，如：</a:t>
            </a:r>
            <a:r>
              <a:rPr lang="zh-CN" altLang="en-US" sz="2800" dirty="0">
                <a:latin typeface="Arial"/>
              </a:rPr>
              <a:t>“</a:t>
            </a:r>
            <a:r>
              <a:rPr lang="zh-CN" altLang="en-US" sz="2800" dirty="0"/>
              <a:t>在安全的环境中</a:t>
            </a:r>
            <a:r>
              <a:rPr lang="zh-CN" altLang="en-US" sz="2800" dirty="0">
                <a:latin typeface="Arial"/>
              </a:rPr>
              <a:t>”</a:t>
            </a:r>
            <a:r>
              <a:rPr lang="zh-CN" altLang="en-US" sz="2800" dirty="0"/>
              <a:t>、</a:t>
            </a:r>
            <a:r>
              <a:rPr lang="zh-CN" altLang="en-US" sz="2800" dirty="0">
                <a:latin typeface="Arial"/>
              </a:rPr>
              <a:t>“</a:t>
            </a:r>
            <a:r>
              <a:rPr lang="zh-CN" altLang="en-US" sz="2800" dirty="0"/>
              <a:t>在投掷或球类游戏中</a:t>
            </a:r>
            <a:r>
              <a:rPr lang="zh-CN" altLang="en-US" sz="2800" dirty="0">
                <a:latin typeface="Arial"/>
              </a:rPr>
              <a:t>”</a:t>
            </a:r>
            <a:r>
              <a:rPr lang="zh-CN" altLang="en-US" sz="2800" dirty="0"/>
              <a:t>、</a:t>
            </a:r>
            <a:r>
              <a:rPr lang="zh-CN" altLang="en-US" sz="2800" dirty="0">
                <a:latin typeface="Arial"/>
              </a:rPr>
              <a:t>“</a:t>
            </a:r>
            <a:r>
              <a:rPr lang="zh-CN" altLang="en-US" sz="2800" dirty="0"/>
              <a:t>在日常学习和生活中</a:t>
            </a:r>
            <a:r>
              <a:rPr lang="zh-CN" altLang="en-US" sz="2800" dirty="0">
                <a:latin typeface="Arial"/>
              </a:rPr>
              <a:t>”</a:t>
            </a:r>
            <a:r>
              <a:rPr lang="zh-CN" altLang="en-US" sz="2800" dirty="0"/>
              <a:t>、</a:t>
            </a:r>
            <a:r>
              <a:rPr lang="zh-CN" altLang="en-US" sz="2800" dirty="0">
                <a:latin typeface="Arial"/>
              </a:rPr>
              <a:t>“</a:t>
            </a:r>
            <a:r>
              <a:rPr lang="zh-CN" altLang="en-US" sz="2800" dirty="0"/>
              <a:t>在沙坑里</a:t>
            </a:r>
            <a:r>
              <a:rPr lang="zh-CN" altLang="en-US" sz="2800" dirty="0">
                <a:latin typeface="Arial"/>
              </a:rPr>
              <a:t>”</a:t>
            </a:r>
            <a:r>
              <a:rPr lang="zh-CN" altLang="en-US" sz="2800" dirty="0"/>
              <a:t>、</a:t>
            </a:r>
            <a:r>
              <a:rPr lang="zh-CN" altLang="en-US" sz="2800" dirty="0">
                <a:latin typeface="Arial"/>
              </a:rPr>
              <a:t>“</a:t>
            </a:r>
            <a:r>
              <a:rPr lang="zh-CN" altLang="en-US" sz="2800" dirty="0"/>
              <a:t>在台阶上</a:t>
            </a:r>
            <a:r>
              <a:rPr lang="zh-CN" altLang="en-US" sz="2800" dirty="0">
                <a:latin typeface="Arial"/>
              </a:rPr>
              <a:t>”</a:t>
            </a:r>
            <a:r>
              <a:rPr lang="zh-CN" altLang="en-US" sz="2800" dirty="0"/>
              <a:t>、</a:t>
            </a:r>
            <a:r>
              <a:rPr lang="zh-CN" altLang="en-US" sz="2800" dirty="0">
                <a:latin typeface="Arial"/>
              </a:rPr>
              <a:t>“</a:t>
            </a:r>
            <a:r>
              <a:rPr lang="zh-CN" altLang="en-US" sz="2800" dirty="0"/>
              <a:t>在规定区域中</a:t>
            </a:r>
            <a:r>
              <a:rPr lang="zh-CN" altLang="en-US" sz="2800" dirty="0">
                <a:latin typeface="Arial"/>
              </a:rPr>
              <a:t>”</a:t>
            </a:r>
            <a:r>
              <a:rPr lang="zh-CN" altLang="en-US" sz="2800" dirty="0"/>
              <a:t>等；五是时间和速度或运动强度和运动量条件，如</a:t>
            </a:r>
            <a:r>
              <a:rPr lang="zh-CN" altLang="en-US" sz="2800" dirty="0">
                <a:latin typeface="Arial"/>
              </a:rPr>
              <a:t>“</a:t>
            </a:r>
            <a:r>
              <a:rPr lang="zh-CN" altLang="en-US" sz="2800" dirty="0"/>
              <a:t>在</a:t>
            </a:r>
            <a:r>
              <a:rPr lang="en-US" altLang="zh-CN" sz="2800" dirty="0"/>
              <a:t>5</a:t>
            </a:r>
            <a:r>
              <a:rPr lang="zh-CN" altLang="en-US" sz="2800" dirty="0"/>
              <a:t>分钟内</a:t>
            </a:r>
            <a:r>
              <a:rPr lang="zh-CN" altLang="en-US" sz="2800" dirty="0">
                <a:latin typeface="Arial"/>
              </a:rPr>
              <a:t>”</a:t>
            </a:r>
            <a:r>
              <a:rPr lang="zh-CN" altLang="en-US" sz="2800" dirty="0"/>
              <a:t>，</a:t>
            </a:r>
            <a:r>
              <a:rPr lang="zh-CN" altLang="en-US" sz="2800" dirty="0">
                <a:latin typeface="Arial"/>
              </a:rPr>
              <a:t>“</a:t>
            </a:r>
            <a:r>
              <a:rPr lang="zh-CN" altLang="en-US" sz="2800" dirty="0"/>
              <a:t>用不低</a:t>
            </a:r>
            <a:r>
              <a:rPr lang="en-US" altLang="zh-CN" sz="2800" dirty="0"/>
              <a:t>60%</a:t>
            </a:r>
            <a:r>
              <a:rPr lang="zh-CN" altLang="en-US" sz="2800" dirty="0"/>
              <a:t>的速度</a:t>
            </a:r>
            <a:r>
              <a:rPr lang="zh-CN" altLang="en-US" sz="2800" dirty="0">
                <a:latin typeface="Arial"/>
              </a:rPr>
              <a:t>”</a:t>
            </a:r>
            <a:r>
              <a:rPr lang="zh-CN" altLang="en-US" sz="2800" dirty="0"/>
              <a:t>等；六是在完成学习（或行为）时的情景，如：</a:t>
            </a:r>
            <a:r>
              <a:rPr lang="zh-CN" altLang="en-US" sz="2800" dirty="0">
                <a:latin typeface="Arial"/>
              </a:rPr>
              <a:t>“</a:t>
            </a:r>
            <a:r>
              <a:rPr lang="zh-CN" altLang="en-US" sz="2800" dirty="0"/>
              <a:t>在徒手操、队列等练习中</a:t>
            </a:r>
            <a:r>
              <a:rPr lang="zh-CN" altLang="en-US" sz="2800" dirty="0">
                <a:latin typeface="Arial"/>
              </a:rPr>
              <a:t>”</a:t>
            </a:r>
            <a:r>
              <a:rPr lang="zh-CN" altLang="en-US" sz="2800" dirty="0"/>
              <a:t>、</a:t>
            </a:r>
            <a:r>
              <a:rPr lang="zh-CN" altLang="en-US" sz="2800" dirty="0">
                <a:latin typeface="Arial"/>
              </a:rPr>
              <a:t>“</a:t>
            </a:r>
            <a:r>
              <a:rPr lang="zh-CN" altLang="en-US" sz="2800" dirty="0"/>
              <a:t>参加较剧烈的游戏或运动时，在身体有轻微难受感觉的情况下，能</a:t>
            </a:r>
            <a:r>
              <a:rPr lang="en-US" altLang="zh-CN" sz="2800" dirty="0">
                <a:latin typeface="Arial"/>
              </a:rPr>
              <a:t>……”</a:t>
            </a:r>
            <a:r>
              <a:rPr lang="zh-CN" altLang="en-US" sz="2800" dirty="0"/>
              <a:t>、</a:t>
            </a:r>
            <a:r>
              <a:rPr lang="zh-CN" altLang="en-US" sz="2800" dirty="0">
                <a:latin typeface="Arial"/>
              </a:rPr>
              <a:t>“</a:t>
            </a:r>
            <a:r>
              <a:rPr lang="zh-CN" altLang="en-US" sz="2800" dirty="0"/>
              <a:t>在课堂（小组）讨论时，能讲述</a:t>
            </a:r>
            <a:r>
              <a:rPr lang="en-US" altLang="zh-CN" sz="2800" dirty="0">
                <a:latin typeface="Arial"/>
              </a:rPr>
              <a:t>……”</a:t>
            </a:r>
            <a:r>
              <a:rPr lang="zh-CN" altLang="en-US" sz="2800" dirty="0"/>
              <a:t>等。 </a:t>
            </a:r>
          </a:p>
        </p:txBody>
      </p:sp>
    </p:spTree>
    <p:extLst>
      <p:ext uri="{BB962C8B-B14F-4D97-AF65-F5344CB8AC3E}">
        <p14:creationId xmlns:p14="http://schemas.microsoft.com/office/powerpoint/2010/main" val="3022781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p:txBody>
          <a:bodyPr/>
          <a:lstStyle/>
          <a:p>
            <a:r>
              <a:rPr lang="zh-CN" altLang="en-US"/>
              <a:t>学习（或表现）程度的表述 </a:t>
            </a:r>
          </a:p>
        </p:txBody>
      </p:sp>
      <p:sp>
        <p:nvSpPr>
          <p:cNvPr id="218115" name="Rectangle 3"/>
          <p:cNvSpPr>
            <a:spLocks noGrp="1" noChangeArrowheads="1"/>
          </p:cNvSpPr>
          <p:nvPr>
            <p:ph type="body" idx="1"/>
          </p:nvPr>
        </p:nvSpPr>
        <p:spPr/>
        <p:txBody>
          <a:bodyPr/>
          <a:lstStyle/>
          <a:p>
            <a:pPr>
              <a:lnSpc>
                <a:spcPct val="90000"/>
              </a:lnSpc>
            </a:pPr>
            <a:r>
              <a:rPr lang="zh-CN" altLang="en-US" sz="2800" dirty="0"/>
              <a:t>一般采用定量指标，如</a:t>
            </a:r>
            <a:r>
              <a:rPr lang="zh-CN" altLang="en-US" sz="2800" dirty="0">
                <a:latin typeface="Arial"/>
              </a:rPr>
              <a:t>“</a:t>
            </a:r>
            <a:r>
              <a:rPr lang="zh-CN" altLang="en-US" sz="2800" dirty="0"/>
              <a:t>至少完成</a:t>
            </a:r>
            <a:r>
              <a:rPr lang="en-US" altLang="zh-CN" sz="2800" dirty="0"/>
              <a:t>5</a:t>
            </a:r>
            <a:r>
              <a:rPr lang="zh-CN" altLang="en-US" sz="2800" dirty="0"/>
              <a:t>次传球</a:t>
            </a:r>
            <a:r>
              <a:rPr lang="zh-CN" altLang="en-US" sz="2800" dirty="0">
                <a:latin typeface="Arial"/>
              </a:rPr>
              <a:t>”</a:t>
            </a:r>
            <a:r>
              <a:rPr lang="zh-CN" altLang="en-US" sz="2800" dirty="0"/>
              <a:t>、</a:t>
            </a:r>
            <a:r>
              <a:rPr lang="zh-CN" altLang="en-US" sz="2800" dirty="0">
                <a:latin typeface="Arial"/>
              </a:rPr>
              <a:t>“</a:t>
            </a:r>
            <a:r>
              <a:rPr lang="zh-CN" altLang="en-US" sz="2800" dirty="0"/>
              <a:t>完成的动作百分之八十五以上正确</a:t>
            </a:r>
            <a:r>
              <a:rPr lang="zh-CN" altLang="en-US" sz="2800" dirty="0">
                <a:latin typeface="Arial"/>
              </a:rPr>
              <a:t>”</a:t>
            </a:r>
            <a:r>
              <a:rPr lang="zh-CN" altLang="en-US" sz="2800" dirty="0"/>
              <a:t>等。但对心理健康、社会适应类表现程度的表述多采用定性的语言，如</a:t>
            </a:r>
            <a:r>
              <a:rPr lang="zh-CN" altLang="en-US" sz="2800" dirty="0">
                <a:latin typeface="Arial"/>
              </a:rPr>
              <a:t>“</a:t>
            </a:r>
            <a:r>
              <a:rPr lang="zh-CN" altLang="en-US" sz="2800" dirty="0"/>
              <a:t>初步</a:t>
            </a:r>
            <a:r>
              <a:rPr lang="zh-CN" altLang="en-US" sz="2800" dirty="0">
                <a:latin typeface="Arial"/>
              </a:rPr>
              <a:t>”</a:t>
            </a:r>
            <a:r>
              <a:rPr lang="zh-CN" altLang="en-US" sz="2800" dirty="0"/>
              <a:t>、</a:t>
            </a:r>
            <a:r>
              <a:rPr lang="zh-CN" altLang="en-US" sz="2800" dirty="0">
                <a:latin typeface="Arial"/>
              </a:rPr>
              <a:t>“</a:t>
            </a:r>
            <a:r>
              <a:rPr lang="zh-CN" altLang="en-US" sz="2800" dirty="0"/>
              <a:t>乐于</a:t>
            </a:r>
            <a:r>
              <a:rPr lang="zh-CN" altLang="en-US" sz="2800" dirty="0">
                <a:latin typeface="Arial"/>
              </a:rPr>
              <a:t>”</a:t>
            </a:r>
            <a:r>
              <a:rPr lang="zh-CN" altLang="en-US" sz="2800" dirty="0"/>
              <a:t>、</a:t>
            </a:r>
            <a:r>
              <a:rPr lang="zh-CN" altLang="en-US" sz="2800" dirty="0">
                <a:latin typeface="Arial"/>
              </a:rPr>
              <a:t>“</a:t>
            </a:r>
            <a:r>
              <a:rPr lang="zh-CN" altLang="en-US" sz="2800" dirty="0"/>
              <a:t>不害怕</a:t>
            </a:r>
            <a:r>
              <a:rPr lang="zh-CN" altLang="en-US" sz="2800" dirty="0">
                <a:latin typeface="Arial"/>
              </a:rPr>
              <a:t>”</a:t>
            </a:r>
            <a:r>
              <a:rPr lang="zh-CN" altLang="en-US" sz="2800" dirty="0"/>
              <a:t>、</a:t>
            </a:r>
            <a:r>
              <a:rPr lang="zh-CN" altLang="en-US" sz="2800" dirty="0">
                <a:latin typeface="Arial"/>
              </a:rPr>
              <a:t>“</a:t>
            </a:r>
            <a:r>
              <a:rPr lang="zh-CN" altLang="en-US" sz="2800" dirty="0"/>
              <a:t>良好</a:t>
            </a:r>
            <a:r>
              <a:rPr lang="zh-CN" altLang="en-US" sz="2800" dirty="0">
                <a:latin typeface="Arial"/>
              </a:rPr>
              <a:t>”</a:t>
            </a:r>
            <a:r>
              <a:rPr lang="zh-CN" altLang="en-US" sz="2800" dirty="0"/>
              <a:t>、</a:t>
            </a:r>
            <a:r>
              <a:rPr lang="zh-CN" altLang="en-US" sz="2800" dirty="0">
                <a:latin typeface="Arial"/>
              </a:rPr>
              <a:t>“</a:t>
            </a:r>
            <a:r>
              <a:rPr lang="zh-CN" altLang="en-US" sz="2800" dirty="0"/>
              <a:t>合理</a:t>
            </a:r>
            <a:r>
              <a:rPr lang="zh-CN" altLang="en-US" sz="2800" dirty="0">
                <a:latin typeface="Arial"/>
              </a:rPr>
              <a:t>”</a:t>
            </a:r>
            <a:r>
              <a:rPr lang="zh-CN" altLang="en-US" sz="2800" dirty="0"/>
              <a:t>、</a:t>
            </a:r>
            <a:r>
              <a:rPr lang="zh-CN" altLang="en-US" sz="2800" dirty="0">
                <a:latin typeface="Arial"/>
              </a:rPr>
              <a:t>“</a:t>
            </a:r>
            <a:r>
              <a:rPr lang="zh-CN" altLang="en-US" sz="2800" dirty="0"/>
              <a:t>自觉</a:t>
            </a:r>
            <a:r>
              <a:rPr lang="zh-CN" altLang="en-US" sz="2800" dirty="0">
                <a:latin typeface="Arial"/>
              </a:rPr>
              <a:t>”</a:t>
            </a:r>
            <a:r>
              <a:rPr lang="zh-CN" altLang="en-US" sz="2800" dirty="0"/>
              <a:t>、</a:t>
            </a:r>
            <a:r>
              <a:rPr lang="zh-CN" altLang="en-US" sz="2800" dirty="0">
                <a:latin typeface="Arial"/>
              </a:rPr>
              <a:t>“</a:t>
            </a:r>
            <a:r>
              <a:rPr lang="zh-CN" altLang="en-US" sz="2800" dirty="0"/>
              <a:t>正确</a:t>
            </a:r>
            <a:r>
              <a:rPr lang="zh-CN" altLang="en-US" sz="2800" dirty="0">
                <a:latin typeface="Arial"/>
              </a:rPr>
              <a:t>”</a:t>
            </a:r>
            <a:r>
              <a:rPr lang="zh-CN" altLang="en-US" sz="2800" dirty="0"/>
              <a:t>、</a:t>
            </a:r>
            <a:r>
              <a:rPr lang="zh-CN" altLang="en-US" sz="2800" dirty="0">
                <a:latin typeface="Arial"/>
              </a:rPr>
              <a:t>“</a:t>
            </a:r>
            <a:r>
              <a:rPr lang="zh-CN" altLang="en-US" sz="2800" dirty="0"/>
              <a:t>主动</a:t>
            </a:r>
            <a:r>
              <a:rPr lang="zh-CN" altLang="en-US" sz="2800" dirty="0">
                <a:latin typeface="Arial"/>
              </a:rPr>
              <a:t>”</a:t>
            </a:r>
            <a:r>
              <a:rPr lang="zh-CN" altLang="en-US" sz="2800" dirty="0"/>
              <a:t>、</a:t>
            </a:r>
            <a:r>
              <a:rPr lang="zh-CN" altLang="en-US" sz="2800" dirty="0">
                <a:latin typeface="Arial"/>
              </a:rPr>
              <a:t>“</a:t>
            </a:r>
            <a:r>
              <a:rPr lang="zh-CN" altLang="en-US" sz="2800" dirty="0"/>
              <a:t>观察并说出</a:t>
            </a:r>
            <a:r>
              <a:rPr lang="zh-CN" altLang="en-US" sz="2800" dirty="0">
                <a:latin typeface="Arial"/>
              </a:rPr>
              <a:t>”</a:t>
            </a:r>
            <a:r>
              <a:rPr lang="zh-CN" altLang="en-US" sz="2800" dirty="0"/>
              <a:t>、</a:t>
            </a:r>
            <a:r>
              <a:rPr lang="zh-CN" altLang="en-US" sz="2800" dirty="0">
                <a:latin typeface="Arial"/>
              </a:rPr>
              <a:t>“</a:t>
            </a:r>
            <a:r>
              <a:rPr lang="zh-CN" altLang="en-US" sz="2800" dirty="0"/>
              <a:t>体验</a:t>
            </a:r>
            <a:r>
              <a:rPr lang="zh-CN" altLang="en-US" sz="2800" dirty="0">
                <a:latin typeface="Arial"/>
              </a:rPr>
              <a:t>”</a:t>
            </a:r>
            <a:r>
              <a:rPr lang="zh-CN" altLang="en-US" sz="2800" dirty="0"/>
              <a:t>、</a:t>
            </a:r>
            <a:r>
              <a:rPr lang="zh-CN" altLang="en-US" sz="2800" dirty="0">
                <a:latin typeface="Arial"/>
              </a:rPr>
              <a:t>“</a:t>
            </a:r>
            <a:r>
              <a:rPr lang="zh-CN" altLang="en-US" sz="2800" dirty="0"/>
              <a:t>较熟练地</a:t>
            </a:r>
            <a:r>
              <a:rPr lang="zh-CN" altLang="en-US" sz="2800" dirty="0">
                <a:latin typeface="Arial"/>
              </a:rPr>
              <a:t>”</a:t>
            </a:r>
            <a:r>
              <a:rPr lang="zh-CN" altLang="en-US" sz="2800" dirty="0"/>
              <a:t>、</a:t>
            </a:r>
            <a:r>
              <a:rPr lang="zh-CN" altLang="en-US" sz="2800" dirty="0">
                <a:latin typeface="Arial"/>
              </a:rPr>
              <a:t>“</a:t>
            </a:r>
            <a:r>
              <a:rPr lang="zh-CN" altLang="en-US" sz="2800" dirty="0"/>
              <a:t>基本掌握</a:t>
            </a:r>
            <a:r>
              <a:rPr lang="zh-CN" altLang="en-US" sz="2800" dirty="0">
                <a:latin typeface="Arial"/>
              </a:rPr>
              <a:t>”</a:t>
            </a:r>
            <a:r>
              <a:rPr lang="zh-CN" altLang="en-US" sz="2800" dirty="0"/>
              <a:t>等，以便能包含复杂的、高层次的情意行为。但应尽可能用通过教育观察或学生自我感受可以作出判断的语言来表述，尽量少用抽象的语言。 </a:t>
            </a:r>
          </a:p>
        </p:txBody>
      </p:sp>
    </p:spTree>
    <p:extLst>
      <p:ext uri="{BB962C8B-B14F-4D97-AF65-F5344CB8AC3E}">
        <p14:creationId xmlns:p14="http://schemas.microsoft.com/office/powerpoint/2010/main" val="29233038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zh-CN" altLang="en-US">
                <a:ea typeface="隶书" pitchFamily="49" charset="-122"/>
              </a:rPr>
              <a:t>新课程体育教学目标的陈述</a:t>
            </a:r>
          </a:p>
        </p:txBody>
      </p:sp>
      <p:sp>
        <p:nvSpPr>
          <p:cNvPr id="76803" name="Rectangle 3"/>
          <p:cNvSpPr>
            <a:spLocks noGrp="1" noChangeArrowheads="1"/>
          </p:cNvSpPr>
          <p:nvPr>
            <p:ph type="body" idx="1"/>
          </p:nvPr>
        </p:nvSpPr>
        <p:spPr>
          <a:xfrm>
            <a:off x="1762713" y="1268010"/>
            <a:ext cx="5948363" cy="4113213"/>
          </a:xfrm>
        </p:spPr>
        <p:txBody>
          <a:bodyPr/>
          <a:lstStyle/>
          <a:p>
            <a:pPr>
              <a:lnSpc>
                <a:spcPct val="150000"/>
              </a:lnSpc>
            </a:pPr>
            <a:r>
              <a:rPr lang="zh-CN" altLang="en-US" dirty="0"/>
              <a:t>明确目标的行为主体是学生</a:t>
            </a:r>
          </a:p>
          <a:p>
            <a:pPr>
              <a:lnSpc>
                <a:spcPct val="150000"/>
              </a:lnSpc>
            </a:pPr>
            <a:r>
              <a:rPr lang="zh-CN" altLang="en-US" dirty="0"/>
              <a:t>准确使用行为动词</a:t>
            </a:r>
          </a:p>
          <a:p>
            <a:pPr>
              <a:lnSpc>
                <a:spcPct val="150000"/>
              </a:lnSpc>
            </a:pPr>
            <a:r>
              <a:rPr lang="zh-CN" altLang="en-US" dirty="0"/>
              <a:t>规定行为条件</a:t>
            </a:r>
          </a:p>
          <a:p>
            <a:pPr>
              <a:lnSpc>
                <a:spcPct val="150000"/>
              </a:lnSpc>
            </a:pPr>
            <a:r>
              <a:rPr lang="zh-CN" altLang="en-US" dirty="0"/>
              <a:t>说明预期结果</a:t>
            </a:r>
          </a:p>
          <a:p>
            <a:endParaRPr lang="zh-CN" altLang="en-US" dirty="0"/>
          </a:p>
        </p:txBody>
      </p:sp>
    </p:spTree>
    <p:extLst>
      <p:ext uri="{BB962C8B-B14F-4D97-AF65-F5344CB8AC3E}">
        <p14:creationId xmlns:p14="http://schemas.microsoft.com/office/powerpoint/2010/main" val="5123829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zh-CN" altLang="en-US">
                <a:ea typeface="隶书" pitchFamily="49" charset="-122"/>
              </a:rPr>
              <a:t>准确使用行为动词</a:t>
            </a:r>
          </a:p>
        </p:txBody>
      </p:sp>
      <p:sp>
        <p:nvSpPr>
          <p:cNvPr id="77827" name="Rectangle 3"/>
          <p:cNvSpPr>
            <a:spLocks noGrp="1" noChangeArrowheads="1"/>
          </p:cNvSpPr>
          <p:nvPr>
            <p:ph type="body" idx="1"/>
          </p:nvPr>
        </p:nvSpPr>
        <p:spPr/>
        <p:txBody>
          <a:bodyPr/>
          <a:lstStyle/>
          <a:p>
            <a:pPr>
              <a:lnSpc>
                <a:spcPct val="90000"/>
              </a:lnSpc>
            </a:pPr>
            <a:r>
              <a:rPr lang="zh-CN" altLang="en-US" sz="2800" b="1" dirty="0">
                <a:solidFill>
                  <a:srgbClr val="CC6600"/>
                </a:solidFill>
                <a:ea typeface="幼圆" pitchFamily="49" charset="-122"/>
              </a:rPr>
              <a:t>描述</a:t>
            </a:r>
            <a:r>
              <a:rPr lang="zh-CN" altLang="en-US" sz="2800" dirty="0"/>
              <a:t>有规律的体育锻炼对健康的益处；</a:t>
            </a:r>
          </a:p>
          <a:p>
            <a:pPr>
              <a:lnSpc>
                <a:spcPct val="90000"/>
              </a:lnSpc>
            </a:pPr>
            <a:r>
              <a:rPr lang="zh-CN" altLang="en-US" sz="2800" b="1" dirty="0">
                <a:solidFill>
                  <a:srgbClr val="CC6600"/>
                </a:solidFill>
                <a:ea typeface="幼圆" pitchFamily="49" charset="-122"/>
              </a:rPr>
              <a:t>分析</a:t>
            </a:r>
            <a:r>
              <a:rPr lang="zh-CN" altLang="en-US" sz="2800" dirty="0"/>
              <a:t>体育活动中成功或失败的原因；</a:t>
            </a:r>
          </a:p>
          <a:p>
            <a:pPr>
              <a:lnSpc>
                <a:spcPct val="90000"/>
              </a:lnSpc>
            </a:pPr>
            <a:r>
              <a:rPr lang="zh-CN" altLang="en-US" sz="2800" b="1" dirty="0">
                <a:solidFill>
                  <a:srgbClr val="CC6600"/>
                </a:solidFill>
                <a:ea typeface="幼圆" pitchFamily="49" charset="-122"/>
              </a:rPr>
              <a:t>应用</a:t>
            </a:r>
            <a:r>
              <a:rPr lang="zh-CN" altLang="en-US" sz="2800" dirty="0"/>
              <a:t>简单的方法测试自己的体能；</a:t>
            </a:r>
          </a:p>
          <a:p>
            <a:pPr>
              <a:lnSpc>
                <a:spcPct val="90000"/>
              </a:lnSpc>
            </a:pPr>
            <a:r>
              <a:rPr lang="zh-CN" altLang="en-US" sz="2800" dirty="0"/>
              <a:t>较好地</a:t>
            </a:r>
            <a:r>
              <a:rPr lang="zh-CN" altLang="en-US" sz="2800" b="1" dirty="0">
                <a:solidFill>
                  <a:srgbClr val="CC6600"/>
                </a:solidFill>
                <a:ea typeface="幼圆" pitchFamily="49" charset="-122"/>
              </a:rPr>
              <a:t>掌握</a:t>
            </a:r>
            <a:r>
              <a:rPr lang="zh-CN" altLang="en-US" sz="2800" dirty="0"/>
              <a:t>球类项目中某一技术与战术；</a:t>
            </a:r>
          </a:p>
          <a:p>
            <a:pPr>
              <a:lnSpc>
                <a:spcPct val="90000"/>
              </a:lnSpc>
            </a:pPr>
            <a:r>
              <a:rPr lang="zh-CN" altLang="en-US" sz="2800" dirty="0"/>
              <a:t>自觉</a:t>
            </a:r>
            <a:r>
              <a:rPr lang="zh-CN" altLang="en-US" sz="2800" b="1" dirty="0">
                <a:solidFill>
                  <a:srgbClr val="CC6600"/>
                </a:solidFill>
                <a:ea typeface="幼圆" pitchFamily="49" charset="-122"/>
              </a:rPr>
              <a:t>运用</a:t>
            </a:r>
            <a:r>
              <a:rPr lang="zh-CN" altLang="en-US" sz="2800" dirty="0"/>
              <a:t>所掌握的运动技能参加课外体育活动；</a:t>
            </a:r>
          </a:p>
          <a:p>
            <a:pPr>
              <a:lnSpc>
                <a:spcPct val="90000"/>
              </a:lnSpc>
            </a:pPr>
            <a:r>
              <a:rPr lang="zh-CN" altLang="en-US" sz="2800" dirty="0"/>
              <a:t>利用余暇时间带同伴经常</a:t>
            </a:r>
            <a:r>
              <a:rPr lang="zh-CN" altLang="en-US" sz="2800" b="1" dirty="0">
                <a:solidFill>
                  <a:srgbClr val="CC6600"/>
                </a:solidFill>
                <a:ea typeface="幼圆" pitchFamily="49" charset="-122"/>
              </a:rPr>
              <a:t>参与</a:t>
            </a:r>
            <a:r>
              <a:rPr lang="zh-CN" altLang="en-US" sz="2800" dirty="0"/>
              <a:t>体育锻炼；</a:t>
            </a:r>
          </a:p>
          <a:p>
            <a:pPr>
              <a:lnSpc>
                <a:spcPct val="90000"/>
              </a:lnSpc>
            </a:pPr>
            <a:r>
              <a:rPr lang="zh-CN" altLang="en-US" sz="2800" dirty="0"/>
              <a:t>帮助同伴</a:t>
            </a:r>
            <a:r>
              <a:rPr lang="zh-CN" altLang="en-US" sz="2800" b="1" dirty="0">
                <a:solidFill>
                  <a:srgbClr val="CC6600"/>
                </a:solidFill>
                <a:ea typeface="幼圆" pitchFamily="49" charset="-122"/>
              </a:rPr>
              <a:t>选择</a:t>
            </a:r>
            <a:r>
              <a:rPr lang="zh-CN" altLang="en-US" sz="2800" dirty="0"/>
              <a:t>调控情绪的适宜方法；</a:t>
            </a:r>
          </a:p>
          <a:p>
            <a:pPr>
              <a:lnSpc>
                <a:spcPct val="90000"/>
              </a:lnSpc>
            </a:pPr>
            <a:r>
              <a:rPr lang="zh-CN" altLang="en-US" sz="2800" b="1" dirty="0">
                <a:solidFill>
                  <a:srgbClr val="CC6600"/>
                </a:solidFill>
                <a:ea typeface="幼圆" pitchFamily="49" charset="-122"/>
              </a:rPr>
              <a:t>尊重</a:t>
            </a:r>
            <a:r>
              <a:rPr lang="zh-CN" altLang="en-US" sz="2800" dirty="0"/>
              <a:t>他人参与学校和社区体育与健康活动的权利和义务。</a:t>
            </a:r>
          </a:p>
        </p:txBody>
      </p:sp>
    </p:spTree>
    <p:extLst>
      <p:ext uri="{BB962C8B-B14F-4D97-AF65-F5344CB8AC3E}">
        <p14:creationId xmlns:p14="http://schemas.microsoft.com/office/powerpoint/2010/main" val="4569334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zh-CN" altLang="en-US">
                <a:ea typeface="隶书" pitchFamily="49" charset="-122"/>
              </a:rPr>
              <a:t>学习目标行为动词范例</a:t>
            </a:r>
            <a:r>
              <a:rPr lang="en-US" altLang="zh-CN">
                <a:ea typeface="隶书" pitchFamily="49" charset="-122"/>
              </a:rPr>
              <a:t>1</a:t>
            </a:r>
          </a:p>
        </p:txBody>
      </p:sp>
      <p:sp>
        <p:nvSpPr>
          <p:cNvPr id="78851" name="Rectangle 3"/>
          <p:cNvSpPr>
            <a:spLocks noGrp="1" noChangeArrowheads="1"/>
          </p:cNvSpPr>
          <p:nvPr>
            <p:ph type="body" idx="1"/>
          </p:nvPr>
        </p:nvSpPr>
        <p:spPr/>
        <p:txBody>
          <a:bodyPr/>
          <a:lstStyle/>
          <a:p>
            <a:r>
              <a:rPr lang="zh-CN" altLang="en-US"/>
              <a:t>学习和应用运动技能</a:t>
            </a:r>
          </a:p>
          <a:p>
            <a:pPr>
              <a:buFont typeface="Wingdings" pitchFamily="2" charset="2"/>
              <a:buNone/>
            </a:pPr>
            <a:r>
              <a:rPr lang="zh-CN" altLang="en-US"/>
              <a:t>　水平一：初步</a:t>
            </a:r>
            <a:r>
              <a:rPr lang="zh-CN" altLang="en-US" b="1">
                <a:solidFill>
                  <a:srgbClr val="CC6600"/>
                </a:solidFill>
                <a:ea typeface="幼圆" pitchFamily="49" charset="-122"/>
              </a:rPr>
              <a:t>掌握</a:t>
            </a:r>
            <a:r>
              <a:rPr lang="zh-CN" altLang="en-US"/>
              <a:t>简单的技术动作</a:t>
            </a:r>
          </a:p>
          <a:p>
            <a:pPr>
              <a:buFont typeface="Wingdings" pitchFamily="2" charset="2"/>
              <a:buNone/>
            </a:pPr>
            <a:r>
              <a:rPr lang="zh-CN" altLang="en-US"/>
              <a:t>　水平二：</a:t>
            </a:r>
            <a:r>
              <a:rPr lang="zh-CN" altLang="en-US" b="1">
                <a:solidFill>
                  <a:srgbClr val="CC6600"/>
                </a:solidFill>
                <a:ea typeface="幼圆" pitchFamily="49" charset="-122"/>
              </a:rPr>
              <a:t>会做</a:t>
            </a:r>
            <a:r>
              <a:rPr lang="zh-CN" altLang="en-US"/>
              <a:t>简单的组合动作</a:t>
            </a:r>
          </a:p>
          <a:p>
            <a:pPr>
              <a:buFont typeface="Wingdings" pitchFamily="2" charset="2"/>
              <a:buNone/>
            </a:pPr>
            <a:r>
              <a:rPr lang="zh-CN" altLang="en-US"/>
              <a:t>　水平三：初步</a:t>
            </a:r>
            <a:r>
              <a:rPr lang="zh-CN" altLang="en-US" b="1">
                <a:solidFill>
                  <a:srgbClr val="CC6600"/>
                </a:solidFill>
                <a:ea typeface="幼圆" pitchFamily="49" charset="-122"/>
              </a:rPr>
              <a:t>掌握</a:t>
            </a:r>
            <a:r>
              <a:rPr lang="zh-CN" altLang="en-US"/>
              <a:t>运动基本技术</a:t>
            </a:r>
          </a:p>
          <a:p>
            <a:pPr>
              <a:buFont typeface="Wingdings" pitchFamily="2" charset="2"/>
              <a:buNone/>
            </a:pPr>
            <a:r>
              <a:rPr lang="zh-CN" altLang="en-US"/>
              <a:t>　水平四：</a:t>
            </a:r>
            <a:r>
              <a:rPr lang="zh-CN" altLang="en-US" b="1">
                <a:solidFill>
                  <a:srgbClr val="CC6600"/>
                </a:solidFill>
                <a:ea typeface="幼圆" pitchFamily="49" charset="-122"/>
              </a:rPr>
              <a:t>发展</a:t>
            </a:r>
            <a:r>
              <a:rPr lang="zh-CN" altLang="en-US"/>
              <a:t>运动技战术能力</a:t>
            </a:r>
          </a:p>
          <a:p>
            <a:pPr>
              <a:buFont typeface="Wingdings" pitchFamily="2" charset="2"/>
              <a:buNone/>
            </a:pPr>
            <a:r>
              <a:rPr lang="zh-CN" altLang="en-US"/>
              <a:t>　水平五：</a:t>
            </a:r>
            <a:r>
              <a:rPr lang="zh-CN" altLang="en-US" b="1">
                <a:solidFill>
                  <a:srgbClr val="CC6600"/>
                </a:solidFill>
                <a:ea typeface="幼圆" pitchFamily="49" charset="-122"/>
              </a:rPr>
              <a:t>提高</a:t>
            </a:r>
            <a:r>
              <a:rPr lang="zh-CN" altLang="en-US"/>
              <a:t>一两项运动的技战术水平</a:t>
            </a:r>
          </a:p>
          <a:p>
            <a:pPr>
              <a:buFont typeface="Wingdings" pitchFamily="2" charset="2"/>
              <a:buNone/>
            </a:pPr>
            <a:r>
              <a:rPr lang="zh-CN" altLang="en-US"/>
              <a:t>　水平六：</a:t>
            </a:r>
            <a:r>
              <a:rPr lang="zh-CN" altLang="en-US" b="1">
                <a:solidFill>
                  <a:srgbClr val="CC6600"/>
                </a:solidFill>
                <a:ea typeface="幼圆" pitchFamily="49" charset="-122"/>
              </a:rPr>
              <a:t>组织</a:t>
            </a:r>
            <a:r>
              <a:rPr lang="zh-CN" altLang="en-US"/>
              <a:t>和</a:t>
            </a:r>
            <a:r>
              <a:rPr lang="zh-CN" altLang="en-US" b="1">
                <a:solidFill>
                  <a:srgbClr val="CC6600"/>
                </a:solidFill>
                <a:ea typeface="幼圆" pitchFamily="49" charset="-122"/>
              </a:rPr>
              <a:t>参加</a:t>
            </a:r>
            <a:r>
              <a:rPr lang="zh-CN" altLang="en-US"/>
              <a:t>小型体育比赛</a:t>
            </a:r>
          </a:p>
        </p:txBody>
      </p:sp>
    </p:spTree>
    <p:extLst>
      <p:ext uri="{BB962C8B-B14F-4D97-AF65-F5344CB8AC3E}">
        <p14:creationId xmlns:p14="http://schemas.microsoft.com/office/powerpoint/2010/main" val="9330915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zh-CN" altLang="en-US">
                <a:ea typeface="隶书" pitchFamily="49" charset="-122"/>
              </a:rPr>
              <a:t>学习目标案例分析</a:t>
            </a:r>
            <a:r>
              <a:rPr lang="en-US" altLang="zh-CN">
                <a:ea typeface="隶书" pitchFamily="49" charset="-122"/>
              </a:rPr>
              <a:t>1</a:t>
            </a:r>
          </a:p>
        </p:txBody>
      </p:sp>
      <p:sp>
        <p:nvSpPr>
          <p:cNvPr id="79875" name="Rectangle 3"/>
          <p:cNvSpPr>
            <a:spLocks noGrp="1" noChangeArrowheads="1"/>
          </p:cNvSpPr>
          <p:nvPr>
            <p:ph type="body" idx="1"/>
          </p:nvPr>
        </p:nvSpPr>
        <p:spPr>
          <a:xfrm>
            <a:off x="1062038" y="1766888"/>
            <a:ext cx="7769225" cy="4481512"/>
          </a:xfrm>
        </p:spPr>
        <p:txBody>
          <a:bodyPr/>
          <a:lstStyle/>
          <a:p>
            <a:pPr>
              <a:lnSpc>
                <a:spcPct val="90000"/>
              </a:lnSpc>
            </a:pPr>
            <a:r>
              <a:rPr lang="en-US" altLang="zh-CN"/>
              <a:t>1</a:t>
            </a:r>
            <a:r>
              <a:rPr lang="zh-CN" altLang="en-US"/>
              <a:t>、体验快速跑，尝试观察、比较和分析动作，发现存在的问题，选择适合的练习方案，改善动作质量，提高快速奔跑的能力，发展速度、力量、柔韧等身体素质。</a:t>
            </a:r>
          </a:p>
          <a:p>
            <a:pPr>
              <a:lnSpc>
                <a:spcPct val="90000"/>
              </a:lnSpc>
            </a:pPr>
            <a:r>
              <a:rPr lang="en-US" altLang="zh-CN"/>
              <a:t>2</a:t>
            </a:r>
            <a:r>
              <a:rPr lang="zh-CN" altLang="en-US"/>
              <a:t>、培养积极参与的态度，感受合作互助的快乐，表现出对同伴的关心和集体荣誉感，并逐步建立和谐的人际关系。</a:t>
            </a:r>
          </a:p>
          <a:p>
            <a:pPr>
              <a:lnSpc>
                <a:spcPct val="90000"/>
              </a:lnSpc>
              <a:buFont typeface="Wingdings" pitchFamily="2" charset="2"/>
              <a:buNone/>
            </a:pPr>
            <a:r>
              <a:rPr lang="zh-CN" altLang="en-US"/>
              <a:t>　</a:t>
            </a:r>
            <a:r>
              <a:rPr lang="zh-CN" altLang="en-US" i="1">
                <a:solidFill>
                  <a:srgbClr val="34B4F4"/>
                </a:solidFill>
                <a:ea typeface="华文行楷" pitchFamily="2" charset="-122"/>
              </a:rPr>
              <a:t>－－陈巍：上海市第三女子中学</a:t>
            </a:r>
          </a:p>
        </p:txBody>
      </p:sp>
    </p:spTree>
    <p:extLst>
      <p:ext uri="{BB962C8B-B14F-4D97-AF65-F5344CB8AC3E}">
        <p14:creationId xmlns:p14="http://schemas.microsoft.com/office/powerpoint/2010/main" val="625294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849306"/>
          </a:xfrm>
        </p:spPr>
        <p:txBody>
          <a:bodyPr/>
          <a:lstStyle/>
          <a:p>
            <a:r>
              <a:rPr lang="zh-CN" altLang="en-US" dirty="0" smtClean="0"/>
              <a:t>体育教案编写</a:t>
            </a:r>
            <a:endParaRPr lang="zh-CN" altLang="en-US" dirty="0"/>
          </a:p>
        </p:txBody>
      </p:sp>
      <p:sp>
        <p:nvSpPr>
          <p:cNvPr id="3" name="矩形 2"/>
          <p:cNvSpPr/>
          <p:nvPr/>
        </p:nvSpPr>
        <p:spPr>
          <a:xfrm>
            <a:off x="754250" y="1700208"/>
            <a:ext cx="7707531" cy="2677656"/>
          </a:xfrm>
          <a:prstGeom prst="rect">
            <a:avLst/>
          </a:prstGeom>
        </p:spPr>
        <p:txBody>
          <a:bodyPr wrap="square">
            <a:spAutoFit/>
          </a:bodyPr>
          <a:lstStyle/>
          <a:p>
            <a:pPr marL="0" indent="0">
              <a:buNone/>
            </a:pPr>
            <a:r>
              <a:rPr lang="zh-CN" altLang="en-US" sz="2800" dirty="0" smtClean="0"/>
              <a:t>    实践证明</a:t>
            </a:r>
            <a:r>
              <a:rPr lang="zh-CN" altLang="en-US" sz="2800" dirty="0"/>
              <a:t>，课堂上的缺陷和漏洞总是与备课不充分、不细致、教案书写不全面有关。</a:t>
            </a:r>
            <a:br>
              <a:rPr lang="zh-CN" altLang="en-US" sz="2800" dirty="0"/>
            </a:br>
            <a:r>
              <a:rPr lang="zh-CN" altLang="en-US" sz="2800" dirty="0"/>
              <a:t/>
            </a:r>
            <a:br>
              <a:rPr lang="zh-CN" altLang="en-US" sz="2800" dirty="0"/>
            </a:br>
            <a:r>
              <a:rPr lang="zh-CN" altLang="en-US" sz="2800" dirty="0" smtClean="0"/>
              <a:t>    教师</a:t>
            </a:r>
            <a:r>
              <a:rPr lang="zh-CN" altLang="en-US" sz="2800" dirty="0"/>
              <a:t>要上好一节课，往往需花费十倍于它的或更多的时间作准备。认真写好教案是合格教师的基本功。</a:t>
            </a:r>
          </a:p>
        </p:txBody>
      </p:sp>
    </p:spTree>
    <p:extLst>
      <p:ext uri="{BB962C8B-B14F-4D97-AF65-F5344CB8AC3E}">
        <p14:creationId xmlns:p14="http://schemas.microsoft.com/office/powerpoint/2010/main" val="34904641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案例分析</a:t>
            </a:r>
            <a:endParaRPr lang="zh-CN" altLang="en-US" dirty="0"/>
          </a:p>
        </p:txBody>
      </p:sp>
      <p:sp>
        <p:nvSpPr>
          <p:cNvPr id="3" name="内容占位符 2"/>
          <p:cNvSpPr>
            <a:spLocks noGrp="1"/>
          </p:cNvSpPr>
          <p:nvPr>
            <p:ph idx="1"/>
          </p:nvPr>
        </p:nvSpPr>
        <p:spPr/>
        <p:txBody>
          <a:bodyPr/>
          <a:lstStyle/>
          <a:p>
            <a:endParaRPr lang="zh-CN" altLang="en-US"/>
          </a:p>
        </p:txBody>
      </p:sp>
    </p:spTree>
    <p:extLst>
      <p:ext uri="{BB962C8B-B14F-4D97-AF65-F5344CB8AC3E}">
        <p14:creationId xmlns:p14="http://schemas.microsoft.com/office/powerpoint/2010/main" val="5599893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6119" y="1123944"/>
            <a:ext cx="8427861" cy="5114343"/>
          </a:xfrm>
        </p:spPr>
        <p:txBody>
          <a:bodyPr/>
          <a:lstStyle/>
          <a:p>
            <a:pPr marL="0" indent="0">
              <a:buNone/>
            </a:pPr>
            <a:r>
              <a:rPr lang="zh-CN" altLang="en-US" sz="2800" b="1" dirty="0" smtClean="0"/>
              <a:t>一、体育课教案</a:t>
            </a:r>
            <a:endParaRPr lang="en-US" altLang="zh-CN" sz="2800" b="1" dirty="0" smtClean="0"/>
          </a:p>
          <a:p>
            <a:pPr marL="0" indent="0">
              <a:buNone/>
            </a:pPr>
            <a:r>
              <a:rPr lang="zh-CN" altLang="en-US" sz="2800" dirty="0" smtClean="0"/>
              <a:t>         分为理论课和实践课</a:t>
            </a:r>
            <a:endParaRPr lang="en-US" altLang="zh-CN" sz="2800" dirty="0" smtClean="0"/>
          </a:p>
          <a:p>
            <a:pPr marL="0" indent="0">
              <a:buNone/>
            </a:pPr>
            <a:r>
              <a:rPr lang="zh-CN" altLang="en-US" sz="2800" b="1" dirty="0" smtClean="0"/>
              <a:t>二、体育理论课的编写</a:t>
            </a:r>
            <a:endParaRPr lang="en-US" altLang="zh-CN" sz="2800" b="1" dirty="0" smtClean="0"/>
          </a:p>
          <a:p>
            <a:pPr marL="0" indent="0">
              <a:buNone/>
            </a:pPr>
            <a:r>
              <a:rPr lang="zh-CN" altLang="en-US" sz="2800" b="1" dirty="0"/>
              <a:t>（一）编写教案前的准备</a:t>
            </a:r>
            <a:r>
              <a:rPr lang="zh-CN" altLang="en-US" sz="2800" b="1" dirty="0" smtClean="0"/>
              <a:t>工作</a:t>
            </a:r>
            <a:r>
              <a:rPr lang="zh-CN" altLang="en-US" sz="2800" dirty="0"/>
              <a:t/>
            </a:r>
            <a:br>
              <a:rPr lang="zh-CN" altLang="en-US" sz="2800" dirty="0"/>
            </a:br>
            <a:r>
              <a:rPr lang="en-US" altLang="zh-CN" sz="2800" dirty="0"/>
              <a:t>1</a:t>
            </a:r>
            <a:r>
              <a:rPr lang="zh-CN" altLang="en-US" sz="2800" dirty="0"/>
              <a:t>、钻研课程标准、教材，确定教学</a:t>
            </a:r>
            <a:r>
              <a:rPr lang="zh-CN" altLang="en-US" sz="2800" dirty="0" smtClean="0"/>
              <a:t>目标</a:t>
            </a:r>
            <a:endParaRPr lang="en-US" altLang="zh-CN" sz="2800" dirty="0" smtClean="0"/>
          </a:p>
          <a:p>
            <a:pPr marL="0" indent="0">
              <a:buNone/>
            </a:pPr>
            <a:r>
              <a:rPr lang="en-US" altLang="zh-CN" sz="2800" dirty="0"/>
              <a:t>2</a:t>
            </a:r>
            <a:r>
              <a:rPr lang="zh-CN" altLang="en-US" sz="2800" dirty="0"/>
              <a:t>、明确本节课的内容在整个教材中的地位，确定教学重点、难点</a:t>
            </a:r>
            <a:br>
              <a:rPr lang="zh-CN" altLang="en-US" sz="2800" dirty="0"/>
            </a:br>
            <a:r>
              <a:rPr lang="zh-CN" altLang="en-US" sz="2800" dirty="0" smtClean="0"/>
              <a:t>    </a:t>
            </a:r>
            <a:r>
              <a:rPr lang="zh-CN" altLang="en-US" sz="2400" dirty="0" smtClean="0">
                <a:solidFill>
                  <a:srgbClr val="FF0000"/>
                </a:solidFill>
                <a:latin typeface="华文行楷" panose="02010800040101010101" pitchFamily="2" charset="-122"/>
                <a:ea typeface="华文行楷" panose="02010800040101010101" pitchFamily="2" charset="-122"/>
              </a:rPr>
              <a:t>明确</a:t>
            </a:r>
            <a:r>
              <a:rPr lang="zh-CN" altLang="en-US" sz="2400" dirty="0">
                <a:solidFill>
                  <a:srgbClr val="FF0000"/>
                </a:solidFill>
                <a:latin typeface="华文行楷" panose="02010800040101010101" pitchFamily="2" charset="-122"/>
                <a:ea typeface="华文行楷" panose="02010800040101010101" pitchFamily="2" charset="-122"/>
              </a:rPr>
              <a:t>本节课的内容在整个教材中的地位及重点和难点。所谓重点，是指关键性的知识，学生理解了它，其它问题就可迎刃而解。所谓难点是相对的，是指学生常常容易误解和不容易理解的部分。不同水平的学生有不同的难点。</a:t>
            </a:r>
          </a:p>
        </p:txBody>
      </p:sp>
      <p:sp>
        <p:nvSpPr>
          <p:cNvPr id="4" name="标题 1"/>
          <p:cNvSpPr>
            <a:spLocks noGrp="1"/>
          </p:cNvSpPr>
          <p:nvPr>
            <p:ph type="title"/>
          </p:nvPr>
        </p:nvSpPr>
        <p:spPr>
          <a:xfrm>
            <a:off x="457200" y="274638"/>
            <a:ext cx="8229600" cy="633207"/>
          </a:xfrm>
        </p:spPr>
        <p:txBody>
          <a:bodyPr/>
          <a:lstStyle/>
          <a:p>
            <a:r>
              <a:rPr lang="zh-CN" altLang="en-US" dirty="0" smtClean="0"/>
              <a:t>第二节 体育课教案编写</a:t>
            </a:r>
            <a:endParaRPr lang="zh-CN" altLang="en-US" dirty="0"/>
          </a:p>
        </p:txBody>
      </p:sp>
    </p:spTree>
    <p:extLst>
      <p:ext uri="{BB962C8B-B14F-4D97-AF65-F5344CB8AC3E}">
        <p14:creationId xmlns:p14="http://schemas.microsoft.com/office/powerpoint/2010/main" val="1309626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66810" y="187515"/>
            <a:ext cx="8229600" cy="3097419"/>
          </a:xfrm>
        </p:spPr>
        <p:txBody>
          <a:bodyPr/>
          <a:lstStyle/>
          <a:p>
            <a:pPr marL="0" indent="0">
              <a:buNone/>
            </a:pPr>
            <a:r>
              <a:rPr lang="en-US" altLang="zh-CN" sz="2800" dirty="0"/>
              <a:t>3</a:t>
            </a:r>
            <a:r>
              <a:rPr lang="zh-CN" altLang="en-US" sz="2800" dirty="0"/>
              <a:t>、组织教材，选择</a:t>
            </a:r>
            <a:r>
              <a:rPr lang="zh-CN" altLang="en-US" sz="2800" dirty="0" smtClean="0"/>
              <a:t>教法</a:t>
            </a:r>
            <a:r>
              <a:rPr lang="zh-CN" altLang="en-US" sz="2400" dirty="0"/>
              <a:t/>
            </a:r>
            <a:br>
              <a:rPr lang="zh-CN" altLang="en-US" sz="2400" dirty="0"/>
            </a:br>
            <a:r>
              <a:rPr lang="zh-CN" altLang="en-US" sz="2400" dirty="0" smtClean="0"/>
              <a:t>    根据</a:t>
            </a:r>
            <a:r>
              <a:rPr lang="zh-CN" altLang="en-US" sz="2400" dirty="0"/>
              <a:t>教学原则和教材特点，结合学生的具体情况和学校场地、器材设备条件来组织教材考虑教法，初步构思整个教学过程。教材的组织是多种多样的，同一教材可以有不同的组织结构。但不论是哪一种结构都必须围绕中心内容，根据教材的内在联系贯穿重点，确定讲解的层次和步骤。同时，在选择教法上，还必须充分重视考虑如何集中学生的注意力、启发学生的积极思维，调动激发学生的积极性。</a:t>
            </a:r>
            <a:br>
              <a:rPr lang="zh-CN" altLang="en-US" sz="2400" dirty="0"/>
            </a:br>
            <a:endParaRPr lang="zh-CN" altLang="en-US" sz="2400" dirty="0"/>
          </a:p>
        </p:txBody>
      </p:sp>
      <p:sp>
        <p:nvSpPr>
          <p:cNvPr id="4" name="内容占位符 2"/>
          <p:cNvSpPr txBox="1">
            <a:spLocks/>
          </p:cNvSpPr>
          <p:nvPr/>
        </p:nvSpPr>
        <p:spPr>
          <a:xfrm>
            <a:off x="266810" y="3356968"/>
            <a:ext cx="8229600" cy="3313518"/>
          </a:xfrm>
          <a:prstGeom prst="rect">
            <a:avLst/>
          </a:prstGeom>
        </p:spPr>
        <p:style>
          <a:lnRef idx="1">
            <a:schemeClr val="accent6"/>
          </a:lnRef>
          <a:fillRef idx="2">
            <a:schemeClr val="accent6"/>
          </a:fillRef>
          <a:effectRef idx="1">
            <a:schemeClr val="accent6"/>
          </a:effectRef>
          <a:fontRef idx="minor">
            <a:schemeClr val="dk1"/>
          </a:fontRef>
        </p:style>
        <p:txBody>
          <a:bodyPr/>
          <a:lstStyle>
            <a:lvl1pPr marL="342900" indent="-342900" algn="l" rtl="0" fontAlgn="base">
              <a:spcBef>
                <a:spcPct val="20000"/>
              </a:spcBef>
              <a:spcAft>
                <a:spcPct val="0"/>
              </a:spcAft>
              <a:buFont typeface="Arial" pitchFamily="34" charset="0"/>
              <a:buChar char="•"/>
              <a:defRPr sz="3200">
                <a:solidFill>
                  <a:schemeClr val="tx1"/>
                </a:solidFill>
                <a:latin typeface="+mn-lt"/>
                <a:ea typeface="+mn-ea"/>
                <a:cs typeface="+mn-cs"/>
                <a:sym typeface="Calibri" pitchFamily="34" charset="0"/>
              </a:defRPr>
            </a:lvl1pPr>
            <a:lvl2pPr marL="742950" indent="-285750" algn="l" rtl="0" fontAlgn="base">
              <a:spcBef>
                <a:spcPct val="20000"/>
              </a:spcBef>
              <a:spcAft>
                <a:spcPct val="0"/>
              </a:spcAft>
              <a:buFont typeface="Arial" pitchFamily="34" charset="0"/>
              <a:buChar char="–"/>
              <a:defRPr sz="2800">
                <a:solidFill>
                  <a:schemeClr val="tx1"/>
                </a:solidFill>
                <a:latin typeface="+mn-lt"/>
                <a:ea typeface="+mn-ea"/>
                <a:sym typeface="Calibri" pitchFamily="34" charset="0"/>
              </a:defRPr>
            </a:lvl2pPr>
            <a:lvl3pPr marL="1143000" indent="-228600" algn="l" rtl="0" fontAlgn="base">
              <a:spcBef>
                <a:spcPct val="20000"/>
              </a:spcBef>
              <a:spcAft>
                <a:spcPct val="0"/>
              </a:spcAft>
              <a:buFont typeface="Arial" pitchFamily="34" charset="0"/>
              <a:buChar char="•"/>
              <a:defRPr sz="2400">
                <a:solidFill>
                  <a:schemeClr val="tx1"/>
                </a:solidFill>
                <a:latin typeface="+mn-lt"/>
                <a:ea typeface="+mn-ea"/>
                <a:sym typeface="Calibri" pitchFamily="34" charset="0"/>
              </a:defRPr>
            </a:lvl3pPr>
            <a:lvl4pPr marL="1600200" indent="-228600" algn="l" rtl="0" fontAlgn="base">
              <a:spcBef>
                <a:spcPct val="20000"/>
              </a:spcBef>
              <a:spcAft>
                <a:spcPct val="0"/>
              </a:spcAft>
              <a:buFont typeface="Arial" pitchFamily="34" charset="0"/>
              <a:buChar char="–"/>
              <a:defRPr sz="2000">
                <a:solidFill>
                  <a:schemeClr val="tx1"/>
                </a:solidFill>
                <a:latin typeface="+mn-lt"/>
                <a:ea typeface="+mn-ea"/>
                <a:sym typeface="Calibri" pitchFamily="34" charset="0"/>
              </a:defRPr>
            </a:lvl4pPr>
            <a:lvl5pPr marL="2057400" indent="-228600" algn="l" rtl="0" fontAlgn="base">
              <a:spcBef>
                <a:spcPct val="20000"/>
              </a:spcBef>
              <a:spcAft>
                <a:spcPct val="0"/>
              </a:spcAft>
              <a:buFont typeface="Arial" pitchFamily="34" charset="0"/>
              <a:buChar char="»"/>
              <a:defRPr sz="2000">
                <a:solidFill>
                  <a:schemeClr val="tx1"/>
                </a:solidFill>
                <a:latin typeface="+mn-lt"/>
                <a:ea typeface="+mn-ea"/>
                <a:sym typeface="Calibri" pitchFamily="34" charset="0"/>
              </a:defRPr>
            </a:lvl5pPr>
            <a:lvl6pPr marL="2514600" indent="-228600" algn="l" rtl="0" fontAlgn="base">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fontAlgn="base">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fontAlgn="base">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fontAlgn="base">
              <a:spcBef>
                <a:spcPct val="20000"/>
              </a:spcBef>
              <a:spcAft>
                <a:spcPct val="0"/>
              </a:spcAft>
              <a:buFont typeface="Arial" pitchFamily="34" charset="0"/>
              <a:buChar char="»"/>
              <a:defRPr sz="2000">
                <a:solidFill>
                  <a:schemeClr val="tx1"/>
                </a:solidFill>
                <a:latin typeface="+mn-lt"/>
                <a:ea typeface="+mn-ea"/>
                <a:sym typeface="Calibri" pitchFamily="34" charset="0"/>
              </a:defRPr>
            </a:lvl9pPr>
          </a:lstStyle>
          <a:p>
            <a:pPr marL="0" indent="0">
              <a:buFont typeface="Arial" pitchFamily="34" charset="0"/>
              <a:buNone/>
            </a:pPr>
            <a:r>
              <a:rPr lang="en-US" altLang="zh-CN" kern="0" dirty="0" smtClean="0"/>
              <a:t>4</a:t>
            </a:r>
            <a:r>
              <a:rPr lang="zh-CN" altLang="en-US" kern="0" dirty="0" smtClean="0"/>
              <a:t>、设计教学程序及时间安排</a:t>
            </a:r>
            <a:endParaRPr lang="en-US" altLang="zh-CN" sz="2400" kern="0" dirty="0" smtClean="0"/>
          </a:p>
          <a:p>
            <a:pPr marL="0" indent="0">
              <a:buFont typeface="Arial" pitchFamily="34" charset="0"/>
              <a:buNone/>
            </a:pPr>
            <a:r>
              <a:rPr lang="zh-CN" altLang="en-US" sz="2400" kern="0" dirty="0" smtClean="0"/>
              <a:t>编写教案前给予充分的考虑：</a:t>
            </a:r>
            <a:br>
              <a:rPr lang="zh-CN" altLang="en-US" sz="2400" kern="0" dirty="0" smtClean="0"/>
            </a:br>
            <a:r>
              <a:rPr lang="zh-CN" altLang="en-US" sz="2400" kern="0" dirty="0" smtClean="0"/>
              <a:t>⑴如何复习旧知识引入新课题。</a:t>
            </a:r>
            <a:br>
              <a:rPr lang="zh-CN" altLang="en-US" sz="2400" kern="0" dirty="0" smtClean="0"/>
            </a:br>
            <a:r>
              <a:rPr lang="zh-CN" altLang="en-US" sz="2400" kern="0" dirty="0" smtClean="0"/>
              <a:t>⑵新授课的内容如何展开。</a:t>
            </a:r>
            <a:br>
              <a:rPr lang="zh-CN" altLang="en-US" sz="2400" kern="0" dirty="0" smtClean="0"/>
            </a:br>
            <a:r>
              <a:rPr lang="zh-CN" altLang="en-US" sz="2400" kern="0" dirty="0" smtClean="0"/>
              <a:t>⑶强调哪些重点内容；如何讲解难点，在练习中如何解决。</a:t>
            </a:r>
            <a:br>
              <a:rPr lang="zh-CN" altLang="en-US" sz="2400" kern="0" dirty="0" smtClean="0"/>
            </a:br>
            <a:r>
              <a:rPr lang="zh-CN" altLang="en-US" sz="2400" kern="0" dirty="0" smtClean="0"/>
              <a:t>⑷最后的巩固应如何进行。</a:t>
            </a:r>
            <a:br>
              <a:rPr lang="zh-CN" altLang="en-US" sz="2400" kern="0" dirty="0" smtClean="0"/>
            </a:br>
            <a:r>
              <a:rPr lang="zh-CN" altLang="en-US" sz="2400" kern="0" dirty="0" smtClean="0"/>
              <a:t>⑸各部分所用的时间。</a:t>
            </a:r>
            <a:br>
              <a:rPr lang="zh-CN" altLang="en-US" sz="2400" kern="0" dirty="0" smtClean="0"/>
            </a:br>
            <a:r>
              <a:rPr lang="zh-CN" altLang="en-US" sz="2400" kern="0" dirty="0" smtClean="0"/>
              <a:t>⑹电教手段的运用。</a:t>
            </a:r>
            <a:br>
              <a:rPr lang="zh-CN" altLang="en-US" sz="2400" kern="0" dirty="0" smtClean="0"/>
            </a:br>
            <a:endParaRPr lang="zh-CN" altLang="en-US" sz="2400" kern="0" dirty="0"/>
          </a:p>
        </p:txBody>
      </p:sp>
    </p:spTree>
    <p:extLst>
      <p:ext uri="{BB962C8B-B14F-4D97-AF65-F5344CB8AC3E}">
        <p14:creationId xmlns:p14="http://schemas.microsoft.com/office/powerpoint/2010/main" val="27529920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idx="1"/>
          </p:nvPr>
        </p:nvSpPr>
        <p:spPr>
          <a:xfrm>
            <a:off x="394085" y="691746"/>
            <a:ext cx="8571927" cy="5258409"/>
          </a:xfrm>
        </p:spPr>
        <p:txBody>
          <a:bodyPr/>
          <a:lstStyle/>
          <a:p>
            <a:pPr marL="0" indent="0">
              <a:buNone/>
            </a:pPr>
            <a:r>
              <a:rPr lang="zh-CN" altLang="en-US" sz="2800" b="1" dirty="0" smtClean="0"/>
              <a:t>（二）教案</a:t>
            </a:r>
            <a:r>
              <a:rPr lang="zh-CN" altLang="en-US" sz="2800" b="1" dirty="0"/>
              <a:t>的一般内容和</a:t>
            </a:r>
            <a:r>
              <a:rPr lang="zh-CN" altLang="en-US" sz="2800" b="1" dirty="0" smtClean="0"/>
              <a:t>要求（见范例）</a:t>
            </a:r>
            <a:r>
              <a:rPr lang="zh-CN" altLang="en-US" sz="2400" dirty="0"/>
              <a:t/>
            </a:r>
            <a:br>
              <a:rPr lang="zh-CN" altLang="en-US" sz="2400" dirty="0"/>
            </a:br>
            <a:r>
              <a:rPr lang="en-US" altLang="zh-CN" sz="2400" dirty="0"/>
              <a:t>1</a:t>
            </a:r>
            <a:r>
              <a:rPr lang="zh-CN" altLang="en-US" sz="2400" dirty="0"/>
              <a:t>、教案的内容</a:t>
            </a:r>
            <a:br>
              <a:rPr lang="zh-CN" altLang="en-US" sz="2400" dirty="0"/>
            </a:br>
            <a:r>
              <a:rPr lang="zh-CN" altLang="en-US" sz="2400" dirty="0" smtClean="0"/>
              <a:t>一般说来</a:t>
            </a:r>
            <a:r>
              <a:rPr lang="zh-CN" altLang="en-US" sz="2400" dirty="0"/>
              <a:t>，教案包括以下几个方面：</a:t>
            </a:r>
            <a:br>
              <a:rPr lang="zh-CN" altLang="en-US" sz="2400" dirty="0"/>
            </a:br>
            <a:r>
              <a:rPr lang="zh-CN" altLang="en-US" sz="2400" b="1" dirty="0">
                <a:solidFill>
                  <a:srgbClr val="0070C0"/>
                </a:solidFill>
              </a:rPr>
              <a:t>⑴本课课题。</a:t>
            </a:r>
            <a:r>
              <a:rPr lang="zh-CN" altLang="en-US" sz="2400" dirty="0"/>
              <a:t/>
            </a:r>
            <a:br>
              <a:rPr lang="zh-CN" altLang="en-US" sz="2400" dirty="0"/>
            </a:br>
            <a:r>
              <a:rPr lang="zh-CN" altLang="en-US" sz="2400" b="1" dirty="0">
                <a:solidFill>
                  <a:srgbClr val="0070C0"/>
                </a:solidFill>
              </a:rPr>
              <a:t>⑵教学目标</a:t>
            </a:r>
            <a:r>
              <a:rPr lang="zh-CN" altLang="en-US" sz="2400" b="1" dirty="0" smtClean="0">
                <a:solidFill>
                  <a:srgbClr val="0070C0"/>
                </a:solidFill>
              </a:rPr>
              <a:t>。</a:t>
            </a:r>
            <a:r>
              <a:rPr lang="zh-CN" altLang="en-US" sz="2400" dirty="0" smtClean="0"/>
              <a:t>教学</a:t>
            </a:r>
            <a:r>
              <a:rPr lang="zh-CN" altLang="en-US" sz="2400" dirty="0"/>
              <a:t>目标在教案中要明确、具体、简练。一般要包括</a:t>
            </a:r>
            <a:r>
              <a:rPr lang="zh-CN" altLang="en-US" sz="2400" dirty="0">
                <a:solidFill>
                  <a:srgbClr val="FF0000"/>
                </a:solidFill>
              </a:rPr>
              <a:t>知识目标、技能目标、情感目标</a:t>
            </a:r>
            <a:r>
              <a:rPr lang="zh-CN" altLang="en-US" sz="2400" dirty="0"/>
              <a:t>三个方面。</a:t>
            </a:r>
            <a:br>
              <a:rPr lang="zh-CN" altLang="en-US" sz="2400" dirty="0"/>
            </a:br>
            <a:r>
              <a:rPr lang="zh-CN" altLang="en-US" sz="2400" b="1" dirty="0">
                <a:solidFill>
                  <a:srgbClr val="0070C0"/>
                </a:solidFill>
              </a:rPr>
              <a:t>⑶课时分配。</a:t>
            </a:r>
            <a:br>
              <a:rPr lang="zh-CN" altLang="en-US" sz="2400" b="1" dirty="0">
                <a:solidFill>
                  <a:srgbClr val="0070C0"/>
                </a:solidFill>
              </a:rPr>
            </a:br>
            <a:r>
              <a:rPr lang="zh-CN" altLang="en-US" sz="2400" b="1" dirty="0">
                <a:solidFill>
                  <a:srgbClr val="0070C0"/>
                </a:solidFill>
              </a:rPr>
              <a:t>⑷授课类型。</a:t>
            </a:r>
            <a:r>
              <a:rPr lang="zh-CN" altLang="en-US" sz="2400" dirty="0"/>
              <a:t/>
            </a:r>
            <a:br>
              <a:rPr lang="zh-CN" altLang="en-US" sz="2400" dirty="0"/>
            </a:br>
            <a:r>
              <a:rPr lang="zh-CN" altLang="en-US" sz="2400" b="1" dirty="0">
                <a:solidFill>
                  <a:srgbClr val="0070C0"/>
                </a:solidFill>
              </a:rPr>
              <a:t>⑸教学内容。</a:t>
            </a:r>
            <a:r>
              <a:rPr lang="zh-CN" altLang="en-US" sz="2400" dirty="0"/>
              <a:t>教学内容是课堂教学的核心，因为备课的其他环节都是为它服务的。写教案时，必须将教学内容分步骤分层次地写清楚，必要时还应在每一部分内容后注明所需的时间。这样，可以使所讲授的内容按预计时间稳步进行，不至于出现前松后紧或前紧后松的局面。</a:t>
            </a:r>
            <a:br>
              <a:rPr lang="zh-CN" altLang="en-US" sz="2400" dirty="0"/>
            </a:br>
            <a:endParaRPr lang="zh-CN" altLang="en-US" sz="2400" dirty="0"/>
          </a:p>
        </p:txBody>
      </p:sp>
    </p:spTree>
    <p:extLst>
      <p:ext uri="{BB962C8B-B14F-4D97-AF65-F5344CB8AC3E}">
        <p14:creationId xmlns:p14="http://schemas.microsoft.com/office/powerpoint/2010/main" val="19319599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4563" y="187515"/>
            <a:ext cx="4950625" cy="6670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26097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4086" y="403614"/>
            <a:ext cx="8229600" cy="5618574"/>
          </a:xfrm>
        </p:spPr>
        <p:txBody>
          <a:bodyPr/>
          <a:lstStyle/>
          <a:p>
            <a:pPr marL="0" indent="0">
              <a:buNone/>
            </a:pPr>
            <a:r>
              <a:rPr lang="zh-CN" altLang="en-US" sz="2400" b="1" dirty="0" smtClean="0">
                <a:solidFill>
                  <a:srgbClr val="0070C0"/>
                </a:solidFill>
              </a:rPr>
              <a:t>⑹</a:t>
            </a:r>
            <a:r>
              <a:rPr lang="zh-CN" altLang="en-US" sz="2400" b="1" dirty="0">
                <a:solidFill>
                  <a:srgbClr val="0070C0"/>
                </a:solidFill>
              </a:rPr>
              <a:t>教学重点和难点。</a:t>
            </a:r>
            <a:r>
              <a:rPr lang="zh-CN" altLang="en-US" sz="2400" dirty="0"/>
              <a:t>教学重点和难点是整个教学的核心，是完成教学任务的关键所在。重点突出，难点明确，有利于学生掌握教学总体思路，便于学生配合教师完成教学任务</a:t>
            </a:r>
            <a:r>
              <a:rPr lang="zh-CN" altLang="en-US" sz="2400" dirty="0" smtClean="0"/>
              <a:t>。</a:t>
            </a:r>
            <a:r>
              <a:rPr lang="zh-CN" altLang="en-US" sz="2400" dirty="0"/>
              <a:t/>
            </a:r>
            <a:br>
              <a:rPr lang="zh-CN" altLang="en-US" sz="2400" dirty="0"/>
            </a:br>
            <a:r>
              <a:rPr lang="zh-CN" altLang="en-US" sz="2400" b="1" dirty="0">
                <a:solidFill>
                  <a:srgbClr val="0070C0"/>
                </a:solidFill>
              </a:rPr>
              <a:t>⑺教学内容的导入。</a:t>
            </a:r>
            <a:r>
              <a:rPr lang="zh-CN" altLang="en-US" sz="2400" dirty="0"/>
              <a:t>教学内容的导入就是课堂导语。课堂导语是门艺术，它是教与学的纽带，是让学生走进教材、掌握教材的桥梁。因此，教师应该根据确定的教学目标、内容，针对学生的心理，精心设计课堂导语，巧妙地导入新课，以激发学生的兴趣，使学生能全身心地投入到课堂学习中</a:t>
            </a:r>
            <a:r>
              <a:rPr lang="zh-CN" altLang="en-US" sz="2400" dirty="0" smtClean="0"/>
              <a:t>。</a:t>
            </a:r>
            <a:r>
              <a:rPr lang="zh-CN" altLang="en-US" sz="2400" dirty="0"/>
              <a:t/>
            </a:r>
            <a:br>
              <a:rPr lang="zh-CN" altLang="en-US" sz="2400" dirty="0"/>
            </a:br>
            <a:r>
              <a:rPr lang="zh-CN" altLang="en-US" sz="2400" b="1" dirty="0">
                <a:solidFill>
                  <a:srgbClr val="0070C0"/>
                </a:solidFill>
              </a:rPr>
              <a:t>⑻教学过程。</a:t>
            </a:r>
            <a:r>
              <a:rPr lang="zh-CN" altLang="en-US" sz="2400" dirty="0"/>
              <a:t>教学过程也称教学步骤或教学程序，即用于指导和规范教师课堂活动的步骤。只有安排好教学过程，教师才能在课堂上有条不紊地圆满地完成每一个教学环节</a:t>
            </a:r>
            <a:r>
              <a:rPr lang="zh-CN" altLang="en-US" sz="2400" dirty="0" smtClean="0"/>
              <a:t>。</a:t>
            </a:r>
            <a:r>
              <a:rPr lang="zh-CN" altLang="en-US" sz="2400" dirty="0"/>
              <a:t/>
            </a:r>
            <a:br>
              <a:rPr lang="zh-CN" altLang="en-US" sz="2400" dirty="0"/>
            </a:br>
            <a:r>
              <a:rPr lang="zh-CN" altLang="en-US" sz="2400" b="1" dirty="0">
                <a:solidFill>
                  <a:srgbClr val="0070C0"/>
                </a:solidFill>
              </a:rPr>
              <a:t>⑼教学主要方法。</a:t>
            </a:r>
            <a:r>
              <a:rPr lang="zh-CN" altLang="en-US" sz="2400" dirty="0"/>
              <a:t>教学方法虽然多种多样，但每节课的教学方法必须依据教学内容和学生的接受能力来确定。教师的教学艺术如何，很重要的是看其教学方法的运用是否巧妙得当</a:t>
            </a:r>
            <a:r>
              <a:rPr lang="zh-CN" altLang="en-US" sz="2400" dirty="0" smtClean="0"/>
              <a:t>。</a:t>
            </a:r>
            <a:r>
              <a:rPr lang="zh-CN" altLang="en-US" sz="2400" dirty="0"/>
              <a:t/>
            </a:r>
            <a:br>
              <a:rPr lang="zh-CN" altLang="en-US" sz="2400" dirty="0"/>
            </a:br>
            <a:endParaRPr lang="zh-CN" altLang="en-US" sz="2400" dirty="0"/>
          </a:p>
        </p:txBody>
      </p:sp>
    </p:spTree>
    <p:extLst>
      <p:ext uri="{BB962C8B-B14F-4D97-AF65-F5344CB8AC3E}">
        <p14:creationId xmlns:p14="http://schemas.microsoft.com/office/powerpoint/2010/main" val="27962274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547680"/>
            <a:ext cx="8229600" cy="5578483"/>
          </a:xfrm>
        </p:spPr>
        <p:txBody>
          <a:bodyPr/>
          <a:lstStyle/>
          <a:p>
            <a:pPr marL="0" indent="0">
              <a:buNone/>
            </a:pPr>
            <a:r>
              <a:rPr lang="zh-CN" altLang="en-US" sz="2400" b="1" dirty="0">
                <a:solidFill>
                  <a:srgbClr val="0070C0"/>
                </a:solidFill>
              </a:rPr>
              <a:t>⑽教学手段。</a:t>
            </a:r>
            <a:r>
              <a:rPr lang="zh-CN" altLang="en-US" sz="2400" dirty="0">
                <a:solidFill>
                  <a:srgbClr val="000000"/>
                </a:solidFill>
              </a:rPr>
              <a:t>为更好的达成本课教学目标，采用哪些教学手段应在备课时要预设好，包括课堂练习，课堂练习是体育知识结构转化为学生认知结构的纽带，是学生将所学的理论知识与实践相结合的一种方式，更是及时反馈课堂教学效果的好方法，因此无论所讲授的知识内容是何性质，都应体现在课堂的练习上。与此同时还要做好电教手段的设计</a:t>
            </a:r>
            <a:r>
              <a:rPr lang="zh-CN" altLang="en-US" sz="2400" dirty="0" smtClean="0">
                <a:solidFill>
                  <a:srgbClr val="000000"/>
                </a:solidFill>
              </a:rPr>
              <a:t>。</a:t>
            </a:r>
            <a:r>
              <a:rPr lang="zh-CN" altLang="en-US" sz="2400" dirty="0">
                <a:solidFill>
                  <a:srgbClr val="000000"/>
                </a:solidFill>
              </a:rPr>
              <a:t/>
            </a:r>
            <a:br>
              <a:rPr lang="zh-CN" altLang="en-US" sz="2400" dirty="0">
                <a:solidFill>
                  <a:srgbClr val="000000"/>
                </a:solidFill>
              </a:rPr>
            </a:br>
            <a:r>
              <a:rPr lang="zh-CN" altLang="en-US" sz="2400" b="1" dirty="0">
                <a:solidFill>
                  <a:srgbClr val="0070C0"/>
                </a:solidFill>
              </a:rPr>
              <a:t>⑾教具。</a:t>
            </a:r>
            <a:r>
              <a:rPr lang="zh-CN" altLang="en-US" sz="2400" dirty="0">
                <a:solidFill>
                  <a:srgbClr val="000000"/>
                </a:solidFill>
              </a:rPr>
              <a:t>在本课教学中都需要使用哪些教具要在教案中体现出来，包括教师提供的和学生自备的</a:t>
            </a:r>
            <a:r>
              <a:rPr lang="zh-CN" altLang="en-US" sz="2400" dirty="0" smtClean="0">
                <a:solidFill>
                  <a:srgbClr val="000000"/>
                </a:solidFill>
              </a:rPr>
              <a:t>。</a:t>
            </a:r>
            <a:r>
              <a:rPr lang="zh-CN" altLang="en-US" sz="2400" dirty="0">
                <a:solidFill>
                  <a:srgbClr val="000000"/>
                </a:solidFill>
              </a:rPr>
              <a:t/>
            </a:r>
            <a:br>
              <a:rPr lang="zh-CN" altLang="en-US" sz="2400" dirty="0">
                <a:solidFill>
                  <a:srgbClr val="000000"/>
                </a:solidFill>
              </a:rPr>
            </a:br>
            <a:r>
              <a:rPr lang="zh-CN" altLang="en-US" sz="2400" b="1" dirty="0">
                <a:solidFill>
                  <a:srgbClr val="0070C0"/>
                </a:solidFill>
              </a:rPr>
              <a:t>⑿小结和作业。</a:t>
            </a:r>
            <a:r>
              <a:rPr lang="zh-CN" altLang="en-US" sz="2400" dirty="0">
                <a:solidFill>
                  <a:srgbClr val="000000"/>
                </a:solidFill>
              </a:rPr>
              <a:t>一个好的教案应有始有终。小结既是课堂教学的结束语，又是强化教学重点的必不可少的手段。好的总结可以起到画龙点睛的作用。为学好下一节课的内容奠定坚实的基础</a:t>
            </a:r>
            <a:r>
              <a:rPr lang="zh-CN" altLang="en-US" sz="2400" dirty="0" smtClean="0">
                <a:solidFill>
                  <a:srgbClr val="000000"/>
                </a:solidFill>
              </a:rPr>
              <a:t>。</a:t>
            </a:r>
            <a:r>
              <a:rPr lang="zh-CN" altLang="en-US" sz="2400" dirty="0">
                <a:solidFill>
                  <a:srgbClr val="000000"/>
                </a:solidFill>
              </a:rPr>
              <a:t/>
            </a:r>
            <a:br>
              <a:rPr lang="zh-CN" altLang="en-US" sz="2400" dirty="0">
                <a:solidFill>
                  <a:srgbClr val="000000"/>
                </a:solidFill>
              </a:rPr>
            </a:br>
            <a:r>
              <a:rPr lang="zh-CN" altLang="en-US" sz="2400" b="1" dirty="0">
                <a:solidFill>
                  <a:srgbClr val="0070C0"/>
                </a:solidFill>
              </a:rPr>
              <a:t>⒀教学反思。</a:t>
            </a:r>
            <a:r>
              <a:rPr lang="zh-CN" altLang="en-US" sz="2400" dirty="0">
                <a:solidFill>
                  <a:srgbClr val="000000"/>
                </a:solidFill>
              </a:rPr>
              <a:t>教学反思是教案的一个组成部分，在上完本课以后，要认真填写教学计划的执行情况、效果如何、有什么经验教训、原因是什么、应如何改进等等。以便不断积累和总结教学经验，提高教学水平。</a:t>
            </a:r>
            <a:br>
              <a:rPr lang="zh-CN" altLang="en-US" sz="2400" dirty="0">
                <a:solidFill>
                  <a:srgbClr val="000000"/>
                </a:solidFill>
              </a:rPr>
            </a:br>
            <a:endParaRPr lang="zh-CN" altLang="en-US" sz="2400" dirty="0"/>
          </a:p>
        </p:txBody>
      </p:sp>
    </p:spTree>
    <p:extLst>
      <p:ext uri="{BB962C8B-B14F-4D97-AF65-F5344CB8AC3E}">
        <p14:creationId xmlns:p14="http://schemas.microsoft.com/office/powerpoint/2010/main" val="22535517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体育</a:t>
            </a:r>
            <a:r>
              <a:rPr lang="zh-CN" altLang="en-US" dirty="0"/>
              <a:t>实践</a:t>
            </a:r>
            <a:r>
              <a:rPr lang="zh-CN" altLang="en-US" dirty="0" smtClean="0"/>
              <a:t>课教案编写</a:t>
            </a:r>
            <a:endParaRPr lang="zh-CN" altLang="en-US" dirty="0"/>
          </a:p>
        </p:txBody>
      </p:sp>
      <p:sp>
        <p:nvSpPr>
          <p:cNvPr id="3" name="内容占位符 2"/>
          <p:cNvSpPr>
            <a:spLocks noGrp="1"/>
          </p:cNvSpPr>
          <p:nvPr>
            <p:ph idx="1"/>
          </p:nvPr>
        </p:nvSpPr>
        <p:spPr>
          <a:xfrm>
            <a:off x="394086" y="1340043"/>
            <a:ext cx="8229600" cy="4525963"/>
          </a:xfrm>
        </p:spPr>
        <p:txBody>
          <a:bodyPr/>
          <a:lstStyle/>
          <a:p>
            <a:pPr marL="0" indent="0">
              <a:buNone/>
            </a:pPr>
            <a:r>
              <a:rPr lang="zh-CN" altLang="en-US" sz="2800" b="1" dirty="0" smtClean="0"/>
              <a:t>一、体育实践课教案写法（格式）</a:t>
            </a:r>
            <a:endParaRPr lang="en-US" altLang="zh-CN" sz="2800" b="1" dirty="0" smtClean="0"/>
          </a:p>
          <a:p>
            <a:pPr marL="0" indent="0">
              <a:buNone/>
            </a:pPr>
            <a:r>
              <a:rPr lang="en-US" altLang="zh-CN" sz="2800" b="1" dirty="0" smtClean="0"/>
              <a:t>1</a:t>
            </a:r>
            <a:r>
              <a:rPr lang="zh-CN" altLang="en-US" sz="2800" b="1" dirty="0" smtClean="0"/>
              <a:t>、格式多样</a:t>
            </a:r>
            <a:endParaRPr lang="en-US" altLang="zh-CN" sz="2800" b="1" dirty="0" smtClean="0"/>
          </a:p>
          <a:p>
            <a:pPr marL="0" indent="0">
              <a:buNone/>
            </a:pPr>
            <a:r>
              <a:rPr lang="zh-CN" altLang="en-US" sz="2400" dirty="0" smtClean="0"/>
              <a:t>通常分为</a:t>
            </a:r>
            <a:r>
              <a:rPr lang="zh-CN" altLang="en-US" dirty="0" smtClean="0"/>
              <a:t>：</a:t>
            </a:r>
            <a:r>
              <a:rPr lang="zh-CN" altLang="en-US" sz="2800" dirty="0" smtClean="0">
                <a:solidFill>
                  <a:srgbClr val="FF0000"/>
                </a:solidFill>
              </a:rPr>
              <a:t>文字</a:t>
            </a:r>
            <a:r>
              <a:rPr lang="zh-CN" altLang="en-US" sz="2800" dirty="0">
                <a:solidFill>
                  <a:srgbClr val="FF0000"/>
                </a:solidFill>
              </a:rPr>
              <a:t>叙述</a:t>
            </a:r>
            <a:r>
              <a:rPr lang="zh-CN" altLang="en-US" sz="2800" dirty="0" smtClean="0">
                <a:solidFill>
                  <a:srgbClr val="FF0000"/>
                </a:solidFill>
              </a:rPr>
              <a:t>式和表格式</a:t>
            </a:r>
            <a:r>
              <a:rPr lang="zh-CN" altLang="en-US" sz="2400" dirty="0"/>
              <a:t>。文字叙述式教案一般是按上课的顺序依次书写，比较</a:t>
            </a:r>
            <a:r>
              <a:rPr lang="zh-CN" altLang="en-US" sz="2400" dirty="0" smtClean="0"/>
              <a:t>容易</a:t>
            </a:r>
            <a:r>
              <a:rPr lang="zh-CN" altLang="en-US" sz="2400" dirty="0"/>
              <a:t>。</a:t>
            </a:r>
            <a:r>
              <a:rPr lang="zh-CN" altLang="en-US" sz="2400" dirty="0" smtClean="0"/>
              <a:t>表格式</a:t>
            </a:r>
            <a:r>
              <a:rPr lang="zh-CN" altLang="en-US" sz="2400" dirty="0"/>
              <a:t>教案一般按表格的规定填写，比较清楚，既便于自己看，又便于别人检查，但书写比较复杂</a:t>
            </a:r>
            <a:r>
              <a:rPr lang="zh-CN" altLang="en-US" sz="2400" dirty="0" smtClean="0"/>
              <a:t>。有</a:t>
            </a:r>
            <a:r>
              <a:rPr lang="zh-CN" altLang="en-US" sz="2400" dirty="0"/>
              <a:t>的教师还创造了卡片式教案、图表框架式教案等新的教案形式</a:t>
            </a:r>
            <a:r>
              <a:rPr lang="zh-CN" altLang="en-US" sz="2400" dirty="0" smtClean="0"/>
              <a:t>。</a:t>
            </a:r>
            <a:endParaRPr lang="en-US" altLang="zh-CN" sz="2400" dirty="0" smtClean="0"/>
          </a:p>
          <a:p>
            <a:pPr marL="0" indent="0">
              <a:buNone/>
            </a:pPr>
            <a:r>
              <a:rPr lang="en-US" altLang="zh-CN" sz="2800" b="1" dirty="0" smtClean="0"/>
              <a:t>2</a:t>
            </a:r>
            <a:r>
              <a:rPr lang="zh-CN" altLang="en-US" sz="2800" b="1" dirty="0" smtClean="0"/>
              <a:t>、体育学院统一格式（见模版）</a:t>
            </a:r>
            <a:endParaRPr lang="en-US" altLang="zh-CN" sz="2800" b="1" dirty="0" smtClean="0"/>
          </a:p>
          <a:p>
            <a:pPr marL="0" indent="0">
              <a:buNone/>
            </a:pPr>
            <a:r>
              <a:rPr lang="en-US" altLang="zh-CN" sz="2800" b="1" dirty="0" smtClean="0"/>
              <a:t>3</a:t>
            </a:r>
            <a:r>
              <a:rPr lang="zh-CN" altLang="en-US" sz="2800" b="1" dirty="0" smtClean="0"/>
              <a:t>、教案的一般内容和要求</a:t>
            </a:r>
            <a:endParaRPr lang="zh-CN" altLang="en-US" sz="2800" b="1" dirty="0"/>
          </a:p>
        </p:txBody>
      </p:sp>
    </p:spTree>
    <p:extLst>
      <p:ext uri="{BB962C8B-B14F-4D97-AF65-F5344CB8AC3E}">
        <p14:creationId xmlns:p14="http://schemas.microsoft.com/office/powerpoint/2010/main" val="42898606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0845" y="247971"/>
            <a:ext cx="5474508" cy="6441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5739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4463" y="1549400"/>
            <a:ext cx="6315075" cy="376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50925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457200" y="274638"/>
            <a:ext cx="8229600" cy="777273"/>
          </a:xfrm>
        </p:spPr>
        <p:txBody>
          <a:bodyPr/>
          <a:lstStyle/>
          <a:p>
            <a:r>
              <a:rPr lang="zh-CN" altLang="en-US" dirty="0" smtClean="0">
                <a:solidFill>
                  <a:schemeClr val="tx1"/>
                </a:solidFill>
                <a:ea typeface="华文中宋" pitchFamily="2" charset="-122"/>
              </a:rPr>
              <a:t>第一节  如何</a:t>
            </a:r>
            <a:r>
              <a:rPr lang="zh-CN" altLang="en-US" dirty="0">
                <a:solidFill>
                  <a:schemeClr val="tx1"/>
                </a:solidFill>
                <a:ea typeface="华文中宋" pitchFamily="2" charset="-122"/>
              </a:rPr>
              <a:t>确定体育教学目标</a:t>
            </a:r>
          </a:p>
        </p:txBody>
      </p:sp>
      <p:sp>
        <p:nvSpPr>
          <p:cNvPr id="73731" name="Rectangle 3"/>
          <p:cNvSpPr>
            <a:spLocks noGrp="1" noChangeArrowheads="1"/>
          </p:cNvSpPr>
          <p:nvPr>
            <p:ph type="body" idx="1"/>
          </p:nvPr>
        </p:nvSpPr>
        <p:spPr>
          <a:xfrm>
            <a:off x="610185" y="1412076"/>
            <a:ext cx="7924800" cy="4548188"/>
          </a:xfrm>
        </p:spPr>
        <p:txBody>
          <a:bodyPr/>
          <a:lstStyle/>
          <a:p>
            <a:pPr>
              <a:buFont typeface="Wingdings" pitchFamily="2" charset="2"/>
              <a:buNone/>
            </a:pPr>
            <a:r>
              <a:rPr lang="zh-CN" altLang="en-US" dirty="0"/>
              <a:t>　</a:t>
            </a:r>
            <a:r>
              <a:rPr lang="zh-CN" altLang="en-US" sz="3600" i="1" dirty="0">
                <a:ea typeface="华文行楷" pitchFamily="2" charset="-122"/>
              </a:rPr>
              <a:t>体育课程目标的地位</a:t>
            </a:r>
            <a:r>
              <a:rPr lang="zh-CN" altLang="en-US" sz="3600" dirty="0"/>
              <a:t>：</a:t>
            </a:r>
          </a:p>
          <a:p>
            <a:pPr>
              <a:buFont typeface="Wingdings" pitchFamily="2" charset="2"/>
              <a:buNone/>
            </a:pPr>
            <a:r>
              <a:rPr lang="zh-CN" altLang="en-US" dirty="0"/>
              <a:t>　　　体育课程目标规定着体育课程编制的方向，决定着课程内容的选择和组织，也是体育课程实施和评价的依据。</a:t>
            </a:r>
          </a:p>
          <a:p>
            <a:pPr>
              <a:buFont typeface="Wingdings" pitchFamily="2" charset="2"/>
              <a:buNone/>
            </a:pPr>
            <a:r>
              <a:rPr lang="zh-CN" altLang="en-US" dirty="0"/>
              <a:t>　　　</a:t>
            </a:r>
            <a:r>
              <a:rPr lang="en-US" altLang="zh-CN" dirty="0"/>
              <a:t>《</a:t>
            </a:r>
            <a:r>
              <a:rPr lang="zh-CN" altLang="en-US" dirty="0"/>
              <a:t>标准</a:t>
            </a:r>
            <a:r>
              <a:rPr lang="en-US" altLang="zh-CN" dirty="0"/>
              <a:t>》</a:t>
            </a:r>
            <a:r>
              <a:rPr lang="zh-CN" altLang="en-US" dirty="0"/>
              <a:t>以目标的达成来统领教学内容和教学方法的选择。各地、各校和教师可以选择多种不同的内容、采用多种不同的形式和方法去达成课程学习目标。</a:t>
            </a:r>
          </a:p>
        </p:txBody>
      </p:sp>
    </p:spTree>
    <p:extLst>
      <p:ext uri="{BB962C8B-B14F-4D97-AF65-F5344CB8AC3E}">
        <p14:creationId xmlns:p14="http://schemas.microsoft.com/office/powerpoint/2010/main" val="37951641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6614" y="115483"/>
            <a:ext cx="5781675" cy="6742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01585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9263" y="20638"/>
            <a:ext cx="5705475" cy="681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44502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1163" y="830263"/>
            <a:ext cx="5781675"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64889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spTree>
    <p:extLst>
      <p:ext uri="{BB962C8B-B14F-4D97-AF65-F5344CB8AC3E}">
        <p14:creationId xmlns:p14="http://schemas.microsoft.com/office/powerpoint/2010/main" val="28895590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6119" y="691746"/>
            <a:ext cx="8229600" cy="4525963"/>
          </a:xfrm>
        </p:spPr>
        <p:txBody>
          <a:bodyPr/>
          <a:lstStyle/>
          <a:p>
            <a:pPr latinLnBrk="1"/>
            <a:r>
              <a:rPr lang="zh-CN" altLang="en-US" dirty="0"/>
              <a:t>不管采用哪种形式的教案其内容都应包括：</a:t>
            </a:r>
            <a:r>
              <a:rPr lang="zh-CN" altLang="en-US" dirty="0">
                <a:solidFill>
                  <a:srgbClr val="FF0000"/>
                </a:solidFill>
              </a:rPr>
              <a:t>课次、教材、教学任务、教学顺序及时间</a:t>
            </a:r>
            <a:r>
              <a:rPr lang="zh-CN" altLang="en-US" dirty="0" smtClean="0">
                <a:solidFill>
                  <a:srgbClr val="FF0000"/>
                </a:solidFill>
              </a:rPr>
              <a:t>安排</a:t>
            </a:r>
            <a:r>
              <a:rPr lang="zh-CN" altLang="en-US" dirty="0">
                <a:solidFill>
                  <a:srgbClr val="FF0000"/>
                </a:solidFill>
              </a:rPr>
              <a:t>、教学内容和组织教法、练习时间与次数、组数（练习分量）、教学器材、场地布置、课后小结</a:t>
            </a:r>
            <a:r>
              <a:rPr lang="zh-CN" altLang="en-US" dirty="0"/>
              <a:t>等几个方面。</a:t>
            </a:r>
          </a:p>
          <a:p>
            <a:pPr latinLnBrk="1"/>
            <a:r>
              <a:rPr lang="zh-CN" altLang="en-US" dirty="0"/>
              <a:t>公开课教案，除上述内容以外，还需写出一些基本情况，如上课时间、地点、班级、</a:t>
            </a:r>
            <a:r>
              <a:rPr lang="zh-CN" altLang="en-US" dirty="0" smtClean="0"/>
              <a:t>性别</a:t>
            </a:r>
            <a:r>
              <a:rPr lang="zh-CN" altLang="en-US" dirty="0"/>
              <a:t>、人数、任课教师等内容。</a:t>
            </a:r>
          </a:p>
          <a:p>
            <a:endParaRPr lang="zh-CN" altLang="en-US" dirty="0"/>
          </a:p>
        </p:txBody>
      </p:sp>
    </p:spTree>
    <p:extLst>
      <p:ext uri="{BB962C8B-B14F-4D97-AF65-F5344CB8AC3E}">
        <p14:creationId xmlns:p14="http://schemas.microsoft.com/office/powerpoint/2010/main" val="36000094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538152" y="228600"/>
            <a:ext cx="8377248" cy="1143000"/>
          </a:xfrm>
        </p:spPr>
        <p:txBody>
          <a:bodyPr/>
          <a:lstStyle/>
          <a:p>
            <a:r>
              <a:rPr lang="zh-CN" altLang="en-US" dirty="0" smtClean="0">
                <a:solidFill>
                  <a:schemeClr val="tx1"/>
                </a:solidFill>
                <a:ea typeface="华文中宋" pitchFamily="2" charset="-122"/>
              </a:rPr>
              <a:t>二、如何</a:t>
            </a:r>
            <a:r>
              <a:rPr lang="zh-CN" altLang="en-US" dirty="0">
                <a:solidFill>
                  <a:schemeClr val="tx1"/>
                </a:solidFill>
                <a:ea typeface="华文中宋" pitchFamily="2" charset="-122"/>
              </a:rPr>
              <a:t>选择和设计教学内容</a:t>
            </a:r>
            <a:endParaRPr lang="zh-CN" altLang="en-US" sz="4800" dirty="0">
              <a:solidFill>
                <a:schemeClr val="tx1"/>
              </a:solidFill>
              <a:ea typeface="华文中宋" pitchFamily="2" charset="-122"/>
            </a:endParaRPr>
          </a:p>
        </p:txBody>
      </p:sp>
      <p:sp>
        <p:nvSpPr>
          <p:cNvPr id="80899" name="Rectangle 3"/>
          <p:cNvSpPr>
            <a:spLocks noGrp="1" noChangeArrowheads="1"/>
          </p:cNvSpPr>
          <p:nvPr>
            <p:ph type="body" idx="1"/>
          </p:nvPr>
        </p:nvSpPr>
        <p:spPr>
          <a:xfrm>
            <a:off x="466119" y="1268010"/>
            <a:ext cx="8517732" cy="4862512"/>
          </a:xfrm>
        </p:spPr>
        <p:txBody>
          <a:bodyPr/>
          <a:lstStyle/>
          <a:p>
            <a:r>
              <a:rPr lang="en-US" altLang="zh-CN" b="1" dirty="0">
                <a:solidFill>
                  <a:srgbClr val="FF0000"/>
                </a:solidFill>
              </a:rPr>
              <a:t>《</a:t>
            </a:r>
            <a:r>
              <a:rPr lang="zh-CN" altLang="en-US" b="1" dirty="0">
                <a:solidFill>
                  <a:srgbClr val="FF0000"/>
                </a:solidFill>
              </a:rPr>
              <a:t>基础教育课程改革纲要</a:t>
            </a:r>
            <a:r>
              <a:rPr lang="en-US" altLang="zh-CN" b="1" dirty="0">
                <a:solidFill>
                  <a:srgbClr val="FF0000"/>
                </a:solidFill>
              </a:rPr>
              <a:t>(</a:t>
            </a:r>
            <a:r>
              <a:rPr lang="zh-CN" altLang="en-US" b="1" dirty="0">
                <a:solidFill>
                  <a:srgbClr val="FF0000"/>
                </a:solidFill>
              </a:rPr>
              <a:t>试行</a:t>
            </a:r>
            <a:r>
              <a:rPr lang="en-US" altLang="zh-CN" b="1" dirty="0">
                <a:solidFill>
                  <a:srgbClr val="FF0000"/>
                </a:solidFill>
              </a:rPr>
              <a:t>)》</a:t>
            </a:r>
          </a:p>
          <a:p>
            <a:pPr>
              <a:buFont typeface="Wingdings" pitchFamily="2" charset="2"/>
              <a:buNone/>
            </a:pPr>
            <a:r>
              <a:rPr lang="zh-CN" altLang="en-US" b="1" dirty="0">
                <a:solidFill>
                  <a:srgbClr val="CC6600"/>
                </a:solidFill>
                <a:ea typeface="华文行楷" pitchFamily="2" charset="-122"/>
              </a:rPr>
              <a:t>　</a:t>
            </a:r>
            <a:r>
              <a:rPr lang="zh-CN" altLang="en-US" b="1" dirty="0">
                <a:ea typeface="华文行楷" pitchFamily="2" charset="-122"/>
              </a:rPr>
              <a:t>　　</a:t>
            </a:r>
            <a:r>
              <a:rPr lang="zh-CN" altLang="en-US" dirty="0">
                <a:ea typeface="华文行楷" pitchFamily="2" charset="-122"/>
              </a:rPr>
              <a:t>改变课程内容</a:t>
            </a:r>
            <a:r>
              <a:rPr lang="zh-CN" altLang="en-US" i="1" dirty="0">
                <a:solidFill>
                  <a:srgbClr val="FF0000"/>
                </a:solidFill>
                <a:ea typeface="华文行楷" pitchFamily="2" charset="-122"/>
              </a:rPr>
              <a:t>“难、繁、偏、旧”</a:t>
            </a:r>
            <a:r>
              <a:rPr lang="zh-CN" altLang="en-US" dirty="0">
                <a:ea typeface="华文行楷" pitchFamily="2" charset="-122"/>
              </a:rPr>
              <a:t>和过于注重书本知识的现状，加强课程内容与学生生活以及现代社会和科技发展的联系，关注学生的学习兴趣和经验，精选终身学习必备的基础知识和技能。</a:t>
            </a:r>
            <a:endParaRPr lang="zh-CN" altLang="en-US" dirty="0"/>
          </a:p>
          <a:p>
            <a:pPr>
              <a:spcBef>
                <a:spcPct val="60000"/>
              </a:spcBef>
            </a:pPr>
            <a:r>
              <a:rPr lang="zh-CN" altLang="en-US" b="1" dirty="0">
                <a:solidFill>
                  <a:srgbClr val="34B4F4"/>
                </a:solidFill>
                <a:ea typeface="华文行楷" pitchFamily="2" charset="-122"/>
              </a:rPr>
              <a:t>思考与讨论</a:t>
            </a:r>
            <a:r>
              <a:rPr lang="zh-CN" altLang="en-US" sz="2800" b="1" dirty="0">
                <a:solidFill>
                  <a:srgbClr val="34B4F4"/>
                </a:solidFill>
                <a:ea typeface="华文行楷" pitchFamily="2" charset="-122"/>
              </a:rPr>
              <a:t>：</a:t>
            </a:r>
            <a:r>
              <a:rPr lang="zh-CN" altLang="en-US" sz="2800" dirty="0">
                <a:latin typeface="方正舒体" pitchFamily="2" charset="-122"/>
                <a:ea typeface="方正舒体" pitchFamily="2" charset="-122"/>
              </a:rPr>
              <a:t>你认为我国体育课程内容存在 </a:t>
            </a:r>
            <a:r>
              <a:rPr lang="zh-CN" altLang="en-US" sz="2800" dirty="0">
                <a:latin typeface="Tahoma"/>
                <a:ea typeface="方正舒体" pitchFamily="2" charset="-122"/>
              </a:rPr>
              <a:t>“</a:t>
            </a:r>
            <a:r>
              <a:rPr lang="zh-CN" altLang="en-US" sz="2800" dirty="0">
                <a:latin typeface="方正舒体" pitchFamily="2" charset="-122"/>
                <a:ea typeface="方正舒体" pitchFamily="2" charset="-122"/>
              </a:rPr>
              <a:t>难、繁、偏、旧</a:t>
            </a:r>
            <a:r>
              <a:rPr lang="zh-CN" altLang="en-US" sz="2800" dirty="0">
                <a:latin typeface="Tahoma"/>
                <a:ea typeface="方正舒体" pitchFamily="2" charset="-122"/>
              </a:rPr>
              <a:t>”</a:t>
            </a:r>
            <a:r>
              <a:rPr lang="zh-CN" altLang="en-US" sz="2800" dirty="0">
                <a:latin typeface="方正舒体" pitchFamily="2" charset="-122"/>
                <a:ea typeface="方正舒体" pitchFamily="2" charset="-122"/>
              </a:rPr>
              <a:t>的问题吗？</a:t>
            </a:r>
          </a:p>
        </p:txBody>
      </p:sp>
    </p:spTree>
    <p:extLst>
      <p:ext uri="{BB962C8B-B14F-4D97-AF65-F5344CB8AC3E}">
        <p14:creationId xmlns:p14="http://schemas.microsoft.com/office/powerpoint/2010/main" val="11856941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zh-CN" altLang="en-US" sz="4800">
                <a:ea typeface="隶书" pitchFamily="49" charset="-122"/>
              </a:rPr>
              <a:t>正确认识目标与内容的关系</a:t>
            </a:r>
          </a:p>
        </p:txBody>
      </p:sp>
      <p:sp>
        <p:nvSpPr>
          <p:cNvPr id="81923" name="Rectangle 3"/>
          <p:cNvSpPr>
            <a:spLocks noGrp="1" noChangeArrowheads="1"/>
          </p:cNvSpPr>
          <p:nvPr>
            <p:ph type="body" idx="1"/>
          </p:nvPr>
        </p:nvSpPr>
        <p:spPr>
          <a:xfrm>
            <a:off x="538152" y="1123944"/>
            <a:ext cx="8211762" cy="4648200"/>
          </a:xfrm>
        </p:spPr>
        <p:txBody>
          <a:bodyPr/>
          <a:lstStyle/>
          <a:p>
            <a:pPr>
              <a:lnSpc>
                <a:spcPct val="140000"/>
              </a:lnSpc>
            </a:pPr>
            <a:r>
              <a:rPr lang="zh-CN" altLang="en-US" dirty="0"/>
              <a:t>以目标的达成统领教学内容和教学方法的选择。</a:t>
            </a:r>
          </a:p>
          <a:p>
            <a:pPr>
              <a:lnSpc>
                <a:spcPct val="140000"/>
              </a:lnSpc>
            </a:pPr>
            <a:r>
              <a:rPr lang="zh-CN" altLang="en-US" dirty="0"/>
              <a:t>各地、各校和教师可以选择多种不同的内容、采用多种不同的形式和方法达成课程学习目标。</a:t>
            </a:r>
          </a:p>
          <a:p>
            <a:pPr algn="ctr">
              <a:lnSpc>
                <a:spcPct val="140000"/>
              </a:lnSpc>
              <a:buFont typeface="Wingdings" pitchFamily="2" charset="2"/>
              <a:buNone/>
            </a:pPr>
            <a:r>
              <a:rPr lang="zh-CN" altLang="en-US" sz="4000" b="1" dirty="0">
                <a:solidFill>
                  <a:srgbClr val="8C44B4"/>
                </a:solidFill>
                <a:latin typeface="华文新魏" pitchFamily="2" charset="-122"/>
                <a:ea typeface="华文新魏" pitchFamily="2" charset="-122"/>
              </a:rPr>
              <a:t>条条大路通罗马！</a:t>
            </a:r>
          </a:p>
        </p:txBody>
      </p:sp>
    </p:spTree>
    <p:extLst>
      <p:ext uri="{BB962C8B-B14F-4D97-AF65-F5344CB8AC3E}">
        <p14:creationId xmlns:p14="http://schemas.microsoft.com/office/powerpoint/2010/main" val="10159659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zh-CN" altLang="en-US" sz="4800">
                <a:ea typeface="隶书" pitchFamily="49" charset="-122"/>
              </a:rPr>
              <a:t>选择教学内容的基本要求</a:t>
            </a:r>
          </a:p>
        </p:txBody>
      </p:sp>
      <p:sp>
        <p:nvSpPr>
          <p:cNvPr id="82947" name="Rectangle 3"/>
          <p:cNvSpPr>
            <a:spLocks noGrp="1" noChangeArrowheads="1"/>
          </p:cNvSpPr>
          <p:nvPr>
            <p:ph type="body" idx="1"/>
          </p:nvPr>
        </p:nvSpPr>
        <p:spPr>
          <a:xfrm>
            <a:off x="1042383" y="1340043"/>
            <a:ext cx="7543800" cy="3900487"/>
          </a:xfrm>
        </p:spPr>
        <p:txBody>
          <a:bodyPr/>
          <a:lstStyle/>
          <a:p>
            <a:pPr marL="0" indent="0">
              <a:lnSpc>
                <a:spcPct val="125000"/>
              </a:lnSpc>
              <a:buNone/>
            </a:pPr>
            <a:r>
              <a:rPr lang="zh-CN" altLang="en-US" dirty="0" smtClean="0"/>
              <a:t>        内容</a:t>
            </a:r>
            <a:r>
              <a:rPr lang="zh-CN" altLang="en-US" dirty="0"/>
              <a:t>，一般选择</a:t>
            </a:r>
            <a:r>
              <a:rPr lang="en-US" altLang="zh-CN" dirty="0"/>
              <a:t>1—2</a:t>
            </a:r>
            <a:r>
              <a:rPr lang="zh-CN" altLang="en-US" dirty="0"/>
              <a:t>项</a:t>
            </a:r>
            <a:endParaRPr lang="en-US" altLang="zh-CN" dirty="0" smtClean="0">
              <a:solidFill>
                <a:srgbClr val="FF0000"/>
              </a:solidFill>
            </a:endParaRPr>
          </a:p>
          <a:p>
            <a:pPr>
              <a:lnSpc>
                <a:spcPct val="125000"/>
              </a:lnSpc>
              <a:buFont typeface="Wingdings" panose="05000000000000000000" pitchFamily="2" charset="2"/>
              <a:buChar char="u"/>
            </a:pPr>
            <a:r>
              <a:rPr lang="zh-CN" altLang="en-US" dirty="0" smtClean="0">
                <a:solidFill>
                  <a:srgbClr val="FF0000"/>
                </a:solidFill>
              </a:rPr>
              <a:t>符合</a:t>
            </a:r>
            <a:r>
              <a:rPr lang="zh-CN" altLang="en-US" dirty="0">
                <a:solidFill>
                  <a:srgbClr val="FF0000"/>
                </a:solidFill>
              </a:rPr>
              <a:t>学生身心发展、年龄和性别特征</a:t>
            </a:r>
          </a:p>
          <a:p>
            <a:pPr>
              <a:lnSpc>
                <a:spcPct val="125000"/>
              </a:lnSpc>
              <a:buFont typeface="Wingdings" panose="05000000000000000000" pitchFamily="2" charset="2"/>
              <a:buChar char="u"/>
            </a:pPr>
            <a:r>
              <a:rPr lang="zh-CN" altLang="en-US" dirty="0">
                <a:solidFill>
                  <a:srgbClr val="FF0000"/>
                </a:solidFill>
              </a:rPr>
              <a:t>运动形式活泼，能激发学习兴趣</a:t>
            </a:r>
          </a:p>
          <a:p>
            <a:pPr>
              <a:lnSpc>
                <a:spcPct val="125000"/>
              </a:lnSpc>
              <a:buFont typeface="Wingdings" panose="05000000000000000000" pitchFamily="2" charset="2"/>
              <a:buChar char="u"/>
            </a:pPr>
            <a:r>
              <a:rPr lang="zh-CN" altLang="en-US" dirty="0">
                <a:solidFill>
                  <a:srgbClr val="FF0000"/>
                </a:solidFill>
              </a:rPr>
              <a:t>具有健身性、知识性和科学性</a:t>
            </a:r>
          </a:p>
          <a:p>
            <a:pPr>
              <a:lnSpc>
                <a:spcPct val="125000"/>
              </a:lnSpc>
              <a:buFont typeface="Wingdings" panose="05000000000000000000" pitchFamily="2" charset="2"/>
              <a:buChar char="u"/>
            </a:pPr>
            <a:r>
              <a:rPr lang="zh-CN" altLang="en-US" dirty="0">
                <a:solidFill>
                  <a:srgbClr val="FF0000"/>
                </a:solidFill>
              </a:rPr>
              <a:t>对增强体能、增进健康有较强的实效性</a:t>
            </a:r>
          </a:p>
          <a:p>
            <a:pPr>
              <a:lnSpc>
                <a:spcPct val="125000"/>
              </a:lnSpc>
              <a:buFont typeface="Wingdings" panose="05000000000000000000" pitchFamily="2" charset="2"/>
              <a:buChar char="u"/>
            </a:pPr>
            <a:r>
              <a:rPr lang="zh-CN" altLang="en-US" dirty="0">
                <a:solidFill>
                  <a:srgbClr val="FF0000"/>
                </a:solidFill>
              </a:rPr>
              <a:t>简单易行</a:t>
            </a:r>
          </a:p>
        </p:txBody>
      </p:sp>
    </p:spTree>
    <p:extLst>
      <p:ext uri="{BB962C8B-B14F-4D97-AF65-F5344CB8AC3E}">
        <p14:creationId xmlns:p14="http://schemas.microsoft.com/office/powerpoint/2010/main" val="18934276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zh-CN" altLang="en-US">
                <a:ea typeface="隶书" pitchFamily="49" charset="-122"/>
              </a:rPr>
              <a:t>确定教学内容时数比例的原则</a:t>
            </a:r>
          </a:p>
        </p:txBody>
      </p:sp>
      <p:sp>
        <p:nvSpPr>
          <p:cNvPr id="83971" name="Rectangle 3"/>
          <p:cNvSpPr>
            <a:spLocks noGrp="1" noChangeArrowheads="1"/>
          </p:cNvSpPr>
          <p:nvPr>
            <p:ph type="body" idx="1"/>
          </p:nvPr>
        </p:nvSpPr>
        <p:spPr>
          <a:xfrm>
            <a:off x="466119" y="1051912"/>
            <a:ext cx="8285362" cy="3457584"/>
          </a:xfrm>
        </p:spPr>
        <p:txBody>
          <a:bodyPr/>
          <a:lstStyle/>
          <a:p>
            <a:pPr algn="ctr">
              <a:buFont typeface="Wingdings" pitchFamily="2" charset="2"/>
              <a:buNone/>
            </a:pPr>
            <a:r>
              <a:rPr lang="zh-CN" altLang="en-US" sz="2800" dirty="0">
                <a:solidFill>
                  <a:srgbClr val="CC6600"/>
                </a:solidFill>
                <a:ea typeface="华文行楷" pitchFamily="2" charset="-122"/>
              </a:rPr>
              <a:t>实践性原则、灵活性原则、综合性原则</a:t>
            </a:r>
          </a:p>
          <a:p>
            <a:pPr>
              <a:lnSpc>
                <a:spcPct val="160000"/>
              </a:lnSpc>
              <a:buFont typeface="Wingdings" pitchFamily="2" charset="2"/>
              <a:buNone/>
            </a:pPr>
            <a:r>
              <a:rPr lang="zh-CN" altLang="en-US" sz="2800" dirty="0"/>
              <a:t>         需特别注意的是，</a:t>
            </a:r>
            <a:r>
              <a:rPr lang="zh-CN" altLang="en-US" sz="2800" b="1" i="1" dirty="0">
                <a:solidFill>
                  <a:srgbClr val="FF3300"/>
                </a:solidFill>
              </a:rPr>
              <a:t>心理健康</a:t>
            </a:r>
            <a:r>
              <a:rPr lang="zh-CN" altLang="en-US" sz="2800" dirty="0"/>
              <a:t>和</a:t>
            </a:r>
            <a:r>
              <a:rPr lang="zh-CN" altLang="en-US" sz="2800" b="1" i="1" dirty="0">
                <a:solidFill>
                  <a:srgbClr val="FF3300"/>
                </a:solidFill>
              </a:rPr>
              <a:t>社会适应</a:t>
            </a:r>
            <a:r>
              <a:rPr lang="zh-CN" altLang="en-US" sz="2800" dirty="0"/>
              <a:t>的学习目标是通过</a:t>
            </a:r>
            <a:r>
              <a:rPr lang="zh-CN" altLang="en-US" sz="2800" b="1" i="1" dirty="0">
                <a:solidFill>
                  <a:srgbClr val="FF3300"/>
                </a:solidFill>
              </a:rPr>
              <a:t>运动实践</a:t>
            </a:r>
            <a:r>
              <a:rPr lang="zh-CN" altLang="en-US" sz="2800" dirty="0"/>
              <a:t>来实现的，不能简单地理解为通过室内课的教学或安排纯心理学和社会学的活动来实现上述两个目标。</a:t>
            </a:r>
          </a:p>
        </p:txBody>
      </p:sp>
      <p:sp>
        <p:nvSpPr>
          <p:cNvPr id="2" name="矩形 1"/>
          <p:cNvSpPr/>
          <p:nvPr/>
        </p:nvSpPr>
        <p:spPr>
          <a:xfrm>
            <a:off x="1402547" y="4581528"/>
            <a:ext cx="5474509" cy="156966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atinLnBrk="1"/>
            <a:r>
              <a:rPr lang="zh-CN" altLang="en-US" sz="2400" dirty="0"/>
              <a:t>课的顺序（部分）及</a:t>
            </a:r>
            <a:r>
              <a:rPr lang="zh-CN" altLang="en-US" sz="2400" dirty="0" smtClean="0"/>
              <a:t>时间</a:t>
            </a:r>
            <a:r>
              <a:rPr lang="en-US" altLang="zh-CN" sz="2400" dirty="0" smtClean="0"/>
              <a:t>(</a:t>
            </a:r>
            <a:r>
              <a:rPr lang="zh-CN" altLang="en-US" sz="2400" dirty="0" smtClean="0"/>
              <a:t>以</a:t>
            </a:r>
            <a:r>
              <a:rPr lang="en-US" altLang="zh-CN" sz="2400" dirty="0"/>
              <a:t>45</a:t>
            </a:r>
            <a:r>
              <a:rPr lang="zh-CN" altLang="en-US" sz="2400" dirty="0"/>
              <a:t>分钟为</a:t>
            </a:r>
            <a:r>
              <a:rPr lang="zh-CN" altLang="en-US" sz="2400" dirty="0" smtClean="0"/>
              <a:t>例</a:t>
            </a:r>
            <a:r>
              <a:rPr lang="en-US" altLang="zh-CN" sz="2400" dirty="0" smtClean="0"/>
              <a:t>)</a:t>
            </a:r>
            <a:endParaRPr lang="zh-CN" altLang="en-US" sz="2400" dirty="0"/>
          </a:p>
          <a:p>
            <a:pPr latinLnBrk="1"/>
            <a:r>
              <a:rPr lang="zh-CN" altLang="en-US" sz="2400" dirty="0"/>
              <a:t>准备部分：</a:t>
            </a:r>
            <a:r>
              <a:rPr lang="en-US" altLang="zh-CN" sz="2400" dirty="0"/>
              <a:t>8—12</a:t>
            </a:r>
            <a:r>
              <a:rPr lang="zh-CN" altLang="en-US" sz="2400" dirty="0"/>
              <a:t>分钟；</a:t>
            </a:r>
          </a:p>
          <a:p>
            <a:pPr latinLnBrk="1"/>
            <a:r>
              <a:rPr lang="zh-CN" altLang="en-US" sz="2400" dirty="0"/>
              <a:t>基本部分：</a:t>
            </a:r>
            <a:r>
              <a:rPr lang="en-US" altLang="zh-CN" sz="2400" dirty="0"/>
              <a:t>30—32</a:t>
            </a:r>
            <a:r>
              <a:rPr lang="zh-CN" altLang="en-US" sz="2400" dirty="0"/>
              <a:t>分钟；</a:t>
            </a:r>
          </a:p>
          <a:p>
            <a:pPr latinLnBrk="1"/>
            <a:r>
              <a:rPr lang="zh-CN" altLang="en-US" sz="2400" dirty="0"/>
              <a:t>结束部分：</a:t>
            </a:r>
            <a:r>
              <a:rPr lang="en-US" altLang="zh-CN" sz="2400" dirty="0"/>
              <a:t>3—5</a:t>
            </a:r>
            <a:r>
              <a:rPr lang="zh-CN" altLang="en-US" sz="2400" dirty="0"/>
              <a:t>分钟。</a:t>
            </a:r>
          </a:p>
        </p:txBody>
      </p:sp>
    </p:spTree>
    <p:extLst>
      <p:ext uri="{BB962C8B-B14F-4D97-AF65-F5344CB8AC3E}">
        <p14:creationId xmlns:p14="http://schemas.microsoft.com/office/powerpoint/2010/main" val="22064388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zh-CN" altLang="en-US">
                <a:ea typeface="隶书" pitchFamily="49" charset="-122"/>
              </a:rPr>
              <a:t>教学内容的组合和搭配</a:t>
            </a:r>
          </a:p>
        </p:txBody>
      </p:sp>
      <p:sp>
        <p:nvSpPr>
          <p:cNvPr id="84995" name="Rectangle 3"/>
          <p:cNvSpPr>
            <a:spLocks noGrp="1" noChangeArrowheads="1"/>
          </p:cNvSpPr>
          <p:nvPr>
            <p:ph type="body" idx="1"/>
          </p:nvPr>
        </p:nvSpPr>
        <p:spPr>
          <a:xfrm>
            <a:off x="466119" y="1340043"/>
            <a:ext cx="8445699" cy="4341813"/>
          </a:xfrm>
        </p:spPr>
        <p:txBody>
          <a:bodyPr/>
          <a:lstStyle/>
          <a:p>
            <a:pPr>
              <a:lnSpc>
                <a:spcPct val="90000"/>
              </a:lnSpc>
              <a:buFont typeface="Wingdings" pitchFamily="2" charset="2"/>
              <a:buNone/>
            </a:pPr>
            <a:r>
              <a:rPr lang="zh-CN" altLang="en-US" dirty="0"/>
              <a:t> 　　</a:t>
            </a:r>
            <a:r>
              <a:rPr lang="zh-CN" altLang="en-US" dirty="0">
                <a:solidFill>
                  <a:srgbClr val="CC6600"/>
                </a:solidFill>
                <a:ea typeface="华文行楷" pitchFamily="2" charset="-122"/>
              </a:rPr>
              <a:t>初中体育与健康课的教学，可采用单一教学单元的形式进行，即一个单元一个教学内容。</a:t>
            </a:r>
          </a:p>
          <a:p>
            <a:pPr>
              <a:lnSpc>
                <a:spcPct val="90000"/>
              </a:lnSpc>
              <a:buFont typeface="Wingdings" pitchFamily="2" charset="2"/>
              <a:buNone/>
            </a:pPr>
            <a:r>
              <a:rPr lang="zh-CN" altLang="en-US" dirty="0"/>
              <a:t>　　　单元教学有利于集中时间，使学生较全面地掌握运动技能。</a:t>
            </a:r>
          </a:p>
          <a:p>
            <a:pPr>
              <a:lnSpc>
                <a:spcPct val="90000"/>
              </a:lnSpc>
              <a:buFont typeface="Wingdings" pitchFamily="2" charset="2"/>
              <a:buNone/>
            </a:pPr>
            <a:r>
              <a:rPr lang="zh-CN" altLang="en-US" dirty="0"/>
              <a:t>         每个单元的教学时数不宜太少，小单元多内容的学习方法一般不利于运动技能的掌握和身体的发展，也不利于学生学习兴趣的提高。</a:t>
            </a:r>
          </a:p>
        </p:txBody>
      </p:sp>
    </p:spTree>
    <p:extLst>
      <p:ext uri="{BB962C8B-B14F-4D97-AF65-F5344CB8AC3E}">
        <p14:creationId xmlns:p14="http://schemas.microsoft.com/office/powerpoint/2010/main" val="42463221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457200" y="274638"/>
            <a:ext cx="8229600" cy="921339"/>
          </a:xfrm>
        </p:spPr>
        <p:txBody>
          <a:bodyPr/>
          <a:lstStyle/>
          <a:p>
            <a:r>
              <a:rPr lang="zh-CN" altLang="en-US">
                <a:ea typeface="隶书" pitchFamily="49" charset="-122"/>
              </a:rPr>
              <a:t>体育课程目标体系</a:t>
            </a:r>
            <a:r>
              <a:rPr lang="zh-CN" altLang="en-US" sz="4800"/>
              <a:t>：</a:t>
            </a:r>
          </a:p>
        </p:txBody>
      </p:sp>
      <p:sp>
        <p:nvSpPr>
          <p:cNvPr id="74755" name="Rectangle 3"/>
          <p:cNvSpPr>
            <a:spLocks noGrp="1" noChangeArrowheads="1"/>
          </p:cNvSpPr>
          <p:nvPr>
            <p:ph type="body" idx="1"/>
          </p:nvPr>
        </p:nvSpPr>
        <p:spPr>
          <a:xfrm>
            <a:off x="754251" y="1123944"/>
            <a:ext cx="7769225" cy="4329113"/>
          </a:xfrm>
        </p:spPr>
        <p:txBody>
          <a:bodyPr/>
          <a:lstStyle/>
          <a:p>
            <a:r>
              <a:rPr lang="zh-CN" altLang="en-US" sz="3600" dirty="0"/>
              <a:t>课程目标 → 领域目标 → 水平目标</a:t>
            </a:r>
          </a:p>
          <a:p>
            <a:pPr>
              <a:buFont typeface="Wingdings" pitchFamily="2" charset="2"/>
              <a:buNone/>
            </a:pPr>
            <a:r>
              <a:rPr lang="zh-CN" altLang="en-US" dirty="0">
                <a:solidFill>
                  <a:srgbClr val="FF0000"/>
                </a:solidFill>
                <a:ea typeface="华文行楷" pitchFamily="2" charset="-122"/>
              </a:rPr>
              <a:t>课程目标</a:t>
            </a:r>
            <a:r>
              <a:rPr lang="zh-CN" altLang="en-US" dirty="0">
                <a:solidFill>
                  <a:srgbClr val="FFFF66"/>
                </a:solidFill>
                <a:ea typeface="华文行楷" pitchFamily="2" charset="-122"/>
              </a:rPr>
              <a:t>：</a:t>
            </a:r>
            <a:r>
              <a:rPr lang="zh-CN" altLang="en-US" dirty="0">
                <a:solidFill>
                  <a:schemeClr val="folHlink"/>
                </a:solidFill>
                <a:ea typeface="华文行楷" pitchFamily="2" charset="-122"/>
              </a:rPr>
              <a:t>是指对学生通过体育课程学习所要达到的预期学习结果。</a:t>
            </a:r>
          </a:p>
          <a:p>
            <a:pPr>
              <a:buFont typeface="Wingdings" pitchFamily="2" charset="2"/>
              <a:buNone/>
            </a:pPr>
            <a:r>
              <a:rPr lang="zh-CN" altLang="en-US" dirty="0">
                <a:solidFill>
                  <a:srgbClr val="FF0000"/>
                </a:solidFill>
                <a:ea typeface="华文行楷" pitchFamily="2" charset="-122"/>
              </a:rPr>
              <a:t>领域目标</a:t>
            </a:r>
            <a:r>
              <a:rPr lang="zh-CN" altLang="en-US" dirty="0">
                <a:solidFill>
                  <a:srgbClr val="FFFF66"/>
                </a:solidFill>
                <a:ea typeface="华文行楷" pitchFamily="2" charset="-122"/>
              </a:rPr>
              <a:t>：</a:t>
            </a:r>
            <a:r>
              <a:rPr lang="zh-CN" altLang="en-US" dirty="0">
                <a:solidFill>
                  <a:schemeClr val="folHlink"/>
                </a:solidFill>
                <a:ea typeface="华文行楷" pitchFamily="2" charset="-122"/>
              </a:rPr>
              <a:t>是指期望学生在特定学习领域达到的学习结果。</a:t>
            </a:r>
          </a:p>
          <a:p>
            <a:pPr>
              <a:buFont typeface="Wingdings" pitchFamily="2" charset="2"/>
              <a:buNone/>
            </a:pPr>
            <a:r>
              <a:rPr lang="zh-CN" altLang="en-US" dirty="0">
                <a:solidFill>
                  <a:srgbClr val="FF0000"/>
                </a:solidFill>
                <a:ea typeface="华文行楷" pitchFamily="2" charset="-122"/>
              </a:rPr>
              <a:t>水平目标：</a:t>
            </a:r>
            <a:r>
              <a:rPr lang="zh-CN" altLang="en-US" dirty="0">
                <a:solidFill>
                  <a:schemeClr val="folHlink"/>
                </a:solidFill>
                <a:ea typeface="华文行楷" pitchFamily="2" charset="-122"/>
              </a:rPr>
              <a:t>是指不同阶段学生在各个学习领域中预期达到的学习结果。</a:t>
            </a:r>
          </a:p>
        </p:txBody>
      </p:sp>
    </p:spTree>
    <p:extLst>
      <p:ext uri="{BB962C8B-B14F-4D97-AF65-F5344CB8AC3E}">
        <p14:creationId xmlns:p14="http://schemas.microsoft.com/office/powerpoint/2010/main" val="18905712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1042988" y="549275"/>
            <a:ext cx="7654925" cy="1143000"/>
          </a:xfrm>
        </p:spPr>
        <p:txBody>
          <a:bodyPr/>
          <a:lstStyle/>
          <a:p>
            <a:r>
              <a:rPr lang="zh-CN" altLang="en-US">
                <a:ea typeface="隶书" pitchFamily="49" charset="-122"/>
              </a:rPr>
              <a:t>教学内容的灵活性与自主性</a:t>
            </a:r>
          </a:p>
        </p:txBody>
      </p:sp>
      <p:sp>
        <p:nvSpPr>
          <p:cNvPr id="86019" name="Rectangle 3"/>
          <p:cNvSpPr>
            <a:spLocks noGrp="1" noChangeArrowheads="1"/>
          </p:cNvSpPr>
          <p:nvPr>
            <p:ph type="body" idx="1"/>
          </p:nvPr>
        </p:nvSpPr>
        <p:spPr>
          <a:xfrm>
            <a:off x="1042383" y="1700208"/>
            <a:ext cx="7543800" cy="3671887"/>
          </a:xfrm>
        </p:spPr>
        <p:txBody>
          <a:bodyPr/>
          <a:lstStyle/>
          <a:p>
            <a:pPr>
              <a:lnSpc>
                <a:spcPct val="145000"/>
              </a:lnSpc>
            </a:pPr>
            <a:r>
              <a:rPr lang="zh-CN" altLang="en-US" dirty="0"/>
              <a:t>课程标准对学校不规定具体的教学内容，而只是提出若干活动建议或内容建议，这就给学校、教师和学生留有很大的选择余地和发展空间。</a:t>
            </a:r>
          </a:p>
        </p:txBody>
      </p:sp>
    </p:spTree>
    <p:extLst>
      <p:ext uri="{BB962C8B-B14F-4D97-AF65-F5344CB8AC3E}">
        <p14:creationId xmlns:p14="http://schemas.microsoft.com/office/powerpoint/2010/main" val="16150588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zh-CN" altLang="en-US">
                <a:ea typeface="隶书" pitchFamily="49" charset="-122"/>
              </a:rPr>
              <a:t>运动技能在新课程中的地位</a:t>
            </a:r>
          </a:p>
        </p:txBody>
      </p:sp>
      <p:sp>
        <p:nvSpPr>
          <p:cNvPr id="87043" name="Rectangle 3"/>
          <p:cNvSpPr>
            <a:spLocks noGrp="1" noChangeArrowheads="1"/>
          </p:cNvSpPr>
          <p:nvPr>
            <p:ph type="body" idx="1"/>
          </p:nvPr>
        </p:nvSpPr>
        <p:spPr>
          <a:xfrm>
            <a:off x="682218" y="1340043"/>
            <a:ext cx="7913291" cy="4113213"/>
          </a:xfrm>
        </p:spPr>
        <p:txBody>
          <a:bodyPr/>
          <a:lstStyle/>
          <a:p>
            <a:pPr>
              <a:lnSpc>
                <a:spcPct val="90000"/>
              </a:lnSpc>
              <a:buFont typeface="Wingdings" pitchFamily="2" charset="2"/>
              <a:buNone/>
            </a:pPr>
            <a:r>
              <a:rPr lang="en-US" altLang="zh-CN" dirty="0"/>
              <a:t>1</a:t>
            </a:r>
            <a:r>
              <a:rPr lang="zh-CN" altLang="en-US" dirty="0"/>
              <a:t>、运动技能学习是学生保持体育课程学习兴趣的基本前提条件之一；</a:t>
            </a:r>
          </a:p>
          <a:p>
            <a:pPr>
              <a:lnSpc>
                <a:spcPct val="90000"/>
              </a:lnSpc>
              <a:buFont typeface="Wingdings" pitchFamily="2" charset="2"/>
              <a:buNone/>
            </a:pPr>
            <a:r>
              <a:rPr lang="en-US" altLang="zh-CN" b="1" dirty="0">
                <a:solidFill>
                  <a:srgbClr val="FF0000"/>
                </a:solidFill>
                <a:latin typeface="方正舒体" pitchFamily="2" charset="-122"/>
                <a:ea typeface="方正舒体" pitchFamily="2" charset="-122"/>
              </a:rPr>
              <a:t>2</a:t>
            </a:r>
            <a:r>
              <a:rPr lang="zh-CN" altLang="en-US" b="1" dirty="0">
                <a:solidFill>
                  <a:srgbClr val="FF0000"/>
                </a:solidFill>
                <a:latin typeface="方正舒体" pitchFamily="2" charset="-122"/>
                <a:ea typeface="方正舒体" pitchFamily="2" charset="-122"/>
              </a:rPr>
              <a:t>、运动技能学习是促进学生身体健康、体能发展的主要内容和手段；</a:t>
            </a:r>
          </a:p>
          <a:p>
            <a:pPr>
              <a:lnSpc>
                <a:spcPct val="90000"/>
              </a:lnSpc>
              <a:buFont typeface="Wingdings" pitchFamily="2" charset="2"/>
              <a:buNone/>
            </a:pPr>
            <a:r>
              <a:rPr lang="en-US" altLang="zh-CN" dirty="0"/>
              <a:t>3</a:t>
            </a:r>
            <a:r>
              <a:rPr lang="zh-CN" altLang="en-US" dirty="0"/>
              <a:t>、较好地掌握运动技能是落实课程标准其他领域目标的重要载体；</a:t>
            </a:r>
          </a:p>
          <a:p>
            <a:pPr>
              <a:lnSpc>
                <a:spcPct val="90000"/>
              </a:lnSpc>
              <a:buFont typeface="Wingdings" pitchFamily="2" charset="2"/>
              <a:buNone/>
            </a:pPr>
            <a:r>
              <a:rPr lang="en-US" altLang="zh-CN" dirty="0">
                <a:solidFill>
                  <a:srgbClr val="00B0F0"/>
                </a:solidFill>
                <a:latin typeface="方正舒体" pitchFamily="2" charset="-122"/>
                <a:ea typeface="方正舒体" pitchFamily="2" charset="-122"/>
              </a:rPr>
              <a:t>4</a:t>
            </a:r>
            <a:r>
              <a:rPr lang="zh-CN" altLang="en-US" dirty="0">
                <a:solidFill>
                  <a:srgbClr val="00B0F0"/>
                </a:solidFill>
                <a:latin typeface="方正舒体" pitchFamily="2" charset="-122"/>
                <a:ea typeface="方正舒体" pitchFamily="2" charset="-122"/>
              </a:rPr>
              <a:t>、学习运动技能的过程是对学生进行素质教育的重要手段。</a:t>
            </a:r>
          </a:p>
        </p:txBody>
      </p:sp>
    </p:spTree>
    <p:extLst>
      <p:ext uri="{BB962C8B-B14F-4D97-AF65-F5344CB8AC3E}">
        <p14:creationId xmlns:p14="http://schemas.microsoft.com/office/powerpoint/2010/main" val="9236022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zh-CN" altLang="en-US">
                <a:ea typeface="隶书" pitchFamily="49" charset="-122"/>
              </a:rPr>
              <a:t>运动技能的教学建议</a:t>
            </a:r>
          </a:p>
        </p:txBody>
      </p:sp>
      <p:sp>
        <p:nvSpPr>
          <p:cNvPr id="88067" name="Rectangle 3"/>
          <p:cNvSpPr>
            <a:spLocks noGrp="1" noChangeArrowheads="1"/>
          </p:cNvSpPr>
          <p:nvPr>
            <p:ph type="body" idx="1"/>
          </p:nvPr>
        </p:nvSpPr>
        <p:spPr>
          <a:xfrm>
            <a:off x="826284" y="1412076"/>
            <a:ext cx="7769225" cy="4481513"/>
          </a:xfrm>
        </p:spPr>
        <p:txBody>
          <a:bodyPr/>
          <a:lstStyle/>
          <a:p>
            <a:r>
              <a:rPr lang="zh-CN" altLang="en-US" dirty="0"/>
              <a:t>要突出身体练习，不要安排室内课去讲动作概念和动作要领，不要纸上谈兵。</a:t>
            </a:r>
          </a:p>
          <a:p>
            <a:r>
              <a:rPr lang="zh-CN" altLang="en-US" dirty="0"/>
              <a:t>应尽量多地给学生运动技能的练习时间，减少讲解时间。</a:t>
            </a:r>
          </a:p>
          <a:p>
            <a:r>
              <a:rPr lang="zh-CN" altLang="en-US" dirty="0"/>
              <a:t>要考虑通过运动技能的教学去达成多方面的目标。</a:t>
            </a:r>
          </a:p>
          <a:p>
            <a:r>
              <a:rPr lang="zh-CN" altLang="en-US" dirty="0"/>
              <a:t>不能将运动技能的教学理解成竞技运动技能的教学。</a:t>
            </a:r>
          </a:p>
        </p:txBody>
      </p:sp>
    </p:spTree>
    <p:extLst>
      <p:ext uri="{BB962C8B-B14F-4D97-AF65-F5344CB8AC3E}">
        <p14:creationId xmlns:p14="http://schemas.microsoft.com/office/powerpoint/2010/main" val="173940333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1116013" y="549275"/>
            <a:ext cx="7653337" cy="1143000"/>
          </a:xfrm>
        </p:spPr>
        <p:txBody>
          <a:bodyPr/>
          <a:lstStyle/>
          <a:p>
            <a:r>
              <a:rPr lang="zh-CN" altLang="en-US">
                <a:ea typeface="隶书" pitchFamily="49" charset="-122"/>
              </a:rPr>
              <a:t>课程内容资源的设计与开发</a:t>
            </a:r>
          </a:p>
        </p:txBody>
      </p:sp>
      <p:sp>
        <p:nvSpPr>
          <p:cNvPr id="89091" name="Rectangle 3"/>
          <p:cNvSpPr>
            <a:spLocks noGrp="1" noChangeArrowheads="1"/>
          </p:cNvSpPr>
          <p:nvPr>
            <p:ph type="body" idx="1"/>
          </p:nvPr>
        </p:nvSpPr>
        <p:spPr>
          <a:xfrm>
            <a:off x="1546614" y="1484109"/>
            <a:ext cx="6664325" cy="3340100"/>
          </a:xfrm>
        </p:spPr>
        <p:txBody>
          <a:bodyPr/>
          <a:lstStyle/>
          <a:p>
            <a:pPr>
              <a:lnSpc>
                <a:spcPct val="140000"/>
              </a:lnSpc>
            </a:pPr>
            <a:r>
              <a:rPr lang="zh-CN" altLang="en-US" dirty="0"/>
              <a:t>现有运动项目的改造</a:t>
            </a:r>
          </a:p>
          <a:p>
            <a:pPr>
              <a:lnSpc>
                <a:spcPct val="140000"/>
              </a:lnSpc>
            </a:pPr>
            <a:r>
              <a:rPr lang="zh-CN" altLang="en-US" dirty="0"/>
              <a:t>新兴运动项目的引用</a:t>
            </a:r>
          </a:p>
          <a:p>
            <a:pPr>
              <a:lnSpc>
                <a:spcPct val="140000"/>
              </a:lnSpc>
            </a:pPr>
            <a:r>
              <a:rPr lang="zh-CN" altLang="en-US" dirty="0"/>
              <a:t>民族民间传统体育资源的开发</a:t>
            </a:r>
          </a:p>
        </p:txBody>
      </p:sp>
    </p:spTree>
    <p:extLst>
      <p:ext uri="{BB962C8B-B14F-4D97-AF65-F5344CB8AC3E}">
        <p14:creationId xmlns:p14="http://schemas.microsoft.com/office/powerpoint/2010/main" val="35779028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1042988" y="620713"/>
            <a:ext cx="7654925" cy="1143000"/>
          </a:xfrm>
        </p:spPr>
        <p:txBody>
          <a:bodyPr/>
          <a:lstStyle/>
          <a:p>
            <a:r>
              <a:rPr lang="zh-CN" altLang="en-US">
                <a:ea typeface="隶书" pitchFamily="49" charset="-122"/>
              </a:rPr>
              <a:t>关于竞技运动项目教材化</a:t>
            </a:r>
          </a:p>
        </p:txBody>
      </p:sp>
      <p:sp>
        <p:nvSpPr>
          <p:cNvPr id="90115" name="Rectangle 3"/>
          <p:cNvSpPr>
            <a:spLocks noGrp="1" noChangeArrowheads="1"/>
          </p:cNvSpPr>
          <p:nvPr>
            <p:ph type="body" idx="1"/>
          </p:nvPr>
        </p:nvSpPr>
        <p:spPr>
          <a:xfrm>
            <a:off x="2050845" y="1700208"/>
            <a:ext cx="4445000" cy="3797300"/>
          </a:xfrm>
        </p:spPr>
        <p:txBody>
          <a:bodyPr/>
          <a:lstStyle/>
          <a:p>
            <a:pPr>
              <a:lnSpc>
                <a:spcPct val="150000"/>
              </a:lnSpc>
            </a:pPr>
            <a:r>
              <a:rPr lang="zh-CN" altLang="en-US" dirty="0"/>
              <a:t>改变竞赛规则</a:t>
            </a:r>
          </a:p>
          <a:p>
            <a:pPr>
              <a:lnSpc>
                <a:spcPct val="150000"/>
              </a:lnSpc>
            </a:pPr>
            <a:r>
              <a:rPr lang="zh-CN" altLang="en-US" dirty="0"/>
              <a:t>改变组织形式</a:t>
            </a:r>
          </a:p>
          <a:p>
            <a:pPr>
              <a:lnSpc>
                <a:spcPct val="150000"/>
              </a:lnSpc>
            </a:pPr>
            <a:r>
              <a:rPr lang="zh-CN" altLang="en-US" dirty="0"/>
              <a:t>改变场地器材</a:t>
            </a:r>
          </a:p>
          <a:p>
            <a:pPr>
              <a:lnSpc>
                <a:spcPct val="150000"/>
              </a:lnSpc>
            </a:pPr>
            <a:r>
              <a:rPr lang="zh-CN" altLang="en-US" dirty="0"/>
              <a:t>改变活动内容</a:t>
            </a:r>
          </a:p>
        </p:txBody>
      </p:sp>
    </p:spTree>
    <p:extLst>
      <p:ext uri="{BB962C8B-B14F-4D97-AF65-F5344CB8AC3E}">
        <p14:creationId xmlns:p14="http://schemas.microsoft.com/office/powerpoint/2010/main" val="35698062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914400" y="381000"/>
            <a:ext cx="7924800" cy="1143000"/>
          </a:xfrm>
        </p:spPr>
        <p:txBody>
          <a:bodyPr/>
          <a:lstStyle/>
          <a:p>
            <a:r>
              <a:rPr lang="zh-CN" altLang="en-US" sz="4000">
                <a:ea typeface="隶书" pitchFamily="49" charset="-122"/>
              </a:rPr>
              <a:t>在游戏教学中培养学生的创新能力</a:t>
            </a:r>
          </a:p>
        </p:txBody>
      </p:sp>
      <p:sp>
        <p:nvSpPr>
          <p:cNvPr id="91139" name="Rectangle 3"/>
          <p:cNvSpPr>
            <a:spLocks noGrp="1" noChangeArrowheads="1"/>
          </p:cNvSpPr>
          <p:nvPr>
            <p:ph type="body" idx="1"/>
          </p:nvPr>
        </p:nvSpPr>
        <p:spPr>
          <a:xfrm>
            <a:off x="898317" y="1484109"/>
            <a:ext cx="7416800" cy="4306887"/>
          </a:xfrm>
        </p:spPr>
        <p:txBody>
          <a:bodyPr/>
          <a:lstStyle/>
          <a:p>
            <a:pPr>
              <a:buFont typeface="Wingdings" pitchFamily="2" charset="2"/>
              <a:buNone/>
            </a:pPr>
            <a:r>
              <a:rPr lang="en-US" altLang="zh-CN" dirty="0"/>
              <a:t>1</a:t>
            </a:r>
            <a:r>
              <a:rPr lang="zh-CN" altLang="en-US" dirty="0"/>
              <a:t>、引导学生</a:t>
            </a:r>
            <a:r>
              <a:rPr lang="zh-CN" altLang="en-US" dirty="0">
                <a:solidFill>
                  <a:srgbClr val="FE1D18"/>
                </a:solidFill>
                <a:ea typeface="隶书" pitchFamily="49" charset="-122"/>
              </a:rPr>
              <a:t>理解</a:t>
            </a:r>
            <a:r>
              <a:rPr lang="zh-CN" altLang="en-US" dirty="0"/>
              <a:t>游戏的方法和规则，激发自主参与游戏。</a:t>
            </a:r>
          </a:p>
          <a:p>
            <a:pPr>
              <a:buFont typeface="Wingdings" pitchFamily="2" charset="2"/>
              <a:buNone/>
            </a:pPr>
            <a:r>
              <a:rPr lang="en-US" altLang="zh-CN" dirty="0">
                <a:solidFill>
                  <a:schemeClr val="folHlink"/>
                </a:solidFill>
              </a:rPr>
              <a:t>2</a:t>
            </a:r>
            <a:r>
              <a:rPr lang="zh-CN" altLang="en-US" dirty="0">
                <a:solidFill>
                  <a:schemeClr val="folHlink"/>
                </a:solidFill>
              </a:rPr>
              <a:t>、</a:t>
            </a:r>
            <a:r>
              <a:rPr lang="zh-CN" altLang="en-US" dirty="0"/>
              <a:t>尝试</a:t>
            </a:r>
            <a:r>
              <a:rPr lang="zh-CN" altLang="en-US" dirty="0">
                <a:solidFill>
                  <a:srgbClr val="FE1D18"/>
                </a:solidFill>
                <a:ea typeface="隶书" pitchFamily="49" charset="-122"/>
              </a:rPr>
              <a:t>修改</a:t>
            </a:r>
            <a:r>
              <a:rPr lang="zh-CN" altLang="en-US" dirty="0"/>
              <a:t>游戏方法和规则，初步养成创新的意识。</a:t>
            </a:r>
          </a:p>
          <a:p>
            <a:pPr>
              <a:buFont typeface="Wingdings" pitchFamily="2" charset="2"/>
              <a:buNone/>
            </a:pPr>
            <a:r>
              <a:rPr lang="en-US" altLang="zh-CN" dirty="0"/>
              <a:t>3</a:t>
            </a:r>
            <a:r>
              <a:rPr lang="zh-CN" altLang="en-US" dirty="0"/>
              <a:t>、</a:t>
            </a:r>
            <a:r>
              <a:rPr lang="zh-CN" altLang="en-US" dirty="0">
                <a:solidFill>
                  <a:srgbClr val="FE1D18"/>
                </a:solidFill>
                <a:ea typeface="隶书" pitchFamily="49" charset="-122"/>
              </a:rPr>
              <a:t>质疑</a:t>
            </a:r>
            <a:r>
              <a:rPr lang="zh-CN" altLang="en-US" dirty="0"/>
              <a:t>游戏规则和方法，提高创新的意识。</a:t>
            </a:r>
          </a:p>
          <a:p>
            <a:pPr>
              <a:buFont typeface="Wingdings" pitchFamily="2" charset="2"/>
              <a:buNone/>
            </a:pPr>
            <a:r>
              <a:rPr lang="en-US" altLang="zh-CN" dirty="0">
                <a:solidFill>
                  <a:schemeClr val="folHlink"/>
                </a:solidFill>
              </a:rPr>
              <a:t>4</a:t>
            </a:r>
            <a:r>
              <a:rPr lang="zh-CN" altLang="en-US" dirty="0">
                <a:solidFill>
                  <a:schemeClr val="folHlink"/>
                </a:solidFill>
              </a:rPr>
              <a:t>、</a:t>
            </a:r>
            <a:r>
              <a:rPr lang="zh-CN" altLang="en-US" dirty="0">
                <a:solidFill>
                  <a:srgbClr val="FE1D18"/>
                </a:solidFill>
                <a:ea typeface="隶书" pitchFamily="49" charset="-122"/>
              </a:rPr>
              <a:t>创编</a:t>
            </a:r>
            <a:r>
              <a:rPr lang="zh-CN" altLang="en-US" dirty="0"/>
              <a:t>游戏规则和方法，培养创新的能力。</a:t>
            </a:r>
          </a:p>
        </p:txBody>
      </p:sp>
    </p:spTree>
    <p:extLst>
      <p:ext uri="{BB962C8B-B14F-4D97-AF65-F5344CB8AC3E}">
        <p14:creationId xmlns:p14="http://schemas.microsoft.com/office/powerpoint/2010/main" val="2202405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0020" y="274638"/>
            <a:ext cx="8436780" cy="1143000"/>
          </a:xfrm>
        </p:spPr>
        <p:txBody>
          <a:bodyPr/>
          <a:lstStyle/>
          <a:p>
            <a:r>
              <a:rPr lang="zh-CN" altLang="en-US" sz="3600" dirty="0"/>
              <a:t>三、编写和执行教案中要注意的几个问题</a:t>
            </a:r>
          </a:p>
        </p:txBody>
      </p:sp>
      <p:sp>
        <p:nvSpPr>
          <p:cNvPr id="3" name="内容占位符 2"/>
          <p:cNvSpPr>
            <a:spLocks noGrp="1"/>
          </p:cNvSpPr>
          <p:nvPr>
            <p:ph idx="1"/>
          </p:nvPr>
        </p:nvSpPr>
        <p:spPr>
          <a:xfrm>
            <a:off x="394085" y="1123944"/>
            <a:ext cx="8499895" cy="5114343"/>
          </a:xfrm>
          <a:solidFill>
            <a:schemeClr val="bg2"/>
          </a:solidFill>
        </p:spPr>
        <p:txBody>
          <a:bodyPr/>
          <a:lstStyle/>
          <a:p>
            <a:pPr marL="0" indent="0">
              <a:buNone/>
            </a:pPr>
            <a:r>
              <a:rPr lang="en-US" altLang="zh-CN" sz="2400" dirty="0" smtClean="0"/>
              <a:t>1</a:t>
            </a:r>
            <a:r>
              <a:rPr lang="zh-CN" altLang="en-US" sz="2400" dirty="0"/>
              <a:t>、教案编写应内容全面、环节完整、具体明确、层次清楚，各部分的过渡衔接应自然顺畅，以确保教案在教学中的指导作用。否则，在课堂上教师就无法及时准确地按教案的内容安排进行教学，将直接影响教学质量的提高</a:t>
            </a:r>
            <a:r>
              <a:rPr lang="zh-CN" altLang="en-US" sz="2400" dirty="0" smtClean="0"/>
              <a:t>。</a:t>
            </a:r>
            <a:r>
              <a:rPr lang="zh-CN" altLang="en-US" sz="2400" dirty="0"/>
              <a:t/>
            </a:r>
            <a:br>
              <a:rPr lang="zh-CN" altLang="en-US" sz="2400" dirty="0"/>
            </a:br>
            <a:endParaRPr lang="en-US" altLang="zh-CN" sz="2400" dirty="0" smtClean="0"/>
          </a:p>
          <a:p>
            <a:pPr marL="0" indent="0">
              <a:buNone/>
            </a:pPr>
            <a:r>
              <a:rPr lang="en-US" altLang="zh-CN" sz="2400" dirty="0" smtClean="0"/>
              <a:t>2</a:t>
            </a:r>
            <a:r>
              <a:rPr lang="zh-CN" altLang="en-US" sz="2400" dirty="0"/>
              <a:t>、编写教案的重点应是教学过程和教学方法的设计。应避免两种倾向，一种是教案写得过于简单，只写成提纲形式，不利于教师的课前准备和具体教学过程的实施；另一种是将教案写成繁琐的，不利于灵活地把握教学进程</a:t>
            </a:r>
            <a:r>
              <a:rPr lang="zh-CN" altLang="en-US" sz="2400" dirty="0" smtClean="0"/>
              <a:t>。</a:t>
            </a:r>
            <a:r>
              <a:rPr lang="zh-CN" altLang="en-US" sz="2400" dirty="0"/>
              <a:t/>
            </a:r>
            <a:br>
              <a:rPr lang="zh-CN" altLang="en-US" sz="2400" dirty="0"/>
            </a:br>
            <a:endParaRPr lang="en-US" altLang="zh-CN" sz="2400" dirty="0" smtClean="0"/>
          </a:p>
          <a:p>
            <a:pPr marL="0" indent="0">
              <a:buNone/>
            </a:pPr>
            <a:r>
              <a:rPr lang="en-US" altLang="zh-CN" sz="2400" dirty="0" smtClean="0"/>
              <a:t>3</a:t>
            </a:r>
            <a:r>
              <a:rPr lang="zh-CN" altLang="en-US" sz="2400" dirty="0"/>
              <a:t>、编写的教案是组织教学的依据，但在具体教学实施中，教案也不是绝对不可改变的，可根据课堂上的实际情况，做些必要的修改和调整，以适应情况的变化，更好地完成教学任务</a:t>
            </a:r>
            <a:r>
              <a:rPr lang="zh-CN" altLang="en-US" sz="2400" dirty="0" smtClean="0"/>
              <a:t>。</a:t>
            </a:r>
            <a:r>
              <a:rPr lang="zh-CN" altLang="en-US" sz="2400" dirty="0"/>
              <a:t/>
            </a:r>
            <a:br>
              <a:rPr lang="zh-CN" altLang="en-US" sz="2400" dirty="0"/>
            </a:br>
            <a:endParaRPr lang="zh-CN" altLang="en-US" sz="2400" dirty="0"/>
          </a:p>
        </p:txBody>
      </p:sp>
    </p:spTree>
    <p:extLst>
      <p:ext uri="{BB962C8B-B14F-4D97-AF65-F5344CB8AC3E}">
        <p14:creationId xmlns:p14="http://schemas.microsoft.com/office/powerpoint/2010/main" val="11175620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spTree>
    <p:extLst>
      <p:ext uri="{BB962C8B-B14F-4D97-AF65-F5344CB8AC3E}">
        <p14:creationId xmlns:p14="http://schemas.microsoft.com/office/powerpoint/2010/main" val="17377401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bwMode="auto">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7170" name="文本占位符 5"/>
          <p:cNvSpPr>
            <a:spLocks noGrp="1" noChangeArrowheads="1"/>
          </p:cNvSpPr>
          <p:nvPr>
            <p:ph sz="quarter" idx="4294967295"/>
          </p:nvPr>
        </p:nvSpPr>
        <p:spPr bwMode="auto">
          <a:xfrm>
            <a:off x="2857500" y="1071563"/>
            <a:ext cx="3071813" cy="15001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Arial" pitchFamily="34" charset="0"/>
              <a:buNone/>
            </a:pPr>
            <a:r>
              <a:rPr lang="en-US" altLang="zh-CN" sz="5400" b="1">
                <a:solidFill>
                  <a:srgbClr val="280F0E"/>
                </a:solidFill>
                <a:latin typeface="Arial" pitchFamily="34" charset="0"/>
                <a:sym typeface="Arial" pitchFamily="34" charset="0"/>
              </a:rPr>
              <a:t>Thanks!</a:t>
            </a:r>
            <a:endParaRPr lang="zh-CN" altLang="en-US" sz="5400" b="1">
              <a:solidFill>
                <a:srgbClr val="280F0E"/>
              </a:solidFill>
              <a:latin typeface="Arial" pitchFamily="34" charset="0"/>
              <a:sym typeface="Arial" pitchFamily="34" charset="0"/>
            </a:endParaRPr>
          </a:p>
          <a:p>
            <a:pPr>
              <a:buFont typeface="Arial" pitchFamily="34" charset="0"/>
              <a:buNone/>
            </a:pPr>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zh-CN" altLang="en-US">
                <a:solidFill>
                  <a:schemeClr val="tx1"/>
                </a:solidFill>
                <a:ea typeface="隶书" pitchFamily="49" charset="-122"/>
              </a:rPr>
              <a:t>从生物体育观到三维健康观：</a:t>
            </a:r>
            <a:r>
              <a:rPr lang="zh-CN" altLang="en-US"/>
              <a:t/>
            </a:r>
            <a:br>
              <a:rPr lang="zh-CN" altLang="en-US"/>
            </a:br>
            <a:r>
              <a:rPr lang="zh-CN" altLang="en-US" sz="3600" i="1">
                <a:solidFill>
                  <a:schemeClr val="tx1"/>
                </a:solidFill>
                <a:ea typeface="华文行楷" pitchFamily="2" charset="-122"/>
              </a:rPr>
              <a:t>解析初中新课程的课程目标</a:t>
            </a:r>
          </a:p>
        </p:txBody>
      </p:sp>
      <p:sp>
        <p:nvSpPr>
          <p:cNvPr id="75779" name="Rectangle 3"/>
          <p:cNvSpPr>
            <a:spLocks noGrp="1" noChangeArrowheads="1"/>
          </p:cNvSpPr>
          <p:nvPr>
            <p:ph type="body" idx="1"/>
          </p:nvPr>
        </p:nvSpPr>
        <p:spPr>
          <a:xfrm>
            <a:off x="394086" y="1772241"/>
            <a:ext cx="8283795" cy="3827462"/>
          </a:xfrm>
        </p:spPr>
        <p:txBody>
          <a:bodyPr/>
          <a:lstStyle/>
          <a:p>
            <a:pPr>
              <a:lnSpc>
                <a:spcPct val="90000"/>
              </a:lnSpc>
            </a:pPr>
            <a:r>
              <a:rPr lang="en-US" altLang="zh-CN" sz="2800" dirty="0"/>
              <a:t>1</a:t>
            </a:r>
            <a:r>
              <a:rPr lang="zh-CN" altLang="en-US" sz="2800" dirty="0"/>
              <a:t>、增强体能，掌握和应用基本的运动知识和技能；</a:t>
            </a:r>
          </a:p>
          <a:p>
            <a:pPr>
              <a:lnSpc>
                <a:spcPct val="90000"/>
              </a:lnSpc>
            </a:pPr>
            <a:r>
              <a:rPr lang="en-US" altLang="zh-CN" sz="2800" dirty="0"/>
              <a:t>2</a:t>
            </a:r>
            <a:r>
              <a:rPr lang="zh-CN" altLang="en-US" sz="2800" dirty="0"/>
              <a:t>、培养运动兴趣和爱好，形成坚持锻炼的习惯；</a:t>
            </a:r>
          </a:p>
          <a:p>
            <a:pPr>
              <a:lnSpc>
                <a:spcPct val="90000"/>
              </a:lnSpc>
            </a:pPr>
            <a:r>
              <a:rPr lang="en-US" altLang="zh-CN" sz="2800" dirty="0"/>
              <a:t>3</a:t>
            </a:r>
            <a:r>
              <a:rPr lang="zh-CN" altLang="en-US" sz="2800" dirty="0"/>
              <a:t>、培养良好的心理品质与合作精神，增强人际交往能力；</a:t>
            </a:r>
          </a:p>
          <a:p>
            <a:pPr>
              <a:lnSpc>
                <a:spcPct val="90000"/>
              </a:lnSpc>
            </a:pPr>
            <a:r>
              <a:rPr lang="en-US" altLang="zh-CN" sz="2800" dirty="0"/>
              <a:t>4</a:t>
            </a:r>
            <a:r>
              <a:rPr lang="zh-CN" altLang="en-US" sz="2800" dirty="0"/>
              <a:t>、提高个人健康与群体健康的责任感，形成健康的生活方式；</a:t>
            </a:r>
          </a:p>
          <a:p>
            <a:pPr>
              <a:lnSpc>
                <a:spcPct val="90000"/>
              </a:lnSpc>
            </a:pPr>
            <a:r>
              <a:rPr lang="en-US" altLang="zh-CN" sz="2800" dirty="0"/>
              <a:t>5</a:t>
            </a:r>
            <a:r>
              <a:rPr lang="zh-CN" altLang="en-US" sz="2800" dirty="0"/>
              <a:t>、发扬体育精神，形成积极进取、乐观开朗的生活态度。</a:t>
            </a:r>
          </a:p>
        </p:txBody>
      </p:sp>
    </p:spTree>
    <p:extLst>
      <p:ext uri="{BB962C8B-B14F-4D97-AF65-F5344CB8AC3E}">
        <p14:creationId xmlns:p14="http://schemas.microsoft.com/office/powerpoint/2010/main" val="32353780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a:xfrm>
            <a:off x="610185" y="331581"/>
            <a:ext cx="8231794" cy="1143000"/>
          </a:xfrm>
        </p:spPr>
        <p:txBody>
          <a:bodyPr/>
          <a:lstStyle/>
          <a:p>
            <a:r>
              <a:rPr lang="zh-CN" altLang="en-US" sz="3200" dirty="0"/>
              <a:t>如何把体育教学目标制定得</a:t>
            </a:r>
            <a:r>
              <a:rPr lang="zh-CN" altLang="en-US" sz="4000" dirty="0"/>
              <a:t/>
            </a:r>
            <a:br>
              <a:rPr lang="zh-CN" altLang="en-US" sz="4000" dirty="0"/>
            </a:br>
            <a:r>
              <a:rPr lang="zh-CN" altLang="en-US" b="0" dirty="0">
                <a:solidFill>
                  <a:srgbClr val="00CC00"/>
                </a:solidFill>
                <a:ea typeface="隶书" pitchFamily="49" charset="-122"/>
              </a:rPr>
              <a:t>明确、具体、切实可行</a:t>
            </a:r>
            <a:r>
              <a:rPr lang="zh-CN" altLang="en-US" sz="4000" dirty="0"/>
              <a:t> ？</a:t>
            </a:r>
          </a:p>
        </p:txBody>
      </p:sp>
      <p:sp>
        <p:nvSpPr>
          <p:cNvPr id="207875" name="Rectangle 3"/>
          <p:cNvSpPr>
            <a:spLocks noGrp="1" noChangeArrowheads="1"/>
          </p:cNvSpPr>
          <p:nvPr>
            <p:ph type="body" idx="1"/>
          </p:nvPr>
        </p:nvSpPr>
        <p:spPr>
          <a:xfrm>
            <a:off x="538152" y="1700208"/>
            <a:ext cx="8121661" cy="3500437"/>
          </a:xfrm>
        </p:spPr>
        <p:txBody>
          <a:bodyPr/>
          <a:lstStyle/>
          <a:p>
            <a:pPr>
              <a:lnSpc>
                <a:spcPct val="120000"/>
              </a:lnSpc>
              <a:buFont typeface="Wingdings" pitchFamily="2" charset="2"/>
              <a:buNone/>
            </a:pPr>
            <a:r>
              <a:rPr lang="zh-CN" altLang="en-US" dirty="0"/>
              <a:t>　　    要想把课堂教学目标制定得明确、具体，首先是教师对课堂教学的预期结果要明确、具体；其次是在制定课堂教学目标时要把握目标陈述的基本要素，这些要素包括：行为主体、行为动词、行为条件和表现程度。</a:t>
            </a:r>
          </a:p>
        </p:txBody>
      </p:sp>
    </p:spTree>
    <p:extLst>
      <p:ext uri="{BB962C8B-B14F-4D97-AF65-F5344CB8AC3E}">
        <p14:creationId xmlns:p14="http://schemas.microsoft.com/office/powerpoint/2010/main" val="15061464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a:xfrm>
            <a:off x="466119" y="187515"/>
            <a:ext cx="5834062" cy="863600"/>
          </a:xfrm>
        </p:spPr>
        <p:txBody>
          <a:bodyPr/>
          <a:lstStyle/>
          <a:p>
            <a:r>
              <a:rPr lang="en-US" altLang="zh-CN" dirty="0"/>
              <a:t>1</a:t>
            </a:r>
            <a:r>
              <a:rPr lang="zh-CN" altLang="en-US" dirty="0"/>
              <a:t>．</a:t>
            </a:r>
            <a:r>
              <a:rPr lang="zh-CN" altLang="en-US" b="0" dirty="0">
                <a:solidFill>
                  <a:srgbClr val="00CC00"/>
                </a:solidFill>
                <a:ea typeface="隶书" pitchFamily="49" charset="-122"/>
              </a:rPr>
              <a:t>行为主体学生化</a:t>
            </a:r>
            <a:r>
              <a:rPr lang="zh-CN" altLang="en-US" dirty="0"/>
              <a:t> </a:t>
            </a:r>
          </a:p>
        </p:txBody>
      </p:sp>
      <p:sp>
        <p:nvSpPr>
          <p:cNvPr id="208899" name="Rectangle 3"/>
          <p:cNvSpPr>
            <a:spLocks noGrp="1" noChangeArrowheads="1"/>
          </p:cNvSpPr>
          <p:nvPr>
            <p:ph type="body" idx="1"/>
          </p:nvPr>
        </p:nvSpPr>
        <p:spPr>
          <a:xfrm>
            <a:off x="250020" y="1123944"/>
            <a:ext cx="8533815" cy="1224561"/>
          </a:xfrm>
        </p:spPr>
        <p:txBody>
          <a:bodyPr/>
          <a:lstStyle/>
          <a:p>
            <a:pPr>
              <a:lnSpc>
                <a:spcPct val="160000"/>
              </a:lnSpc>
              <a:buFont typeface="Wingdings" pitchFamily="2" charset="2"/>
              <a:buNone/>
            </a:pPr>
            <a:r>
              <a:rPr lang="zh-CN" altLang="en-US" sz="2400" dirty="0"/>
              <a:t>　　　行为主体就是学习行为的主体，即学生，而不是学习结果的教师。合适的教学目标是为特定的学习者制定的。 </a:t>
            </a:r>
          </a:p>
        </p:txBody>
      </p:sp>
      <p:sp>
        <p:nvSpPr>
          <p:cNvPr id="4" name="Rectangle 2"/>
          <p:cNvSpPr txBox="1">
            <a:spLocks noChangeArrowheads="1"/>
          </p:cNvSpPr>
          <p:nvPr/>
        </p:nvSpPr>
        <p:spPr>
          <a:xfrm>
            <a:off x="17473" y="2348505"/>
            <a:ext cx="6264275" cy="1143000"/>
          </a:xfrm>
          <a:prstGeom prst="rect">
            <a:avLst/>
          </a:prstGeom>
        </p:spPr>
        <p:txBody>
          <a:bodyPr/>
          <a:lstStyle>
            <a:lvl1pPr marL="914400" indent="-914400" algn="ctr" rtl="0" fontAlgn="base">
              <a:spcBef>
                <a:spcPct val="0"/>
              </a:spcBef>
              <a:spcAft>
                <a:spcPct val="0"/>
              </a:spcAft>
              <a:defRPr sz="4400">
                <a:solidFill>
                  <a:schemeClr val="tx1"/>
                </a:solidFill>
                <a:latin typeface="+mj-lt"/>
                <a:ea typeface="+mj-ea"/>
                <a:cs typeface="+mj-cs"/>
                <a:sym typeface="Calibri" pitchFamily="34" charset="0"/>
              </a:defRPr>
            </a:lvl1pPr>
            <a:lvl2pPr marL="914400" indent="-914400" algn="ctr" rtl="0" fontAlgn="base">
              <a:spcBef>
                <a:spcPct val="0"/>
              </a:spcBef>
              <a:spcAft>
                <a:spcPct val="0"/>
              </a:spcAft>
              <a:defRPr sz="4400">
                <a:solidFill>
                  <a:schemeClr val="tx1"/>
                </a:solidFill>
                <a:latin typeface="Calibri" pitchFamily="34" charset="0"/>
                <a:ea typeface="宋体" pitchFamily="2" charset="-122"/>
                <a:sym typeface="Calibri" pitchFamily="34" charset="0"/>
              </a:defRPr>
            </a:lvl2pPr>
            <a:lvl3pPr marL="914400" indent="-914400" algn="ctr" rtl="0" fontAlgn="base">
              <a:spcBef>
                <a:spcPct val="0"/>
              </a:spcBef>
              <a:spcAft>
                <a:spcPct val="0"/>
              </a:spcAft>
              <a:defRPr sz="4400">
                <a:solidFill>
                  <a:schemeClr val="tx1"/>
                </a:solidFill>
                <a:latin typeface="Calibri" pitchFamily="34" charset="0"/>
                <a:ea typeface="宋体" pitchFamily="2" charset="-122"/>
                <a:sym typeface="Calibri" pitchFamily="34" charset="0"/>
              </a:defRPr>
            </a:lvl3pPr>
            <a:lvl4pPr marL="914400" indent="-914400" algn="ctr" rtl="0" fontAlgn="base">
              <a:spcBef>
                <a:spcPct val="0"/>
              </a:spcBef>
              <a:spcAft>
                <a:spcPct val="0"/>
              </a:spcAft>
              <a:defRPr sz="4400">
                <a:solidFill>
                  <a:schemeClr val="tx1"/>
                </a:solidFill>
                <a:latin typeface="Calibri" pitchFamily="34" charset="0"/>
                <a:ea typeface="宋体" pitchFamily="2" charset="-122"/>
                <a:sym typeface="Calibri" pitchFamily="34" charset="0"/>
              </a:defRPr>
            </a:lvl4pPr>
            <a:lvl5pPr marL="914400" indent="-914400" algn="ctr" rtl="0" fontAlgn="base">
              <a:spcBef>
                <a:spcPct val="0"/>
              </a:spcBef>
              <a:spcAft>
                <a:spcPct val="0"/>
              </a:spcAft>
              <a:defRPr sz="4400">
                <a:solidFill>
                  <a:schemeClr val="tx1"/>
                </a:solidFill>
                <a:latin typeface="Calibri" pitchFamily="34" charset="0"/>
                <a:ea typeface="宋体" pitchFamily="2" charset="-122"/>
                <a:sym typeface="Calibri" pitchFamily="34" charset="0"/>
              </a:defRPr>
            </a:lvl5pPr>
            <a:lvl6pPr marL="1371600" indent="-914400" algn="ctr" rtl="0" fontAlgn="base">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fontAlgn="base">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fontAlgn="base">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fontAlgn="base">
              <a:spcBef>
                <a:spcPct val="0"/>
              </a:spcBef>
              <a:spcAft>
                <a:spcPct val="0"/>
              </a:spcAft>
              <a:defRPr sz="4400">
                <a:solidFill>
                  <a:schemeClr val="tx1"/>
                </a:solidFill>
                <a:latin typeface="Calibri" pitchFamily="34" charset="0"/>
                <a:ea typeface="宋体" pitchFamily="2" charset="-122"/>
                <a:sym typeface="Calibri" pitchFamily="34" charset="0"/>
              </a:defRPr>
            </a:lvl9pPr>
          </a:lstStyle>
          <a:p>
            <a:r>
              <a:rPr lang="en-US" altLang="zh-CN" kern="0" dirty="0" smtClean="0"/>
              <a:t>2. </a:t>
            </a:r>
            <a:r>
              <a:rPr lang="zh-CN" altLang="en-US" kern="0" dirty="0" smtClean="0">
                <a:solidFill>
                  <a:srgbClr val="00CC00"/>
                </a:solidFill>
                <a:ea typeface="隶书" pitchFamily="49" charset="-122"/>
              </a:rPr>
              <a:t>行为动词科学化</a:t>
            </a:r>
            <a:endParaRPr lang="zh-CN" altLang="en-US" kern="0" dirty="0">
              <a:solidFill>
                <a:srgbClr val="00CC00"/>
              </a:solidFill>
              <a:ea typeface="隶书" pitchFamily="49" charset="-122"/>
            </a:endParaRPr>
          </a:p>
        </p:txBody>
      </p:sp>
      <p:sp>
        <p:nvSpPr>
          <p:cNvPr id="5" name="Rectangle 3"/>
          <p:cNvSpPr txBox="1">
            <a:spLocks noChangeArrowheads="1"/>
          </p:cNvSpPr>
          <p:nvPr/>
        </p:nvSpPr>
        <p:spPr>
          <a:xfrm>
            <a:off x="105954" y="3068835"/>
            <a:ext cx="8860059" cy="2739033"/>
          </a:xfrm>
          <a:prstGeom prst="rect">
            <a:avLst/>
          </a:prstGeom>
        </p:spPr>
        <p:txBody>
          <a:bodyPr/>
          <a:lstStyle>
            <a:lvl1pPr marL="342900" indent="-342900" algn="l" rtl="0" fontAlgn="base">
              <a:spcBef>
                <a:spcPct val="20000"/>
              </a:spcBef>
              <a:spcAft>
                <a:spcPct val="0"/>
              </a:spcAft>
              <a:buFont typeface="Arial" pitchFamily="34" charset="0"/>
              <a:buChar char="•"/>
              <a:defRPr sz="3200">
                <a:solidFill>
                  <a:schemeClr val="tx1"/>
                </a:solidFill>
                <a:latin typeface="+mn-lt"/>
                <a:ea typeface="+mn-ea"/>
                <a:cs typeface="+mn-cs"/>
                <a:sym typeface="Calibri" pitchFamily="34" charset="0"/>
              </a:defRPr>
            </a:lvl1pPr>
            <a:lvl2pPr marL="742950" indent="-285750" algn="l" rtl="0" fontAlgn="base">
              <a:spcBef>
                <a:spcPct val="20000"/>
              </a:spcBef>
              <a:spcAft>
                <a:spcPct val="0"/>
              </a:spcAft>
              <a:buFont typeface="Arial" pitchFamily="34" charset="0"/>
              <a:buChar char="–"/>
              <a:defRPr sz="2800">
                <a:solidFill>
                  <a:schemeClr val="tx1"/>
                </a:solidFill>
                <a:latin typeface="+mn-lt"/>
                <a:ea typeface="+mn-ea"/>
                <a:sym typeface="Calibri" pitchFamily="34" charset="0"/>
              </a:defRPr>
            </a:lvl2pPr>
            <a:lvl3pPr marL="1143000" indent="-228600" algn="l" rtl="0" fontAlgn="base">
              <a:spcBef>
                <a:spcPct val="20000"/>
              </a:spcBef>
              <a:spcAft>
                <a:spcPct val="0"/>
              </a:spcAft>
              <a:buFont typeface="Arial" pitchFamily="34" charset="0"/>
              <a:buChar char="•"/>
              <a:defRPr sz="2400">
                <a:solidFill>
                  <a:schemeClr val="tx1"/>
                </a:solidFill>
                <a:latin typeface="+mn-lt"/>
                <a:ea typeface="+mn-ea"/>
                <a:sym typeface="Calibri" pitchFamily="34" charset="0"/>
              </a:defRPr>
            </a:lvl3pPr>
            <a:lvl4pPr marL="1600200" indent="-228600" algn="l" rtl="0" fontAlgn="base">
              <a:spcBef>
                <a:spcPct val="20000"/>
              </a:spcBef>
              <a:spcAft>
                <a:spcPct val="0"/>
              </a:spcAft>
              <a:buFont typeface="Arial" pitchFamily="34" charset="0"/>
              <a:buChar char="–"/>
              <a:defRPr sz="2000">
                <a:solidFill>
                  <a:schemeClr val="tx1"/>
                </a:solidFill>
                <a:latin typeface="+mn-lt"/>
                <a:ea typeface="+mn-ea"/>
                <a:sym typeface="Calibri" pitchFamily="34" charset="0"/>
              </a:defRPr>
            </a:lvl4pPr>
            <a:lvl5pPr marL="2057400" indent="-228600" algn="l" rtl="0" fontAlgn="base">
              <a:spcBef>
                <a:spcPct val="20000"/>
              </a:spcBef>
              <a:spcAft>
                <a:spcPct val="0"/>
              </a:spcAft>
              <a:buFont typeface="Arial" pitchFamily="34" charset="0"/>
              <a:buChar char="»"/>
              <a:defRPr sz="2000">
                <a:solidFill>
                  <a:schemeClr val="tx1"/>
                </a:solidFill>
                <a:latin typeface="+mn-lt"/>
                <a:ea typeface="+mn-ea"/>
                <a:sym typeface="Calibri" pitchFamily="34" charset="0"/>
              </a:defRPr>
            </a:lvl5pPr>
            <a:lvl6pPr marL="2514600" indent="-228600" algn="l" rtl="0" fontAlgn="base">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fontAlgn="base">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fontAlgn="base">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fontAlgn="base">
              <a:spcBef>
                <a:spcPct val="20000"/>
              </a:spcBef>
              <a:spcAft>
                <a:spcPct val="0"/>
              </a:spcAft>
              <a:buFont typeface="Arial" pitchFamily="34" charset="0"/>
              <a:buChar char="»"/>
              <a:defRPr sz="2000">
                <a:solidFill>
                  <a:schemeClr val="tx1"/>
                </a:solidFill>
                <a:latin typeface="+mn-lt"/>
                <a:ea typeface="+mn-ea"/>
                <a:sym typeface="Calibri" pitchFamily="34" charset="0"/>
              </a:defRPr>
            </a:lvl9pPr>
          </a:lstStyle>
          <a:p>
            <a:pPr>
              <a:buFont typeface="Wingdings" pitchFamily="2" charset="2"/>
              <a:buNone/>
            </a:pPr>
            <a:r>
              <a:rPr lang="zh-CN" altLang="en-US" kern="0" dirty="0" smtClean="0"/>
              <a:t>　　</a:t>
            </a:r>
            <a:r>
              <a:rPr lang="zh-CN" altLang="en-US" sz="2400" kern="0" dirty="0" smtClean="0"/>
              <a:t>　行为动词主要用以表述学生所形成的可观察、可测量、可评价的具体行为。行为动词的科学化主权体现在以下几点：</a:t>
            </a:r>
          </a:p>
          <a:p>
            <a:pPr>
              <a:buFont typeface="Wingdings" panose="05000000000000000000" pitchFamily="2" charset="2"/>
              <a:buChar char="Ø"/>
            </a:pPr>
            <a:r>
              <a:rPr lang="zh-CN" altLang="en-US" sz="2400" kern="0" dirty="0" smtClean="0"/>
              <a:t>行为动词的多样化；</a:t>
            </a:r>
          </a:p>
          <a:p>
            <a:pPr>
              <a:buFont typeface="Wingdings" panose="05000000000000000000" pitchFamily="2" charset="2"/>
              <a:buChar char="Ø"/>
            </a:pPr>
            <a:r>
              <a:rPr lang="zh-CN" altLang="en-US" sz="2400" kern="0" dirty="0" smtClean="0"/>
              <a:t>结果性目标行为动词的可测化和可评化；</a:t>
            </a:r>
          </a:p>
          <a:p>
            <a:pPr>
              <a:buFont typeface="Wingdings" panose="05000000000000000000" pitchFamily="2" charset="2"/>
              <a:buChar char="Ø"/>
            </a:pPr>
            <a:r>
              <a:rPr lang="zh-CN" altLang="en-US" sz="2400" kern="0" dirty="0" smtClean="0"/>
              <a:t>行为动词的层次性更加明显；</a:t>
            </a:r>
          </a:p>
          <a:p>
            <a:pPr>
              <a:buFont typeface="Wingdings" panose="05000000000000000000" pitchFamily="2" charset="2"/>
              <a:buChar char="Ø"/>
            </a:pPr>
            <a:r>
              <a:rPr lang="zh-CN" altLang="en-US" sz="2400" kern="0" dirty="0" smtClean="0"/>
              <a:t>行为动词更加注重实践能力的要求。 </a:t>
            </a:r>
            <a:endParaRPr lang="zh-CN" altLang="en-US" sz="2400" kern="0" dirty="0"/>
          </a:p>
        </p:txBody>
      </p:sp>
    </p:spTree>
    <p:extLst>
      <p:ext uri="{BB962C8B-B14F-4D97-AF65-F5344CB8AC3E}">
        <p14:creationId xmlns:p14="http://schemas.microsoft.com/office/powerpoint/2010/main" val="287768741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a:xfrm>
            <a:off x="322053" y="259548"/>
            <a:ext cx="6169025" cy="792363"/>
          </a:xfrm>
        </p:spPr>
        <p:txBody>
          <a:bodyPr/>
          <a:lstStyle/>
          <a:p>
            <a:r>
              <a:rPr lang="en-US" altLang="zh-CN" dirty="0"/>
              <a:t>3</a:t>
            </a:r>
            <a:r>
              <a:rPr lang="zh-CN" altLang="en-US" dirty="0"/>
              <a:t>．</a:t>
            </a:r>
            <a:r>
              <a:rPr lang="zh-CN" altLang="en-US" b="0" dirty="0">
                <a:solidFill>
                  <a:srgbClr val="00CC00"/>
                </a:solidFill>
                <a:ea typeface="隶书" pitchFamily="49" charset="-122"/>
              </a:rPr>
              <a:t>行为条件情景化</a:t>
            </a:r>
          </a:p>
        </p:txBody>
      </p:sp>
      <p:sp>
        <p:nvSpPr>
          <p:cNvPr id="210947" name="Rectangle 3"/>
          <p:cNvSpPr>
            <a:spLocks noGrp="1" noChangeArrowheads="1"/>
          </p:cNvSpPr>
          <p:nvPr>
            <p:ph type="body" idx="1"/>
          </p:nvPr>
        </p:nvSpPr>
        <p:spPr>
          <a:xfrm>
            <a:off x="466119" y="1340043"/>
            <a:ext cx="8571122" cy="4608513"/>
          </a:xfrm>
        </p:spPr>
        <p:txBody>
          <a:bodyPr/>
          <a:lstStyle/>
          <a:p>
            <a:pPr>
              <a:lnSpc>
                <a:spcPct val="90000"/>
              </a:lnSpc>
              <a:buFont typeface="Wingdings" pitchFamily="2" charset="2"/>
              <a:buNone/>
            </a:pPr>
            <a:r>
              <a:rPr lang="zh-CN" altLang="en-US" dirty="0"/>
              <a:t>　</a:t>
            </a:r>
            <a:r>
              <a:rPr lang="zh-CN" altLang="en-US" sz="2800" dirty="0"/>
              <a:t>　行为条件是指对学习过程和结果的条件要求，新课程中对行为条件的表述主要有六种：</a:t>
            </a:r>
          </a:p>
          <a:p>
            <a:pPr>
              <a:lnSpc>
                <a:spcPct val="90000"/>
              </a:lnSpc>
              <a:buClr>
                <a:srgbClr val="009900"/>
              </a:buClr>
              <a:buSzTx/>
              <a:buFont typeface="Wingdings" pitchFamily="2" charset="2"/>
              <a:buChar char="v"/>
            </a:pPr>
            <a:r>
              <a:rPr lang="zh-CN" altLang="en-US" sz="2800" dirty="0"/>
              <a:t>时间和速度；</a:t>
            </a:r>
          </a:p>
          <a:p>
            <a:pPr>
              <a:lnSpc>
                <a:spcPct val="90000"/>
              </a:lnSpc>
              <a:buClr>
                <a:srgbClr val="009900"/>
              </a:buClr>
              <a:buSzTx/>
              <a:buFont typeface="Wingdings" pitchFamily="2" charset="2"/>
              <a:buChar char="v"/>
            </a:pPr>
            <a:r>
              <a:rPr lang="zh-CN" altLang="en-US" sz="2800" dirty="0"/>
              <a:t>环境因素，包括对学习空间和地点的限制；</a:t>
            </a:r>
          </a:p>
          <a:p>
            <a:pPr>
              <a:lnSpc>
                <a:spcPct val="90000"/>
              </a:lnSpc>
              <a:buClr>
                <a:srgbClr val="009900"/>
              </a:buClr>
              <a:buSzTx/>
              <a:buFont typeface="Wingdings" pitchFamily="2" charset="2"/>
              <a:buChar char="v"/>
            </a:pPr>
            <a:r>
              <a:rPr lang="zh-CN" altLang="en-US" sz="2800" dirty="0"/>
              <a:t>作业条件因素，包括对器材的高度和重量的规定；</a:t>
            </a:r>
          </a:p>
          <a:p>
            <a:pPr>
              <a:lnSpc>
                <a:spcPct val="90000"/>
              </a:lnSpc>
              <a:buClr>
                <a:srgbClr val="009900"/>
              </a:buClr>
              <a:buSzTx/>
              <a:buFont typeface="Wingdings" pitchFamily="2" charset="2"/>
              <a:buChar char="v"/>
            </a:pPr>
            <a:r>
              <a:rPr lang="zh-CN" altLang="en-US" sz="2800" dirty="0"/>
              <a:t>教学组织形式因素；</a:t>
            </a:r>
          </a:p>
          <a:p>
            <a:pPr>
              <a:lnSpc>
                <a:spcPct val="90000"/>
              </a:lnSpc>
              <a:buClr>
                <a:srgbClr val="009900"/>
              </a:buClr>
              <a:buSzTx/>
              <a:buFont typeface="Wingdings" pitchFamily="2" charset="2"/>
              <a:buChar char="v"/>
            </a:pPr>
            <a:r>
              <a:rPr lang="zh-CN" altLang="en-US" sz="2800" dirty="0"/>
              <a:t>信息因素，包括是否给学生提供相关的资料、图表、书籍等；</a:t>
            </a:r>
          </a:p>
          <a:p>
            <a:pPr>
              <a:lnSpc>
                <a:spcPct val="90000"/>
              </a:lnSpc>
              <a:buClr>
                <a:srgbClr val="009900"/>
              </a:buClr>
              <a:buSzTx/>
              <a:buFont typeface="Wingdings" pitchFamily="2" charset="2"/>
              <a:buChar char="v"/>
            </a:pPr>
            <a:r>
              <a:rPr lang="zh-CN" altLang="en-US" sz="2800" dirty="0"/>
              <a:t>完成行为的情境。</a:t>
            </a:r>
          </a:p>
        </p:txBody>
      </p:sp>
    </p:spTree>
    <p:extLst>
      <p:ext uri="{BB962C8B-B14F-4D97-AF65-F5344CB8AC3E}">
        <p14:creationId xmlns:p14="http://schemas.microsoft.com/office/powerpoint/2010/main" val="8392647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a:xfrm>
            <a:off x="538152" y="259548"/>
            <a:ext cx="6264275" cy="719926"/>
          </a:xfrm>
        </p:spPr>
        <p:txBody>
          <a:bodyPr/>
          <a:lstStyle/>
          <a:p>
            <a:r>
              <a:rPr lang="en-US" altLang="zh-CN" dirty="0"/>
              <a:t>4</a:t>
            </a:r>
            <a:r>
              <a:rPr lang="zh-CN" altLang="en-US" dirty="0"/>
              <a:t>．</a:t>
            </a:r>
            <a:r>
              <a:rPr lang="zh-CN" altLang="en-US" b="0" dirty="0">
                <a:solidFill>
                  <a:srgbClr val="00CC00"/>
                </a:solidFill>
                <a:ea typeface="隶书" pitchFamily="49" charset="-122"/>
              </a:rPr>
              <a:t>表现程度具体化</a:t>
            </a:r>
          </a:p>
        </p:txBody>
      </p:sp>
      <p:sp>
        <p:nvSpPr>
          <p:cNvPr id="211971" name="Rectangle 3"/>
          <p:cNvSpPr>
            <a:spLocks noGrp="1" noChangeArrowheads="1"/>
          </p:cNvSpPr>
          <p:nvPr>
            <p:ph type="body" idx="1"/>
          </p:nvPr>
        </p:nvSpPr>
        <p:spPr>
          <a:xfrm>
            <a:off x="250020" y="1484109"/>
            <a:ext cx="8715993" cy="2214368"/>
          </a:xfrm>
        </p:spPr>
        <p:txBody>
          <a:bodyPr/>
          <a:lstStyle/>
          <a:p>
            <a:pPr>
              <a:lnSpc>
                <a:spcPct val="140000"/>
              </a:lnSpc>
              <a:buFont typeface="Wingdings" pitchFamily="2" charset="2"/>
              <a:buNone/>
            </a:pPr>
            <a:r>
              <a:rPr lang="zh-CN" altLang="en-US" dirty="0"/>
              <a:t>　　　表现程度是指学生对学习目标所达成的最低标准或基本要求，用以衡量或评价学习表现或学习结果应达到的程度。</a:t>
            </a:r>
          </a:p>
        </p:txBody>
      </p:sp>
    </p:spTree>
    <p:extLst>
      <p:ext uri="{BB962C8B-B14F-4D97-AF65-F5344CB8AC3E}">
        <p14:creationId xmlns:p14="http://schemas.microsoft.com/office/powerpoint/2010/main" val="844370216"/>
      </p:ext>
    </p:extLst>
  </p:cSld>
  <p:clrMapOvr>
    <a:masterClrMapping/>
  </p:clrMapOvr>
  <p:transition/>
</p:sld>
</file>

<file path=ppt/theme/theme1.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A000120150608A02PPBG</Template>
  <TotalTime>157255336</TotalTime>
  <Pages>0</Pages>
  <Words>2289</Words>
  <Characters>0</Characters>
  <Application>Microsoft Office PowerPoint</Application>
  <DocSecurity>0</DocSecurity>
  <PresentationFormat>全屏显示(4:3)</PresentationFormat>
  <Lines>0</Lines>
  <Paragraphs>166</Paragraphs>
  <Slides>48</Slides>
  <Notes>0</Notes>
  <HiddenSlides>0</HiddenSlides>
  <MMClips>0</MMClips>
  <ScaleCrop>false</ScaleCrop>
  <HeadingPairs>
    <vt:vector size="4" baseType="variant">
      <vt:variant>
        <vt:lpstr>主题</vt:lpstr>
      </vt:variant>
      <vt:variant>
        <vt:i4>2</vt:i4>
      </vt:variant>
      <vt:variant>
        <vt:lpstr>幻灯片标题</vt:lpstr>
      </vt:variant>
      <vt:variant>
        <vt:i4>48</vt:i4>
      </vt:variant>
    </vt:vector>
  </HeadingPairs>
  <TitlesOfParts>
    <vt:vector size="50" baseType="lpstr">
      <vt:lpstr>Office 主题</vt:lpstr>
      <vt:lpstr>默认设计模板</vt:lpstr>
      <vt:lpstr>PowerPoint 演示文稿</vt:lpstr>
      <vt:lpstr>体育教案编写</vt:lpstr>
      <vt:lpstr>第一节  如何确定体育教学目标</vt:lpstr>
      <vt:lpstr>体育课程目标体系：</vt:lpstr>
      <vt:lpstr>从生物体育观到三维健康观： 解析初中新课程的课程目标</vt:lpstr>
      <vt:lpstr>如何把体育教学目标制定得 明确、具体、切实可行 ？</vt:lpstr>
      <vt:lpstr>1．行为主体学生化 </vt:lpstr>
      <vt:lpstr>3．行为条件情景化</vt:lpstr>
      <vt:lpstr>4．表现程度具体化</vt:lpstr>
      <vt:lpstr>学习目标的组成及其表述</vt:lpstr>
      <vt:lpstr>学习（或行为）动词的表述 </vt:lpstr>
      <vt:lpstr>学习（或行为）动词的表述（续）</vt:lpstr>
      <vt:lpstr>学习（或行为）条件的表述 </vt:lpstr>
      <vt:lpstr>学习（或行为）条件的表述（续） </vt:lpstr>
      <vt:lpstr>学习（或表现）程度的表述 </vt:lpstr>
      <vt:lpstr>新课程体育教学目标的陈述</vt:lpstr>
      <vt:lpstr>准确使用行为动词</vt:lpstr>
      <vt:lpstr>学习目标行为动词范例1</vt:lpstr>
      <vt:lpstr>学习目标案例分析1</vt:lpstr>
      <vt:lpstr>案例分析</vt:lpstr>
      <vt:lpstr>第二节 体育课教案编写</vt:lpstr>
      <vt:lpstr>PowerPoint 演示文稿</vt:lpstr>
      <vt:lpstr>PowerPoint 演示文稿</vt:lpstr>
      <vt:lpstr>PowerPoint 演示文稿</vt:lpstr>
      <vt:lpstr>PowerPoint 演示文稿</vt:lpstr>
      <vt:lpstr>PowerPoint 演示文稿</vt:lpstr>
      <vt:lpstr>体育实践课教案编写</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二、如何选择和设计教学内容</vt:lpstr>
      <vt:lpstr>正确认识目标与内容的关系</vt:lpstr>
      <vt:lpstr>选择教学内容的基本要求</vt:lpstr>
      <vt:lpstr>确定教学内容时数比例的原则</vt:lpstr>
      <vt:lpstr>教学内容的组合和搭配</vt:lpstr>
      <vt:lpstr>教学内容的灵活性与自主性</vt:lpstr>
      <vt:lpstr>运动技能在新课程中的地位</vt:lpstr>
      <vt:lpstr>运动技能的教学建议</vt:lpstr>
      <vt:lpstr>课程内容资源的设计与开发</vt:lpstr>
      <vt:lpstr>关于竞技运动项目教材化</vt:lpstr>
      <vt:lpstr>在游戏教学中培养学生的创新能力</vt:lpstr>
      <vt:lpstr>三、编写和执行教案中要注意的几个问题</vt:lpstr>
      <vt:lpstr>PowerPoint 演示文稿</vt:lpstr>
      <vt:lpstr>PowerPoint 演示文稿</vt:lpstr>
    </vt:vector>
  </TitlesOfParts>
  <Company>Microsoft</Company>
  <LinksUpToDate>false</LinksUpToDate>
  <CharactersWithSpaces>0</CharactersWithSpaces>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User</dc:creator>
  <cp:lastModifiedBy>Microsoft</cp:lastModifiedBy>
  <cp:revision>37</cp:revision>
  <cp:lastPrinted>1899-12-30T00:00:00Z</cp:lastPrinted>
  <dcterms:created xsi:type="dcterms:W3CDTF">2010-07-26T07:34:00Z</dcterms:created>
  <dcterms:modified xsi:type="dcterms:W3CDTF">2015-10-14T12:44:57Z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2052-8.1.0.3089</vt:lpwstr>
  </property>
</Properties>
</file>