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824DAD0-DC3E-45C2-986D-E0553415996F}" type="datetimeFigureOut">
              <a:rPr lang="zh-CN" altLang="en-US" smtClean="0"/>
              <a:pPr/>
              <a:t>2016-12-20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DD3DB61-30D8-4285-AB63-243499E15DD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4DAD0-DC3E-45C2-986D-E0553415996F}" type="datetimeFigureOut">
              <a:rPr lang="zh-CN" altLang="en-US" smtClean="0"/>
              <a:pPr/>
              <a:t>2016-12-20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3DB61-30D8-4285-AB63-243499E15DD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副标题 4"/>
          <p:cNvSpPr>
            <a:spLocks noGrp="1"/>
          </p:cNvSpPr>
          <p:nvPr>
            <p:ph type="subTitle" idx="1"/>
          </p:nvPr>
        </p:nvSpPr>
        <p:spPr/>
        <p:txBody>
          <a:bodyPr/>
          <a:lstStyle/>
          <a:p>
            <a:r>
              <a:rPr lang="en-US" altLang="zh-CN" dirty="0" smtClean="0">
                <a:solidFill>
                  <a:srgbClr val="3366FF"/>
                </a:solidFill>
              </a:rPr>
              <a:t> </a:t>
            </a:r>
            <a:r>
              <a:rPr lang="zh-CN" altLang="en-US" dirty="0" smtClean="0">
                <a:solidFill>
                  <a:srgbClr val="3366FF"/>
                </a:solidFill>
              </a:rPr>
              <a:t>安顺市镇宁县坊  </a:t>
            </a:r>
            <a:r>
              <a:rPr lang="zh-CN" altLang="en-US" sz="1800" dirty="0" smtClean="0">
                <a:solidFill>
                  <a:srgbClr val="3366FF"/>
                </a:solidFill>
              </a:rPr>
              <a:t>第二期</a:t>
            </a:r>
            <a:r>
              <a:rPr lang="zh-CN" altLang="en-US" sz="1800" dirty="0" smtClean="0">
                <a:solidFill>
                  <a:srgbClr val="3366FF"/>
                </a:solidFill>
              </a:rPr>
              <a:t>简报</a:t>
            </a:r>
            <a:endParaRPr lang="zh-CN" altLang="en-US" dirty="0"/>
          </a:p>
        </p:txBody>
      </p:sp>
      <p:sp>
        <p:nvSpPr>
          <p:cNvPr id="6" name="矩形 5"/>
          <p:cNvSpPr/>
          <p:nvPr/>
        </p:nvSpPr>
        <p:spPr>
          <a:xfrm>
            <a:off x="1835696" y="1700808"/>
            <a:ext cx="6048672" cy="1569660"/>
          </a:xfrm>
          <a:prstGeom prst="rect">
            <a:avLst/>
          </a:prstGeom>
        </p:spPr>
        <p:txBody>
          <a:bodyPr wrap="square">
            <a:spAutoFit/>
          </a:bodyPr>
          <a:lstStyle/>
          <a:p>
            <a:r>
              <a:rPr lang="en-US" altLang="zh-CN" sz="3200" dirty="0" smtClean="0">
                <a:solidFill>
                  <a:srgbClr val="CC0000"/>
                </a:solidFill>
              </a:rPr>
              <a:t>“</a:t>
            </a:r>
            <a:r>
              <a:rPr lang="zh-CN" altLang="en-US" sz="3200" dirty="0" smtClean="0">
                <a:solidFill>
                  <a:srgbClr val="CC0000"/>
                </a:solidFill>
              </a:rPr>
              <a:t>国培计划”（</a:t>
            </a:r>
            <a:r>
              <a:rPr lang="en-US" altLang="zh-CN" sz="3200" dirty="0" smtClean="0">
                <a:solidFill>
                  <a:srgbClr val="CC0000"/>
                </a:solidFill>
              </a:rPr>
              <a:t>2016</a:t>
            </a:r>
            <a:r>
              <a:rPr lang="zh-CN" altLang="en-US" sz="3200" dirty="0" smtClean="0">
                <a:solidFill>
                  <a:srgbClr val="CC0000"/>
                </a:solidFill>
              </a:rPr>
              <a:t>）</a:t>
            </a:r>
            <a:br>
              <a:rPr lang="zh-CN" altLang="en-US" sz="3200" dirty="0" smtClean="0">
                <a:solidFill>
                  <a:srgbClr val="CC0000"/>
                </a:solidFill>
              </a:rPr>
            </a:br>
            <a:r>
              <a:rPr lang="en-US" altLang="zh-CN" sz="3200" dirty="0" smtClean="0">
                <a:solidFill>
                  <a:srgbClr val="CC0000"/>
                </a:solidFill>
              </a:rPr>
              <a:t>——</a:t>
            </a:r>
            <a:r>
              <a:rPr lang="zh-CN" altLang="en-US" sz="3200" dirty="0" smtClean="0">
                <a:solidFill>
                  <a:srgbClr val="CC0000"/>
                </a:solidFill>
              </a:rPr>
              <a:t>贵州省非少数民族地区乡村幼儿园教师网络研修与园本研修</a:t>
            </a:r>
            <a:endParaRPr lang="zh-CN" alt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899592" y="980728"/>
            <a:ext cx="4572000" cy="646331"/>
          </a:xfrm>
          <a:prstGeom prst="rect">
            <a:avLst/>
          </a:prstGeom>
        </p:spPr>
        <p:txBody>
          <a:bodyPr>
            <a:spAutoFit/>
          </a:bodyPr>
          <a:lstStyle/>
          <a:p>
            <a:r>
              <a:rPr lang="zh-CN" altLang="en-US" dirty="0" smtClean="0">
                <a:solidFill>
                  <a:srgbClr val="002060"/>
                </a:solidFill>
                <a:effectLst>
                  <a:outerShdw blurRad="38100" dist="25400" dir="5400000" algn="ctr" rotWithShape="0">
                    <a:srgbClr val="6E747A">
                      <a:alpha val="43000"/>
                    </a:srgbClr>
                  </a:outerShdw>
                </a:effectLst>
                <a:latin typeface="叶根友毛笔行书2.0版" panose="02010601030101010101" charset="-122"/>
                <a:ea typeface="叶根友毛笔行书2.0版" panose="02010601030101010101" charset="-122"/>
                <a:sym typeface="+mn-ea"/>
              </a:rPr>
              <a:t>简报导读</a:t>
            </a:r>
            <a:r>
              <a:rPr lang="zh-CN" altLang="en-US" b="1" dirty="0" smtClean="0">
                <a:solidFill>
                  <a:srgbClr val="002060"/>
                </a:solidFill>
                <a:effectLst>
                  <a:outerShdw blurRad="38100" dist="25400" dir="5400000" algn="ctr" rotWithShape="0">
                    <a:srgbClr val="6E747A">
                      <a:alpha val="43000"/>
                    </a:srgbClr>
                  </a:outerShdw>
                </a:effectLst>
                <a:latin typeface="叶根友毛笔行书2.0版" panose="02010601030101010101" charset="-122"/>
                <a:ea typeface="叶根友毛笔行书2.0版" panose="02010601030101010101" charset="-122"/>
              </a:rPr>
              <a:t/>
            </a:r>
            <a:br>
              <a:rPr lang="zh-CN" altLang="en-US" b="1" dirty="0" smtClean="0">
                <a:solidFill>
                  <a:srgbClr val="002060"/>
                </a:solidFill>
                <a:effectLst>
                  <a:outerShdw blurRad="38100" dist="25400" dir="5400000" algn="ctr" rotWithShape="0">
                    <a:srgbClr val="6E747A">
                      <a:alpha val="43000"/>
                    </a:srgbClr>
                  </a:outerShdw>
                </a:effectLst>
                <a:latin typeface="叶根友毛笔行书2.0版" panose="02010601030101010101" charset="-122"/>
                <a:ea typeface="叶根友毛笔行书2.0版" panose="02010601030101010101" charset="-122"/>
              </a:rPr>
            </a:br>
            <a:endParaRPr lang="zh-CN" altLang="en-US" dirty="0"/>
          </a:p>
        </p:txBody>
      </p:sp>
      <p:sp>
        <p:nvSpPr>
          <p:cNvPr id="4" name="文本占位符 6146"/>
          <p:cNvSpPr txBox="1">
            <a:spLocks/>
          </p:cNvSpPr>
          <p:nvPr/>
        </p:nvSpPr>
        <p:spPr>
          <a:xfrm>
            <a:off x="685800" y="1981200"/>
            <a:ext cx="7772400" cy="4114800"/>
          </a:xfrm>
          <a:prstGeom prst="rect">
            <a:avLst/>
          </a:prstGeom>
          <a:noFill/>
          <a:ln w="9525">
            <a:noFill/>
          </a:ln>
        </p:spPr>
        <p:txBody>
          <a:bodyPr/>
          <a:lstStyle/>
          <a:p>
            <a:pPr marL="342900" marR="0" lvl="0" indent="-342900" algn="l" defTabSz="914400" eaLnBrk="1" fontAlgn="base" latinLnBrk="0" hangingPunct="1">
              <a:lnSpc>
                <a:spcPct val="100000"/>
              </a:lnSpc>
              <a:spcBef>
                <a:spcPct val="20000"/>
              </a:spcBef>
              <a:spcAft>
                <a:spcPct val="0"/>
              </a:spcAft>
              <a:buClrTx/>
              <a:buSzTx/>
              <a:buFontTx/>
              <a:buChar char="•"/>
              <a:tabLst/>
              <a:defRPr/>
            </a:pPr>
            <a:r>
              <a:rPr kumimoji="0" lang="en-US" sz="3200" b="0" i="0" u="none" strike="noStrike" kern="1200" cap="none" spc="0" normalizeH="0" baseline="0" noProof="0" dirty="0" smtClean="0">
                <a:ln>
                  <a:noFill/>
                </a:ln>
                <a:solidFill>
                  <a:srgbClr val="000000"/>
                </a:solidFill>
                <a:effectLst/>
                <a:uLnTx/>
                <a:uFillTx/>
                <a:latin typeface="Garamond"/>
                <a:ea typeface="+mn-ea"/>
                <a:cs typeface="+mn-cs"/>
              </a:rPr>
              <a:t>1.</a:t>
            </a:r>
            <a:r>
              <a:rPr kumimoji="0" lang="zh-CN" altLang="en-US"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学情统计</a:t>
            </a:r>
          </a:p>
          <a:p>
            <a:pPr marL="342900" marR="0" lvl="0" indent="-342900" algn="l" defTabSz="914400" eaLnBrk="1" fontAlgn="base" latinLnBrk="0" hangingPunct="1">
              <a:lnSpc>
                <a:spcPct val="100000"/>
              </a:lnSpc>
              <a:spcBef>
                <a:spcPct val="20000"/>
              </a:spcBef>
              <a:spcAft>
                <a:spcPct val="0"/>
              </a:spcAft>
              <a:buClrTx/>
              <a:buSzTx/>
              <a:buFontTx/>
              <a:buChar char="•"/>
              <a:tabLst/>
              <a:defRPr/>
            </a:pPr>
            <a:r>
              <a:rPr kumimoji="0" lang="en-US" altLang="zh-CN"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2.</a:t>
            </a:r>
            <a:r>
              <a:rPr kumimoji="0" lang="zh-CN" altLang="en-US" sz="3200" b="0"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学情介绍</a:t>
            </a:r>
          </a:p>
          <a:p>
            <a:pPr marL="342900" marR="0" lvl="0" indent="-342900" algn="l" defTabSz="914400" eaLnBrk="1" fontAlgn="base" latinLnBrk="0" hangingPunct="1">
              <a:lnSpc>
                <a:spcPct val="100000"/>
              </a:lnSpc>
              <a:spcBef>
                <a:spcPct val="20000"/>
              </a:spcBef>
              <a:spcAft>
                <a:spcPct val="0"/>
              </a:spcAft>
              <a:buClrTx/>
              <a:buSzTx/>
              <a:buFontTx/>
              <a:buChar char="•"/>
              <a:tabLst/>
              <a:defRPr/>
            </a:pPr>
            <a:r>
              <a:rPr kumimoji="0" lang="en-US" altLang="zh-CN"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3.</a:t>
            </a:r>
            <a:r>
              <a:rPr kumimoji="0" lang="zh-CN" altLang="en-US"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学习情况</a:t>
            </a:r>
          </a:p>
          <a:p>
            <a:pPr marL="342900" marR="0" lvl="0" indent="-342900" algn="l" defTabSz="914400" eaLnBrk="1" fontAlgn="base" latinLnBrk="0" hangingPunct="1">
              <a:lnSpc>
                <a:spcPct val="100000"/>
              </a:lnSpc>
              <a:spcBef>
                <a:spcPct val="20000"/>
              </a:spcBef>
              <a:spcAft>
                <a:spcPct val="0"/>
              </a:spcAft>
              <a:buClrTx/>
              <a:buSzTx/>
              <a:buFontTx/>
              <a:buChar char="•"/>
              <a:tabLst/>
              <a:defRPr/>
            </a:pPr>
            <a:r>
              <a:rPr kumimoji="0" lang="en-US" altLang="zh-CN"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4.</a:t>
            </a:r>
            <a:r>
              <a:rPr kumimoji="0" lang="zh-CN" altLang="en-US" sz="3200" b="0" i="0" u="none" strike="noStrike" kern="1200" cap="none" spc="0" normalizeH="0" baseline="0" noProof="0" dirty="0" smtClean="0">
                <a:ln>
                  <a:noFill/>
                </a:ln>
                <a:solidFill>
                  <a:srgbClr val="000000"/>
                </a:solidFill>
                <a:effectLst/>
                <a:uLnTx/>
                <a:uFillTx/>
                <a:latin typeface="Garamond"/>
                <a:ea typeface="宋体" panose="02010600030101010101" pitchFamily="2" charset="-122"/>
                <a:cs typeface="+mn-cs"/>
              </a:rPr>
              <a:t>优秀推荐</a:t>
            </a:r>
            <a:endParaRPr kumimoji="0" lang="zh-CN" altLang="en-US" sz="3200" b="0" i="0" u="none" strike="noStrike" kern="1200" cap="none" spc="0" normalizeH="0" baseline="0" noProof="0" dirty="0">
              <a:ln>
                <a:noFill/>
              </a:ln>
              <a:solidFill>
                <a:srgbClr val="000000"/>
              </a:solidFill>
              <a:effectLst/>
              <a:uLnTx/>
              <a:uFillTx/>
              <a:latin typeface="Garamond"/>
              <a:ea typeface="宋体" panose="02010600030101010101" pitchFamily="2" charset="-122"/>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7169"/>
          <p:cNvSpPr txBox="1">
            <a:spLocks/>
          </p:cNvSpPr>
          <p:nvPr/>
        </p:nvSpPr>
        <p:spPr>
          <a:xfrm>
            <a:off x="685800" y="609600"/>
            <a:ext cx="7772400" cy="1143000"/>
          </a:xfrm>
          <a:prstGeom prst="rect">
            <a:avLst/>
          </a:prstGeom>
          <a:ln/>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sz="4400" b="0" i="0" u="none" strike="noStrike" kern="1200" cap="none" spc="0" normalizeH="0" baseline="0" noProof="0" smtClean="0">
                <a:ln>
                  <a:noFill/>
                </a:ln>
                <a:solidFill>
                  <a:schemeClr val="tx1"/>
                </a:solidFill>
                <a:effectLst/>
                <a:uLnTx/>
                <a:uFillTx/>
                <a:latin typeface="+mj-lt"/>
                <a:ea typeface="宋体" panose="02010600030101010101" pitchFamily="2" charset="-122"/>
                <a:cs typeface="+mj-cs"/>
              </a:rPr>
              <a:t>学情统计</a:t>
            </a:r>
            <a:endParaRPr kumimoji="0" lang="zh-CN" sz="4400" b="0" i="0" u="none" strike="noStrike" kern="1200" cap="none" spc="0" normalizeH="0" baseline="0" noProof="0" dirty="0">
              <a:ln>
                <a:noFill/>
              </a:ln>
              <a:solidFill>
                <a:schemeClr val="tx1"/>
              </a:solidFill>
              <a:effectLst/>
              <a:uLnTx/>
              <a:uFillTx/>
              <a:latin typeface="+mj-lt"/>
              <a:ea typeface="宋体" panose="02010600030101010101" pitchFamily="2" charset="-122"/>
              <a:cs typeface="+mj-cs"/>
            </a:endParaRPr>
          </a:p>
        </p:txBody>
      </p:sp>
      <p:sp>
        <p:nvSpPr>
          <p:cNvPr id="3" name="文本占位符 7170"/>
          <p:cNvSpPr txBox="1">
            <a:spLocks/>
          </p:cNvSpPr>
          <p:nvPr/>
        </p:nvSpPr>
        <p:spPr>
          <a:xfrm>
            <a:off x="685800" y="1981200"/>
            <a:ext cx="7772400" cy="4114800"/>
          </a:xfrm>
          <a:prstGeom prst="rect">
            <a:avLst/>
          </a:prstGeom>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截止</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10</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月</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23</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日</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12</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点</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00</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分，共有</a:t>
            </a:r>
            <a:r>
              <a:rPr kumimoji="0" lang="en-US" sz="3200" b="0" i="0" u="none" strike="noStrike" kern="1200" cap="none" spc="0" normalizeH="0" baseline="0" noProof="0" dirty="0" smtClean="0">
                <a:ln>
                  <a:noFill/>
                </a:ln>
                <a:solidFill>
                  <a:srgbClr val="FF0000"/>
                </a:solidFill>
                <a:effectLst/>
                <a:uLnTx/>
                <a:uFillTx/>
                <a:latin typeface="迷你简柏青" panose="02010604000101010101" charset="-122"/>
                <a:ea typeface="迷你简柏青" panose="02010604000101010101" charset="-122"/>
                <a:cs typeface="+mn-cs"/>
                <a:sym typeface="+mn-ea"/>
              </a:rPr>
              <a:t>82</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人登录并开始学习，学习时间总和最长的有</a:t>
            </a:r>
            <a:r>
              <a:rPr kumimoji="0" lang="en-US" altLang="zh-CN" sz="3200" b="0" i="0" u="none" strike="noStrike" kern="1200" cap="none" spc="0" normalizeH="0" baseline="0" noProof="0" dirty="0" smtClean="0">
                <a:ln>
                  <a:noFill/>
                </a:ln>
                <a:solidFill>
                  <a:srgbClr val="FF0000"/>
                </a:solidFill>
                <a:effectLst/>
                <a:uLnTx/>
                <a:uFillTx/>
                <a:latin typeface="迷你简柏青" panose="02010604000101010101" charset="-122"/>
                <a:ea typeface="迷你简柏青" panose="02010604000101010101" charset="-122"/>
                <a:cs typeface="+mn-cs"/>
                <a:sym typeface="+mn-ea"/>
              </a:rPr>
              <a:t>53432</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分钟，登陆次数最多的高达</a:t>
            </a:r>
            <a:r>
              <a:rPr kumimoji="0" lang="en-US" altLang="zh-CN" sz="3200" b="0" i="0" u="none" strike="noStrike" kern="1200" cap="none" spc="0" normalizeH="0" baseline="0" noProof="0" dirty="0" smtClean="0">
                <a:ln>
                  <a:noFill/>
                </a:ln>
                <a:solidFill>
                  <a:srgbClr val="FF0000"/>
                </a:solidFill>
                <a:effectLst/>
                <a:uLnTx/>
                <a:uFillTx/>
                <a:latin typeface="迷你简柏青" panose="02010604000101010101" charset="-122"/>
                <a:ea typeface="迷你简柏青" panose="02010604000101010101" charset="-122"/>
                <a:cs typeface="+mn-cs"/>
                <a:sym typeface="+mn-ea"/>
              </a:rPr>
              <a:t>54</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次，其中有</a:t>
            </a:r>
            <a:r>
              <a:rPr kumimoji="0" lang="en-US" sz="3200" b="0" i="0" u="none" strike="noStrike" kern="1200" cap="none" spc="0" normalizeH="0" baseline="0" noProof="0" dirty="0" smtClean="0">
                <a:ln>
                  <a:noFill/>
                </a:ln>
                <a:solidFill>
                  <a:srgbClr val="FF0000"/>
                </a:solidFill>
                <a:effectLst/>
                <a:uLnTx/>
                <a:uFillTx/>
                <a:latin typeface="迷你简柏青" panose="02010604000101010101" charset="-122"/>
                <a:ea typeface="迷你简柏青" panose="02010604000101010101" charset="-122"/>
                <a:cs typeface="+mn-cs"/>
                <a:sym typeface="+mn-ea"/>
              </a:rPr>
              <a:t>28</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名学员国培课程学习成绩已满</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20</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分，</a:t>
            </a:r>
            <a:r>
              <a:rPr kumimoji="0" lang="en-US" altLang="zh-CN" sz="3200" b="0" i="0" u="none" strike="noStrike" kern="1200" cap="none" spc="0" normalizeH="0" baseline="0" noProof="0" dirty="0" smtClean="0">
                <a:ln>
                  <a:noFill/>
                </a:ln>
                <a:solidFill>
                  <a:srgbClr val="FF0000"/>
                </a:solidFill>
                <a:effectLst/>
                <a:uLnTx/>
                <a:uFillTx/>
                <a:latin typeface="迷你简柏青" panose="02010604000101010101" charset="-122"/>
                <a:ea typeface="迷你简柏青" panose="02010604000101010101" charset="-122"/>
                <a:cs typeface="+mn-cs"/>
                <a:sym typeface="+mn-ea"/>
              </a:rPr>
              <a:t>10</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人国培课程学习成绩在</a:t>
            </a:r>
            <a:r>
              <a:rPr kumimoji="0" lang="en-US" altLang="zh-CN"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15</a:t>
            </a:r>
            <a:r>
              <a:rPr kumimoji="0" lang="zh-CN" altLang="en-US" sz="3200" b="0" i="0" u="none" strike="noStrike" kern="1200" cap="none" spc="0" normalizeH="0" baseline="0" noProof="0" dirty="0" smtClean="0">
                <a:ln>
                  <a:noFill/>
                </a:ln>
                <a:solidFill>
                  <a:schemeClr val="tx1"/>
                </a:solidFill>
                <a:effectLst/>
                <a:uLnTx/>
                <a:uFillTx/>
                <a:latin typeface="迷你简柏青" panose="02010604000101010101" charset="-122"/>
                <a:ea typeface="迷你简柏青" panose="02010604000101010101" charset="-122"/>
                <a:cs typeface="+mn-cs"/>
                <a:sym typeface="+mn-ea"/>
              </a:rPr>
              <a:t>分以上。</a:t>
            </a:r>
            <a:endParaRPr kumimoji="0" lang="zh-CN" altLang="en-US" sz="3200" b="0" i="0" u="none" strike="noStrike" kern="1200" cap="none" spc="0" normalizeH="0" baseline="0" noProof="0" dirty="0">
              <a:ln>
                <a:noFill/>
              </a:ln>
              <a:solidFill>
                <a:schemeClr val="tx1"/>
              </a:solidFill>
              <a:effectLst/>
              <a:uLnTx/>
              <a:uFillTx/>
              <a:latin typeface="迷你简柏青" panose="02010604000101010101" charset="-122"/>
              <a:ea typeface="迷你简柏青" panose="02010604000101010101" charset="-122"/>
              <a:cs typeface="+mn-cs"/>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7169"/>
          <p:cNvSpPr txBox="1">
            <a:spLocks/>
          </p:cNvSpPr>
          <p:nvPr/>
        </p:nvSpPr>
        <p:spPr>
          <a:xfrm>
            <a:off x="685800" y="609600"/>
            <a:ext cx="7772400" cy="1143000"/>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sz="4400" b="0" i="0" u="none" strike="noStrike" kern="1200" cap="none" spc="0" normalizeH="0" baseline="0" noProof="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rPr>
              <a:t>学情介绍</a:t>
            </a:r>
            <a:endParaRPr kumimoji="0" lang="zh-CN" sz="44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endParaRPr>
          </a:p>
        </p:txBody>
      </p:sp>
      <p:sp>
        <p:nvSpPr>
          <p:cNvPr id="3" name="文本占位符 7170"/>
          <p:cNvSpPr txBox="1">
            <a:spLocks/>
          </p:cNvSpPr>
          <p:nvPr/>
        </p:nvSpPr>
        <p:spPr>
          <a:xfrm>
            <a:off x="685800" y="1981200"/>
            <a:ext cx="7772400" cy="4114800"/>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32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由于本坊学员来至我区部分民办园及公办园，家长所在园所跨度较大，因此本坊的学习多是利用本坊</a:t>
            </a:r>
            <a:r>
              <a:rPr kumimoji="0" lang="en-US" altLang="zh-CN" sz="32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QQ</a:t>
            </a:r>
            <a:r>
              <a:rPr kumimoji="0" lang="zh-CN" altLang="en-US" sz="32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群的平台，相互学习交流、相互帮助，好的资源大家一起分享，我也尽力为大家答疑解惑，力争让每个学员学有所获、学有所乐</a:t>
            </a:r>
            <a:endParaRPr kumimoji="0" lang="zh-CN" altLang="en-US" sz="32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7169"/>
          <p:cNvSpPr txBox="1">
            <a:spLocks/>
          </p:cNvSpPr>
          <p:nvPr/>
        </p:nvSpPr>
        <p:spPr>
          <a:xfrm>
            <a:off x="685800" y="609600"/>
            <a:ext cx="7772400" cy="1143000"/>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sz="44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rPr>
              <a:t>学习情况</a:t>
            </a:r>
            <a:endParaRPr kumimoji="0" lang="zh-CN" sz="44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endParaRPr>
          </a:p>
        </p:txBody>
      </p:sp>
      <p:sp>
        <p:nvSpPr>
          <p:cNvPr id="5" name="TextBox 4"/>
          <p:cNvSpPr txBox="1"/>
          <p:nvPr/>
        </p:nvSpPr>
        <p:spPr>
          <a:xfrm>
            <a:off x="1259632" y="2420888"/>
            <a:ext cx="7200800" cy="2308324"/>
          </a:xfrm>
          <a:prstGeom prst="rect">
            <a:avLst/>
          </a:prstGeom>
          <a:noFill/>
        </p:spPr>
        <p:txBody>
          <a:bodyPr wrap="square" rtlCol="0">
            <a:spAutoFit/>
          </a:bodyPr>
          <a:lstStyle/>
          <a:p>
            <a:r>
              <a:rPr lang="zh-CN" altLang="en-US" sz="3600" dirty="0" smtClean="0"/>
              <a:t>本坊所有学员均进行登录选课，但有个别学员还未进行有效学习，我会加强督学力度，争取尽快让所有学员进行有效学习。</a:t>
            </a:r>
            <a:endParaRPr lang="zh-CN" alt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268760"/>
            <a:ext cx="8964488" cy="4893647"/>
          </a:xfrm>
          <a:prstGeom prst="rect">
            <a:avLst/>
          </a:prstGeom>
          <a:noFill/>
        </p:spPr>
        <p:txBody>
          <a:bodyPr wrap="square" rtlCol="0">
            <a:spAutoFit/>
          </a:bodyPr>
          <a:lstStyle/>
          <a:p>
            <a:r>
              <a:rPr lang="zh-CN" altLang="en-US" sz="1200" b="1" dirty="0" smtClean="0"/>
              <a:t>资源分享：幼</a:t>
            </a:r>
            <a:r>
              <a:rPr lang="zh-CN" altLang="en-US" sz="1200" b="1" dirty="0" smtClean="0"/>
              <a:t>儿园健康教育内容</a:t>
            </a:r>
          </a:p>
          <a:p>
            <a:r>
              <a:rPr lang="en-US" altLang="zh-CN" sz="1200" dirty="0" smtClean="0"/>
              <a:t>2016-10-13  </a:t>
            </a:r>
            <a:r>
              <a:rPr lang="zh-CN" altLang="en-US" sz="1200" dirty="0" smtClean="0"/>
              <a:t>发布者：朱旬  浏览数</a:t>
            </a:r>
            <a:r>
              <a:rPr lang="en-US" altLang="zh-CN" sz="1200" dirty="0" smtClean="0"/>
              <a:t>( 2) </a:t>
            </a:r>
          </a:p>
          <a:p>
            <a:r>
              <a:rPr lang="zh-CN" altLang="en-US" sz="1200" dirty="0" smtClean="0"/>
              <a:t>一、健康教育的基本内容 </a:t>
            </a:r>
          </a:p>
          <a:p>
            <a:r>
              <a:rPr lang="zh-CN" altLang="en-US" sz="1200" dirty="0" smtClean="0"/>
              <a:t>　　</a:t>
            </a:r>
            <a:r>
              <a:rPr lang="en-US" altLang="zh-CN" sz="1200" dirty="0" smtClean="0"/>
              <a:t>1</a:t>
            </a:r>
            <a:r>
              <a:rPr lang="zh-CN" altLang="en-US" sz="1200" dirty="0" smtClean="0"/>
              <a:t>、生活卫生教育。 </a:t>
            </a:r>
          </a:p>
          <a:p>
            <a:r>
              <a:rPr lang="zh-CN" altLang="en-US" sz="1200" dirty="0" smtClean="0"/>
              <a:t>　　主要目的是帮助幼儿获得日常生活中必须的卫生知识，培养幼儿良好的生活习惯</a:t>
            </a:r>
            <a:r>
              <a:rPr lang="en-US" altLang="zh-CN" sz="1200" dirty="0" smtClean="0"/>
              <a:t>,</a:t>
            </a:r>
            <a:r>
              <a:rPr lang="zh-CN" altLang="en-US" sz="1200" dirty="0" smtClean="0"/>
              <a:t>是幼儿逐步学习以健康的方式来生活。 </a:t>
            </a:r>
          </a:p>
          <a:p>
            <a:r>
              <a:rPr lang="zh-CN" altLang="en-US" sz="1200" dirty="0" smtClean="0"/>
              <a:t>　　</a:t>
            </a:r>
            <a:r>
              <a:rPr lang="en-US" altLang="zh-CN" sz="1200" dirty="0" smtClean="0"/>
              <a:t>2</a:t>
            </a:r>
            <a:r>
              <a:rPr lang="zh-CN" altLang="en-US" sz="1200" dirty="0" smtClean="0"/>
              <a:t>、安全教育。 </a:t>
            </a:r>
          </a:p>
          <a:p>
            <a:r>
              <a:rPr lang="zh-CN" altLang="en-US" sz="1200" dirty="0" smtClean="0"/>
              <a:t>　　主要是帮助幼儿获得和掌握日程生活中最基本的安全知识和技能，是幼儿逐步懂得爱护自己和他人，不断增强幼儿的自我保护意识和能力。 </a:t>
            </a:r>
          </a:p>
          <a:p>
            <a:r>
              <a:rPr lang="zh-CN" altLang="en-US" sz="1200" dirty="0" smtClean="0"/>
              <a:t>　　</a:t>
            </a:r>
            <a:r>
              <a:rPr lang="en-US" altLang="zh-CN" sz="1200" dirty="0" smtClean="0"/>
              <a:t>3</a:t>
            </a:r>
            <a:r>
              <a:rPr lang="zh-CN" altLang="en-US" sz="1200" dirty="0" smtClean="0"/>
              <a:t>、身体锻炼。 </a:t>
            </a:r>
          </a:p>
          <a:p>
            <a:r>
              <a:rPr lang="zh-CN" altLang="en-US" sz="1200" dirty="0" smtClean="0"/>
              <a:t>　　利用体育器械或自然物进行身体锻炼，全面协调地发展幼儿的体能，增强幼儿体质，提高幼儿适应自然的能力；培养幼儿勇敢，不怕困难等良好的心理品质。 </a:t>
            </a:r>
          </a:p>
          <a:p>
            <a:r>
              <a:rPr lang="zh-CN" altLang="en-US" sz="1200" dirty="0" smtClean="0"/>
              <a:t>　　</a:t>
            </a:r>
            <a:r>
              <a:rPr lang="en-US" altLang="zh-CN" sz="1200" dirty="0" smtClean="0"/>
              <a:t>4</a:t>
            </a:r>
            <a:r>
              <a:rPr lang="zh-CN" altLang="en-US" sz="1200" dirty="0" smtClean="0"/>
              <a:t>、心理健康教育。 </a:t>
            </a:r>
          </a:p>
          <a:p>
            <a:r>
              <a:rPr lang="zh-CN" altLang="en-US" sz="1200" dirty="0" smtClean="0"/>
              <a:t>　　培养幼儿良好的心理品质，增强幼儿自身的心理强度，提高幼儿对社会生活的适应能力。包括：情绪情感的教育；良好个性的培养。 </a:t>
            </a:r>
          </a:p>
          <a:p>
            <a:r>
              <a:rPr lang="zh-CN" altLang="en-US" sz="1200" dirty="0" smtClean="0"/>
              <a:t>　　二、选择适宜的教育方式和途径。 </a:t>
            </a:r>
          </a:p>
          <a:p>
            <a:r>
              <a:rPr lang="zh-CN" altLang="en-US" sz="1200" dirty="0" smtClean="0"/>
              <a:t>　　</a:t>
            </a:r>
            <a:r>
              <a:rPr lang="en-US" altLang="zh-CN" sz="1200" dirty="0" smtClean="0"/>
              <a:t>《</a:t>
            </a:r>
            <a:r>
              <a:rPr lang="zh-CN" altLang="en-US" sz="1200" dirty="0" smtClean="0"/>
              <a:t>纲要</a:t>
            </a:r>
            <a:r>
              <a:rPr lang="en-US" altLang="zh-CN" sz="1200" dirty="0" smtClean="0"/>
              <a:t>》</a:t>
            </a:r>
            <a:r>
              <a:rPr lang="zh-CN" altLang="en-US" sz="1200" dirty="0" smtClean="0"/>
              <a:t>要求</a:t>
            </a:r>
            <a:r>
              <a:rPr lang="en-US" altLang="zh-CN" sz="1200" dirty="0" smtClean="0"/>
              <a:t>"</a:t>
            </a:r>
            <a:r>
              <a:rPr lang="zh-CN" altLang="en-US" sz="1200" dirty="0" smtClean="0"/>
              <a:t>既要高度重视和满足幼儿受保护、受照顾的需要，又要尊重和满足他们不断增长的独立需要，避免过度保护和包办代替，鼓励并指导幼儿自理、自主的尝试。</a:t>
            </a:r>
            <a:r>
              <a:rPr lang="en-US" altLang="zh-CN" sz="1200" dirty="0" smtClean="0"/>
              <a:t>" </a:t>
            </a:r>
          </a:p>
          <a:p>
            <a:r>
              <a:rPr lang="zh-CN" altLang="en-US" sz="1200" dirty="0" smtClean="0"/>
              <a:t>　　</a:t>
            </a:r>
            <a:r>
              <a:rPr lang="en-US" altLang="zh-CN" sz="1200" dirty="0" smtClean="0"/>
              <a:t>1</a:t>
            </a:r>
            <a:r>
              <a:rPr lang="zh-CN" altLang="en-US" sz="1200" dirty="0" smtClean="0"/>
              <a:t>、适宜的教育方法。 </a:t>
            </a:r>
          </a:p>
          <a:p>
            <a:r>
              <a:rPr lang="zh-CN" altLang="en-US" sz="1200" dirty="0" smtClean="0"/>
              <a:t>　</a:t>
            </a:r>
            <a:r>
              <a:rPr lang="zh-CN" altLang="en-US" sz="1200" dirty="0" smtClean="0"/>
              <a:t> （</a:t>
            </a:r>
            <a:r>
              <a:rPr lang="en-US" altLang="zh-CN" sz="1200" dirty="0" smtClean="0"/>
              <a:t>1</a:t>
            </a:r>
            <a:r>
              <a:rPr lang="zh-CN" altLang="en-US" sz="1200" dirty="0" smtClean="0"/>
              <a:t>）幼儿的亲身感知体验。 </a:t>
            </a:r>
          </a:p>
          <a:p>
            <a:r>
              <a:rPr lang="zh-CN" altLang="en-US" sz="1200" dirty="0" smtClean="0"/>
              <a:t>　</a:t>
            </a:r>
            <a:r>
              <a:rPr lang="zh-CN" altLang="en-US" sz="1200" dirty="0" smtClean="0"/>
              <a:t> （</a:t>
            </a:r>
            <a:r>
              <a:rPr lang="en-US" altLang="zh-CN" sz="1200" dirty="0" smtClean="0"/>
              <a:t>2</a:t>
            </a:r>
            <a:r>
              <a:rPr lang="zh-CN" altLang="en-US" sz="1200" dirty="0" smtClean="0"/>
              <a:t>）练习一些生活技能、健康行为，形成稳定的行为习惯。 </a:t>
            </a:r>
          </a:p>
          <a:p>
            <a:r>
              <a:rPr lang="zh-CN" altLang="en-US" sz="1200" dirty="0" smtClean="0"/>
              <a:t>　　</a:t>
            </a:r>
            <a:r>
              <a:rPr lang="en-US" altLang="zh-CN" sz="1200" dirty="0" smtClean="0"/>
              <a:t>2</a:t>
            </a:r>
            <a:r>
              <a:rPr lang="zh-CN" altLang="en-US" sz="1200" dirty="0" smtClean="0"/>
              <a:t>、多样化的教育形式。 </a:t>
            </a:r>
          </a:p>
          <a:p>
            <a:r>
              <a:rPr lang="zh-CN" altLang="en-US" sz="1200" dirty="0" smtClean="0"/>
              <a:t>　</a:t>
            </a:r>
            <a:r>
              <a:rPr lang="zh-CN" altLang="en-US" sz="1200" dirty="0" smtClean="0"/>
              <a:t> （</a:t>
            </a:r>
            <a:r>
              <a:rPr lang="en-US" altLang="zh-CN" sz="1200" dirty="0" smtClean="0"/>
              <a:t>1</a:t>
            </a:r>
            <a:r>
              <a:rPr lang="zh-CN" altLang="en-US" sz="1200" dirty="0" smtClean="0"/>
              <a:t>）有机渗透在幼儿一日生活中。幼儿健康教育就是生活教育，应当在盥洗、进餐、清洁、睡眠、游戏等幼儿一日生活各环节渗透健康教育理念，实施健康教育策略。例如，在洗手时让幼儿了解讲卫生的重要性；在户外活动荡秋千、滑滑梯时，了解保护自己的运动方法。 </a:t>
            </a:r>
          </a:p>
          <a:p>
            <a:r>
              <a:rPr lang="zh-CN" altLang="en-US" sz="1200" dirty="0" smtClean="0"/>
              <a:t>　</a:t>
            </a:r>
            <a:r>
              <a:rPr lang="zh-CN" altLang="en-US" sz="1200" dirty="0" smtClean="0"/>
              <a:t> （</a:t>
            </a:r>
            <a:r>
              <a:rPr lang="en-US" altLang="zh-CN" sz="1200" dirty="0" smtClean="0"/>
              <a:t>2</a:t>
            </a:r>
            <a:r>
              <a:rPr lang="zh-CN" altLang="en-US" sz="1200" dirty="0" smtClean="0"/>
              <a:t>）有机融合在各领域教育中。例如：如在绘画时，学习正确的坐姿、执笔姿势，用正确的方法进行涂色、画画等；在语言活动中培养幼儿大胆表现自己，发展幼儿人际交往能力</a:t>
            </a:r>
            <a:r>
              <a:rPr lang="en-US" altLang="zh-CN" sz="1200" dirty="0" smtClean="0"/>
              <a:t>. </a:t>
            </a:r>
            <a:endParaRPr lang="en-US" altLang="zh-CN" sz="1200" dirty="0"/>
          </a:p>
        </p:txBody>
      </p:sp>
      <p:sp>
        <p:nvSpPr>
          <p:cNvPr id="3" name="标题 7169"/>
          <p:cNvSpPr txBox="1">
            <a:spLocks/>
          </p:cNvSpPr>
          <p:nvPr/>
        </p:nvSpPr>
        <p:spPr>
          <a:xfrm>
            <a:off x="0" y="332656"/>
            <a:ext cx="2709545" cy="433705"/>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sz="44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rPr>
              <a:t>优秀推荐</a:t>
            </a:r>
            <a:endParaRPr kumimoji="0" lang="zh-CN" sz="44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1340768"/>
            <a:ext cx="8136904" cy="4524315"/>
          </a:xfrm>
          <a:prstGeom prst="rect">
            <a:avLst/>
          </a:prstGeom>
        </p:spPr>
        <p:txBody>
          <a:bodyPr wrap="square">
            <a:spAutoFit/>
          </a:bodyPr>
          <a:lstStyle/>
          <a:p>
            <a:r>
              <a:rPr lang="zh-CN" altLang="en-US" sz="1200" b="1" dirty="0" smtClean="0"/>
              <a:t>资源分享：幼</a:t>
            </a:r>
            <a:r>
              <a:rPr lang="zh-CN" altLang="en-US" sz="1200" b="1" dirty="0" smtClean="0"/>
              <a:t>儿园开放日活动的正确方式</a:t>
            </a:r>
          </a:p>
          <a:p>
            <a:r>
              <a:rPr lang="en-US" altLang="zh-CN" sz="1200" dirty="0" smtClean="0"/>
              <a:t>2016-10-10  </a:t>
            </a:r>
            <a:r>
              <a:rPr lang="zh-CN" altLang="en-US" sz="1200" dirty="0" smtClean="0"/>
              <a:t>发布者：施静  浏览数</a:t>
            </a:r>
            <a:r>
              <a:rPr lang="en-US" altLang="zh-CN" sz="1200" dirty="0" smtClean="0"/>
              <a:t>( 2) </a:t>
            </a:r>
          </a:p>
          <a:p>
            <a:r>
              <a:rPr lang="zh-CN" altLang="en-US" sz="1200" dirty="0" smtClean="0"/>
              <a:t>活动前，做充足准备</a:t>
            </a:r>
            <a:br>
              <a:rPr lang="zh-CN" altLang="en-US" sz="1200" dirty="0" smtClean="0"/>
            </a:br>
            <a:r>
              <a:rPr lang="zh-CN" altLang="en-US" sz="1200" dirty="0" smtClean="0"/>
              <a:t>    </a:t>
            </a:r>
            <a:r>
              <a:rPr lang="en-US" altLang="zh-CN" sz="1200" dirty="0" smtClean="0"/>
              <a:t>1</a:t>
            </a:r>
            <a:r>
              <a:rPr lang="zh-CN" altLang="en-US" sz="1200" dirty="0" smtClean="0"/>
              <a:t>、“备”自己</a:t>
            </a:r>
            <a:br>
              <a:rPr lang="zh-CN" altLang="en-US" sz="1200" dirty="0" smtClean="0"/>
            </a:br>
            <a:r>
              <a:rPr lang="zh-CN" altLang="en-US" sz="1200" dirty="0" smtClean="0"/>
              <a:t>    在</a:t>
            </a:r>
            <a:r>
              <a:rPr lang="zh-CN" altLang="en-US" sz="1200" dirty="0" smtClean="0"/>
              <a:t>活动前教师一般会简要介绍此次开放活动的内容和目的以及指导家长在活动中如何观察孩子的各方面表现。这就需要家长认真聆听，只有这样才能有的放矢地配合活动的开展。</a:t>
            </a:r>
            <a:br>
              <a:rPr lang="zh-CN" altLang="en-US" sz="1200" dirty="0" smtClean="0"/>
            </a:br>
            <a:r>
              <a:rPr lang="zh-CN" altLang="en-US" sz="1200" dirty="0" smtClean="0"/>
              <a:t>    </a:t>
            </a:r>
            <a:r>
              <a:rPr lang="en-US" altLang="zh-CN" sz="1200" dirty="0" smtClean="0"/>
              <a:t>2</a:t>
            </a:r>
            <a:r>
              <a:rPr lang="zh-CN" altLang="en-US" sz="1200" dirty="0" smtClean="0"/>
              <a:t>、“备”孩子</a:t>
            </a:r>
            <a:br>
              <a:rPr lang="zh-CN" altLang="en-US" sz="1200" dirty="0" smtClean="0"/>
            </a:br>
            <a:r>
              <a:rPr lang="zh-CN" altLang="en-US" sz="1200" dirty="0" smtClean="0"/>
              <a:t>    开</a:t>
            </a:r>
            <a:r>
              <a:rPr lang="zh-CN" altLang="en-US" sz="1200" dirty="0" smtClean="0"/>
              <a:t>放活动的前一天晚上或者和孩子一起来园的路上，家长要心平气和地与孩子交流关于开放活动的一些话题，如：“我想听听老师讲课，是不是像你说的那样有趣，好吗</a:t>
            </a:r>
            <a:r>
              <a:rPr lang="en-US" altLang="zh-CN" sz="1200" dirty="0" smtClean="0"/>
              <a:t>?”“</a:t>
            </a:r>
            <a:r>
              <a:rPr lang="zh-CN" altLang="en-US" sz="1200" dirty="0" smtClean="0"/>
              <a:t>宝贝，明天妈妈想和你一起去幼儿园上课、玩游戏，你觉得怎么样</a:t>
            </a:r>
            <a:r>
              <a:rPr lang="en-US" altLang="zh-CN" sz="1200" dirty="0" smtClean="0"/>
              <a:t>?”……</a:t>
            </a:r>
            <a:r>
              <a:rPr lang="zh-CN" altLang="en-US" sz="1200" dirty="0" smtClean="0"/>
              <a:t>这样的提前打预防针可以缓解孩子看到很多家长时的兴奋或紧张，并促使孩子在活动中积极表现。</a:t>
            </a:r>
            <a:br>
              <a:rPr lang="zh-CN" altLang="en-US" sz="1200" dirty="0" smtClean="0"/>
            </a:br>
            <a:r>
              <a:rPr lang="zh-CN" altLang="en-US" sz="1200" dirty="0" smtClean="0"/>
              <a:t>活动进行中</a:t>
            </a:r>
            <a:br>
              <a:rPr lang="zh-CN" altLang="en-US" sz="1200" dirty="0" smtClean="0"/>
            </a:br>
            <a:r>
              <a:rPr lang="zh-CN" altLang="en-US" sz="1200" dirty="0" smtClean="0"/>
              <a:t>    </a:t>
            </a:r>
            <a:r>
              <a:rPr lang="en-US" altLang="zh-CN" sz="1200" dirty="0" smtClean="0"/>
              <a:t>1</a:t>
            </a:r>
            <a:r>
              <a:rPr lang="zh-CN" altLang="en-US" sz="1200" dirty="0" smtClean="0"/>
              <a:t>、不推荐的家长行为：</a:t>
            </a:r>
            <a:br>
              <a:rPr lang="zh-CN" altLang="en-US" sz="1200" dirty="0" smtClean="0"/>
            </a:br>
            <a:r>
              <a:rPr lang="zh-CN" altLang="en-US" sz="1200" dirty="0" smtClean="0"/>
              <a:t>    看</a:t>
            </a:r>
            <a:r>
              <a:rPr lang="zh-CN" altLang="en-US" sz="1200" dirty="0" smtClean="0"/>
              <a:t>到孩子参与活动不积极时，催促甚至责备，致使孩子只是被动地参与活动；</a:t>
            </a:r>
            <a:br>
              <a:rPr lang="zh-CN" altLang="en-US" sz="1200" dirty="0" smtClean="0"/>
            </a:br>
            <a:r>
              <a:rPr lang="zh-CN" altLang="en-US" sz="1200" dirty="0" smtClean="0"/>
              <a:t>    有</a:t>
            </a:r>
            <a:r>
              <a:rPr lang="zh-CN" altLang="en-US" sz="1200" dirty="0" smtClean="0"/>
              <a:t>的家长看到孩子在活动中遇到困难时，干脆自己“冲锋陷阵”，结果孩子反而成了旁观者。</a:t>
            </a:r>
            <a:br>
              <a:rPr lang="zh-CN" altLang="en-US" sz="1200" dirty="0" smtClean="0"/>
            </a:br>
            <a:r>
              <a:rPr lang="zh-CN" altLang="en-US" sz="1200" dirty="0" smtClean="0"/>
              <a:t>    </a:t>
            </a:r>
            <a:r>
              <a:rPr lang="en-US" altLang="zh-CN" sz="1200" dirty="0" smtClean="0"/>
              <a:t>2</a:t>
            </a:r>
            <a:r>
              <a:rPr lang="zh-CN" altLang="en-US" sz="1200" dirty="0" smtClean="0"/>
              <a:t>、正确姿态：</a:t>
            </a:r>
            <a:br>
              <a:rPr lang="zh-CN" altLang="en-US" sz="1200" dirty="0" smtClean="0"/>
            </a:br>
            <a:r>
              <a:rPr lang="zh-CN" altLang="en-US" sz="1200" dirty="0" smtClean="0"/>
              <a:t>    开</a:t>
            </a:r>
            <a:r>
              <a:rPr lang="zh-CN" altLang="en-US" sz="1200" dirty="0" smtClean="0"/>
              <a:t>放日活动当天，家长应重在观察，观察孩子在活动中的表现，观察孩子在遇到问题时的应对策略，观察孩子在园表现与在家是否一致，等等。当教师需要家长参与活动或教育孩子时，家长要在教师的引导下适时适度地介入其中。</a:t>
            </a:r>
            <a:br>
              <a:rPr lang="zh-CN" altLang="en-US" sz="1200" dirty="0" smtClean="0"/>
            </a:br>
            <a:r>
              <a:rPr lang="zh-CN" altLang="en-US" sz="1200" dirty="0" smtClean="0"/>
              <a:t>    活</a:t>
            </a:r>
            <a:r>
              <a:rPr lang="zh-CN" altLang="en-US" sz="1200" dirty="0" smtClean="0"/>
              <a:t>动结束后</a:t>
            </a:r>
            <a:br>
              <a:rPr lang="zh-CN" altLang="en-US" sz="1200" dirty="0" smtClean="0"/>
            </a:br>
            <a:r>
              <a:rPr lang="zh-CN" altLang="en-US" sz="1200" dirty="0" smtClean="0"/>
              <a:t>    活</a:t>
            </a:r>
            <a:r>
              <a:rPr lang="zh-CN" altLang="en-US" sz="1200" dirty="0" smtClean="0"/>
              <a:t>动结束后，很多家长都习惯和找老师就孩子问题做一些沟通，多沟通是件好事，平时我们也总推荐家长多与老师交流，但像这样的开放日活动结束后，可以家长在进行沟通。 </a:t>
            </a:r>
          </a:p>
          <a:p>
            <a:r>
              <a:rPr lang="en-US" altLang="zh-CN" sz="1200" dirty="0" smtClean="0"/>
              <a:t>    1</a:t>
            </a:r>
            <a:r>
              <a:rPr lang="zh-CN" altLang="en-US" sz="1200" dirty="0" smtClean="0"/>
              <a:t>、建议教师记下在活动中发现的问题，可通过电子邮件、电话或接送孩子时向老师咨询。</a:t>
            </a:r>
            <a:br>
              <a:rPr lang="zh-CN" altLang="en-US" sz="1200" dirty="0" smtClean="0"/>
            </a:br>
            <a:r>
              <a:rPr lang="zh-CN" altLang="en-US" sz="1200" dirty="0" smtClean="0"/>
              <a:t>    </a:t>
            </a:r>
            <a:r>
              <a:rPr lang="en-US" altLang="zh-CN" sz="1200" dirty="0" smtClean="0"/>
              <a:t>2</a:t>
            </a:r>
            <a:r>
              <a:rPr lang="zh-CN" altLang="en-US" sz="1200" dirty="0" smtClean="0"/>
              <a:t>、开放日结束的当晚，孩子就期待爸爸妈妈聊聊自己的表现，家长可以说“妈妈看到你听故事时很认真”，“你还帮别的小朋友拿东西，这是友好的表现”，让孩子知道爸爸妈妈在时刻关注他，并看到他的进步，有助于增强孩子的自信。  </a:t>
            </a:r>
            <a:endParaRPr lang="zh-CN" altLang="en-US" sz="1200" dirty="0"/>
          </a:p>
        </p:txBody>
      </p:sp>
      <p:sp>
        <p:nvSpPr>
          <p:cNvPr id="3" name="标题 7169"/>
          <p:cNvSpPr txBox="1">
            <a:spLocks/>
          </p:cNvSpPr>
          <p:nvPr/>
        </p:nvSpPr>
        <p:spPr>
          <a:xfrm>
            <a:off x="0" y="332656"/>
            <a:ext cx="2709545" cy="433705"/>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sz="44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rPr>
              <a:t>优秀推荐</a:t>
            </a:r>
            <a:endParaRPr kumimoji="0" lang="zh-CN" sz="44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7169"/>
          <p:cNvSpPr txBox="1">
            <a:spLocks/>
          </p:cNvSpPr>
          <p:nvPr/>
        </p:nvSpPr>
        <p:spPr>
          <a:xfrm>
            <a:off x="0" y="548680"/>
            <a:ext cx="2709545" cy="433705"/>
          </a:xfrm>
          <a:prstGeom prst="rect">
            <a:avLst/>
          </a:prstGeom>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4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rPr>
              <a:t>本期寄语</a:t>
            </a:r>
            <a:endParaRPr kumimoji="0" lang="zh-CN" altLang="en-US" sz="44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j-cs"/>
            </a:endParaRPr>
          </a:p>
        </p:txBody>
      </p:sp>
      <p:sp>
        <p:nvSpPr>
          <p:cNvPr id="3" name="文本占位符 7170"/>
          <p:cNvSpPr txBox="1">
            <a:spLocks/>
          </p:cNvSpPr>
          <p:nvPr/>
        </p:nvSpPr>
        <p:spPr>
          <a:xfrm>
            <a:off x="467544" y="836712"/>
            <a:ext cx="8496944" cy="422220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16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zh-CN" altLang="en-US" sz="3200" b="0" i="0" u="none" strike="noStrike" kern="1200" cap="none" spc="0" normalizeH="0" baseline="0" noProof="0" dirty="0" smtClean="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rPr>
              <a:t>    同一个梦想，同一个愿望，同一个目标，同一颗爱心，同一首欢歌，我们相识在“国培”这块神奇的沃土上，让我们用热情播撒种子，用真诚浇灌树苗，共同走过属于我们学习的“寒冬”。有你相伴，这个“寒冬”的夜空不再寂寞！让我们携手为幼教事业奋斗终生终生奋斗！</a:t>
            </a:r>
            <a:endParaRPr kumimoji="0" lang="zh-CN" altLang="en-US" sz="3200" b="0" i="0" u="none" strike="noStrike" kern="1200" cap="none" spc="0" normalizeH="0" baseline="0" noProof="0" dirty="0">
              <a:ln>
                <a:noFill/>
              </a:ln>
              <a:solidFill>
                <a:schemeClr val="tx2"/>
              </a:solidFill>
              <a:effectLst>
                <a:outerShdw blurRad="38100" dist="38100" dir="2700000" algn="tl">
                  <a:srgbClr val="000000">
                    <a:alpha val="43137"/>
                  </a:srgbClr>
                </a:outerShdw>
              </a:effectLst>
              <a:uLnTx/>
              <a:uFillTx/>
              <a:latin typeface="楷体" panose="02010609060101010101" charset="-122"/>
              <a:ea typeface="楷体" panose="02010609060101010101" charset="-122"/>
              <a:cs typeface="+mn-cs"/>
              <a:sym typeface="+mn-ea"/>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470</Words>
  <Application>Microsoft Office PowerPoint</Application>
  <PresentationFormat>全屏显示(4:3)</PresentationFormat>
  <Paragraphs>42</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幻灯片 1</vt:lpstr>
      <vt:lpstr>幻灯片 2</vt:lpstr>
      <vt:lpstr>幻灯片 3</vt:lpstr>
      <vt:lpstr>幻灯片 4</vt:lpstr>
      <vt:lpstr>幻灯片 5</vt:lpstr>
      <vt:lpstr>幻灯片 6</vt:lpstr>
      <vt:lpstr>幻灯片 7</vt:lpstr>
      <vt:lpstr>幻灯片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镇宁自治县坊教师线下主题研修活动</dc:title>
  <dc:creator>User</dc:creator>
  <cp:lastModifiedBy>dreamsummit</cp:lastModifiedBy>
  <cp:revision>6</cp:revision>
  <dcterms:created xsi:type="dcterms:W3CDTF">2016-11-30T03:08:25Z</dcterms:created>
  <dcterms:modified xsi:type="dcterms:W3CDTF">2016-12-20T05:42:29Z</dcterms:modified>
</cp:coreProperties>
</file>