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68" r:id="rId3"/>
    <p:sldId id="286" r:id="rId4"/>
    <p:sldId id="275" r:id="rId5"/>
    <p:sldId id="277" r:id="rId6"/>
    <p:sldId id="276" r:id="rId7"/>
    <p:sldId id="287" r:id="rId8"/>
    <p:sldId id="279" r:id="rId9"/>
    <p:sldId id="267" r:id="rId10"/>
    <p:sldId id="278" r:id="rId11"/>
    <p:sldId id="289" r:id="rId12"/>
    <p:sldId id="290" r:id="rId13"/>
    <p:sldId id="297" r:id="rId14"/>
    <p:sldId id="298" r:id="rId15"/>
    <p:sldId id="265" r:id="rId16"/>
  </p:sldIdLst>
  <p:sldSz cx="9144000" cy="6858000" type="screen4x3"/>
  <p:notesSz cx="6797675" cy="987298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800000"/>
    <a:srgbClr val="33CCFF"/>
    <a:srgbClr val="66CCFF"/>
    <a:srgbClr val="FFFFCC"/>
    <a:srgbClr val="FFFF99"/>
    <a:srgbClr val="FFFF66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73"/>
    <p:restoredTop sz="94138"/>
  </p:normalViewPr>
  <p:slideViewPr>
    <p:cSldViewPr showGuides="1">
      <p:cViewPr>
        <p:scale>
          <a:sx n="75" d="100"/>
          <a:sy n="75" d="100"/>
        </p:scale>
        <p:origin x="-1290" y="-186"/>
      </p:cViewPr>
      <p:guideLst>
        <p:guide orient="horz" pos="2157"/>
        <p:guide pos="290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8674" name="页眉占位符 2867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8675" name="日期占位符 28674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8676" name="幻灯片图像占位符 28675"/>
          <p:cNvSpPr>
            <a:spLocks noRot="1" noTextEdi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8677" name="文本占位符 28676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8678" name="页脚占位符 28677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/>
            <a:endParaRPr lang="zh-CN" altLang="en-US" sz="1200" dirty="0"/>
          </a:p>
        </p:txBody>
      </p:sp>
      <p:sp>
        <p:nvSpPr>
          <p:cNvPr id="28679" name="灯片编号占位符 28678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17513"/>
            <a:ext cx="2057400" cy="57086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17513"/>
            <a:ext cx="6019800" cy="57086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1"/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C1C1C"/>
          </a:solidFill>
          <a:latin typeface="Arial" panose="020B0604020202020204" pitchFamily="34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1C1C1C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C1C1C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C1C1C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1C1C1C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 8"/>
          <p:cNvSpPr/>
          <p:nvPr/>
        </p:nvSpPr>
        <p:spPr>
          <a:xfrm>
            <a:off x="395288" y="1341438"/>
            <a:ext cx="8229600" cy="8207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0" hangingPunct="0">
              <a:lnSpc>
                <a:spcPct val="120000"/>
              </a:lnSpc>
            </a:pPr>
            <a:endParaRPr lang="zh-CN" altLang="en-US" sz="30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" name="Rectangle 3"/>
          <p:cNvSpPr/>
          <p:nvPr/>
        </p:nvSpPr>
        <p:spPr>
          <a:xfrm>
            <a:off x="357188" y="4940300"/>
            <a:ext cx="8535987" cy="96837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indent="749300" eaLnBrk="0" hangingPunct="0">
              <a:lnSpc>
                <a:spcPct val="120000"/>
              </a:lnSpc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问题：每只小猴子吃</a:t>
            </a:r>
            <a:r>
              <a:rPr lang="en-US" altLang="zh-CN" sz="2400" b="1"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个梨、</a:t>
            </a:r>
            <a:r>
              <a:rPr lang="en-US" altLang="zh-CN" sz="2400" b="1">
                <a:latin typeface="Arial" panose="020B0604020202020204" pitchFamily="34" charset="0"/>
                <a:ea typeface="楷体_GB2312" pitchFamily="49" charset="-122"/>
              </a:rPr>
              <a:t> 1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个桃、</a:t>
            </a:r>
            <a:r>
              <a:rPr lang="en-US" altLang="zh-CN" sz="2400" b="1">
                <a:latin typeface="Arial" panose="020B0604020202020204" pitchFamily="34" charset="0"/>
                <a:ea typeface="楷体_GB2312" pitchFamily="49" charset="-122"/>
              </a:rPr>
              <a:t> 1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根香蕉，这些水         果够分吗？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8199" name="Picture 7" descr="60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549275"/>
            <a:ext cx="7848600" cy="3600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55613" y="415925"/>
            <a:ext cx="8437563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lvl="0" eaLnBrk="1" hangingPunct="1"/>
            <a:endParaRPr lang="zh-CN" altLang="en-US" sz="3600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34817"/>
          <p:cNvPicPr>
            <a:picLocks noChangeAspect="1"/>
          </p:cNvPicPr>
          <p:nvPr/>
        </p:nvPicPr>
        <p:blipFill>
          <a:blip r:embed="rId1"/>
          <a:srcRect l="29861" t="32222" r="33333" b="32222"/>
          <a:stretch>
            <a:fillRect/>
          </a:stretch>
        </p:blipFill>
        <p:spPr>
          <a:xfrm>
            <a:off x="76200" y="260350"/>
            <a:ext cx="9067800" cy="5475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19" name="图片 34818"/>
          <p:cNvPicPr>
            <a:picLocks noChangeAspect="1"/>
          </p:cNvPicPr>
          <p:nvPr/>
        </p:nvPicPr>
        <p:blipFill>
          <a:blip r:embed="rId2"/>
          <a:srcRect l="26389" t="53334" r="25128" b="40096"/>
          <a:stretch>
            <a:fillRect/>
          </a:stretch>
        </p:blipFill>
        <p:spPr>
          <a:xfrm>
            <a:off x="0" y="5734050"/>
            <a:ext cx="8991600" cy="74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0" name="文本框 34819"/>
          <p:cNvSpPr txBox="1"/>
          <p:nvPr/>
        </p:nvSpPr>
        <p:spPr>
          <a:xfrm>
            <a:off x="4787900" y="4652963"/>
            <a:ext cx="673100" cy="1098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6600">
                <a:latin typeface="Arial" panose="020B0604020202020204" pitchFamily="34" charset="0"/>
                <a:ea typeface="宋体" panose="02010600030101010101" pitchFamily="2" charset="-122"/>
              </a:rPr>
              <a:t>&lt;</a:t>
            </a:r>
            <a:endParaRPr lang="en-US" altLang="zh-CN" sz="6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1" name="文本框 34820"/>
          <p:cNvSpPr txBox="1"/>
          <p:nvPr/>
        </p:nvSpPr>
        <p:spPr>
          <a:xfrm>
            <a:off x="7596188" y="4652963"/>
            <a:ext cx="673100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6600">
                <a:latin typeface="Arial" panose="020B0604020202020204" pitchFamily="34" charset="0"/>
                <a:ea typeface="宋体" panose="02010600030101010101" pitchFamily="2" charset="-122"/>
              </a:rPr>
              <a:t>&gt;</a:t>
            </a:r>
            <a:endParaRPr lang="en-US" altLang="zh-CN" sz="66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2" name="文本框 34821"/>
          <p:cNvSpPr txBox="1"/>
          <p:nvPr/>
        </p:nvSpPr>
        <p:spPr>
          <a:xfrm>
            <a:off x="2667000" y="5791200"/>
            <a:ext cx="5111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宋体" panose="02010600030101010101" pitchFamily="2" charset="-122"/>
              </a:rPr>
              <a:t>&lt;</a:t>
            </a:r>
            <a:endParaRPr lang="en-US" altLang="zh-CN" sz="4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3" name="文本框 34822"/>
          <p:cNvSpPr txBox="1"/>
          <p:nvPr/>
        </p:nvSpPr>
        <p:spPr>
          <a:xfrm>
            <a:off x="4495800" y="5791200"/>
            <a:ext cx="5111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宋体" panose="02010600030101010101" pitchFamily="2" charset="-122"/>
              </a:rPr>
              <a:t>&gt;</a:t>
            </a:r>
            <a:endParaRPr lang="en-US" altLang="zh-CN" sz="4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4" name="文本框 34823"/>
          <p:cNvSpPr txBox="1"/>
          <p:nvPr/>
        </p:nvSpPr>
        <p:spPr>
          <a:xfrm>
            <a:off x="6248400" y="5791200"/>
            <a:ext cx="5111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endParaRPr lang="en-US" altLang="zh-CN" sz="4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825" name="文本框 34824"/>
          <p:cNvSpPr txBox="1"/>
          <p:nvPr/>
        </p:nvSpPr>
        <p:spPr>
          <a:xfrm>
            <a:off x="8175625" y="5791200"/>
            <a:ext cx="5111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宋体" panose="02010600030101010101" pitchFamily="2" charset="-122"/>
              </a:rPr>
              <a:t>&gt;</a:t>
            </a:r>
            <a:endParaRPr lang="en-US" altLang="zh-CN" sz="4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  <p:bldP spid="34823" grpId="0"/>
      <p:bldP spid="34824" grpId="0"/>
      <p:bldP spid="348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8" name="标题 39937"/>
          <p:cNvSpPr>
            <a:spLocks noGrp="1"/>
          </p:cNvSpPr>
          <p:nvPr>
            <p:ph type="title"/>
          </p:nvPr>
        </p:nvSpPr>
        <p:spPr>
          <a:xfrm>
            <a:off x="457200" y="417513"/>
            <a:ext cx="6130925" cy="850900"/>
          </a:xfrm>
          <a:ln/>
        </p:spPr>
        <p:txBody>
          <a:bodyPr anchor="ctr"/>
          <a:p>
            <a:pPr/>
            <a:endParaRPr lang="zh-CN" altLang="en-US" sz="3600" b="0" dirty="0">
              <a:latin typeface="+mj-lt"/>
              <a:ea typeface="+mj-ea"/>
              <a:cs typeface="+mj-cs"/>
            </a:endParaRPr>
          </a:p>
        </p:txBody>
      </p:sp>
      <p:sp>
        <p:nvSpPr>
          <p:cNvPr id="39939" name="文本占位符 399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</p:spPr>
        <p:txBody>
          <a:bodyPr anchor="t"/>
          <a:p>
            <a:pPr marL="342900" indent="-342900"/>
            <a:endParaRPr lang="zh-CN" altLang="en-US" sz="2800" dirty="0">
              <a:latin typeface="+mn-lt"/>
              <a:ea typeface="+mn-ea"/>
              <a:cs typeface="+mn-cs"/>
            </a:endParaRPr>
          </a:p>
        </p:txBody>
      </p:sp>
      <p:grpSp>
        <p:nvGrpSpPr>
          <p:cNvPr id="39940" name="组合 39939"/>
          <p:cNvGrpSpPr/>
          <p:nvPr/>
        </p:nvGrpSpPr>
        <p:grpSpPr>
          <a:xfrm>
            <a:off x="0" y="260350"/>
            <a:ext cx="9144000" cy="6143625"/>
            <a:chOff x="0" y="336"/>
            <a:chExt cx="5760" cy="3870"/>
          </a:xfrm>
        </p:grpSpPr>
        <p:pic>
          <p:nvPicPr>
            <p:cNvPr id="39941" name="图片 39940"/>
            <p:cNvPicPr>
              <a:picLocks noChangeAspect="1"/>
            </p:cNvPicPr>
            <p:nvPr/>
          </p:nvPicPr>
          <p:blipFill>
            <a:blip r:embed="rId1"/>
            <a:srcRect l="26389" t="29778" r="29167" b="27777"/>
            <a:stretch>
              <a:fillRect/>
            </a:stretch>
          </p:blipFill>
          <p:spPr>
            <a:xfrm>
              <a:off x="0" y="768"/>
              <a:ext cx="5760" cy="34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9942" name="图片 39941"/>
            <p:cNvPicPr>
              <a:picLocks noChangeAspect="1"/>
            </p:cNvPicPr>
            <p:nvPr/>
          </p:nvPicPr>
          <p:blipFill>
            <a:blip r:embed="rId1"/>
            <a:srcRect l="26389" t="24445" r="31389" b="70221"/>
            <a:stretch>
              <a:fillRect/>
            </a:stretch>
          </p:blipFill>
          <p:spPr>
            <a:xfrm>
              <a:off x="0" y="336"/>
              <a:ext cx="5472" cy="43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9943" name="文本框 39942"/>
          <p:cNvSpPr txBox="1"/>
          <p:nvPr/>
        </p:nvSpPr>
        <p:spPr>
          <a:xfrm>
            <a:off x="539750" y="4005263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Batang" pitchFamily="18" charset="-127"/>
              </a:rPr>
              <a:t>2</a:t>
            </a:r>
            <a:endParaRPr lang="en-US" altLang="zh-CN" sz="4400">
              <a:latin typeface="Arial" panose="020B0604020202020204" pitchFamily="34" charset="0"/>
              <a:ea typeface="Batang" pitchFamily="18" charset="-127"/>
            </a:endParaRPr>
          </a:p>
        </p:txBody>
      </p:sp>
      <p:sp>
        <p:nvSpPr>
          <p:cNvPr id="39944" name="文本框 39943"/>
          <p:cNvSpPr txBox="1"/>
          <p:nvPr/>
        </p:nvSpPr>
        <p:spPr>
          <a:xfrm>
            <a:off x="2627313" y="4005263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Batang" pitchFamily="18" charset="-127"/>
              </a:rPr>
              <a:t>1</a:t>
            </a:r>
            <a:endParaRPr lang="en-US" altLang="zh-CN" sz="4400">
              <a:latin typeface="Arial" panose="020B0604020202020204" pitchFamily="34" charset="0"/>
              <a:ea typeface="Batang" pitchFamily="18" charset="-127"/>
            </a:endParaRPr>
          </a:p>
        </p:txBody>
      </p:sp>
      <p:sp>
        <p:nvSpPr>
          <p:cNvPr id="39945" name="文本框 39944"/>
          <p:cNvSpPr txBox="1"/>
          <p:nvPr/>
        </p:nvSpPr>
        <p:spPr>
          <a:xfrm>
            <a:off x="5292725" y="4005263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Batang" pitchFamily="18" charset="-127"/>
              </a:rPr>
              <a:t>2</a:t>
            </a:r>
            <a:endParaRPr lang="en-US" altLang="zh-CN" sz="4400">
              <a:latin typeface="Arial" panose="020B0604020202020204" pitchFamily="34" charset="0"/>
              <a:ea typeface="Batang" pitchFamily="18" charset="-127"/>
            </a:endParaRPr>
          </a:p>
        </p:txBody>
      </p:sp>
      <p:sp>
        <p:nvSpPr>
          <p:cNvPr id="39946" name="文本框 39945"/>
          <p:cNvSpPr txBox="1"/>
          <p:nvPr/>
        </p:nvSpPr>
        <p:spPr>
          <a:xfrm>
            <a:off x="7235825" y="4005263"/>
            <a:ext cx="5048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Batang" pitchFamily="18" charset="-127"/>
              </a:rPr>
              <a:t>5</a:t>
            </a:r>
            <a:endParaRPr lang="en-US" altLang="zh-CN" sz="4400">
              <a:latin typeface="Arial" panose="020B0604020202020204" pitchFamily="34" charset="0"/>
              <a:ea typeface="Batang" pitchFamily="18" charset="-127"/>
            </a:endParaRPr>
          </a:p>
        </p:txBody>
      </p:sp>
      <p:sp>
        <p:nvSpPr>
          <p:cNvPr id="39947" name="文本框 39946"/>
          <p:cNvSpPr txBox="1"/>
          <p:nvPr/>
        </p:nvSpPr>
        <p:spPr>
          <a:xfrm>
            <a:off x="2124075" y="5300663"/>
            <a:ext cx="5111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Batang" pitchFamily="18" charset="-127"/>
              </a:rPr>
              <a:t>&gt;</a:t>
            </a:r>
            <a:endParaRPr lang="en-US" altLang="zh-CN" sz="4400">
              <a:latin typeface="Arial" panose="020B0604020202020204" pitchFamily="34" charset="0"/>
              <a:ea typeface="Batang" pitchFamily="18" charset="-127"/>
            </a:endParaRPr>
          </a:p>
        </p:txBody>
      </p:sp>
      <p:sp>
        <p:nvSpPr>
          <p:cNvPr id="39948" name="文本框 39947"/>
          <p:cNvSpPr txBox="1"/>
          <p:nvPr/>
        </p:nvSpPr>
        <p:spPr>
          <a:xfrm>
            <a:off x="2843213" y="5300663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Batang" pitchFamily="18" charset="-127"/>
              </a:rPr>
              <a:t>1</a:t>
            </a:r>
            <a:endParaRPr lang="en-US" altLang="zh-CN" sz="4400">
              <a:latin typeface="Arial" panose="020B0604020202020204" pitchFamily="34" charset="0"/>
              <a:ea typeface="Batang" pitchFamily="18" charset="-127"/>
            </a:endParaRPr>
          </a:p>
        </p:txBody>
      </p:sp>
      <p:sp>
        <p:nvSpPr>
          <p:cNvPr id="39949" name="文本框 39948"/>
          <p:cNvSpPr txBox="1"/>
          <p:nvPr/>
        </p:nvSpPr>
        <p:spPr>
          <a:xfrm>
            <a:off x="5724525" y="5300663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Batang" pitchFamily="18" charset="-127"/>
              </a:rPr>
              <a:t>2</a:t>
            </a:r>
            <a:endParaRPr lang="en-US" altLang="zh-CN" sz="4400">
              <a:latin typeface="Arial" panose="020B0604020202020204" pitchFamily="34" charset="0"/>
              <a:ea typeface="Batang" pitchFamily="18" charset="-127"/>
            </a:endParaRPr>
          </a:p>
        </p:txBody>
      </p:sp>
      <p:sp>
        <p:nvSpPr>
          <p:cNvPr id="39950" name="文本框 39949"/>
          <p:cNvSpPr txBox="1"/>
          <p:nvPr/>
        </p:nvSpPr>
        <p:spPr>
          <a:xfrm>
            <a:off x="6516688" y="5300663"/>
            <a:ext cx="511175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Batang" pitchFamily="18" charset="-127"/>
              </a:rPr>
              <a:t>&lt;</a:t>
            </a:r>
            <a:endParaRPr lang="en-US" altLang="zh-CN" sz="4400">
              <a:latin typeface="Arial" panose="020B0604020202020204" pitchFamily="34" charset="0"/>
              <a:ea typeface="Batang" pitchFamily="18" charset="-127"/>
            </a:endParaRPr>
          </a:p>
        </p:txBody>
      </p:sp>
      <p:sp>
        <p:nvSpPr>
          <p:cNvPr id="39951" name="文本框 39950"/>
          <p:cNvSpPr txBox="1"/>
          <p:nvPr/>
        </p:nvSpPr>
        <p:spPr>
          <a:xfrm>
            <a:off x="7308850" y="5300663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Batang" pitchFamily="18" charset="-127"/>
              </a:rPr>
              <a:t>5</a:t>
            </a:r>
            <a:endParaRPr lang="en-US" altLang="zh-CN" sz="4400">
              <a:latin typeface="Arial" panose="020B0604020202020204" pitchFamily="34" charset="0"/>
              <a:ea typeface="Batang" pitchFamily="18" charset="-127"/>
            </a:endParaRPr>
          </a:p>
        </p:txBody>
      </p:sp>
      <p:sp>
        <p:nvSpPr>
          <p:cNvPr id="39952" name="文本框 39951"/>
          <p:cNvSpPr txBox="1"/>
          <p:nvPr/>
        </p:nvSpPr>
        <p:spPr>
          <a:xfrm>
            <a:off x="1331913" y="5300663"/>
            <a:ext cx="495300" cy="7620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lvl="0" eaLnBrk="1" hangingPunct="1"/>
            <a:r>
              <a:rPr lang="en-US" altLang="zh-CN" sz="4400">
                <a:latin typeface="Arial" panose="020B0604020202020204" pitchFamily="34" charset="0"/>
                <a:ea typeface="Batang" pitchFamily="18" charset="-127"/>
              </a:rPr>
              <a:t>2</a:t>
            </a:r>
            <a:endParaRPr lang="en-US" altLang="zh-CN" sz="4400">
              <a:latin typeface="Arial" panose="020B0604020202020204" pitchFamily="34" charset="0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4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3" grpId="0"/>
      <p:bldP spid="39944" grpId="0"/>
      <p:bldP spid="39945" grpId="0"/>
      <p:bldP spid="39946" grpId="0"/>
      <p:bldP spid="39947" grpId="0"/>
      <p:bldP spid="39948" grpId="0"/>
      <p:bldP spid="39949" grpId="0"/>
      <p:bldP spid="39950" grpId="0"/>
      <p:bldP spid="39951" grpId="0"/>
      <p:bldP spid="399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71715" y="5581015"/>
            <a:ext cx="1123315" cy="966470"/>
          </a:xfrm>
        </p:spPr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630" y="1378585"/>
            <a:ext cx="3166745" cy="720090"/>
          </a:xfrm>
        </p:spPr>
        <p:txBody>
          <a:bodyPr/>
          <a:p>
            <a:endParaRPr lang="en-US" altLang="zh-CN" sz="4400"/>
          </a:p>
        </p:txBody>
      </p:sp>
      <p:grpSp>
        <p:nvGrpSpPr>
          <p:cNvPr id="4" name="组合 3"/>
          <p:cNvGrpSpPr/>
          <p:nvPr/>
        </p:nvGrpSpPr>
        <p:grpSpPr>
          <a:xfrm>
            <a:off x="596265" y="527050"/>
            <a:ext cx="6934200" cy="3505200"/>
            <a:chOff x="960" y="840"/>
            <a:chExt cx="10920" cy="5520"/>
          </a:xfrm>
        </p:grpSpPr>
        <p:sp>
          <p:nvSpPr>
            <p:cNvPr id="27650" name="矩形 27649"/>
            <p:cNvSpPr/>
            <p:nvPr/>
          </p:nvSpPr>
          <p:spPr>
            <a:xfrm>
              <a:off x="3600" y="3480"/>
              <a:ext cx="5728" cy="14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1" name="矩形 27650"/>
            <p:cNvSpPr/>
            <p:nvPr/>
          </p:nvSpPr>
          <p:spPr>
            <a:xfrm>
              <a:off x="3600" y="4920"/>
              <a:ext cx="5728" cy="144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2" name="椭圆 27651"/>
            <p:cNvSpPr/>
            <p:nvPr/>
          </p:nvSpPr>
          <p:spPr>
            <a:xfrm>
              <a:off x="6890" y="3960"/>
              <a:ext cx="488" cy="480"/>
            </a:xfrm>
            <a:prstGeom prst="ellipse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3" name="椭圆 27652"/>
            <p:cNvSpPr/>
            <p:nvPr/>
          </p:nvSpPr>
          <p:spPr>
            <a:xfrm>
              <a:off x="6160" y="3960"/>
              <a:ext cx="485" cy="480"/>
            </a:xfrm>
            <a:prstGeom prst="ellipse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4" name="椭圆 27653"/>
            <p:cNvSpPr/>
            <p:nvPr/>
          </p:nvSpPr>
          <p:spPr>
            <a:xfrm>
              <a:off x="5428" y="3960"/>
              <a:ext cx="487" cy="480"/>
            </a:xfrm>
            <a:prstGeom prst="ellipse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5" name="椭圆 27654"/>
            <p:cNvSpPr/>
            <p:nvPr/>
          </p:nvSpPr>
          <p:spPr>
            <a:xfrm>
              <a:off x="4698" y="3960"/>
              <a:ext cx="487" cy="480"/>
            </a:xfrm>
            <a:prstGeom prst="ellipse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6" name="椭圆 27655"/>
            <p:cNvSpPr/>
            <p:nvPr/>
          </p:nvSpPr>
          <p:spPr>
            <a:xfrm>
              <a:off x="3965" y="3960"/>
              <a:ext cx="488" cy="480"/>
            </a:xfrm>
            <a:prstGeom prst="ellipse">
              <a:avLst/>
            </a:prstGeom>
            <a:solidFill>
              <a:srgbClr val="FF66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59" name="矩形 27658"/>
            <p:cNvSpPr/>
            <p:nvPr/>
          </p:nvSpPr>
          <p:spPr>
            <a:xfrm>
              <a:off x="9328" y="3480"/>
              <a:ext cx="2552" cy="288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0" name="矩形 27659"/>
            <p:cNvSpPr/>
            <p:nvPr/>
          </p:nvSpPr>
          <p:spPr>
            <a:xfrm>
              <a:off x="10920" y="5280"/>
              <a:ext cx="720" cy="72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1" name="矩形 27660"/>
            <p:cNvSpPr/>
            <p:nvPr/>
          </p:nvSpPr>
          <p:spPr>
            <a:xfrm>
              <a:off x="9480" y="5280"/>
              <a:ext cx="720" cy="72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2" name="矩形 27661"/>
            <p:cNvSpPr/>
            <p:nvPr/>
          </p:nvSpPr>
          <p:spPr>
            <a:xfrm>
              <a:off x="10920" y="4080"/>
              <a:ext cx="720" cy="72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3" name="矩形 27662"/>
            <p:cNvSpPr/>
            <p:nvPr/>
          </p:nvSpPr>
          <p:spPr>
            <a:xfrm>
              <a:off x="9480" y="4080"/>
              <a:ext cx="720" cy="720"/>
            </a:xfrm>
            <a:prstGeom prst="rect">
              <a:avLst/>
            </a:prstGeom>
            <a:solidFill>
              <a:schemeClr val="bg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64" name="文本框 27663"/>
            <p:cNvSpPr txBox="1"/>
            <p:nvPr/>
          </p:nvSpPr>
          <p:spPr>
            <a:xfrm>
              <a:off x="10200" y="4920"/>
              <a:ext cx="833" cy="12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4800">
                  <a:latin typeface="Times New Roman" panose="02020603050405020304" pitchFamily="18" charset="0"/>
                  <a:ea typeface="宋体" panose="02010600030101010101" pitchFamily="2" charset="-122"/>
                </a:rPr>
                <a:t>&gt;</a:t>
              </a:r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65" name="文本框 27664"/>
            <p:cNvSpPr txBox="1"/>
            <p:nvPr/>
          </p:nvSpPr>
          <p:spPr>
            <a:xfrm>
              <a:off x="10200" y="3840"/>
              <a:ext cx="788" cy="120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4400">
                  <a:latin typeface="Times New Roman" panose="02020603050405020304" pitchFamily="18" charset="0"/>
                  <a:ea typeface="宋体" panose="02010600030101010101" pitchFamily="2" charset="-122"/>
                </a:rPr>
                <a:t>&lt;</a:t>
              </a:r>
              <a:endParaRPr lang="en-US" altLang="zh-CN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27666" name="对象 27665"/>
            <p:cNvGraphicFramePr>
              <a:graphicFrameLocks noChangeAspect="1"/>
            </p:cNvGraphicFramePr>
            <p:nvPr/>
          </p:nvGraphicFramePr>
          <p:xfrm>
            <a:off x="960" y="840"/>
            <a:ext cx="1595" cy="18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7" name="" r:id="rId1" imgW="3192780" imgH="3749675" progId="MS_ClipArt_Gallery.2">
                    <p:embed/>
                  </p:oleObj>
                </mc:Choice>
                <mc:Fallback>
                  <p:oleObj name="" r:id="rId1" imgW="3192780" imgH="3749675" progId="MS_ClipArt_Gallery.2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2"/>
                        <a:stretch>
                          <a:fillRect/>
                        </a:stretch>
                      </p:blipFill>
                      <p:spPr>
                        <a:xfrm>
                          <a:off x="960" y="840"/>
                          <a:ext cx="1595" cy="187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7" name="文本框 27666"/>
            <p:cNvSpPr txBox="1"/>
            <p:nvPr/>
          </p:nvSpPr>
          <p:spPr>
            <a:xfrm>
              <a:off x="1440" y="960"/>
              <a:ext cx="888" cy="158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6000">
                  <a:latin typeface="Times New Roman" panose="02020603050405020304" pitchFamily="18" charset="0"/>
                  <a:ea typeface="宋体" panose="02010600030101010101" pitchFamily="2" charset="-122"/>
                </a:rPr>
                <a:t>4</a:t>
              </a:r>
              <a:endParaRPr lang="en-US" altLang="zh-CN" sz="60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27668" name="组合 27667"/>
            <p:cNvGrpSpPr/>
            <p:nvPr/>
          </p:nvGrpSpPr>
          <p:grpSpPr>
            <a:xfrm>
              <a:off x="2985" y="1080"/>
              <a:ext cx="2930" cy="720"/>
              <a:chOff x="-92" y="-26"/>
              <a:chExt cx="1172" cy="288"/>
            </a:xfrm>
          </p:grpSpPr>
          <p:sp>
            <p:nvSpPr>
              <p:cNvPr id="27669" name="文本框 27668"/>
              <p:cNvSpPr txBox="1"/>
              <p:nvPr/>
            </p:nvSpPr>
            <p:spPr>
              <a:xfrm>
                <a:off x="-92" y="-26"/>
                <a:ext cx="117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p>
                <a:pPr lvl="0"/>
                <a:r>
                  <a:rPr lang="zh-CN" altLang="en-US">
                    <a:latin typeface="Times New Roman" panose="02020603050405020304" pitchFamily="18" charset="0"/>
                    <a:ea typeface="宋体" panose="02010600030101010101" pitchFamily="2" charset="-122"/>
                  </a:rPr>
                  <a:t>在      里填数</a:t>
                </a:r>
                <a:endParaRPr lang="zh-CN" altLang="en-US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7670" name="矩形 27669"/>
              <p:cNvSpPr/>
              <p:nvPr/>
            </p:nvSpPr>
            <p:spPr>
              <a:xfrm>
                <a:off x="132" y="-26"/>
                <a:ext cx="192" cy="192"/>
              </a:xfrm>
              <a:prstGeom prst="rect">
                <a:avLst/>
              </a:prstGeom>
              <a:noFill/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p>
                <a:endParaRPr lang="zh-CN" altLang="en-US"/>
              </a:p>
            </p:txBody>
          </p:sp>
        </p:grpSp>
        <p:sp>
          <p:nvSpPr>
            <p:cNvPr id="27671" name="文本框 27670"/>
            <p:cNvSpPr txBox="1"/>
            <p:nvPr/>
          </p:nvSpPr>
          <p:spPr>
            <a:xfrm>
              <a:off x="9360" y="3720"/>
              <a:ext cx="83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54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5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72" name="文本框 27671"/>
            <p:cNvSpPr txBox="1"/>
            <p:nvPr/>
          </p:nvSpPr>
          <p:spPr>
            <a:xfrm>
              <a:off x="10920" y="3720"/>
              <a:ext cx="83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540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5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73" name="文本框 27672"/>
            <p:cNvSpPr txBox="1"/>
            <p:nvPr/>
          </p:nvSpPr>
          <p:spPr>
            <a:xfrm>
              <a:off x="10800" y="4920"/>
              <a:ext cx="83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5400">
                  <a:latin typeface="Times New Roman" panose="02020603050405020304" pitchFamily="18" charset="0"/>
                  <a:ea typeface="宋体" panose="02010600030101010101" pitchFamily="2" charset="-122"/>
                </a:rPr>
                <a:t>2</a:t>
              </a:r>
              <a:endParaRPr lang="en-US" altLang="zh-CN" sz="5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74" name="文本框 27673"/>
            <p:cNvSpPr txBox="1"/>
            <p:nvPr/>
          </p:nvSpPr>
          <p:spPr>
            <a:xfrm>
              <a:off x="9480" y="4920"/>
              <a:ext cx="830" cy="14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pPr lvl="0"/>
              <a:r>
                <a:rPr lang="en-US" altLang="zh-CN" sz="5400">
                  <a:latin typeface="Times New Roman" panose="02020603050405020304" pitchFamily="18" charset="0"/>
                  <a:ea typeface="宋体" panose="02010600030101010101" pitchFamily="2" charset="-122"/>
                </a:rPr>
                <a:t>5</a:t>
              </a:r>
              <a:endParaRPr lang="en-US" altLang="zh-CN" sz="5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7675" name="等腰三角形 27674"/>
            <p:cNvSpPr/>
            <p:nvPr/>
          </p:nvSpPr>
          <p:spPr>
            <a:xfrm>
              <a:off x="4025" y="5288"/>
              <a:ext cx="453" cy="56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27676" name="等腰三角形 27675"/>
            <p:cNvSpPr/>
            <p:nvPr/>
          </p:nvSpPr>
          <p:spPr>
            <a:xfrm>
              <a:off x="4705" y="5288"/>
              <a:ext cx="453" cy="565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630" y="1308735"/>
            <a:ext cx="7772400" cy="4460240"/>
          </a:xfrm>
        </p:spPr>
        <p:txBody>
          <a:bodyPr/>
          <a:p>
            <a:r>
              <a:rPr lang="en-US" altLang="zh-CN" sz="5400"/>
              <a:t>3   5   7   8</a:t>
            </a:r>
            <a:endParaRPr lang="en-US" altLang="zh-CN" sz="540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630" y="401955"/>
            <a:ext cx="7772400" cy="708025"/>
          </a:xfrm>
        </p:spPr>
        <p:txBody>
          <a:bodyPr/>
          <a:p>
            <a:r>
              <a:rPr lang="en-US" altLang="zh-CN" sz="4800"/>
              <a:t>5.</a:t>
            </a:r>
            <a:r>
              <a:rPr lang="zh-CN" altLang="en-US" sz="4800"/>
              <a:t>把下列数字填在方框里。</a:t>
            </a:r>
            <a:endParaRPr lang="zh-CN" altLang="en-US" sz="4800"/>
          </a:p>
        </p:txBody>
      </p:sp>
      <p:sp>
        <p:nvSpPr>
          <p:cNvPr id="4" name="矩形 3"/>
          <p:cNvSpPr/>
          <p:nvPr/>
        </p:nvSpPr>
        <p:spPr>
          <a:xfrm>
            <a:off x="722630" y="2341880"/>
            <a:ext cx="844550" cy="7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571115" y="2341880"/>
            <a:ext cx="792480" cy="792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387850" y="2341880"/>
            <a:ext cx="864235" cy="7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65850" y="2342515"/>
            <a:ext cx="935990" cy="7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798320" y="2397125"/>
            <a:ext cx="647700" cy="6477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lvl="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&lt;</a:t>
            </a:r>
            <a:endParaRPr lang="zh-CN" altLang="en-US" sz="3600"/>
          </a:p>
        </p:txBody>
      </p:sp>
      <p:sp>
        <p:nvSpPr>
          <p:cNvPr id="9" name="椭圆 8"/>
          <p:cNvSpPr/>
          <p:nvPr/>
        </p:nvSpPr>
        <p:spPr>
          <a:xfrm>
            <a:off x="3491865" y="2360930"/>
            <a:ext cx="720090" cy="7200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lvl="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&lt;</a:t>
            </a:r>
            <a:endParaRPr lang="zh-CN" altLang="en-US" sz="3600"/>
          </a:p>
        </p:txBody>
      </p:sp>
      <p:sp>
        <p:nvSpPr>
          <p:cNvPr id="10" name="椭圆 9"/>
          <p:cNvSpPr/>
          <p:nvPr/>
        </p:nvSpPr>
        <p:spPr>
          <a:xfrm>
            <a:off x="5335270" y="2397125"/>
            <a:ext cx="720090" cy="7200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lvl="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&lt;</a:t>
            </a:r>
            <a:endParaRPr lang="zh-CN" altLang="en-US" sz="3600"/>
          </a:p>
        </p:txBody>
      </p:sp>
      <p:sp>
        <p:nvSpPr>
          <p:cNvPr id="11" name="标题 1"/>
          <p:cNvSpPr>
            <a:spLocks noGrp="1"/>
          </p:cNvSpPr>
          <p:nvPr/>
        </p:nvSpPr>
        <p:spPr>
          <a:xfrm>
            <a:off x="722630" y="2587625"/>
            <a:ext cx="7772400" cy="446024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1C1C1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en-US" altLang="zh-CN" sz="5400"/>
          </a:p>
        </p:txBody>
      </p:sp>
      <p:sp>
        <p:nvSpPr>
          <p:cNvPr id="12" name="矩形 11"/>
          <p:cNvSpPr/>
          <p:nvPr/>
        </p:nvSpPr>
        <p:spPr>
          <a:xfrm>
            <a:off x="722630" y="3620770"/>
            <a:ext cx="844550" cy="7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571115" y="3620770"/>
            <a:ext cx="792480" cy="7924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387850" y="3620770"/>
            <a:ext cx="864235" cy="7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6165850" y="3621405"/>
            <a:ext cx="935990" cy="7918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798320" y="3676015"/>
            <a:ext cx="647700" cy="6477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lvl="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&gt;</a:t>
            </a:r>
            <a:endParaRPr lang="zh-CN" altLang="en-US" sz="3600"/>
          </a:p>
        </p:txBody>
      </p:sp>
      <p:sp>
        <p:nvSpPr>
          <p:cNvPr id="17" name="椭圆 16"/>
          <p:cNvSpPr/>
          <p:nvPr/>
        </p:nvSpPr>
        <p:spPr>
          <a:xfrm>
            <a:off x="3491865" y="3639820"/>
            <a:ext cx="720090" cy="7200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lvl="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&gt;</a:t>
            </a:r>
            <a:endParaRPr lang="zh-CN" altLang="en-US" sz="3600"/>
          </a:p>
        </p:txBody>
      </p:sp>
      <p:sp>
        <p:nvSpPr>
          <p:cNvPr id="18" name="椭圆 17"/>
          <p:cNvSpPr/>
          <p:nvPr/>
        </p:nvSpPr>
        <p:spPr>
          <a:xfrm>
            <a:off x="5335270" y="3676015"/>
            <a:ext cx="720090" cy="72009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lvl="0"/>
            <a:r>
              <a:rPr lang="en-US" altLang="zh-CN" sz="360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&gt;</a:t>
            </a:r>
            <a:endParaRPr lang="zh-CN" altLang="en-US" sz="3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457200" y="417513"/>
            <a:ext cx="61309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lvl="0" eaLnBrk="1" hangingPunct="1"/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布置作业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84213" y="2492375"/>
            <a:ext cx="8208963" cy="2286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lvl="0" eaLnBrk="1" hangingPunct="1">
              <a:lnSpc>
                <a:spcPct val="150000"/>
              </a:lnSpc>
            </a:pP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作业：</a:t>
            </a:r>
            <a:r>
              <a:rPr lang="en-US" altLang="zh-CN" sz="3200" b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、复习书本第</a:t>
            </a:r>
            <a:r>
              <a:rPr lang="en-US" altLang="zh-CN" sz="3200" b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17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页。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sz="3200" b="1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、做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第</a:t>
            </a:r>
            <a:r>
              <a:rPr lang="en-US" altLang="zh-CN" sz="3200" b="1">
                <a:ea typeface="楷体_GB2312" pitchFamily="49" charset="-122"/>
              </a:rPr>
              <a:t>19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页练习三，第</a:t>
            </a:r>
            <a:r>
              <a:rPr lang="en-US" altLang="zh-CN" sz="3200" b="1">
                <a:ea typeface="楷体_GB2312" pitchFamily="49" charset="-122"/>
              </a:rPr>
              <a:t>6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题、第</a:t>
            </a:r>
            <a:r>
              <a:rPr lang="en-US" altLang="zh-CN" sz="3200" b="1">
                <a:ea typeface="楷体_GB2312" pitchFamily="49" charset="-122"/>
              </a:rPr>
              <a:t>7</a:t>
            </a:r>
            <a:r>
              <a:rPr lang="zh-CN" altLang="en-US" sz="3200" b="1" dirty="0">
                <a:latin typeface="楷体_GB2312" pitchFamily="49" charset="-122"/>
                <a:ea typeface="楷体_GB2312" pitchFamily="49" charset="-122"/>
              </a:rPr>
              <a:t>题。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  <a:p>
            <a:pPr lvl="0" eaLnBrk="1" hangingPunct="1">
              <a:lnSpc>
                <a:spcPct val="150000"/>
              </a:lnSpc>
            </a:pP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      </a:t>
            </a:r>
            <a:endParaRPr lang="zh-CN" altLang="en-US" sz="32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24" name="Picture 7" descr="60">
            <a:hlinkClick r:id="" action="ppaction://noaction"/>
          </p:cNvPr>
          <p:cNvPicPr>
            <a:picLocks noChangeAspect="1"/>
          </p:cNvPicPr>
          <p:nvPr/>
        </p:nvPicPr>
        <p:blipFill>
          <a:blip r:embed="rId1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24000"/>
          </a:blip>
          <a:stretch>
            <a:fillRect/>
          </a:stretch>
        </p:blipFill>
        <p:spPr>
          <a:xfrm>
            <a:off x="539750" y="2276475"/>
            <a:ext cx="8066088" cy="3700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2" name="矩形 30721"/>
          <p:cNvSpPr/>
          <p:nvPr/>
        </p:nvSpPr>
        <p:spPr>
          <a:xfrm>
            <a:off x="1763713" y="333375"/>
            <a:ext cx="5943600" cy="2057400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normAutofit/>
            <a:scene3d>
              <a:camera prst="legacyObliqueTopLeft">
                <a:rot lat="0" lon="0" rev="0"/>
              </a:camera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p>
            <a:pPr algn="ctr" eaLnBrk="0" hangingPunct="0"/>
            <a:r>
              <a:rPr lang="zh-CN" altLang="en-US" sz="3600" spc="720">
                <a:gradFill rotWithShape="0">
                  <a:gsLst>
                    <a:gs pos="0">
                      <a:srgbClr val="FFFF00"/>
                    </a:gs>
                    <a:gs pos="100000">
                      <a:srgbClr val="FF5050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比大小</a:t>
            </a:r>
            <a:endParaRPr lang="zh-CN" altLang="en-US" sz="3600" spc="720">
              <a:gradFill rotWithShape="0">
                <a:gsLst>
                  <a:gs pos="0">
                    <a:srgbClr val="FFFF00"/>
                  </a:gs>
                  <a:gs pos="100000">
                    <a:srgbClr val="FF5050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Rectangle 8"/>
          <p:cNvSpPr/>
          <p:nvPr/>
        </p:nvSpPr>
        <p:spPr>
          <a:xfrm>
            <a:off x="468313" y="1557338"/>
            <a:ext cx="8229600" cy="6143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0" hangingPunct="0">
              <a:lnSpc>
                <a:spcPct val="120000"/>
              </a:lnSpc>
            </a:pPr>
            <a:endParaRPr lang="zh-CN" altLang="en-US" sz="3000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551488" y="4202113"/>
            <a:ext cx="103822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600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等号</a:t>
            </a:r>
            <a:endParaRPr lang="zh-CN" altLang="en-US" sz="2600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633913" y="4710113"/>
            <a:ext cx="2982912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读作：</a:t>
            </a:r>
            <a:r>
              <a:rPr lang="en-US" altLang="zh-CN" sz="2800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等于</a:t>
            </a:r>
            <a:r>
              <a:rPr lang="en-US" altLang="zh-CN" sz="2800">
                <a:latin typeface="Arial" panose="020B0604020202020204" pitchFamily="34" charset="0"/>
                <a:ea typeface="楷体_GB2312" pitchFamily="49" charset="-122"/>
              </a:rPr>
              <a:t>3</a:t>
            </a:r>
            <a:endParaRPr lang="en-US" altLang="zh-CN" sz="280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44" name="TextBox 27"/>
          <p:cNvSpPr txBox="1"/>
          <p:nvPr/>
        </p:nvSpPr>
        <p:spPr>
          <a:xfrm>
            <a:off x="5705475" y="3328988"/>
            <a:ext cx="774700" cy="515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6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＝</a:t>
            </a:r>
            <a:endParaRPr lang="zh-CN" altLang="en-US" sz="2600" b="1" dirty="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AutoShape 23"/>
          <p:cNvSpPr/>
          <p:nvPr/>
        </p:nvSpPr>
        <p:spPr>
          <a:xfrm>
            <a:off x="3814763" y="3676650"/>
            <a:ext cx="809625" cy="361950"/>
          </a:xfrm>
          <a:prstGeom prst="rightArrow">
            <a:avLst>
              <a:gd name="adj1" fmla="val 50000"/>
              <a:gd name="adj2" fmla="val 55921"/>
            </a:avLst>
          </a:prstGeom>
          <a:solidFill>
            <a:srgbClr val="FFFFCC"/>
          </a:solidFill>
          <a:ln w="19050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9" name="Rectangle 3"/>
          <p:cNvSpPr/>
          <p:nvPr/>
        </p:nvSpPr>
        <p:spPr>
          <a:xfrm>
            <a:off x="0" y="5373688"/>
            <a:ext cx="8712200" cy="1187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indent="749300" eaLnBrk="0" hangingPunct="0"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指导：有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只小猴，就有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个桃，有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只小猴也有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个桃，小猴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lvl="0" indent="749300" eaLnBrk="0" hangingPunct="0"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和桃的数量同样多，我们就说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等于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3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，这个符号叫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lvl="0" indent="749300" eaLnBrk="0" hangingPunct="0"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等号。</a:t>
            </a:r>
            <a:endParaRPr lang="en-US" altLang="zh-CN" sz="20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539750" y="404813"/>
            <a:ext cx="8353425" cy="709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lvl="0" eaLnBrk="1" hangingPunct="1"/>
            <a:endParaRPr lang="zh-CN" altLang="en-US" sz="3600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9247" name="Picture 31" descr="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4763" y="4421188"/>
            <a:ext cx="528637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8" name="Picture 32" descr="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9525" y="3644900"/>
            <a:ext cx="528638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9" name="Picture 33" descr="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58888" y="2781300"/>
            <a:ext cx="528637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1" name="Picture 35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25" y="4652963"/>
            <a:ext cx="320675" cy="6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2" name="Picture 36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3" y="3863975"/>
            <a:ext cx="320675" cy="6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3" name="Picture 37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3" y="2997200"/>
            <a:ext cx="320675" cy="6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4" name="Picture 38" descr="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3" y="4508500"/>
            <a:ext cx="366712" cy="34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5" name="Picture 39" descr="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3" y="3716338"/>
            <a:ext cx="366712" cy="346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56" name="Picture 40" descr="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3" y="2852738"/>
            <a:ext cx="366712" cy="3460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56"/>
          <p:cNvGrpSpPr/>
          <p:nvPr/>
        </p:nvGrpSpPr>
        <p:grpSpPr>
          <a:xfrm>
            <a:off x="5437188" y="2705100"/>
            <a:ext cx="428625" cy="1182688"/>
            <a:chOff x="3425" y="1665"/>
            <a:chExt cx="270" cy="745"/>
          </a:xfrm>
        </p:grpSpPr>
        <p:sp>
          <p:nvSpPr>
            <p:cNvPr id="8218" name="矩形 38"/>
            <p:cNvSpPr/>
            <p:nvPr/>
          </p:nvSpPr>
          <p:spPr>
            <a:xfrm>
              <a:off x="3435" y="2045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zh-CN" sz="3200">
                  <a:latin typeface="Arial" panose="020B0604020202020204" pitchFamily="34" charset="0"/>
                  <a:ea typeface="楷体_GB2312" pitchFamily="49" charset="-122"/>
                </a:rPr>
                <a:t>3</a:t>
              </a:r>
              <a:endParaRPr lang="zh-CN" altLang="en-US" sz="3200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pic>
          <p:nvPicPr>
            <p:cNvPr id="8219" name="Picture 41" descr="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25" y="1665"/>
              <a:ext cx="270" cy="23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53"/>
          <p:cNvGrpSpPr/>
          <p:nvPr/>
        </p:nvGrpSpPr>
        <p:grpSpPr>
          <a:xfrm>
            <a:off x="6300788" y="2706688"/>
            <a:ext cx="409575" cy="1181100"/>
            <a:chOff x="3969" y="1666"/>
            <a:chExt cx="258" cy="744"/>
          </a:xfrm>
        </p:grpSpPr>
        <p:sp>
          <p:nvSpPr>
            <p:cNvPr id="8216" name="矩形 39"/>
            <p:cNvSpPr/>
            <p:nvPr/>
          </p:nvSpPr>
          <p:spPr>
            <a:xfrm>
              <a:off x="3969" y="2045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zh-CN" sz="3200">
                  <a:latin typeface="Arial" panose="020B0604020202020204" pitchFamily="34" charset="0"/>
                  <a:ea typeface="楷体_GB2312" pitchFamily="49" charset="-122"/>
                </a:rPr>
                <a:t>3</a:t>
              </a:r>
              <a:endParaRPr lang="zh-CN" altLang="en-US" sz="3200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pic>
          <p:nvPicPr>
            <p:cNvPr id="8217" name="Picture 43" descr="6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87" y="1666"/>
              <a:ext cx="207" cy="19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9267" name="Picture 51" descr="62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138" y="3905250"/>
            <a:ext cx="61912" cy="28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68" name="Picture 52" descr="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5600" y="2708275"/>
            <a:ext cx="2271713" cy="368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3" name="Picture 7" descr="60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0" y="0"/>
            <a:ext cx="5472113" cy="250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500" fill="hold"/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500" fill="hold"/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5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500" fill="hold"/>
                                        <p:tgtEl>
                                          <p:spTgt spid="9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5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500" fill="hold"/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 animBg="1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2" name="矩形 41"/>
          <p:cNvSpPr/>
          <p:nvPr/>
        </p:nvSpPr>
        <p:spPr>
          <a:xfrm>
            <a:off x="4572000" y="4710113"/>
            <a:ext cx="3225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读作：</a:t>
            </a:r>
            <a:r>
              <a:rPr lang="en-US" altLang="zh-CN" sz="2800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大于</a:t>
            </a:r>
            <a:r>
              <a:rPr lang="en-US" altLang="zh-CN" sz="2800">
                <a:latin typeface="Arial" panose="020B0604020202020204" pitchFamily="34" charset="0"/>
                <a:ea typeface="楷体_GB2312" pitchFamily="49" charset="-122"/>
              </a:rPr>
              <a:t>2</a:t>
            </a:r>
            <a:endParaRPr lang="en-US" altLang="zh-CN" sz="280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8" name="Rectangle 3"/>
          <p:cNvSpPr/>
          <p:nvPr/>
        </p:nvSpPr>
        <p:spPr>
          <a:xfrm>
            <a:off x="323850" y="5372100"/>
            <a:ext cx="8483600" cy="1187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indent="749300" eaLnBrk="0" hangingPunct="0"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指导：有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只小猴，就有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根香蕉，第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只小猴没有香蕉，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lvl="0" indent="749300" eaLnBrk="0" hangingPunct="0">
              <a:lnSpc>
                <a:spcPct val="120000"/>
              </a:lnSpc>
            </a:pPr>
            <a:r>
              <a:rPr lang="en-US" altLang="zh-CN" sz="2000" b="1">
                <a:latin typeface="楷体_GB2312" pitchFamily="49" charset="-122"/>
                <a:ea typeface="楷体_GB2312" pitchFamily="49" charset="-122"/>
              </a:rPr>
              <a:t>      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只小猴，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根香蕉，小猴的数量比香蕉的数量多，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lvl="0" indent="749300" eaLnBrk="0" hangingPunct="0"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我们就说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大于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，这个符号叫大于号。</a:t>
            </a:r>
            <a:endParaRPr lang="en-US" altLang="zh-CN" sz="20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395288" y="476250"/>
            <a:ext cx="8437563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lvl="0" eaLnBrk="1" hangingPunct="1"/>
            <a:endParaRPr lang="zh-CN" altLang="en-US" sz="3600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21" name="Rectangle 8"/>
          <p:cNvSpPr/>
          <p:nvPr/>
        </p:nvSpPr>
        <p:spPr>
          <a:xfrm>
            <a:off x="466725" y="1557338"/>
            <a:ext cx="8229600" cy="6143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0" hangingPunct="0">
              <a:lnSpc>
                <a:spcPct val="120000"/>
              </a:lnSpc>
            </a:pPr>
            <a:endParaRPr lang="zh-CN" altLang="en-US" sz="30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267" name="Picture 27" descr="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1588" y="4421188"/>
            <a:ext cx="528637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8" name="Picture 28" descr="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0" y="3644900"/>
            <a:ext cx="528638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9" name="Picture 29" descr="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68413" y="2781300"/>
            <a:ext cx="528637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1" name="Picture 31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4656138"/>
            <a:ext cx="320675" cy="6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2" name="Picture 32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3867150"/>
            <a:ext cx="320675" cy="6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3" name="Picture 33" descr="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4437063"/>
            <a:ext cx="349250" cy="382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4" name="Picture 34" descr="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338" y="3644900"/>
            <a:ext cx="349250" cy="3825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AutoShape 23"/>
          <p:cNvSpPr/>
          <p:nvPr/>
        </p:nvSpPr>
        <p:spPr>
          <a:xfrm>
            <a:off x="3814763" y="3676650"/>
            <a:ext cx="809625" cy="361950"/>
          </a:xfrm>
          <a:prstGeom prst="rightArrow">
            <a:avLst>
              <a:gd name="adj1" fmla="val 50000"/>
              <a:gd name="adj2" fmla="val 55921"/>
            </a:avLst>
          </a:prstGeom>
          <a:solidFill>
            <a:srgbClr val="FFFFCC"/>
          </a:solidFill>
          <a:ln w="19050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36"/>
          <p:cNvGrpSpPr/>
          <p:nvPr/>
        </p:nvGrpSpPr>
        <p:grpSpPr>
          <a:xfrm>
            <a:off x="5511800" y="2713038"/>
            <a:ext cx="428625" cy="1182687"/>
            <a:chOff x="3425" y="1665"/>
            <a:chExt cx="270" cy="745"/>
          </a:xfrm>
        </p:grpSpPr>
        <p:sp>
          <p:nvSpPr>
            <p:cNvPr id="9238" name="矩形 38"/>
            <p:cNvSpPr/>
            <p:nvPr/>
          </p:nvSpPr>
          <p:spPr>
            <a:xfrm>
              <a:off x="3435" y="2045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zh-CN" sz="3200">
                  <a:latin typeface="Arial" panose="020B0604020202020204" pitchFamily="34" charset="0"/>
                  <a:ea typeface="楷体_GB2312" pitchFamily="49" charset="-122"/>
                </a:rPr>
                <a:t>3</a:t>
              </a:r>
              <a:endParaRPr lang="zh-CN" altLang="en-US" sz="3200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pic>
          <p:nvPicPr>
            <p:cNvPr id="9239" name="Picture 38" descr="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25" y="1665"/>
              <a:ext cx="270" cy="23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3" name="Group 44"/>
          <p:cNvGrpSpPr/>
          <p:nvPr/>
        </p:nvGrpSpPr>
        <p:grpSpPr>
          <a:xfrm>
            <a:off x="6350000" y="2705100"/>
            <a:ext cx="409575" cy="1187450"/>
            <a:chOff x="4000" y="1601"/>
            <a:chExt cx="258" cy="748"/>
          </a:xfrm>
        </p:grpSpPr>
        <p:sp>
          <p:nvSpPr>
            <p:cNvPr id="9236" name="矩形 39"/>
            <p:cNvSpPr/>
            <p:nvPr/>
          </p:nvSpPr>
          <p:spPr>
            <a:xfrm>
              <a:off x="4000" y="1984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zh-CN" sz="3200">
                  <a:latin typeface="Arial" panose="020B0604020202020204" pitchFamily="34" charset="0"/>
                  <a:ea typeface="楷体_GB2312" pitchFamily="49" charset="-122"/>
                </a:rPr>
                <a:t>2</a:t>
              </a:r>
              <a:endParaRPr lang="zh-CN" altLang="en-US" sz="3200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pic>
          <p:nvPicPr>
            <p:cNvPr id="9237" name="Picture 40" descr="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21" y="1601"/>
              <a:ext cx="220" cy="241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0282" name="Picture 42" descr="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3863" y="2698750"/>
            <a:ext cx="1573212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" name="TextBox 27"/>
          <p:cNvSpPr txBox="1"/>
          <p:nvPr/>
        </p:nvSpPr>
        <p:spPr>
          <a:xfrm>
            <a:off x="5805488" y="3357563"/>
            <a:ext cx="774700" cy="515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600" b="1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＞</a:t>
            </a:r>
            <a:endParaRPr lang="zh-CN" altLang="en-US" sz="2600" b="1" dirty="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294313" y="4164013"/>
            <a:ext cx="178117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600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大于号</a:t>
            </a:r>
            <a:endParaRPr lang="zh-CN" altLang="en-US" sz="2600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0287" name="Picture 47" descr="62-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7438" y="3867150"/>
            <a:ext cx="61912" cy="288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43" name="Picture 7" descr="60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813" y="0"/>
            <a:ext cx="5472112" cy="250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500" fill="hold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8" grpId="0"/>
      <p:bldP spid="45" grpId="0" animBg="1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" name="Rectangle 3"/>
          <p:cNvSpPr/>
          <p:nvPr/>
        </p:nvSpPr>
        <p:spPr>
          <a:xfrm>
            <a:off x="323850" y="5410200"/>
            <a:ext cx="8496300" cy="1187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lvl="0" indent="749300" eaLnBrk="0" hangingPunct="0"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指导：有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只小猴，就有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个梨，小猴没有了，还多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个梨，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lvl="0" indent="749300" eaLnBrk="0" hangingPunct="0">
              <a:lnSpc>
                <a:spcPct val="120000"/>
              </a:lnSpc>
            </a:pP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            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只小猴，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个梨，小猴的数量比梨的数量少，我们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lvl="0" indent="749300" eaLnBrk="0" hangingPunct="0">
              <a:lnSpc>
                <a:spcPct val="120000"/>
              </a:lnSpc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就说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小于</a:t>
            </a:r>
            <a:r>
              <a:rPr lang="en-US" altLang="zh-CN" sz="2000" b="1">
                <a:latin typeface="Arial" panose="020B0604020202020204" pitchFamily="34" charset="0"/>
                <a:ea typeface="楷体_GB2312" pitchFamily="49" charset="-122"/>
              </a:rPr>
              <a:t>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，这个符号叫小于号。</a:t>
            </a:r>
            <a:endParaRPr lang="en-US" altLang="zh-CN" sz="2000" b="1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455613" y="415925"/>
            <a:ext cx="8437563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lvl="0" eaLnBrk="1" hangingPunct="1"/>
            <a:endParaRPr lang="zh-CN" altLang="en-US" sz="3600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4" name="Rectangle 8"/>
          <p:cNvSpPr/>
          <p:nvPr/>
        </p:nvSpPr>
        <p:spPr>
          <a:xfrm>
            <a:off x="466725" y="1557338"/>
            <a:ext cx="8229600" cy="6143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lvl="0" indent="-342900" eaLnBrk="0" hangingPunct="0">
              <a:lnSpc>
                <a:spcPct val="120000"/>
              </a:lnSpc>
            </a:pPr>
            <a:endParaRPr lang="zh-CN" altLang="en-US" sz="3000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294" name="Picture 30" descr="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4763" y="4837113"/>
            <a:ext cx="528637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5" name="Picture 31" descr="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9525" y="4060825"/>
            <a:ext cx="528638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6" name="Picture 32" descr="6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4763" y="3197225"/>
            <a:ext cx="528637" cy="447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7" name="Picture 33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625" y="5068888"/>
            <a:ext cx="320675" cy="682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8" name="Picture 34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3" y="4279900"/>
            <a:ext cx="320675" cy="6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99" name="Picture 35" descr="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3429000"/>
            <a:ext cx="320675" cy="682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0" name="Picture 36" descr="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9538" y="4840288"/>
            <a:ext cx="295275" cy="42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4" name="Picture 40" descr="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4062413"/>
            <a:ext cx="295275" cy="42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5" name="Picture 41" descr="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313" y="3213100"/>
            <a:ext cx="295275" cy="422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306" name="Picture 42" descr="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713" y="2400300"/>
            <a:ext cx="295275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AutoShape 23"/>
          <p:cNvSpPr/>
          <p:nvPr/>
        </p:nvSpPr>
        <p:spPr>
          <a:xfrm>
            <a:off x="3814763" y="3676650"/>
            <a:ext cx="809625" cy="361950"/>
          </a:xfrm>
          <a:prstGeom prst="rightArrow">
            <a:avLst>
              <a:gd name="adj1" fmla="val 50000"/>
              <a:gd name="adj2" fmla="val 55921"/>
            </a:avLst>
          </a:prstGeom>
          <a:solidFill>
            <a:srgbClr val="FFFFCC"/>
          </a:solidFill>
          <a:ln w="19050" cap="flat" cmpd="sng">
            <a:solidFill>
              <a:srgbClr val="80808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eaLnBrk="1" hangingPunct="1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572000" y="4710113"/>
            <a:ext cx="3225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读作：</a:t>
            </a:r>
            <a:r>
              <a:rPr lang="en-US" altLang="zh-CN" sz="2800">
                <a:latin typeface="Arial" panose="020B0604020202020204" pitchFamily="34" charset="0"/>
                <a:ea typeface="楷体_GB2312" pitchFamily="49" charset="-122"/>
              </a:rPr>
              <a:t>3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小于</a:t>
            </a:r>
            <a:r>
              <a:rPr lang="en-US" altLang="zh-CN" sz="2800">
                <a:latin typeface="Arial" panose="020B0604020202020204" pitchFamily="34" charset="0"/>
                <a:ea typeface="楷体_GB2312" pitchFamily="49" charset="-122"/>
              </a:rPr>
              <a:t>4</a:t>
            </a:r>
            <a:endParaRPr lang="en-US" altLang="zh-CN" sz="2800">
              <a:latin typeface="Arial" panose="020B0604020202020204" pitchFamily="34" charset="0"/>
              <a:ea typeface="楷体_GB2312" pitchFamily="49" charset="-122"/>
            </a:endParaRPr>
          </a:p>
        </p:txBody>
      </p:sp>
      <p:grpSp>
        <p:nvGrpSpPr>
          <p:cNvPr id="2" name="Group 46"/>
          <p:cNvGrpSpPr/>
          <p:nvPr/>
        </p:nvGrpSpPr>
        <p:grpSpPr>
          <a:xfrm>
            <a:off x="5511800" y="2713038"/>
            <a:ext cx="428625" cy="1182687"/>
            <a:chOff x="3425" y="1665"/>
            <a:chExt cx="270" cy="745"/>
          </a:xfrm>
        </p:grpSpPr>
        <p:sp>
          <p:nvSpPr>
            <p:cNvPr id="10265" name="矩形 38"/>
            <p:cNvSpPr/>
            <p:nvPr/>
          </p:nvSpPr>
          <p:spPr>
            <a:xfrm>
              <a:off x="3435" y="2045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zh-CN" sz="3200">
                  <a:latin typeface="Arial" panose="020B0604020202020204" pitchFamily="34" charset="0"/>
                  <a:ea typeface="楷体_GB2312" pitchFamily="49" charset="-122"/>
                </a:rPr>
                <a:t>3</a:t>
              </a:r>
              <a:endParaRPr lang="zh-CN" altLang="en-US" sz="3200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pic>
          <p:nvPicPr>
            <p:cNvPr id="10266" name="Picture 48" descr="6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425" y="1665"/>
              <a:ext cx="270" cy="23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4" name="TextBox 27"/>
          <p:cNvSpPr txBox="1"/>
          <p:nvPr/>
        </p:nvSpPr>
        <p:spPr>
          <a:xfrm>
            <a:off x="5765800" y="3357563"/>
            <a:ext cx="774700" cy="5156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600" dirty="0">
                <a:solidFill>
                  <a:srgbClr val="FF3300"/>
                </a:solidFill>
                <a:latin typeface="微软雅黑" panose="020B0503020204020204" charset="-122"/>
                <a:ea typeface="微软雅黑" panose="020B0503020204020204" charset="-122"/>
              </a:rPr>
              <a:t>＜</a:t>
            </a:r>
            <a:endParaRPr lang="zh-CN" altLang="en-US" sz="2600" dirty="0">
              <a:solidFill>
                <a:srgbClr val="FF33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矩形 40"/>
          <p:cNvSpPr>
            <a:spLocks noChangeArrowheads="1"/>
          </p:cNvSpPr>
          <p:nvPr/>
        </p:nvSpPr>
        <p:spPr bwMode="auto">
          <a:xfrm>
            <a:off x="5294313" y="4164013"/>
            <a:ext cx="1781175" cy="48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lvl="0" algn="ctr" eaLnBrk="1" hangingPunct="1"/>
            <a:r>
              <a:rPr lang="zh-CN" altLang="en-US" sz="2600" dirty="0">
                <a:solidFill>
                  <a:srgbClr val="FF33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楷体_GB2312" pitchFamily="49" charset="-122"/>
                <a:ea typeface="楷体_GB2312" pitchFamily="49" charset="-122"/>
              </a:rPr>
              <a:t>小于号</a:t>
            </a:r>
            <a:endParaRPr lang="zh-CN" altLang="en-US" sz="2600" dirty="0">
              <a:solidFill>
                <a:srgbClr val="FF3300"/>
              </a:solidFill>
              <a:effectLst>
                <a:outerShdw blurRad="38100" dist="38100" dir="2700000">
                  <a:srgbClr val="000000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1319" name="Picture 55" descr="62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438" y="3867150"/>
            <a:ext cx="61912" cy="2889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59"/>
          <p:cNvGrpSpPr/>
          <p:nvPr/>
        </p:nvGrpSpPr>
        <p:grpSpPr>
          <a:xfrm>
            <a:off x="6378575" y="2646363"/>
            <a:ext cx="409575" cy="1246187"/>
            <a:chOff x="4018" y="1667"/>
            <a:chExt cx="258" cy="785"/>
          </a:xfrm>
        </p:grpSpPr>
        <p:sp>
          <p:nvSpPr>
            <p:cNvPr id="10263" name="矩形 39"/>
            <p:cNvSpPr/>
            <p:nvPr/>
          </p:nvSpPr>
          <p:spPr>
            <a:xfrm>
              <a:off x="4018" y="2087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pPr lvl="0" eaLnBrk="1" hangingPunct="1"/>
              <a:r>
                <a:rPr lang="en-US" altLang="zh-CN" sz="3200">
                  <a:latin typeface="Arial" panose="020B0604020202020204" pitchFamily="34" charset="0"/>
                  <a:ea typeface="楷体_GB2312" pitchFamily="49" charset="-122"/>
                </a:rPr>
                <a:t>4</a:t>
              </a:r>
              <a:endParaRPr lang="zh-CN" altLang="en-US" sz="3200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pic>
          <p:nvPicPr>
            <p:cNvPr id="10264" name="Picture 57" descr="6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9" y="1667"/>
              <a:ext cx="186" cy="266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1322" name="Picture 58" descr="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3863" y="2617788"/>
            <a:ext cx="1619250" cy="46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0" name="Picture 7" descr="60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250" y="0"/>
            <a:ext cx="5472113" cy="250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5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500" fill="hold"/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5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500" fill="hold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5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500" fill="hold"/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500" fill="hold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1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45" grpId="0" animBg="1"/>
      <p:bldP spid="42" grpId="0"/>
      <p:bldP spid="44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标题 32769"/>
          <p:cNvSpPr>
            <a:spLocks noGrp="1"/>
          </p:cNvSpPr>
          <p:nvPr>
            <p:ph type="title"/>
          </p:nvPr>
        </p:nvSpPr>
        <p:spPr>
          <a:xfrm>
            <a:off x="539750" y="260350"/>
            <a:ext cx="7704138" cy="1512888"/>
          </a:xfrm>
          <a:ln/>
        </p:spPr>
        <p:txBody>
          <a:bodyPr anchor="ctr"/>
          <a:p>
            <a:pPr/>
            <a:r>
              <a:rPr lang="zh-CN" altLang="en-US" sz="6000" b="0" dirty="0">
                <a:latin typeface="+mj-lt"/>
                <a:ea typeface="+mj-ea"/>
                <a:cs typeface="+mj-cs"/>
              </a:rPr>
              <a:t>区分“</a:t>
            </a:r>
            <a:r>
              <a:rPr lang="en-US" altLang="zh-CN" sz="8000" b="0">
                <a:latin typeface="+mj-lt"/>
                <a:ea typeface="+mj-ea"/>
                <a:cs typeface="+mj-cs"/>
              </a:rPr>
              <a:t>&gt;</a:t>
            </a:r>
            <a:r>
              <a:rPr lang="en-US" altLang="zh-CN" sz="6000" b="0">
                <a:latin typeface="+mj-lt"/>
                <a:ea typeface="+mj-ea"/>
                <a:cs typeface="+mj-cs"/>
              </a:rPr>
              <a:t>”</a:t>
            </a:r>
            <a:r>
              <a:rPr lang="zh-CN" altLang="en-US" sz="6000" b="0" dirty="0">
                <a:latin typeface="+mj-lt"/>
                <a:ea typeface="+mj-ea"/>
                <a:cs typeface="+mj-cs"/>
              </a:rPr>
              <a:t>和“</a:t>
            </a:r>
            <a:r>
              <a:rPr lang="en-US" altLang="zh-CN" sz="8000" b="0">
                <a:latin typeface="+mj-lt"/>
                <a:ea typeface="+mj-ea"/>
                <a:cs typeface="+mj-cs"/>
              </a:rPr>
              <a:t>&lt;</a:t>
            </a:r>
            <a:r>
              <a:rPr lang="en-US" altLang="zh-CN" sz="6000" b="0">
                <a:latin typeface="+mj-lt"/>
                <a:ea typeface="+mj-ea"/>
                <a:cs typeface="+mj-cs"/>
              </a:rPr>
              <a:t>”</a:t>
            </a:r>
            <a:endParaRPr lang="en-US" altLang="zh-CN" sz="6000" b="0">
              <a:latin typeface="+mj-lt"/>
              <a:ea typeface="+mj-ea"/>
              <a:cs typeface="+mj-cs"/>
            </a:endParaRPr>
          </a:p>
        </p:txBody>
      </p:sp>
      <p:sp>
        <p:nvSpPr>
          <p:cNvPr id="32771" name="文本占位符 32770"/>
          <p:cNvSpPr>
            <a:spLocks noGrp="1"/>
          </p:cNvSpPr>
          <p:nvPr>
            <p:ph type="body" idx="1"/>
          </p:nvPr>
        </p:nvSpPr>
        <p:spPr>
          <a:xfrm>
            <a:off x="611188" y="2276475"/>
            <a:ext cx="7077075" cy="4022725"/>
          </a:xfrm>
          <a:ln/>
        </p:spPr>
        <p:txBody>
          <a:bodyPr anchor="t"/>
          <a:p>
            <a:pPr marL="342900" indent="-342900" algn="ctr" eaLnBrk="1" hangingPunct="1">
              <a:spcBef>
                <a:spcPct val="50000"/>
              </a:spcBef>
              <a:buNone/>
            </a:pPr>
            <a:r>
              <a:rPr lang="zh-CN" alt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区别：大于号，开口在左；       小于号，开口在右。</a:t>
            </a:r>
            <a:endParaRPr lang="zh-CN" altLang="en-US" sz="4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algn="ctr" eaLnBrk="1" hangingPunct="1">
              <a:spcBef>
                <a:spcPct val="50000"/>
              </a:spcBef>
              <a:buNone/>
            </a:pPr>
            <a:r>
              <a:rPr lang="zh-CN" altLang="en-US" sz="4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相同点：</a:t>
            </a:r>
            <a:r>
              <a:rPr lang="zh-CN" altLang="en-US" sz="4000" dirty="0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开口对 大数，尖尖对小数 。</a:t>
            </a:r>
            <a:endParaRPr lang="zh-CN" altLang="en-US" sz="4000" dirty="0">
              <a:solidFill>
                <a:srgbClr val="FF3300"/>
              </a:solidFill>
              <a:latin typeface="楷体" panose="02010609060101010101" charset="-122"/>
              <a:ea typeface="楷体" panose="02010609060101010101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1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2771">
                                            <p:txEl>
                                              <p:charRg st="0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charRg st="2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>
                                            <p:txEl>
                                              <p:charRg st="2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>
                                            <p:txEl>
                                              <p:charRg st="29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2771">
                                            <p:txEl>
                                              <p:charRg st="29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7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3500438"/>
            <a:ext cx="5772150" cy="146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323850" y="692150"/>
            <a:ext cx="825817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lvl="0" algn="ctr" eaLnBrk="1" hangingPunct="1"/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</a:rPr>
              <a:t>“＝”，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方正楷体简体" pitchFamily="65" charset="-122"/>
                <a:ea typeface="楷体_GB2312" pitchFamily="49" charset="-122"/>
              </a:rPr>
              <a:t>“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＞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方正楷体简体" pitchFamily="65" charset="-122"/>
                <a:ea typeface="楷体_GB2312" pitchFamily="49" charset="-122"/>
              </a:rPr>
              <a:t>”和“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＜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方正楷体简体" pitchFamily="65" charset="-122"/>
                <a:ea typeface="楷体_GB2312" pitchFamily="49" charset="-122"/>
              </a:rPr>
              <a:t>”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的书写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1273" name="标题 11272"/>
          <p:cNvSpPr>
            <a:spLocks noGrp="1"/>
          </p:cNvSpPr>
          <p:nvPr>
            <p:ph type="title"/>
          </p:nvPr>
        </p:nvSpPr>
        <p:spPr>
          <a:xfrm>
            <a:off x="1187450" y="2060575"/>
            <a:ext cx="6130925" cy="850900"/>
          </a:xfrm>
          <a:ln/>
        </p:spPr>
        <p:txBody>
          <a:bodyPr anchor="ctr"/>
          <a:p>
            <a:pPr algn="ctr"/>
            <a:r>
              <a:rPr lang="zh-CN" altLang="en-US" sz="3600" b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等于号</a:t>
            </a:r>
            <a:endParaRPr lang="zh-CN" altLang="en-US" sz="3600" b="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9250" y="3500438"/>
            <a:ext cx="5772150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468313" y="620713"/>
            <a:ext cx="825817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lvl="0" eaLnBrk="1" hangingPunct="1"/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方正楷体简体" pitchFamily="65" charset="-122"/>
                <a:ea typeface="楷体_GB2312" pitchFamily="49" charset="-122"/>
              </a:rPr>
              <a:t>“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＞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方正楷体简体" pitchFamily="65" charset="-122"/>
                <a:ea typeface="楷体_GB2312" pitchFamily="49" charset="-122"/>
              </a:rPr>
              <a:t>” 的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书写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2294" name="标题 12293"/>
          <p:cNvSpPr>
            <a:spLocks noGrp="1"/>
          </p:cNvSpPr>
          <p:nvPr>
            <p:ph type="title"/>
          </p:nvPr>
        </p:nvSpPr>
        <p:spPr>
          <a:xfrm>
            <a:off x="1476375" y="2205038"/>
            <a:ext cx="6130925" cy="850900"/>
          </a:xfrm>
          <a:ln/>
        </p:spPr>
        <p:txBody>
          <a:bodyPr anchor="ctr"/>
          <a:p>
            <a:pPr algn="ctr"/>
            <a:r>
              <a:rPr lang="zh-CN" altLang="en-US" sz="3600" b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大于号</a:t>
            </a:r>
            <a:endParaRPr lang="zh-CN" altLang="en-US" sz="3600" b="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7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7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6375" y="3429000"/>
            <a:ext cx="5838825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468313" y="620713"/>
            <a:ext cx="8507413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lvl="0" eaLnBrk="1" hangingPunct="1"/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方正楷体简体" pitchFamily="65" charset="-122"/>
                <a:ea typeface="楷体_GB2312" pitchFamily="49" charset="-122"/>
              </a:rPr>
              <a:t>“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＜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方正楷体简体" pitchFamily="65" charset="-122"/>
                <a:ea typeface="楷体_GB2312" pitchFamily="49" charset="-122"/>
              </a:rPr>
              <a:t>”</a:t>
            </a:r>
            <a:r>
              <a:rPr lang="zh-CN" altLang="en-US" sz="3600" b="1" dirty="0">
                <a:effectLst>
                  <a:outerShdw blurRad="38100" dist="38100" dir="2700000">
                    <a:srgbClr val="FFFFFF"/>
                  </a:outerShdw>
                </a:effectLst>
                <a:latin typeface="楷体_GB2312" pitchFamily="49" charset="-122"/>
                <a:ea typeface="楷体_GB2312" pitchFamily="49" charset="-122"/>
              </a:rPr>
              <a:t> 的书写</a:t>
            </a:r>
            <a:endParaRPr lang="zh-CN" altLang="en-US" sz="3600" b="1" dirty="0">
              <a:effectLst>
                <a:outerShdw blurRad="38100" dist="38100" dir="2700000">
                  <a:srgbClr val="FFFFFF"/>
                </a:outerShdw>
              </a:effectLst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3318" name="标题 13317"/>
          <p:cNvSpPr>
            <a:spLocks noGrp="1"/>
          </p:cNvSpPr>
          <p:nvPr>
            <p:ph type="title"/>
          </p:nvPr>
        </p:nvSpPr>
        <p:spPr>
          <a:xfrm>
            <a:off x="1403350" y="1989138"/>
            <a:ext cx="6130925" cy="850900"/>
          </a:xfrm>
          <a:ln/>
        </p:spPr>
        <p:txBody>
          <a:bodyPr anchor="ctr"/>
          <a:p>
            <a:pPr algn="ctr"/>
            <a:r>
              <a:rPr lang="zh-CN" altLang="en-US" sz="3600" b="0" dirty="0">
                <a:solidFill>
                  <a:srgbClr val="FF3300"/>
                </a:solidFill>
                <a:latin typeface="+mj-lt"/>
                <a:ea typeface="+mj-ea"/>
                <a:cs typeface="+mj-cs"/>
              </a:rPr>
              <a:t>小于号</a:t>
            </a:r>
            <a:endParaRPr lang="zh-CN" altLang="en-US" sz="3600" b="0" dirty="0">
              <a:solidFill>
                <a:srgbClr val="FF33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1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楷体_GB2312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519</Words>
  <Application>WPS 演示</Application>
  <PresentationFormat>在屏幕上显示</PresentationFormat>
  <Paragraphs>133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Arial</vt:lpstr>
      <vt:lpstr>宋体</vt:lpstr>
      <vt:lpstr>Wingdings</vt:lpstr>
      <vt:lpstr>楷体_GB2312</vt:lpstr>
      <vt:lpstr>Calibri</vt:lpstr>
      <vt:lpstr>方正楷体简体</vt:lpstr>
      <vt:lpstr>Batang</vt:lpstr>
      <vt:lpstr>新宋体</vt:lpstr>
      <vt:lpstr>微软雅黑</vt:lpstr>
      <vt:lpstr>Malgun Gothic</vt:lpstr>
      <vt:lpstr>楷体_GB2312</vt:lpstr>
      <vt:lpstr>楷体</vt:lpstr>
      <vt:lpstr>Times New Roman</vt:lpstr>
      <vt:lpstr>默认设计模板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3   5   7   8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绿色圃中小学教育网http://www.lspjy.com</dc:title>
  <dc:creator>绿色圃中小学教育网http://www.lspjy.com</dc:creator>
  <cp:keywords>绿色圃中小学教育网http://www.lspjy.com</cp:keywords>
  <dc:description>绿色圃中小学教育网http://www.lspjy.com</dc:description>
  <dc:subject>绿色圃中小学教育网http://www.lspjy.com</dc:subject>
  <cp:category>绿色圃中小学教育网http://www.lspjy.com</cp:category>
  <cp:lastModifiedBy>Y</cp:lastModifiedBy>
  <cp:revision>335</cp:revision>
  <dcterms:created xsi:type="dcterms:W3CDTF">2012-03-15T05:58:26Z</dcterms:created>
  <dcterms:modified xsi:type="dcterms:W3CDTF">2016-10-18T13:49:56Z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2052-10.1.0.5973</vt:lpwstr>
  </property>
</Properties>
</file>