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3" r:id="rId2"/>
    <p:sldId id="263" r:id="rId3"/>
    <p:sldId id="264" r:id="rId4"/>
    <p:sldId id="258" r:id="rId5"/>
    <p:sldId id="260" r:id="rId6"/>
    <p:sldId id="281" r:id="rId7"/>
    <p:sldId id="288" r:id="rId8"/>
    <p:sldId id="268" r:id="rId9"/>
    <p:sldId id="297" r:id="rId10"/>
    <p:sldId id="272" r:id="rId11"/>
    <p:sldId id="299" r:id="rId12"/>
    <p:sldId id="293" r:id="rId13"/>
    <p:sldId id="269" r:id="rId14"/>
    <p:sldId id="279" r:id="rId15"/>
    <p:sldId id="266" r:id="rId16"/>
    <p:sldId id="298" r:id="rId17"/>
    <p:sldId id="274" r:id="rId18"/>
    <p:sldId id="286" r:id="rId19"/>
    <p:sldId id="300" r:id="rId20"/>
    <p:sldId id="301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CC00"/>
    <a:srgbClr val="FF9900"/>
    <a:srgbClr val="3399FF"/>
    <a:srgbClr val="66FFFF"/>
    <a:srgbClr val="66FF33"/>
    <a:srgbClr val="8A2E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698554-EB33-4C5A-8A9E-1DF9EC49679F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77E19-DBAA-44E2-B31A-6882420E0F02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26CD3-984D-4AB9-82A9-AB076BADF06C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FBBC080-D0E1-4053-8DDD-7D87ACD5D83D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194175" cy="2020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78288"/>
            <a:ext cx="4194175" cy="20208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4C904CA-9EF6-4529-828F-59CE5D97AD80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37CA1-DC38-4371-9874-6ABF4D7C3F7C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37A2C-549C-4EC3-8C73-633B0DCD9A6A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02DA1-9DDC-4B3D-9987-C40CDE558BC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6F035-C2F0-4E5C-819E-E6C4DDB26C47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23305-7E60-42FA-853E-C014320337AC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99660-E4B2-44DF-AE92-E18D2C4FEC8B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4A8A0-22E0-4255-8C87-E40FA0987D3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C14B4-0A8F-4A1C-A7E2-0CDE207710AB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960E19C8-95CC-4406-A8C3-8487F84C107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荷花7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spect="1" noChangeArrowheads="1" noChangeShapeType="1"/>
          </p:cNvSpPr>
          <p:nvPr/>
        </p:nvSpPr>
        <p:spPr bwMode="auto">
          <a:xfrm rot="5400000">
            <a:off x="4252131" y="2677299"/>
            <a:ext cx="5400675" cy="1331913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0"/>
                <a:gd name="adj2" fmla="val 28"/>
              </a:avLst>
            </a:prstTxWarp>
          </a:bodyPr>
          <a:lstStyle/>
          <a:p>
            <a:pPr algn="ctr" fontAlgn="auto"/>
            <a:r>
              <a:rPr lang="zh-CN" altLang="en-US" sz="360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宋体"/>
                <a:ea typeface="宋体"/>
              </a:rPr>
              <a:t>涉江采芙蓉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涉江采芙蓉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2492375"/>
            <a:ext cx="3960813" cy="19208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000"/>
              <a:t>理解</a:t>
            </a:r>
          </a:p>
          <a:p>
            <a:r>
              <a:rPr lang="zh-CN" altLang="en-US" sz="4000">
                <a:latin typeface="Arial"/>
              </a:rPr>
              <a:t>“</a:t>
            </a:r>
            <a:r>
              <a:rPr lang="zh-CN" altLang="en-US" sz="4000"/>
              <a:t>还顾望旧乡，</a:t>
            </a:r>
          </a:p>
          <a:p>
            <a:r>
              <a:rPr lang="zh-CN" altLang="en-US" sz="4000"/>
              <a:t>长路漫浩浩。</a:t>
            </a:r>
            <a:r>
              <a:rPr lang="zh-CN" altLang="en-US" sz="4000">
                <a:latin typeface="Arial"/>
              </a:rPr>
              <a:t>”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图片1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 rot="12423036">
            <a:off x="4806950" y="1906588"/>
            <a:ext cx="1439863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81999"/>
            </a:srgbClr>
          </a:solidFill>
          <a:ln w="9525" cmpd="sng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540750" cy="5478462"/>
          </a:xfrm>
        </p:spPr>
        <p:txBody>
          <a:bodyPr/>
          <a:lstStyle/>
          <a:p>
            <a:r>
              <a:rPr lang="zh-CN" altLang="en-US" b="1"/>
              <a:t>杜甫</a:t>
            </a:r>
            <a:r>
              <a:rPr lang="en-US" b="1"/>
              <a:t>《</a:t>
            </a:r>
            <a:r>
              <a:rPr lang="zh-CN" altLang="en-US" b="1"/>
              <a:t>月夜</a:t>
            </a:r>
            <a:r>
              <a:rPr lang="en-US" b="1"/>
              <a:t>》</a:t>
            </a:r>
            <a:r>
              <a:rPr lang="zh-CN" altLang="en-US" b="1"/>
              <a:t>的前四句：</a:t>
            </a:r>
          </a:p>
          <a:p>
            <a:pPr>
              <a:buFont typeface="Wingdings" pitchFamily="2" charset="2"/>
              <a:buNone/>
            </a:pPr>
            <a:r>
              <a:rPr lang="zh-CN" altLang="en-US" b="1"/>
              <a:t>           </a:t>
            </a:r>
            <a:r>
              <a:rPr lang="zh-CN" altLang="en-US" b="1">
                <a:solidFill>
                  <a:schemeClr val="hlink"/>
                </a:solidFill>
              </a:rPr>
              <a:t>今夜鄜州月</a:t>
            </a:r>
            <a:r>
              <a:rPr lang="en-US" b="1">
                <a:solidFill>
                  <a:schemeClr val="hlink"/>
                </a:solidFill>
              </a:rPr>
              <a:t>,</a:t>
            </a:r>
            <a:r>
              <a:rPr lang="zh-CN" altLang="en-US" b="1">
                <a:solidFill>
                  <a:schemeClr val="hlink"/>
                </a:solidFill>
              </a:rPr>
              <a:t>闺中只独看。</a:t>
            </a:r>
          </a:p>
          <a:p>
            <a:pPr>
              <a:buFont typeface="Wingdings" pitchFamily="2" charset="2"/>
              <a:buNone/>
            </a:pPr>
            <a:r>
              <a:rPr lang="zh-CN" altLang="en-US" b="1">
                <a:solidFill>
                  <a:schemeClr val="hlink"/>
                </a:solidFill>
              </a:rPr>
              <a:t>           遥怜小儿女</a:t>
            </a:r>
            <a:r>
              <a:rPr lang="en-US" b="1">
                <a:solidFill>
                  <a:schemeClr val="hlink"/>
                </a:solidFill>
              </a:rPr>
              <a:t>,</a:t>
            </a:r>
            <a:r>
              <a:rPr lang="zh-CN" altLang="en-US" b="1">
                <a:solidFill>
                  <a:schemeClr val="hlink"/>
                </a:solidFill>
              </a:rPr>
              <a:t>未解忆长安。</a:t>
            </a:r>
          </a:p>
          <a:p>
            <a:pPr>
              <a:buFont typeface="Wingdings" pitchFamily="2" charset="2"/>
              <a:buNone/>
            </a:pPr>
            <a:r>
              <a:rPr lang="zh-CN" altLang="en-US" b="1"/>
              <a:t>   此诗是诗人在安史之乱时身陷长安时思念妻子儿女之作，原本是诗人思念妻子儿女，而诗人却采用了“对写法”。从对方落墨，想像妻子在月夜里如何对月思念自己，而孩子还不懂得母亲为何要思念长安。有评论家说：“公本思家，偏想家人思己。”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81075"/>
            <a:ext cx="9144000" cy="419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600" b="1"/>
              <a:t>白居易</a:t>
            </a:r>
            <a:r>
              <a:rPr lang="en-US" sz="3600" b="1"/>
              <a:t>《</a:t>
            </a:r>
            <a:r>
              <a:rPr lang="zh-CN" altLang="en-US" sz="3600" b="1"/>
              <a:t>邯郸冬至夜思家</a:t>
            </a:r>
            <a:r>
              <a:rPr lang="en-US" sz="3600" b="1"/>
              <a:t>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3600" b="1"/>
              <a:t>           </a:t>
            </a:r>
            <a:r>
              <a:rPr lang="zh-CN" altLang="en-US" sz="3600" b="1">
                <a:solidFill>
                  <a:schemeClr val="hlink"/>
                </a:solidFill>
              </a:rPr>
              <a:t>邯郸驿里逢冬至</a:t>
            </a:r>
            <a:r>
              <a:rPr lang="en-US" sz="3600" b="1">
                <a:solidFill>
                  <a:schemeClr val="hlink"/>
                </a:solidFill>
              </a:rPr>
              <a:t>, </a:t>
            </a:r>
            <a:r>
              <a:rPr lang="zh-CN" altLang="en-US" sz="3600" b="1">
                <a:solidFill>
                  <a:schemeClr val="hlink"/>
                </a:solidFill>
              </a:rPr>
              <a:t>抱膝灯前影伴身。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3600" b="1">
                <a:solidFill>
                  <a:schemeClr val="hlink"/>
                </a:solidFill>
              </a:rPr>
              <a:t>           想得家中夜深坐</a:t>
            </a:r>
            <a:r>
              <a:rPr lang="en-US" sz="3600" b="1">
                <a:solidFill>
                  <a:schemeClr val="hlink"/>
                </a:solidFill>
              </a:rPr>
              <a:t>, </a:t>
            </a:r>
            <a:r>
              <a:rPr lang="zh-CN" altLang="en-US" sz="3600" b="1">
                <a:solidFill>
                  <a:schemeClr val="hlink"/>
                </a:solidFill>
              </a:rPr>
              <a:t>还应说着远行人。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3600" b="1"/>
              <a:t>    前两句写冬至之夜，诗人羁留他乡的孤独冷清的生活画面。思乡之情，不言而喻。可诗人不说自己思念家人，却想像家人于冬至节的深夜还坐在一起念叨着自己。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图片1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1188" y="4797425"/>
            <a:ext cx="3959225" cy="457200"/>
          </a:xfrm>
          <a:prstGeom prst="rect">
            <a:avLst/>
          </a:prstGeom>
          <a:solidFill>
            <a:srgbClr val="9BFFE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0"/>
              <a:t>           离居终老之苦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3276600" y="2924175"/>
            <a:ext cx="2592388" cy="1512888"/>
            <a:chOff x="0" y="0"/>
            <a:chExt cx="1633" cy="953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0" y="0"/>
              <a:ext cx="1633" cy="953"/>
            </a:xfrm>
            <a:prstGeom prst="ellipse">
              <a:avLst/>
            </a:prstGeom>
            <a:solidFill>
              <a:srgbClr val="9BFFEC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36" y="137"/>
              <a:ext cx="145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天地之间一声幽叹</a:t>
              </a:r>
              <a:endParaRPr lang="en-US"/>
            </a:p>
          </p:txBody>
        </p:sp>
      </p:grpSp>
      <p:pic>
        <p:nvPicPr>
          <p:cNvPr id="18439" name="Picture 7" descr="图片1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3492500" y="4941888"/>
            <a:ext cx="2592388" cy="1512887"/>
            <a:chOff x="0" y="0"/>
            <a:chExt cx="1633" cy="953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0" y="0"/>
              <a:ext cx="1633" cy="953"/>
            </a:xfrm>
            <a:prstGeom prst="ellipse">
              <a:avLst/>
            </a:prstGeom>
            <a:solidFill>
              <a:srgbClr val="9BFFEC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36" y="137"/>
              <a:ext cx="1451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天地之间一声幽叹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——</a:t>
              </a:r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3203575" y="2420938"/>
            <a:ext cx="3097213" cy="2492375"/>
            <a:chOff x="0" y="0"/>
            <a:chExt cx="1951" cy="1570"/>
          </a:xfrm>
        </p:grpSpPr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951" cy="157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226" y="181"/>
              <a:ext cx="1678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3600"/>
                </a:lnSpc>
                <a:spcBef>
                  <a:spcPct val="10000"/>
                </a:spcBef>
                <a:spcAft>
                  <a:spcPct val="10000"/>
                </a:spcAft>
              </a:pPr>
              <a:r>
                <a:rPr lang="zh-CN" alt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同心而离居，</a:t>
              </a:r>
            </a:p>
            <a:p>
              <a:pPr>
                <a:lnSpc>
                  <a:spcPts val="3600"/>
                </a:lnSpc>
                <a:spcBef>
                  <a:spcPct val="10000"/>
                </a:spcBef>
                <a:spcAft>
                  <a:spcPct val="10000"/>
                </a:spcAft>
              </a:pPr>
              <a:r>
                <a:rPr lang="zh-CN" alt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忧伤以终老。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4282" y="571480"/>
            <a:ext cx="8679299" cy="530861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r>
              <a:rPr lang="zh-CN" altLang="en-US" sz="4800" dirty="0">
                <a:solidFill>
                  <a:schemeClr val="hlink"/>
                </a:solidFill>
                <a:latin typeface="Arial" pitchFamily="34" charset="0"/>
              </a:rPr>
              <a:t>涉江采芙蓉</a:t>
            </a:r>
          </a:p>
          <a:p>
            <a:endParaRPr lang="zh-CN" altLang="en-US" sz="4800" dirty="0">
              <a:ea typeface="华文行楷" pitchFamily="2" charset="-122"/>
            </a:endParaRPr>
          </a:p>
          <a:p>
            <a:r>
              <a:rPr lang="zh-CN" altLang="en-US" sz="4800" dirty="0" smtClean="0">
                <a:ea typeface="华文行楷" pitchFamily="2" charset="-122"/>
              </a:rPr>
              <a:t>涉江采芙蓉，</a:t>
            </a:r>
            <a:endParaRPr lang="zh-CN" altLang="en-US" sz="4800" dirty="0">
              <a:ea typeface="华文行楷" pitchFamily="2" charset="-122"/>
            </a:endParaRPr>
          </a:p>
          <a:p>
            <a:r>
              <a:rPr lang="zh-CN" altLang="en-US" sz="4800" dirty="0" smtClean="0">
                <a:ea typeface="华文行楷" pitchFamily="2" charset="-122"/>
              </a:rPr>
              <a:t>兰泽多芳草。</a:t>
            </a:r>
          </a:p>
          <a:p>
            <a:r>
              <a:rPr lang="zh-CN" altLang="en-US" sz="4800" dirty="0" smtClean="0">
                <a:ea typeface="华文行楷" pitchFamily="2" charset="-122"/>
              </a:rPr>
              <a:t>采之欲遗谁？</a:t>
            </a:r>
          </a:p>
          <a:p>
            <a:r>
              <a:rPr lang="zh-CN" altLang="en-US" sz="4800" dirty="0" smtClean="0">
                <a:ea typeface="华文行楷" pitchFamily="2" charset="-122"/>
              </a:rPr>
              <a:t>所思在远道。</a:t>
            </a:r>
          </a:p>
          <a:p>
            <a:r>
              <a:rPr lang="zh-CN" altLang="en-US" sz="4800" dirty="0" smtClean="0">
                <a:ea typeface="华文行楷" pitchFamily="2" charset="-122"/>
              </a:rPr>
              <a:t>还顾望旧乡，</a:t>
            </a:r>
          </a:p>
          <a:p>
            <a:r>
              <a:rPr lang="zh-CN" altLang="en-US" sz="4800" dirty="0" smtClean="0">
                <a:ea typeface="华文行楷" pitchFamily="2" charset="-122"/>
              </a:rPr>
              <a:t>长路漫浩浩。</a:t>
            </a:r>
            <a:endParaRPr lang="zh-CN" altLang="en-US" sz="4800" dirty="0">
              <a:ea typeface="华文行楷" pitchFamily="2" charset="-122"/>
            </a:endParaRPr>
          </a:p>
          <a:p>
            <a:r>
              <a:rPr lang="zh-CN" altLang="en-US" sz="4800" dirty="0" smtClean="0">
                <a:ea typeface="华文行楷" pitchFamily="2" charset="-122"/>
              </a:rPr>
              <a:t>同心</a:t>
            </a:r>
            <a:r>
              <a:rPr lang="zh-CN" altLang="en-US" sz="4800" dirty="0">
                <a:ea typeface="华文行楷" pitchFamily="2" charset="-122"/>
              </a:rPr>
              <a:t>而离居  ，</a:t>
            </a:r>
          </a:p>
          <a:p>
            <a:r>
              <a:rPr lang="zh-CN" altLang="en-US" sz="4800" dirty="0">
                <a:ea typeface="华文行楷" pitchFamily="2" charset="-122"/>
              </a:rPr>
              <a:t>忧伤以终老  。</a:t>
            </a:r>
            <a:endParaRPr lang="zh-CN" altLang="en-US" sz="4000" dirty="0">
              <a:ea typeface="华文行楷" pitchFamily="2" charset="-122"/>
            </a:endParaRPr>
          </a:p>
          <a:p>
            <a:endParaRPr lang="zh-CN" altLang="en-US" sz="4000" dirty="0">
              <a:ea typeface="华文行楷" pitchFamily="2" charset="-122"/>
            </a:endParaRPr>
          </a:p>
          <a:p>
            <a:endParaRPr lang="zh-CN" altLang="en-US" dirty="0">
              <a:ea typeface="华文行楷" pitchFamily="2" charset="-122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14850" y="5157788"/>
            <a:ext cx="3152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hlink"/>
                </a:solidFill>
              </a:rPr>
              <a:t>思  夫        采  莲  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hlink"/>
                </a:solidFill>
              </a:rPr>
              <a:t>            女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9113" y="5157788"/>
            <a:ext cx="12255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</a:rPr>
              <a:t>怀     乡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</a:rPr>
              <a:t>     男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 rot="16200000">
            <a:off x="5615782" y="4977606"/>
            <a:ext cx="144462" cy="1368425"/>
          </a:xfrm>
          <a:prstGeom prst="leftBrace">
            <a:avLst>
              <a:gd name="adj1" fmla="val 78938"/>
              <a:gd name="adj2" fmla="val 50102"/>
            </a:avLst>
          </a:prstGeom>
          <a:noFill/>
          <a:ln w="952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 rot="16200000">
            <a:off x="3599657" y="5122069"/>
            <a:ext cx="144462" cy="1079500"/>
          </a:xfrm>
          <a:prstGeom prst="leftBrace">
            <a:avLst>
              <a:gd name="adj1" fmla="val 62271"/>
              <a:gd name="adj2" fmla="val 50102"/>
            </a:avLst>
          </a:prstGeom>
          <a:noFill/>
          <a:ln w="952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76375" y="5157788"/>
            <a:ext cx="12239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itchFamily="34" charset="0"/>
              </a:rPr>
              <a:t>幽  叹</a:t>
            </a:r>
          </a:p>
          <a:p>
            <a:pPr marL="342900" indent="-342900" algn="ctr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2400" dirty="0">
                <a:solidFill>
                  <a:srgbClr val="0000FF"/>
                </a:solidFill>
                <a:latin typeface="Arial" pitchFamily="34" charset="0"/>
              </a:rPr>
              <a:t>同</a:t>
            </a:r>
          </a:p>
        </p:txBody>
      </p:sp>
      <p:sp>
        <p:nvSpPr>
          <p:cNvPr id="19464" name="AutoShape 8"/>
          <p:cNvSpPr>
            <a:spLocks/>
          </p:cNvSpPr>
          <p:nvPr/>
        </p:nvSpPr>
        <p:spPr bwMode="auto">
          <a:xfrm rot="16200000">
            <a:off x="2086769" y="5122069"/>
            <a:ext cx="144462" cy="1079500"/>
          </a:xfrm>
          <a:prstGeom prst="leftBrace">
            <a:avLst>
              <a:gd name="adj1" fmla="val 62271"/>
              <a:gd name="adj2" fmla="val 50102"/>
            </a:avLst>
          </a:prstGeom>
          <a:noFill/>
          <a:ln w="9525" cmpd="sng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692150"/>
            <a:ext cx="8540750" cy="1223963"/>
          </a:xfrm>
        </p:spPr>
        <p:txBody>
          <a:bodyPr/>
          <a:lstStyle/>
          <a:p>
            <a:r>
              <a:rPr lang="zh-CN" altLang="en-US" b="1"/>
              <a:t>现在讨论一下，这首诗怎样诵读更有情味？试着读一读。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2205038"/>
            <a:ext cx="15113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1800" dirty="0">
                <a:solidFill>
                  <a:schemeClr val="hlink"/>
                </a:solidFill>
                <a:latin typeface="Arial" pitchFamily="34" charset="0"/>
              </a:rPr>
              <a:t>●</a:t>
            </a:r>
            <a:r>
              <a:rPr lang="zh-CN" altLang="en-US" dirty="0">
                <a:solidFill>
                  <a:schemeClr val="hlink"/>
                </a:solidFill>
                <a:latin typeface="Arial" pitchFamily="34" charset="0"/>
              </a:rPr>
              <a:t>女读：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zh-CN" altLang="en-US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1800" dirty="0">
                <a:solidFill>
                  <a:schemeClr val="tx2"/>
                </a:solidFill>
                <a:latin typeface="Arial" pitchFamily="34" charset="0"/>
              </a:rPr>
              <a:t>◆</a:t>
            </a:r>
            <a:r>
              <a:rPr lang="zh-CN" altLang="en-US" dirty="0">
                <a:solidFill>
                  <a:schemeClr val="tx2"/>
                </a:solidFill>
                <a:latin typeface="Arial" pitchFamily="34" charset="0"/>
              </a:rPr>
              <a:t>男读：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zh-CN" altLang="en-US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1800" dirty="0">
                <a:solidFill>
                  <a:srgbClr val="0000FF"/>
                </a:solidFill>
                <a:latin typeface="Arial" pitchFamily="34" charset="0"/>
              </a:rPr>
              <a:t>◎</a:t>
            </a:r>
            <a:r>
              <a:rPr lang="zh-CN" altLang="en-US" dirty="0">
                <a:solidFill>
                  <a:srgbClr val="0000FF"/>
                </a:solidFill>
                <a:latin typeface="Arial" pitchFamily="34" charset="0"/>
              </a:rPr>
              <a:t>合读：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14546" y="1928802"/>
            <a:ext cx="5184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dirty="0">
                <a:solidFill>
                  <a:schemeClr val="hlink"/>
                </a:solidFill>
                <a:latin typeface="Arial" pitchFamily="34" charset="0"/>
              </a:rPr>
              <a:t>涉江采芙蓉，兰泽多</a:t>
            </a:r>
            <a:r>
              <a:rPr lang="zh-CN" altLang="en-US" dirty="0" smtClean="0">
                <a:solidFill>
                  <a:schemeClr val="hlink"/>
                </a:solidFill>
                <a:latin typeface="Arial" pitchFamily="34" charset="0"/>
              </a:rPr>
              <a:t>芳草。</a:t>
            </a:r>
            <a:endParaRPr lang="en-US" altLang="zh-CN" dirty="0" smtClean="0">
              <a:solidFill>
                <a:schemeClr val="hlink"/>
              </a:solidFill>
              <a:latin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dirty="0" smtClean="0">
                <a:solidFill>
                  <a:schemeClr val="hlink"/>
                </a:solidFill>
                <a:latin typeface="Arial" pitchFamily="34" charset="0"/>
              </a:rPr>
              <a:t>采</a:t>
            </a:r>
            <a:r>
              <a:rPr lang="zh-CN" altLang="en-US" dirty="0">
                <a:solidFill>
                  <a:schemeClr val="hlink"/>
                </a:solidFill>
                <a:latin typeface="Arial" pitchFamily="34" charset="0"/>
              </a:rPr>
              <a:t>之欲遗谁？所思在远道。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24075" y="342900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tx2"/>
                </a:solidFill>
                <a:latin typeface="Arial" pitchFamily="34" charset="0"/>
              </a:rPr>
              <a:t>还顾望旧乡，长路漫浩浩。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195513" y="4581525"/>
            <a:ext cx="504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dirty="0">
                <a:solidFill>
                  <a:srgbClr val="0000FF"/>
                </a:solidFill>
                <a:latin typeface="Arial" pitchFamily="34" charset="0"/>
              </a:rPr>
              <a:t>同心而离居，忧伤以终老。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68538" y="1268413"/>
            <a:ext cx="4464050" cy="3024187"/>
            <a:chOff x="0" y="0"/>
            <a:chExt cx="2812" cy="1905"/>
          </a:xfrm>
        </p:grpSpPr>
        <p:sp>
          <p:nvSpPr>
            <p:cNvPr id="21507" name="Oval 3"/>
            <p:cNvSpPr>
              <a:spLocks noChangeArrowheads="1"/>
            </p:cNvSpPr>
            <p:nvPr/>
          </p:nvSpPr>
          <p:spPr bwMode="auto">
            <a:xfrm>
              <a:off x="0" y="0"/>
              <a:ext cx="2812" cy="1905"/>
            </a:xfrm>
            <a:prstGeom prst="ellipse">
              <a:avLst/>
            </a:prstGeom>
            <a:solidFill>
              <a:srgbClr val="FFCC99">
                <a:alpha val="50000"/>
              </a:srgbClr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362" y="472"/>
              <a:ext cx="2087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/>
                <a:t>这首诗的作者是采莲的女子，还是另有其人？</a:t>
              </a:r>
            </a:p>
          </p:txBody>
        </p:sp>
      </p:grp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55875" y="5013325"/>
            <a:ext cx="4319588" cy="579438"/>
          </a:xfrm>
          <a:prstGeom prst="rect">
            <a:avLst/>
          </a:prstGeom>
          <a:solidFill>
            <a:srgbClr val="FFD6C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   诗歌的主题是什么？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620713"/>
            <a:ext cx="8640762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dirty="0"/>
              <a:t>此诗的主人公应该是位女子，全诗所抒写的，乃是故乡妻子思念丈夫的深切忧伤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《</a:t>
            </a:r>
            <a:r>
              <a:rPr lang="zh-CN" altLang="en-US" sz="2800" b="1" dirty="0"/>
              <a:t>涉江采芙蓉</a:t>
            </a:r>
            <a:r>
              <a:rPr lang="en-US" sz="2800" b="1" dirty="0"/>
              <a:t>》</a:t>
            </a:r>
            <a:r>
              <a:rPr lang="zh-CN" altLang="en-US" sz="2800" b="1" dirty="0"/>
              <a:t>最终仍是游子思乡之作，只是在表现游子的苦闷、忧伤时，采用了“思妇调”的“虚拟”方式：“在穷愁潦倒的客愁中，通过自身的感受，设想到家室的离思，因而把一性质的苦闷，从两种不同角度表现出来”（马茂元</a:t>
            </a:r>
            <a:r>
              <a:rPr lang="en-US" sz="2800" b="1" dirty="0"/>
              <a:t>《</a:t>
            </a:r>
            <a:r>
              <a:rPr lang="zh-CN" altLang="en-US" sz="2800" b="1" dirty="0"/>
              <a:t>论</a:t>
            </a:r>
            <a:r>
              <a:rPr lang="en-US" sz="2800" b="1" dirty="0"/>
              <a:t>〈</a:t>
            </a:r>
            <a:r>
              <a:rPr lang="zh-CN" altLang="en-US" sz="2800" b="1" dirty="0"/>
              <a:t>古诗十九首</a:t>
            </a:r>
            <a:r>
              <a:rPr lang="en-US" sz="2800" b="1" dirty="0"/>
              <a:t>〉》</a:t>
            </a:r>
            <a:r>
              <a:rPr lang="zh-CN" altLang="en-US" sz="2800" b="1" dirty="0"/>
              <a:t>）。从这一点看，</a:t>
            </a:r>
            <a:r>
              <a:rPr lang="en-US" sz="2800" b="1" dirty="0"/>
              <a:t>《</a:t>
            </a:r>
            <a:r>
              <a:rPr lang="zh-CN" altLang="en-US" sz="2800" b="1" dirty="0"/>
              <a:t>涉江采芙蓉</a:t>
            </a:r>
            <a:r>
              <a:rPr lang="en-US" sz="2800" b="1" dirty="0"/>
              <a:t>》</a:t>
            </a:r>
            <a:r>
              <a:rPr lang="zh-CN" altLang="en-US" sz="2800" b="1" dirty="0"/>
              <a:t>为表现游子思乡的苦闷，不仅虚拟了全篇的“思妇”之词，而且在虚拟中又借思妇口吻，“悬想”出游子“还顾望旧乡”的情景。这样的诗情抒写，就不只是“婉曲”，简直是奇想了！</a:t>
            </a:r>
            <a:r>
              <a:rPr lang="zh-CN" alt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947738"/>
          </a:xfrm>
        </p:spPr>
        <p:txBody>
          <a:bodyPr/>
          <a:lstStyle/>
          <a:p>
            <a:r>
              <a:rPr lang="zh-CN" altLang="en-US" b="1"/>
              <a:t>请大家总结本诗的艺术特色</a:t>
            </a:r>
            <a:r>
              <a:rPr lang="en-US" b="1"/>
              <a:t>——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b="1"/>
              <a:t>朴实的语言，白描的手法。</a:t>
            </a:r>
          </a:p>
          <a:p>
            <a:pPr>
              <a:lnSpc>
                <a:spcPct val="90000"/>
              </a:lnSpc>
            </a:pPr>
            <a:r>
              <a:rPr lang="zh-CN" altLang="en-US" b="1"/>
              <a:t>奇妙的构思，反衬的手法。</a:t>
            </a:r>
          </a:p>
          <a:p>
            <a:pPr>
              <a:lnSpc>
                <a:spcPct val="90000"/>
              </a:lnSpc>
            </a:pPr>
            <a:r>
              <a:rPr lang="zh-CN" altLang="en-US" b="1"/>
              <a:t>虚实结合，耐人寻味。</a:t>
            </a:r>
          </a:p>
          <a:p>
            <a:pPr>
              <a:lnSpc>
                <a:spcPct val="90000"/>
              </a:lnSpc>
            </a:pPr>
            <a:r>
              <a:rPr lang="zh-CN" altLang="en-US" b="1"/>
              <a:t>单纯而婉曲，曲尽其妙；朴实而醇厚，愈品愈香。</a:t>
            </a:r>
          </a:p>
          <a:p>
            <a:pPr>
              <a:lnSpc>
                <a:spcPct val="90000"/>
              </a:lnSpc>
            </a:pPr>
            <a:r>
              <a:rPr lang="zh-CN" altLang="en-US" b="1"/>
              <a:t>有声、有色、有香、有情，形象丰满，画面感强，诗意盎然。雅、洁、真、纯，诵读之，使人动情；吟咏之，令人忘俗！</a:t>
            </a:r>
          </a:p>
          <a:p>
            <a:pPr>
              <a:lnSpc>
                <a:spcPct val="90000"/>
              </a:lnSpc>
            </a:pPr>
            <a:r>
              <a:rPr lang="zh-CN" altLang="en-US" b="1"/>
              <a:t>语言纯朴直率而意境高洁清幽。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57290" y="549275"/>
            <a:ext cx="757081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FF"/>
                </a:solidFill>
              </a:rPr>
              <a:t>        汉代</a:t>
            </a:r>
            <a:r>
              <a:rPr lang="zh-CN" altLang="en-US" sz="2800" dirty="0">
                <a:solidFill>
                  <a:srgbClr val="0000FF"/>
                </a:solidFill>
              </a:rPr>
              <a:t>无名作家的</a:t>
            </a:r>
            <a:r>
              <a:rPr lang="zh-CN" altLang="en-US" sz="2800" dirty="0" smtClean="0">
                <a:solidFill>
                  <a:srgbClr val="0000FF"/>
                </a:solidFill>
              </a:rPr>
              <a:t>作品，五言诗</a:t>
            </a:r>
            <a:r>
              <a:rPr lang="zh-CN" altLang="en-US" sz="2800" dirty="0">
                <a:solidFill>
                  <a:srgbClr val="0000FF"/>
                </a:solidFill>
              </a:rPr>
              <a:t>成熟期的代表作，刘勰说它是“</a:t>
            </a:r>
            <a:r>
              <a:rPr lang="zh-CN" altLang="en-US" sz="2800" dirty="0">
                <a:solidFill>
                  <a:srgbClr val="D42C30"/>
                </a:solidFill>
              </a:rPr>
              <a:t>五言诗之冠冕</a:t>
            </a:r>
            <a:r>
              <a:rPr lang="zh-CN" altLang="en-US" sz="2800" dirty="0">
                <a:solidFill>
                  <a:srgbClr val="0000FF"/>
                </a:solidFill>
              </a:rPr>
              <a:t>”。钟嵘称它“</a:t>
            </a:r>
            <a:r>
              <a:rPr lang="zh-CN" altLang="en-US" sz="2800" dirty="0">
                <a:solidFill>
                  <a:srgbClr val="D42C30"/>
                </a:solidFill>
              </a:rPr>
              <a:t>一字千金</a:t>
            </a:r>
            <a:r>
              <a:rPr lang="zh-CN" altLang="en-US" sz="2800" dirty="0">
                <a:solidFill>
                  <a:srgbClr val="0000FF"/>
                </a:solidFill>
              </a:rPr>
              <a:t>”</a:t>
            </a:r>
            <a:r>
              <a:rPr lang="zh-CN" altLang="en-US" sz="2800" dirty="0" smtClean="0">
                <a:solidFill>
                  <a:srgbClr val="0000FF"/>
                </a:solidFill>
              </a:rPr>
              <a:t>。用</a:t>
            </a:r>
            <a:r>
              <a:rPr lang="zh-CN" altLang="en-US" sz="2800" dirty="0">
                <a:solidFill>
                  <a:srgbClr val="0000FF"/>
                </a:solidFill>
              </a:rPr>
              <a:t>平浅质朴的文字表现深厚的</a:t>
            </a:r>
            <a:r>
              <a:rPr lang="zh-CN" altLang="en-US" sz="2800" dirty="0" smtClean="0">
                <a:solidFill>
                  <a:srgbClr val="0000FF"/>
                </a:solidFill>
              </a:rPr>
              <a:t>感情。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87450" y="4076700"/>
            <a:ext cx="77771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D42C30"/>
                </a:solidFill>
              </a:rPr>
              <a:t>   </a:t>
            </a:r>
            <a:r>
              <a:rPr lang="zh-CN" altLang="en-US" sz="2800" dirty="0" smtClean="0">
                <a:solidFill>
                  <a:srgbClr val="D42C30"/>
                </a:solidFill>
              </a:rPr>
              <a:t>     </a:t>
            </a:r>
            <a:r>
              <a:rPr lang="zh-CN" altLang="en-US" sz="2800" dirty="0" smtClean="0">
                <a:solidFill>
                  <a:srgbClr val="0000FF"/>
                </a:solidFill>
              </a:rPr>
              <a:t>清代</a:t>
            </a:r>
            <a:r>
              <a:rPr lang="zh-CN" altLang="en-US" sz="2800" dirty="0">
                <a:solidFill>
                  <a:srgbClr val="0000FF"/>
                </a:solidFill>
              </a:rPr>
              <a:t>沈德潜说：</a:t>
            </a:r>
            <a:r>
              <a:rPr lang="zh-CN" altLang="en-US" sz="2800" dirty="0">
                <a:solidFill>
                  <a:srgbClr val="0000FF"/>
                </a:solidFill>
                <a:latin typeface="Arial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</a:rPr>
              <a:t>古诗十九首，不必一人之辞，一时之作。大率逐臣弃妻，朋友阔绝，游子他乡，死生新故之感。或寓言，或显言，或反复言。初无奇辟之思，惊险之句，而西京古诗，皆在其下。</a:t>
            </a:r>
            <a:r>
              <a:rPr lang="zh-CN" altLang="en-US" sz="2800" dirty="0">
                <a:solidFill>
                  <a:srgbClr val="0000FF"/>
                </a:solidFill>
                <a:latin typeface="Arial"/>
              </a:rPr>
              <a:t>”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03350" y="2571744"/>
            <a:ext cx="7740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FF"/>
                </a:solidFill>
              </a:rPr>
              <a:t>         梁</a:t>
            </a:r>
            <a:r>
              <a:rPr lang="zh-CN" altLang="en-US" sz="2800" dirty="0">
                <a:solidFill>
                  <a:srgbClr val="0000FF"/>
                </a:solidFill>
              </a:rPr>
              <a:t>代萧统收在</a:t>
            </a:r>
            <a:r>
              <a:rPr lang="en-US" sz="2800" dirty="0">
                <a:solidFill>
                  <a:srgbClr val="0000FF"/>
                </a:solidFill>
              </a:rPr>
              <a:t>《</a:t>
            </a:r>
            <a:r>
              <a:rPr lang="zh-CN" altLang="en-US" sz="2800" dirty="0">
                <a:solidFill>
                  <a:srgbClr val="0000FF"/>
                </a:solidFill>
              </a:rPr>
              <a:t>昭明文选</a:t>
            </a:r>
            <a:r>
              <a:rPr lang="en-US" sz="2800" dirty="0">
                <a:solidFill>
                  <a:srgbClr val="0000FF"/>
                </a:solidFill>
              </a:rPr>
              <a:t>》</a:t>
            </a:r>
            <a:r>
              <a:rPr lang="zh-CN" altLang="en-US" sz="2800" dirty="0">
                <a:solidFill>
                  <a:srgbClr val="0000FF"/>
                </a:solidFill>
              </a:rPr>
              <a:t>中，因共有十九首，故题为</a:t>
            </a:r>
            <a:r>
              <a:rPr lang="en-US" sz="2800" dirty="0">
                <a:solidFill>
                  <a:srgbClr val="0000FF"/>
                </a:solidFill>
              </a:rPr>
              <a:t>《</a:t>
            </a:r>
            <a:r>
              <a:rPr lang="zh-CN" altLang="en-US" sz="2800" dirty="0">
                <a:solidFill>
                  <a:srgbClr val="0000FF"/>
                </a:solidFill>
              </a:rPr>
              <a:t>古诗十九首</a:t>
            </a:r>
            <a:r>
              <a:rPr lang="en-US" sz="2800" dirty="0">
                <a:solidFill>
                  <a:srgbClr val="0000FF"/>
                </a:solidFill>
              </a:rPr>
              <a:t>》</a:t>
            </a:r>
            <a:r>
              <a:rPr lang="zh-CN" altLang="en-US" sz="2800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 rot="5400000">
            <a:off x="-1696273" y="2732891"/>
            <a:ext cx="4714908" cy="8207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wrap="none" fromWordArt="1">
            <a:prstTxWarp prst="textWave4">
              <a:avLst>
                <a:gd name="adj1" fmla="val 0"/>
                <a:gd name="adj2" fmla="val 0"/>
              </a:avLst>
            </a:prstTxWarp>
          </a:bodyPr>
          <a:lstStyle/>
          <a:p>
            <a:pPr algn="ctr" fontAlgn="auto"/>
            <a:r>
              <a:rPr lang="en-US" altLang="zh-CN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宋体"/>
                <a:ea typeface="宋体"/>
              </a:rPr>
              <a:t>《</a:t>
            </a:r>
            <a:r>
              <a:rPr lang="zh-CN" altLang="en-US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宋体"/>
                <a:ea typeface="宋体"/>
              </a:rPr>
              <a:t>古诗十九首</a:t>
            </a:r>
            <a:r>
              <a:rPr lang="en-US" altLang="zh-CN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宋体"/>
                <a:ea typeface="宋体"/>
              </a:rPr>
              <a:t>》</a:t>
            </a:r>
            <a:endParaRPr lang="zh-CN" altLang="en-US" sz="4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177d077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荷花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8721725" cy="4176713"/>
          </a:xfrm>
          <a:prstGeom prst="rect">
            <a:avLst/>
          </a:prstGeom>
          <a:solidFill>
            <a:srgbClr val="CCFFCC">
              <a:alpha val="40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zh-CN" altLang="en-US" sz="4800" dirty="0">
              <a:ea typeface="华文行楷" pitchFamily="2" charset="-122"/>
            </a:endParaRPr>
          </a:p>
          <a:p>
            <a:r>
              <a:rPr lang="zh-CN" altLang="en-US" sz="4800" dirty="0">
                <a:solidFill>
                  <a:srgbClr val="000000"/>
                </a:solidFill>
                <a:ea typeface="华文新魏" pitchFamily="2" charset="-122"/>
              </a:rPr>
              <a:t>涉江采芙蓉</a:t>
            </a:r>
          </a:p>
          <a:p>
            <a:endParaRPr lang="zh-CN" altLang="en-US" sz="4800" dirty="0">
              <a:solidFill>
                <a:srgbClr val="000000"/>
              </a:solidFill>
              <a:ea typeface="华文新魏" pitchFamily="2" charset="-122"/>
            </a:endParaRP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涉江采芙蓉，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兰泽多芳草。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采之欲遗谁？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所思在远道。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还顾望旧乡，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长路漫浩浩。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同心而离居，</a:t>
            </a:r>
          </a:p>
          <a:p>
            <a:r>
              <a:rPr lang="zh-CN" altLang="en-US" sz="4800" dirty="0">
                <a:solidFill>
                  <a:srgbClr val="000000"/>
                </a:solidFill>
                <a:ea typeface="华文行楷" pitchFamily="2" charset="-122"/>
              </a:rPr>
              <a:t>忧伤以终老。</a:t>
            </a:r>
            <a:endParaRPr lang="zh-CN" altLang="en-US" sz="4000" dirty="0">
              <a:solidFill>
                <a:srgbClr val="000000"/>
              </a:solidFill>
              <a:ea typeface="华文行楷" pitchFamily="2" charset="-122"/>
            </a:endParaRPr>
          </a:p>
          <a:p>
            <a:endParaRPr lang="zh-CN" altLang="en-US" dirty="0">
              <a:solidFill>
                <a:srgbClr val="000000"/>
              </a:solidFill>
              <a:ea typeface="华文行楷" pitchFamily="2" charset="-122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16013" y="404813"/>
            <a:ext cx="3816350" cy="579437"/>
          </a:xfrm>
          <a:prstGeom prst="rect">
            <a:avLst/>
          </a:prstGeom>
          <a:solidFill>
            <a:srgbClr val="CCFFFF">
              <a:alpha val="21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诵读</a:t>
            </a:r>
            <a:r>
              <a:rPr lang="en-US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——</a:t>
            </a:r>
            <a:endParaRPr lang="en-US" b="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35375" y="476250"/>
            <a:ext cx="5508625" cy="5545138"/>
          </a:xfrm>
        </p:spPr>
        <p:txBody>
          <a:bodyPr/>
          <a:lstStyle/>
          <a:p>
            <a:pPr algn="l"/>
            <a:r>
              <a:rPr lang="zh-CN" altLang="en-US" sz="3600" b="1"/>
              <a:t>品读全诗，揣摩：</a:t>
            </a:r>
            <a:br>
              <a:rPr lang="zh-CN" altLang="en-US" sz="3600" b="1"/>
            </a:br>
            <a:r>
              <a:rPr lang="zh-CN" altLang="en-US" sz="3600" b="1"/>
              <a:t/>
            </a:r>
            <a:br>
              <a:rPr lang="zh-CN" altLang="en-US" sz="3600" b="1"/>
            </a:br>
            <a:r>
              <a:rPr lang="en-US" sz="3600" b="1"/>
              <a:t>1</a:t>
            </a:r>
            <a:r>
              <a:rPr lang="zh-CN" altLang="en-US" sz="3600" b="1"/>
              <a:t>、是谁在“涉江采芙蓉”？为什么采芙蓉？</a:t>
            </a:r>
            <a:br>
              <a:rPr lang="zh-CN" altLang="en-US" sz="3600" b="1"/>
            </a:br>
            <a:r>
              <a:rPr lang="zh-CN" altLang="en-US" sz="3600" b="1"/>
              <a:t/>
            </a:r>
            <a:br>
              <a:rPr lang="zh-CN" altLang="en-US" sz="3600" b="1"/>
            </a:br>
            <a:r>
              <a:rPr lang="en-US" sz="3600" b="1"/>
              <a:t>2</a:t>
            </a:r>
            <a:r>
              <a:rPr lang="zh-CN" altLang="en-US" sz="3600" b="1"/>
              <a:t>、“所思”的、“在远道”的那个人又是谁？</a:t>
            </a:r>
            <a:br>
              <a:rPr lang="zh-CN" altLang="en-US" sz="3600" b="1"/>
            </a:br>
            <a:r>
              <a:rPr lang="zh-CN" altLang="en-US" sz="3600" b="1"/>
              <a:t/>
            </a:r>
            <a:br>
              <a:rPr lang="zh-CN" altLang="en-US" sz="3600" b="1"/>
            </a:br>
            <a:r>
              <a:rPr lang="en-US" sz="3600" b="1"/>
              <a:t>3</a:t>
            </a:r>
            <a:r>
              <a:rPr lang="zh-CN" altLang="en-US" sz="3600" b="1"/>
              <a:t>、“还顾望旧乡”的是谁？</a:t>
            </a:r>
          </a:p>
        </p:txBody>
      </p:sp>
      <p:pic>
        <p:nvPicPr>
          <p:cNvPr id="7171" name="Picture 3" descr="荷花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8486"/>
            <a:ext cx="3414395" cy="691648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采莲图"/>
          <p:cNvPicPr>
            <a:picLocks noRot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5235575" cy="6858000"/>
          </a:xfrm>
          <a:noFill/>
          <a:ln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84888" y="1052513"/>
            <a:ext cx="26638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zh-CN" altLang="en-US" sz="3600">
                <a:latin typeface="Arial" pitchFamily="34" charset="0"/>
              </a:rPr>
              <a:t>采莲的是少年的女子，她们是荡着小船，唱着艳歌去的。</a:t>
            </a:r>
            <a:endParaRPr lang="zh-CN" altLang="en-US" sz="4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692150"/>
            <a:ext cx="8135937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忽然想起采莲的事情来了。采莲是江南的旧俗，似乎很早就有，而六朝时为盛；从诗歌里可以约略知道。采莲的是少年的女子，她们是荡着小船，唱着艳歌去的。采莲人不用说很多，还有看采莲的人。那是一个热闹的季节，也是一个风流的季节。梁元帝</a:t>
            </a:r>
            <a:r>
              <a:rPr lang="en-US" sz="2800"/>
              <a:t>《</a:t>
            </a:r>
            <a:r>
              <a:rPr lang="zh-CN" altLang="en-US" sz="2800"/>
              <a:t>采莲赋</a:t>
            </a:r>
            <a:r>
              <a:rPr lang="en-US" sz="2800"/>
              <a:t>》</a:t>
            </a:r>
            <a:r>
              <a:rPr lang="zh-CN" altLang="en-US" sz="2800"/>
              <a:t>里说得好： </a:t>
            </a:r>
            <a:br>
              <a:rPr lang="zh-CN" altLang="en-US" sz="2800"/>
            </a:br>
            <a:r>
              <a:rPr lang="zh-CN" altLang="en-US" sz="2800"/>
              <a:t>　　</a:t>
            </a:r>
            <a:r>
              <a:rPr lang="zh-CN" altLang="en-US">
                <a:solidFill>
                  <a:srgbClr val="660033"/>
                </a:solidFill>
                <a:ea typeface="楷体_GB2312" pitchFamily="1" charset="-122"/>
              </a:rPr>
              <a:t>于是妖童媛女，荡舟心许；鷁首徐回，兼传羽杯；棹将移而藻挂，船欲动而萍开。尔其纤腰束素，迁延顾步；夏始春余，叶嫩花初，恐沾裳而浅笑，畏倾船而敛裾。</a:t>
            </a:r>
            <a:r>
              <a:rPr lang="zh-CN" altLang="en-US" sz="2800"/>
              <a:t> </a:t>
            </a:r>
            <a:br>
              <a:rPr lang="zh-CN" altLang="en-US" sz="2800"/>
            </a:br>
            <a:r>
              <a:rPr lang="zh-CN" altLang="en-US" sz="2800"/>
              <a:t>　　可见当时嬉游的光景了。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涉江采芙蓉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4797425"/>
            <a:ext cx="8640763" cy="1587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/>
              <a:t>开门郎不至，出门采红莲。采莲南塘秋，莲花过人头。</a:t>
            </a:r>
            <a:br>
              <a:rPr lang="zh-CN" altLang="en-US" sz="2800"/>
            </a:br>
            <a:r>
              <a:rPr lang="zh-CN" altLang="en-US" sz="2800"/>
              <a:t>低头弄莲子，莲子青如水。</a:t>
            </a:r>
          </a:p>
          <a:p>
            <a:pPr>
              <a:spcBef>
                <a:spcPct val="50000"/>
              </a:spcBef>
            </a:pPr>
            <a:r>
              <a:rPr lang="zh-CN" altLang="en-US" sz="2800"/>
              <a:t>                                       </a:t>
            </a:r>
            <a:r>
              <a:rPr lang="en-US" sz="2800">
                <a:latin typeface="Arial"/>
              </a:rPr>
              <a:t>——</a:t>
            </a:r>
            <a:r>
              <a:rPr lang="zh-CN" altLang="en-US" sz="2800"/>
              <a:t>南朝乐府</a:t>
            </a:r>
            <a:r>
              <a:rPr lang="en-US" sz="2800"/>
              <a:t>《</a:t>
            </a:r>
            <a:r>
              <a:rPr lang="zh-CN" altLang="en-US" sz="2800"/>
              <a:t>西洲曲</a:t>
            </a:r>
            <a:r>
              <a:rPr lang="en-US" sz="2800"/>
              <a:t>》</a:t>
            </a:r>
            <a:r>
              <a:rPr lang="en-US" sz="2400" b="0"/>
              <a:t> </a:t>
            </a:r>
          </a:p>
        </p:txBody>
      </p:sp>
      <p:pic>
        <p:nvPicPr>
          <p:cNvPr id="11268" name="Picture 4" descr="涉江采芙蓉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5761037" cy="4032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涉江采芙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549275"/>
            <a:ext cx="8208962" cy="4751388"/>
          </a:xfrm>
        </p:spPr>
        <p:txBody>
          <a:bodyPr/>
          <a:lstStyle/>
          <a:p>
            <a:r>
              <a:rPr lang="zh-CN" altLang="en-US" sz="2800" b="1" dirty="0"/>
              <a:t>诗中“涉江采芙蓉”的是“荡着小船，唱着艳歌”的少女吗？</a:t>
            </a:r>
          </a:p>
          <a:p>
            <a:r>
              <a:rPr lang="zh-CN" altLang="en-US" sz="2800" b="1" dirty="0"/>
              <a:t>不是少女，但可能是杂在热闹的众采莲女子中的一个少妇。“芙蓉”即“夫容”的谐音。</a:t>
            </a:r>
          </a:p>
          <a:p>
            <a:r>
              <a:rPr lang="zh-CN" altLang="en-US" sz="2800" b="1" dirty="0"/>
              <a:t>少女们采莲，想把最好的花儿送给心上人，她们彼此探问、嬉笑。而我们的女主人公手拿采到的芙蓉花，却</a:t>
            </a:r>
            <a:r>
              <a:rPr lang="en-US" sz="2800" b="1" dirty="0"/>
              <a:t>——</a:t>
            </a:r>
          </a:p>
          <a:p>
            <a:r>
              <a:rPr lang="zh-CN" altLang="en-US" sz="2800" b="1" dirty="0"/>
              <a:t>以欢乐的采莲场面，衬托女主人公的忧伤。正是清人王夫之所谓“以乐景写哀，以哀景写乐，一倍增其哀乐”的反衬手法。</a:t>
            </a:r>
            <a:endParaRPr lang="en-US" sz="2800" b="1" dirty="0"/>
          </a:p>
        </p:txBody>
      </p:sp>
      <p:sp>
        <p:nvSpPr>
          <p:cNvPr id="1229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287337" cy="288925"/>
          </a:xfrm>
          <a:prstGeom prst="actionButtonHelp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5</TotalTime>
  <Pages>0</Pages>
  <Words>1089</Words>
  <Characters>0</Characters>
  <Application>WPS Office 个人版</Application>
  <DocSecurity>0</DocSecurity>
  <PresentationFormat>全屏显示(4:3)</PresentationFormat>
  <Lines>0</Lines>
  <Paragraphs>79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华文行楷</vt:lpstr>
      <vt:lpstr>华文新魏</vt:lpstr>
      <vt:lpstr>楷体_GB2312</vt:lpstr>
      <vt:lpstr>隶书</vt:lpstr>
      <vt:lpstr>诗情画意</vt:lpstr>
      <vt:lpstr>幻灯片 1</vt:lpstr>
      <vt:lpstr>幻灯片 2</vt:lpstr>
      <vt:lpstr>幻灯片 3</vt:lpstr>
      <vt:lpstr>品读全诗，揣摩：  1、是谁在“涉江采芙蓉”？为什么采芙蓉？  2、“所思”的、“在远道”的那个人又是谁？  3、“还顾望旧乡”的是谁？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请大家总结本诗的艺术特色——</vt:lpstr>
      <vt:lpstr>幻灯片 20</vt:lpstr>
      <vt:lpstr>幻灯片 21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ZGC</cp:lastModifiedBy>
  <cp:revision>6</cp:revision>
  <dcterms:created xsi:type="dcterms:W3CDTF">2015-01-20T06:34:00Z</dcterms:created>
  <dcterms:modified xsi:type="dcterms:W3CDTF">2015-12-14T11:50:34Z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2052-9.1.0.4862</vt:lpwstr>
  </property>
</Properties>
</file>