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  <p:sldId id="271" r:id="rId7"/>
    <p:sldId id="270" r:id="rId8"/>
    <p:sldId id="267" r:id="rId9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clrMru>
    <a:srgbClr val="3399FF"/>
    <a:srgbClr val="9933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3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F892-7A8D-4F3D-94C0-F368CFA0EB9E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066C1-01B6-4BFA-8384-6896B5673E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DE8DF-00EF-485B-AAB1-13CAD5501516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E2FE-5715-48B3-A424-F30950C8EF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C056-DCB0-4B53-A49F-5DA58D43F1B0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CCA7-F36F-4740-AF7A-DFC3947BE3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8A08-0DE7-4FE4-A106-2A64ABE1D19B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7E66-02B7-4A02-8F03-B0AACB57CB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8C6F5-2228-415B-BBFF-6BCB382DD171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3706-82E5-4F80-9CC6-CF227C53C3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E2B9-BD4A-44A3-B035-7FED352FF986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C1DA-3DB6-4945-9668-D59AF1787E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238B-887C-455C-8BBD-1D5F36451F71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517B-64EB-4F36-9725-CAB345A2B8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E37F8-A9D8-483B-9F79-842434E8C3A1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C125-20C8-4281-967A-247745B60A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29DE-FCC2-4DFC-989C-236DFF9763DB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291A-009B-4D66-BC1F-452145FD17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6037-D801-4D08-A20F-F02115921A1D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1D574-C817-4665-90B6-36B6E35243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DB74-5579-4F49-ABD1-BEED0B4899FB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31FD-F610-4BF9-94E5-2F0C382B03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486E2C-3E96-4398-9119-2EF6C92C0AA5}" type="datetimeFigureOut">
              <a:rPr lang="zh-CN" altLang="en-US"/>
              <a:pPr>
                <a:defRPr/>
              </a:pPr>
              <a:t>2016-12-23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27239B-76EE-48B2-BC62-1C1F83ED2D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821113" y="1057275"/>
            <a:ext cx="5322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塔城小学科美品德组简报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5364163" y="4441825"/>
            <a:ext cx="299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/>
              <a:t>辅导教师：王艺婷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7435850" y="5018088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/>
              <a:t>本期导读：</a:t>
            </a:r>
          </a:p>
        </p:txBody>
      </p:sp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082800" y="193675"/>
            <a:ext cx="2994025" cy="1108075"/>
            <a:chOff x="904" y="2057"/>
            <a:chExt cx="3976" cy="804"/>
          </a:xfrm>
        </p:grpSpPr>
        <p:sp>
          <p:nvSpPr>
            <p:cNvPr id="14384" name="AutoShape 3"/>
            <p:cNvSpPr>
              <a:spLocks noChangeArrowheads="1"/>
            </p:cNvSpPr>
            <p:nvPr/>
          </p:nvSpPr>
          <p:spPr bwMode="gray">
            <a:xfrm>
              <a:off x="904" y="2057"/>
              <a:ext cx="3976" cy="80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4385" name="AutoShape 4"/>
            <p:cNvSpPr>
              <a:spLocks noChangeArrowheads="1"/>
            </p:cNvSpPr>
            <p:nvPr/>
          </p:nvSpPr>
          <p:spPr bwMode="gray">
            <a:xfrm>
              <a:off x="912" y="2064"/>
              <a:ext cx="3966" cy="326"/>
            </a:xfrm>
            <a:prstGeom prst="roundRect">
              <a:avLst>
                <a:gd name="adj" fmla="val 36505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2082800" y="3044825"/>
            <a:ext cx="2994025" cy="1108075"/>
            <a:chOff x="904" y="2057"/>
            <a:chExt cx="3976" cy="804"/>
          </a:xfrm>
        </p:grpSpPr>
        <p:sp>
          <p:nvSpPr>
            <p:cNvPr id="14382" name="AutoShape 6"/>
            <p:cNvSpPr>
              <a:spLocks noChangeArrowheads="1"/>
            </p:cNvSpPr>
            <p:nvPr/>
          </p:nvSpPr>
          <p:spPr bwMode="ltGray">
            <a:xfrm>
              <a:off x="904" y="2057"/>
              <a:ext cx="3976" cy="8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4383" name="AutoShape 7"/>
            <p:cNvSpPr>
              <a:spLocks noChangeArrowheads="1"/>
            </p:cNvSpPr>
            <p:nvPr/>
          </p:nvSpPr>
          <p:spPr bwMode="ltGray">
            <a:xfrm>
              <a:off x="912" y="2064"/>
              <a:ext cx="3966" cy="326"/>
            </a:xfrm>
            <a:prstGeom prst="roundRect">
              <a:avLst>
                <a:gd name="adj" fmla="val 36505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2082800" y="1601788"/>
            <a:ext cx="2994025" cy="1108075"/>
            <a:chOff x="904" y="2057"/>
            <a:chExt cx="3976" cy="804"/>
          </a:xfrm>
        </p:grpSpPr>
        <p:sp>
          <p:nvSpPr>
            <p:cNvPr id="14380" name="AutoShape 9"/>
            <p:cNvSpPr>
              <a:spLocks noChangeArrowheads="1"/>
            </p:cNvSpPr>
            <p:nvPr/>
          </p:nvSpPr>
          <p:spPr bwMode="ltGray">
            <a:xfrm>
              <a:off x="904" y="2057"/>
              <a:ext cx="3976" cy="8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4381" name="AutoShape 10"/>
            <p:cNvSpPr>
              <a:spLocks noChangeArrowheads="1"/>
            </p:cNvSpPr>
            <p:nvPr/>
          </p:nvSpPr>
          <p:spPr bwMode="ltGray">
            <a:xfrm>
              <a:off x="912" y="2064"/>
              <a:ext cx="3966" cy="326"/>
            </a:xfrm>
            <a:prstGeom prst="roundRect">
              <a:avLst>
                <a:gd name="adj" fmla="val 36505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1770063" y="449263"/>
            <a:ext cx="611187" cy="608012"/>
            <a:chOff x="579" y="1386"/>
            <a:chExt cx="385" cy="383"/>
          </a:xfrm>
        </p:grpSpPr>
        <p:sp>
          <p:nvSpPr>
            <p:cNvPr id="14374" name="Oval 1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grpSp>
          <p:nvGrpSpPr>
            <p:cNvPr id="14375" name="Group 1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4376" name="Oval 1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7" name="Oval 1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8" name="Oval 1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9" name="Oval 1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14342" name="Group 18"/>
          <p:cNvGrpSpPr>
            <a:grpSpLocks/>
          </p:cNvGrpSpPr>
          <p:nvPr/>
        </p:nvGrpSpPr>
        <p:grpSpPr bwMode="auto">
          <a:xfrm>
            <a:off x="1758950" y="1838325"/>
            <a:ext cx="611188" cy="608013"/>
            <a:chOff x="579" y="1386"/>
            <a:chExt cx="385" cy="383"/>
          </a:xfrm>
        </p:grpSpPr>
        <p:sp>
          <p:nvSpPr>
            <p:cNvPr id="14368" name="Oval 19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grpSp>
          <p:nvGrpSpPr>
            <p:cNvPr id="14369" name="Group 20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4370" name="Oval 21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1" name="Oval 22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2" name="Oval 23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73" name="Oval 24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14343" name="Group 25"/>
          <p:cNvGrpSpPr>
            <a:grpSpLocks/>
          </p:cNvGrpSpPr>
          <p:nvPr/>
        </p:nvGrpSpPr>
        <p:grpSpPr bwMode="auto">
          <a:xfrm>
            <a:off x="1770063" y="3284538"/>
            <a:ext cx="611187" cy="608012"/>
            <a:chOff x="579" y="1386"/>
            <a:chExt cx="385" cy="383"/>
          </a:xfrm>
        </p:grpSpPr>
        <p:sp>
          <p:nvSpPr>
            <p:cNvPr id="14362" name="Oval 2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grpSp>
          <p:nvGrpSpPr>
            <p:cNvPr id="14363" name="Group 2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4364" name="Oval 2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65" name="Oval 2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66" name="Oval 3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67" name="Oval 3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26632" name="Text Box 32"/>
          <p:cNvSpPr txBox="1">
            <a:spLocks noChangeArrowheads="1"/>
          </p:cNvSpPr>
          <p:nvPr/>
        </p:nvSpPr>
        <p:spPr bwMode="black">
          <a:xfrm>
            <a:off x="2909888" y="554038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卷首寄语</a:t>
            </a:r>
            <a:r>
              <a:rPr lang="zh-CN" altLang="en-US"/>
              <a:t> </a:t>
            </a:r>
            <a:endParaRPr lang="en-US" altLang="zh-CN"/>
          </a:p>
        </p:txBody>
      </p:sp>
      <p:sp>
        <p:nvSpPr>
          <p:cNvPr id="26633" name="Text Box 33"/>
          <p:cNvSpPr txBox="1">
            <a:spLocks noChangeArrowheads="1"/>
          </p:cNvSpPr>
          <p:nvPr/>
        </p:nvSpPr>
        <p:spPr bwMode="black">
          <a:xfrm>
            <a:off x="2909888" y="1903413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学情展示</a:t>
            </a:r>
            <a:endParaRPr lang="en-US" altLang="zh-CN" sz="2400" b="1"/>
          </a:p>
        </p:txBody>
      </p:sp>
      <p:sp>
        <p:nvSpPr>
          <p:cNvPr id="26634" name="Text Box 34"/>
          <p:cNvSpPr txBox="1">
            <a:spLocks noChangeArrowheads="1"/>
          </p:cNvSpPr>
          <p:nvPr/>
        </p:nvSpPr>
        <p:spPr bwMode="black">
          <a:xfrm>
            <a:off x="2909888" y="3325813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国培感悟</a:t>
            </a:r>
            <a:r>
              <a:rPr lang="zh-CN" altLang="en-US"/>
              <a:t> </a:t>
            </a:r>
            <a:endParaRPr lang="en-US" altLang="zh-CN"/>
          </a:p>
        </p:txBody>
      </p:sp>
      <p:sp>
        <p:nvSpPr>
          <p:cNvPr id="14347" name="Text Box 35"/>
          <p:cNvSpPr txBox="1">
            <a:spLocks noChangeArrowheads="1"/>
          </p:cNvSpPr>
          <p:nvPr/>
        </p:nvSpPr>
        <p:spPr bwMode="gray">
          <a:xfrm>
            <a:off x="1890713" y="4873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080808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48" name="Text Box 36"/>
          <p:cNvSpPr txBox="1">
            <a:spLocks noChangeArrowheads="1"/>
          </p:cNvSpPr>
          <p:nvPr/>
        </p:nvSpPr>
        <p:spPr bwMode="gray">
          <a:xfrm>
            <a:off x="1879600" y="19224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080808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349" name="Text Box 37"/>
          <p:cNvSpPr txBox="1">
            <a:spLocks noChangeArrowheads="1"/>
          </p:cNvSpPr>
          <p:nvPr/>
        </p:nvSpPr>
        <p:spPr bwMode="gray">
          <a:xfrm>
            <a:off x="1890713" y="33559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080808"/>
                </a:solidFill>
                <a:latin typeface="Calibri" pitchFamily="34" charset="0"/>
              </a:rPr>
              <a:t>3</a:t>
            </a:r>
          </a:p>
        </p:txBody>
      </p:sp>
      <p:grpSp>
        <p:nvGrpSpPr>
          <p:cNvPr id="14350" name="Group 2"/>
          <p:cNvGrpSpPr>
            <a:grpSpLocks/>
          </p:cNvGrpSpPr>
          <p:nvPr/>
        </p:nvGrpSpPr>
        <p:grpSpPr bwMode="auto">
          <a:xfrm>
            <a:off x="2082800" y="4341813"/>
            <a:ext cx="2994025" cy="1108075"/>
            <a:chOff x="904" y="2057"/>
            <a:chExt cx="3976" cy="804"/>
          </a:xfrm>
        </p:grpSpPr>
        <p:sp>
          <p:nvSpPr>
            <p:cNvPr id="14360" name="AutoShape 3"/>
            <p:cNvSpPr>
              <a:spLocks noChangeArrowheads="1"/>
            </p:cNvSpPr>
            <p:nvPr/>
          </p:nvSpPr>
          <p:spPr bwMode="gray">
            <a:xfrm>
              <a:off x="904" y="2057"/>
              <a:ext cx="3976" cy="80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4361" name="AutoShape 4"/>
            <p:cNvSpPr>
              <a:spLocks noChangeArrowheads="1"/>
            </p:cNvSpPr>
            <p:nvPr/>
          </p:nvSpPr>
          <p:spPr bwMode="gray">
            <a:xfrm>
              <a:off x="912" y="2064"/>
              <a:ext cx="3966" cy="326"/>
            </a:xfrm>
            <a:prstGeom prst="roundRect">
              <a:avLst>
                <a:gd name="adj" fmla="val 36505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sp>
        <p:nvSpPr>
          <p:cNvPr id="26667" name="Text Box 32"/>
          <p:cNvSpPr txBox="1">
            <a:spLocks noChangeArrowheads="1"/>
          </p:cNvSpPr>
          <p:nvPr/>
        </p:nvSpPr>
        <p:spPr bwMode="black">
          <a:xfrm>
            <a:off x="2909888" y="4699000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/>
              <a:t>结束语</a:t>
            </a:r>
            <a:r>
              <a:rPr lang="zh-CN" altLang="en-US" sz="2400"/>
              <a:t> </a:t>
            </a:r>
            <a:endParaRPr lang="en-US" altLang="zh-CN" sz="2400"/>
          </a:p>
        </p:txBody>
      </p:sp>
      <p:grpSp>
        <p:nvGrpSpPr>
          <p:cNvPr id="14352" name="Group 25"/>
          <p:cNvGrpSpPr>
            <a:grpSpLocks/>
          </p:cNvGrpSpPr>
          <p:nvPr/>
        </p:nvGrpSpPr>
        <p:grpSpPr bwMode="auto">
          <a:xfrm>
            <a:off x="1763713" y="4554538"/>
            <a:ext cx="611187" cy="608012"/>
            <a:chOff x="579" y="1386"/>
            <a:chExt cx="385" cy="383"/>
          </a:xfrm>
        </p:grpSpPr>
        <p:sp>
          <p:nvSpPr>
            <p:cNvPr id="14354" name="Oval 2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grpSp>
          <p:nvGrpSpPr>
            <p:cNvPr id="14355" name="Group 2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4356" name="Oval 2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57" name="Oval 2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58" name="Oval 3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4359" name="Oval 3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4353" name="Text Box 35"/>
          <p:cNvSpPr txBox="1">
            <a:spLocks noChangeArrowheads="1"/>
          </p:cNvSpPr>
          <p:nvPr/>
        </p:nvSpPr>
        <p:spPr bwMode="gray">
          <a:xfrm>
            <a:off x="1890713" y="464661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080808"/>
                </a:solidFill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44640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611188" y="554038"/>
            <a:ext cx="5472112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r>
              <a:rPr lang="zh-CN" altLang="en-US" sz="1600" b="1"/>
              <a:t>       亲爱的学员们，大家好！又和大家见面了，这是第二次与大家见面了。在这样优秀的平台上，希望能和各位学员一起携手共进，在今后的工作中能够百尺竿头更上一步。</a:t>
            </a:r>
          </a:p>
          <a:p>
            <a:r>
              <a:rPr lang="zh-CN" altLang="en-US" sz="1600" b="1"/>
              <a:t>       俗话说：读史使人明智</a:t>
            </a:r>
            <a:r>
              <a:rPr lang="en-US" altLang="zh-CN" sz="1600" b="1"/>
              <a:t>,</a:t>
            </a:r>
            <a:r>
              <a:rPr lang="zh-CN" altLang="en-US" sz="1600" b="1"/>
              <a:t>读诗使人灵秀</a:t>
            </a:r>
            <a:r>
              <a:rPr lang="en-US" altLang="zh-CN" sz="1600" b="1"/>
              <a:t>,</a:t>
            </a:r>
            <a:r>
              <a:rPr lang="zh-CN" altLang="en-US" sz="1600" b="1"/>
              <a:t>数学使人周密</a:t>
            </a:r>
            <a:r>
              <a:rPr lang="en-US" altLang="zh-CN" sz="1600" b="1"/>
              <a:t>,</a:t>
            </a:r>
            <a:r>
              <a:rPr lang="zh-CN" altLang="en-US" sz="1600" b="1"/>
              <a:t>自然哲学使人精邃</a:t>
            </a:r>
            <a:r>
              <a:rPr lang="en-US" altLang="zh-CN" sz="1600" b="1"/>
              <a:t>,</a:t>
            </a:r>
            <a:r>
              <a:rPr lang="zh-CN" altLang="en-US" sz="1600" b="1"/>
              <a:t>伦理学使人庄重</a:t>
            </a:r>
            <a:r>
              <a:rPr lang="en-US" altLang="zh-CN" sz="1600" b="1"/>
              <a:t>,</a:t>
            </a:r>
            <a:r>
              <a:rPr lang="zh-CN" altLang="en-US" sz="1600" b="1"/>
              <a:t>逻辑修辞学使人善辩。遨游学海，跋涉书山，知识上的满足给我们快乐；山重水复， 曲径通幽，破解难题的柳暗花明给我们快乐；思想境界上的不断开阔，心灵上的不断净化给我们快乐。</a:t>
            </a:r>
          </a:p>
          <a:p>
            <a:r>
              <a:rPr lang="zh-CN" altLang="en-US" sz="1600" b="1"/>
              <a:t>       “不积跬步，无以至千里；不积小流，无以成江海；合抱之木，生于毫木</a:t>
            </a:r>
            <a:r>
              <a:rPr lang="en-US" altLang="zh-CN" sz="1600" b="1"/>
              <a:t>……”</a:t>
            </a:r>
            <a:r>
              <a:rPr lang="zh-CN" altLang="en-US" sz="1600" b="1"/>
              <a:t>学习是要循序渐进的，敢于面对学习中所遇到的困难，你会发现，学习是一件快乐的事。</a:t>
            </a:r>
          </a:p>
          <a:p>
            <a:r>
              <a:rPr lang="zh-CN" altLang="en-US" sz="1600" b="1"/>
              <a:t>      “国培计划</a:t>
            </a:r>
            <a:r>
              <a:rPr lang="en-US" altLang="zh-CN" sz="1600" b="1"/>
              <a:t>2015”---</a:t>
            </a:r>
            <a:r>
              <a:rPr lang="zh-CN" altLang="en-US" sz="1600" b="1"/>
              <a:t>新疆自治区中小学教师网络研修工作远程培训（延续性项目），为我们提供了一个好的平台。希望我们通过这个平台互相学习，共同分享好的知识技能，通过学习交流能成为朋友！</a:t>
            </a:r>
          </a:p>
        </p:txBody>
      </p:sp>
      <p:sp>
        <p:nvSpPr>
          <p:cNvPr id="15363" name="WordArt 59"/>
          <p:cNvSpPr>
            <a:spLocks noChangeArrowheads="1" noChangeShapeType="1" noTextEdit="1"/>
          </p:cNvSpPr>
          <p:nvPr/>
        </p:nvSpPr>
        <p:spPr bwMode="auto">
          <a:xfrm>
            <a:off x="7596188" y="4729163"/>
            <a:ext cx="1371600" cy="698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卷首语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7632700" y="5018088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/>
              <a:t>学情展示</a:t>
            </a:r>
            <a:endParaRPr lang="zh-CN" altLang="en-US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44640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827088" y="769938"/>
            <a:ext cx="489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16388" name="Text Box 56"/>
          <p:cNvSpPr txBox="1">
            <a:spLocks noChangeArrowheads="1"/>
          </p:cNvSpPr>
          <p:nvPr/>
        </p:nvSpPr>
        <p:spPr bwMode="auto">
          <a:xfrm>
            <a:off x="971550" y="1419225"/>
            <a:ext cx="3960813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4C7D23"/>
            </a:prstShdw>
          </a:effectLst>
        </p:spPr>
        <p:txBody>
          <a:bodyPr>
            <a:spAutoFit/>
          </a:bodyPr>
          <a:lstStyle/>
          <a:p>
            <a:r>
              <a:rPr lang="zh-CN" altLang="en-US" b="1"/>
              <a:t>下面我将近期学习情况做以下汇报：</a:t>
            </a:r>
          </a:p>
          <a:p>
            <a:r>
              <a:rPr lang="zh-CN" altLang="en-US" b="1"/>
              <a:t>        </a:t>
            </a:r>
          </a:p>
          <a:p>
            <a:r>
              <a:rPr lang="zh-CN" altLang="en-US" b="1"/>
              <a:t>        班级整体学习情况统计： 通过这段时间的学习，全体老师都已取得较好的成绩，但还有个别学员成绩不合格，望各位学员再接再厉，都能取得优异的好成绩！</a:t>
            </a:r>
          </a:p>
          <a:p>
            <a:r>
              <a:rPr lang="zh-CN" altLang="en-US" b="1"/>
              <a:t>        </a:t>
            </a:r>
          </a:p>
          <a:p>
            <a:r>
              <a:rPr lang="zh-CN" altLang="en-US" b="1"/>
              <a:t>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51117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84213" y="696913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84213" y="769938"/>
            <a:ext cx="475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19460" name="Text Box 23"/>
          <p:cNvSpPr txBox="1">
            <a:spLocks noChangeArrowheads="1"/>
          </p:cNvSpPr>
          <p:nvPr/>
        </p:nvSpPr>
        <p:spPr bwMode="auto">
          <a:xfrm>
            <a:off x="468313" y="481013"/>
            <a:ext cx="57594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4C7D23"/>
            </a:prstShdw>
          </a:effectLst>
        </p:spPr>
        <p:txBody>
          <a:bodyPr>
            <a:spAutoFit/>
          </a:bodyPr>
          <a:lstStyle/>
          <a:p>
            <a:r>
              <a:rPr lang="zh-CN" altLang="en-US" sz="2400" b="1"/>
              <a:t>          开启新的学习之旅</a:t>
            </a:r>
          </a:p>
          <a:p>
            <a:r>
              <a:rPr lang="en-US" altLang="zh-CN" b="1"/>
              <a:t>                                             </a:t>
            </a:r>
            <a:r>
              <a:rPr lang="zh-CN" altLang="en-US" sz="1600" b="1"/>
              <a:t>发布者：李静 </a:t>
            </a:r>
            <a:r>
              <a:rPr lang="zh-CN" altLang="en-US" b="1"/>
              <a:t> </a:t>
            </a:r>
            <a:endParaRPr lang="en-US" altLang="zh-CN" b="1"/>
          </a:p>
          <a:p>
            <a:r>
              <a:rPr lang="en-US" altLang="zh-CN" b="1"/>
              <a:t>     </a:t>
            </a:r>
            <a:r>
              <a:rPr lang="zh-CN" altLang="en-US" sz="1600" b="1"/>
              <a:t>在上半年的培训期间，通过学习专题讲座、讨论互动、观摩研讨、案例评析等活动，让我重新接受了一次系统的理论和实践提升的机会，对我既有观念上的洗礼，也有理论上的提高；既有知识上的积淀，也有教学教研技艺的增长。 </a:t>
            </a:r>
          </a:p>
          <a:p>
            <a:r>
              <a:rPr lang="zh-CN" altLang="en-US" sz="1600" b="1"/>
              <a:t> 在这次研修学习过程中，我要进一步明确自己的学习目标，学会变换角度审视自己的教育教学工作，在新理念的引领下，不断反思、调整我的教育观。 </a:t>
            </a:r>
          </a:p>
          <a:p>
            <a:r>
              <a:rPr lang="zh-CN" altLang="en-US" sz="1600" b="1"/>
              <a:t> 多听专家们的讲座，重点对当前所关注的热点、难点问题、多媒体在教学中的应用、课堂教学技能、教师的专业成长、校本研修等等，这些都与课堂教学、教师的专业成长有紧密联系。 </a:t>
            </a:r>
          </a:p>
          <a:p>
            <a:r>
              <a:rPr lang="zh-CN" altLang="en-US" sz="1600" b="1"/>
              <a:t>    多看研修学员之间的发贴、回贴、网上答疑的活动，这样能了解到更多新理念、新方法，及时把同仁们交流的良好经验运用于平时的教育教学之中，而且随时进行反思和总结。　　 </a:t>
            </a:r>
          </a:p>
          <a:p>
            <a:r>
              <a:rPr lang="zh-CN" altLang="en-US" sz="1600" b="1"/>
              <a:t>    总之，国培能给我们很多的学习机会，让老师们从中学到了更多，收获更多。新一轮的学习之路已经开启，希望和老师们能共同进步！ </a:t>
            </a:r>
          </a:p>
          <a:p>
            <a:r>
              <a:rPr lang="zh-CN" altLang="en-US" sz="1600" b="1"/>
              <a:t/>
            </a:r>
            <a:br>
              <a:rPr lang="zh-CN" altLang="en-US" sz="1600" b="1"/>
            </a:br>
            <a:endParaRPr lang="zh-CN" altLang="en-US" sz="1600" b="1"/>
          </a:p>
        </p:txBody>
      </p:sp>
      <p:sp>
        <p:nvSpPr>
          <p:cNvPr id="31768" name="Text Box 34"/>
          <p:cNvSpPr txBox="1">
            <a:spLocks noChangeArrowheads="1"/>
          </p:cNvSpPr>
          <p:nvPr/>
        </p:nvSpPr>
        <p:spPr bwMode="black">
          <a:xfrm>
            <a:off x="7481888" y="5089525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国培感悟</a:t>
            </a:r>
            <a:r>
              <a:rPr lang="zh-CN" altLang="en-US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51117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84213" y="696913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84213" y="769938"/>
            <a:ext cx="475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28677" name="Text Box 23"/>
          <p:cNvSpPr txBox="1">
            <a:spLocks noChangeArrowheads="1"/>
          </p:cNvSpPr>
          <p:nvPr/>
        </p:nvSpPr>
        <p:spPr bwMode="auto">
          <a:xfrm>
            <a:off x="468313" y="481013"/>
            <a:ext cx="5759450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4C7D23"/>
            </a:prstShdw>
          </a:effectLst>
        </p:spPr>
        <p:txBody>
          <a:bodyPr>
            <a:spAutoFit/>
          </a:bodyPr>
          <a:lstStyle/>
          <a:p>
            <a:r>
              <a:rPr lang="zh-CN" altLang="en-US" sz="2400" b="1"/>
              <a:t>      </a:t>
            </a:r>
          </a:p>
          <a:p>
            <a:r>
              <a:rPr lang="zh-CN" altLang="en-US" sz="2400" b="1"/>
              <a:t>        以良好的心态对待网络研修</a:t>
            </a:r>
          </a:p>
          <a:p>
            <a:r>
              <a:rPr lang="zh-CN" altLang="en-US" sz="1600" b="1"/>
              <a:t>                                                           </a:t>
            </a:r>
          </a:p>
          <a:p>
            <a:r>
              <a:rPr lang="zh-CN" altLang="en-US" sz="1600" b="1"/>
              <a:t>                                                                发布者：王瑛  </a:t>
            </a:r>
            <a:endParaRPr lang="en-US" altLang="zh-CN" sz="1600" b="1"/>
          </a:p>
          <a:p>
            <a:r>
              <a:rPr lang="en-US" altLang="zh-CN" sz="1600" b="1"/>
              <a:t>      </a:t>
            </a:r>
          </a:p>
          <a:p>
            <a:r>
              <a:rPr lang="zh-CN" altLang="en-US" sz="1600" b="1"/>
              <a:t>        忙忙碌碌的教学中，我们又一次迎来了远程培训网络研修，同时，我们耳边也有不和的声音，似乎培训也给有人带来了压力。有压力，才会有动力，作为教师，要教育孩子，怎么能落到孩子的身后呢？不能孩子变了，我们还早老一套的模式，所以要活到老，学到老。调整自己的心态，当远程培训来了，我们就去积极面对它，在学习一块一块的内容后，我们多多少少都会有所启发，有所收获，在远程培训的后台上，我也能感受到，有众多的专家、名师在默默付出，在一个小小的平台上，我们相知相会，探讨、交流、跨越了地域的不便，却能面对面的学习。于此，对于这次培训，我们更应该认证、积极对待，哪怕有一丝进步，那也是收获。</a:t>
            </a:r>
          </a:p>
        </p:txBody>
      </p:sp>
      <p:sp>
        <p:nvSpPr>
          <p:cNvPr id="31768" name="Text Box 34"/>
          <p:cNvSpPr txBox="1">
            <a:spLocks noChangeArrowheads="1"/>
          </p:cNvSpPr>
          <p:nvPr/>
        </p:nvSpPr>
        <p:spPr bwMode="black">
          <a:xfrm>
            <a:off x="7481888" y="5089525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国培感悟</a:t>
            </a:r>
            <a:r>
              <a:rPr lang="zh-CN" altLang="en-US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51117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84213" y="696913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84213" y="769938"/>
            <a:ext cx="475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27653" name="Text Box 23"/>
          <p:cNvSpPr txBox="1">
            <a:spLocks noChangeArrowheads="1"/>
          </p:cNvSpPr>
          <p:nvPr/>
        </p:nvSpPr>
        <p:spPr bwMode="auto">
          <a:xfrm>
            <a:off x="468313" y="481013"/>
            <a:ext cx="575945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4C7D23"/>
            </a:prstShdw>
          </a:effectLst>
        </p:spPr>
        <p:txBody>
          <a:bodyPr>
            <a:spAutoFit/>
          </a:bodyPr>
          <a:lstStyle/>
          <a:p>
            <a:r>
              <a:rPr lang="zh-CN" altLang="en-US" sz="2400" b="1"/>
              <a:t>              网络研修心语</a:t>
            </a:r>
          </a:p>
          <a:p>
            <a:endParaRPr lang="zh-CN" altLang="en-US" sz="1600" b="1"/>
          </a:p>
          <a:p>
            <a:r>
              <a:rPr lang="zh-CN" altLang="en-US" sz="1600" b="1"/>
              <a:t>                                                      发布者：罗吉芬  </a:t>
            </a:r>
          </a:p>
          <a:p>
            <a:endParaRPr lang="zh-CN" altLang="en-US" sz="1600" b="1"/>
          </a:p>
          <a:p>
            <a:r>
              <a:rPr lang="zh-CN" altLang="en-US" sz="1600" b="1"/>
              <a:t>        远程网络平台，是一扇窗口，为我们呈现了全国知名专家的一堂堂精彩的讲座，一个个经典的教学案例，给我们带来了最新的科学教育理念和先进的教学方法，让我眼界更加宽广，触动了我的心灵。网上研修，架起了一座“南北之间的桥梁”，缩短了地域之间的距离，拉近了你我之间的距离。我不仅可以十分便捷地在网上学习，还可以与学员间互相学习、交流，可谓乐在其中！ </a:t>
            </a:r>
          </a:p>
          <a:p>
            <a:r>
              <a:rPr lang="zh-CN" altLang="en-US" sz="1600" b="1"/>
              <a:t>这次网络培训的课程内容设置非常实用，我对每位专家的讲座都认真聆听，深入思考，受益匪浅。通过学习，我的思想又一次受到洗礼，我学到了更多的专业知识，提升了自身的教学水平，我的信息技术运用水平也得到了提高，更重要的是教学理念进一步更新。感谢网络研修平台助我成长。 </a:t>
            </a:r>
          </a:p>
          <a:p>
            <a:r>
              <a:rPr lang="zh-CN" altLang="en-US" sz="1600" b="1"/>
              <a:t>培训是短暂的，但收获是真实的。这次，研修学习后，我要把所学的教学观念内化为自己的教学思想，指导自己的教学实践。</a:t>
            </a:r>
            <a:r>
              <a:rPr lang="zh-CN" altLang="en-US" sz="1600"/>
              <a:t> </a:t>
            </a:r>
          </a:p>
        </p:txBody>
      </p:sp>
      <p:sp>
        <p:nvSpPr>
          <p:cNvPr id="31768" name="Text Box 34"/>
          <p:cNvSpPr txBox="1">
            <a:spLocks noChangeArrowheads="1"/>
          </p:cNvSpPr>
          <p:nvPr/>
        </p:nvSpPr>
        <p:spPr bwMode="black">
          <a:xfrm>
            <a:off x="7481888" y="5089525"/>
            <a:ext cx="166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/>
              <a:t>国培感悟</a:t>
            </a:r>
            <a:r>
              <a:rPr lang="zh-CN" altLang="en-US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7786688" y="4976813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结束语</a:t>
            </a:r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gray">
          <a:xfrm>
            <a:off x="395288" y="409575"/>
            <a:ext cx="5832475" cy="3600450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4213" y="696913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4213" y="769938"/>
            <a:ext cx="475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68313" y="841375"/>
            <a:ext cx="56165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endParaRPr lang="zh-CN" altLang="en-US"/>
          </a:p>
          <a:p>
            <a:r>
              <a:rPr lang="zh-CN" altLang="en-US"/>
              <a:t>       </a:t>
            </a:r>
            <a:r>
              <a:rPr lang="zh-CN" altLang="en-US" b="1"/>
              <a:t>“路漫漫其修远兮，吾将上下而求索”，一学期的研修学习我们全体学员在“国培</a:t>
            </a:r>
            <a:r>
              <a:rPr lang="en-US" altLang="zh-CN" b="1"/>
              <a:t>2015”</a:t>
            </a:r>
            <a:r>
              <a:rPr lang="zh-CN" altLang="en-US" b="1"/>
              <a:t>网络培训平台这块沃土上寻找知识的源泉。也希望大家能克服学习中的困难，以优异的成绩完成此次培训学习。钟表，可以回到起点，却已不是昨天；日历，撕下一页简单，把握一天却很难； </a:t>
            </a:r>
            <a:r>
              <a:rPr lang="en-US" altLang="zh-CN" b="1"/>
              <a:t>2015</a:t>
            </a:r>
            <a:r>
              <a:rPr lang="zh-CN" altLang="en-US" b="1"/>
              <a:t>，愿幸运与阳光，洒满前程！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696</Words>
  <Application>Microsoft Office PowerPoint</Application>
  <PresentationFormat>全屏显示(16:10)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宋体</vt:lpstr>
      <vt:lpstr>Calibri</vt:lpstr>
      <vt:lpstr>微软雅黑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lidan</dc:creator>
  <cp:lastModifiedBy>User</cp:lastModifiedBy>
  <cp:revision>32</cp:revision>
  <dcterms:created xsi:type="dcterms:W3CDTF">2013-12-05T03:53:03Z</dcterms:created>
  <dcterms:modified xsi:type="dcterms:W3CDTF">2016-12-23T04:06:16Z</dcterms:modified>
</cp:coreProperties>
</file>