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8" r:id="rId3"/>
    <p:sldId id="260" r:id="rId4"/>
    <p:sldId id="261" r:id="rId5"/>
    <p:sldId id="262" r:id="rId6"/>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1122"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43EFE1-B79A-4756-8B1B-F2913D8CAC5D}" type="datetimeFigureOut">
              <a:rPr lang="zh-CN" altLang="en-US" smtClean="0"/>
              <a:t>2016-12-20</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09D249-780D-4A92-9967-1A7EDA24D6FB}"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89FF47-6970-4336-B23A-459CBF19C527}" type="slidenum">
              <a:rPr lang="zh-CN" altLang="en-US" smtClean="0"/>
              <a:pPr/>
              <a:t>2</a:t>
            </a:fld>
            <a:endParaRPr lang="zh-CN" altLang="en-US"/>
          </a:p>
        </p:txBody>
      </p:sp>
    </p:spTree>
    <p:extLst>
      <p:ext uri="{BB962C8B-B14F-4D97-AF65-F5344CB8AC3E}">
        <p14:creationId xmlns:p14="http://schemas.microsoft.com/office/powerpoint/2010/main" xmlns="" val="4231075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89FF47-6970-4336-B23A-459CBF19C527}" type="slidenum">
              <a:rPr lang="zh-CN" altLang="en-US" smtClean="0"/>
              <a:pPr/>
              <a:t>3</a:t>
            </a:fld>
            <a:endParaRPr lang="zh-CN" altLang="en-US"/>
          </a:p>
        </p:txBody>
      </p:sp>
    </p:spTree>
    <p:extLst>
      <p:ext uri="{BB962C8B-B14F-4D97-AF65-F5344CB8AC3E}">
        <p14:creationId xmlns:p14="http://schemas.microsoft.com/office/powerpoint/2010/main" xmlns="" val="3561901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89FF47-6970-4336-B23A-459CBF19C527}" type="slidenum">
              <a:rPr lang="zh-CN" altLang="en-US" smtClean="0"/>
              <a:pPr/>
              <a:t>4</a:t>
            </a:fld>
            <a:endParaRPr lang="zh-CN" altLang="en-US"/>
          </a:p>
        </p:txBody>
      </p:sp>
    </p:spTree>
    <p:extLst>
      <p:ext uri="{BB962C8B-B14F-4D97-AF65-F5344CB8AC3E}">
        <p14:creationId xmlns:p14="http://schemas.microsoft.com/office/powerpoint/2010/main" xmlns="" val="1941207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89FF47-6970-4336-B23A-459CBF19C527}" type="slidenum">
              <a:rPr lang="zh-CN" altLang="en-US" smtClean="0"/>
              <a:pPr/>
              <a:t>5</a:t>
            </a:fld>
            <a:endParaRPr lang="zh-CN" altLang="en-US"/>
          </a:p>
        </p:txBody>
      </p:sp>
    </p:spTree>
    <p:extLst>
      <p:ext uri="{BB962C8B-B14F-4D97-AF65-F5344CB8AC3E}">
        <p14:creationId xmlns:p14="http://schemas.microsoft.com/office/powerpoint/2010/main" xmlns="" val="3513690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824DAD0-DC3E-45C2-986D-E0553415996F}" type="datetimeFigureOut">
              <a:rPr lang="zh-CN" altLang="en-US" smtClean="0"/>
              <a:pPr/>
              <a:t>2016-12-20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D3DB61-30D8-4285-AB63-243499E15DDE}"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824DAD0-DC3E-45C2-986D-E0553415996F}" type="datetimeFigureOut">
              <a:rPr lang="zh-CN" altLang="en-US" smtClean="0"/>
              <a:pPr/>
              <a:t>2016-12-20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D3DB61-30D8-4285-AB63-243499E15DDE}"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A824DAD0-DC3E-45C2-986D-E0553415996F}" type="datetimeFigureOut">
              <a:rPr lang="zh-CN" altLang="en-US" smtClean="0"/>
              <a:pPr/>
              <a:t>2016-12-20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D3DB61-30D8-4285-AB63-243499E15DDE}"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824DAD0-DC3E-45C2-986D-E0553415996F}" type="datetimeFigureOut">
              <a:rPr lang="zh-CN" altLang="en-US" smtClean="0"/>
              <a:pPr/>
              <a:t>2016-12-20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DD3DB61-30D8-4285-AB63-243499E15DDE}"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824DAD0-DC3E-45C2-986D-E0553415996F}" type="datetimeFigureOut">
              <a:rPr lang="zh-CN" altLang="en-US" smtClean="0"/>
              <a:pPr/>
              <a:t>2016-12-20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DD3DB61-30D8-4285-AB63-243499E15DDE}"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824DAD0-DC3E-45C2-986D-E0553415996F}" type="datetimeFigureOut">
              <a:rPr lang="zh-CN" altLang="en-US" smtClean="0"/>
              <a:pPr/>
              <a:t>2016-12-20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DD3DB61-30D8-4285-AB63-243499E15DDE}"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824DAD0-DC3E-45C2-986D-E0553415996F}" type="datetimeFigureOut">
              <a:rPr lang="zh-CN" altLang="en-US" smtClean="0"/>
              <a:pPr/>
              <a:t>2016-12-20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DD3DB61-30D8-4285-AB63-243499E15DDE}"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824DAD0-DC3E-45C2-986D-E0553415996F}" type="datetimeFigureOut">
              <a:rPr lang="zh-CN" altLang="en-US" smtClean="0"/>
              <a:pPr/>
              <a:t>2016-12-20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DD3DB61-30D8-4285-AB63-243499E15DDE}"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824DAD0-DC3E-45C2-986D-E0553415996F}" type="datetimeFigureOut">
              <a:rPr lang="zh-CN" altLang="en-US" smtClean="0"/>
              <a:pPr/>
              <a:t>2016-12-20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DD3DB61-30D8-4285-AB63-243499E15DDE}"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824DAD0-DC3E-45C2-986D-E0553415996F}" type="datetimeFigureOut">
              <a:rPr lang="zh-CN" altLang="en-US" smtClean="0"/>
              <a:pPr/>
              <a:t>2016-12-20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D3DB61-30D8-4285-AB63-243499E15DDE}"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824DAD0-DC3E-45C2-986D-E0553415996F}" type="datetimeFigureOut">
              <a:rPr lang="zh-CN" altLang="en-US" smtClean="0"/>
              <a:pPr/>
              <a:t>2016-12-20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D3DB61-30D8-4285-AB63-243499E15DDE}"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20540742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24DAD0-DC3E-45C2-986D-E0553415996F}" type="datetimeFigureOut">
              <a:rPr lang="zh-CN" altLang="en-US" smtClean="0"/>
              <a:pPr/>
              <a:t>2016-12-20</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3DB61-30D8-4285-AB63-243499E15DDE}"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microsoft.com/office/2007/relationships/hdphoto" Target="../media/hdphoto2.wd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microsoft.com/office/2007/relationships/hdphoto" Target="../media/hdphoto2.wdp"/><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ctrTitle"/>
          </p:nvPr>
        </p:nvSpPr>
        <p:spPr>
          <a:xfrm>
            <a:off x="642910" y="928670"/>
            <a:ext cx="7915276" cy="1470025"/>
          </a:xfrm>
        </p:spPr>
        <p:txBody>
          <a:bodyPr/>
          <a:lstStyle/>
          <a:p>
            <a:r>
              <a:rPr lang="zh-CN" altLang="en-US" dirty="0" smtClean="0">
                <a:solidFill>
                  <a:srgbClr val="002060"/>
                </a:solidFill>
              </a:rPr>
              <a:t>安顺市镇宁自治县坊</a:t>
            </a:r>
            <a:endParaRPr lang="zh-CN" altLang="en-US" dirty="0">
              <a:solidFill>
                <a:srgbClr val="002060"/>
              </a:solidFill>
            </a:endParaRPr>
          </a:p>
        </p:txBody>
      </p:sp>
      <p:sp>
        <p:nvSpPr>
          <p:cNvPr id="3" name="副标题 2"/>
          <p:cNvSpPr>
            <a:spLocks noGrp="1"/>
          </p:cNvSpPr>
          <p:nvPr>
            <p:ph type="subTitle" idx="1"/>
          </p:nvPr>
        </p:nvSpPr>
        <p:spPr>
          <a:xfrm>
            <a:off x="1142976" y="2857496"/>
            <a:ext cx="6686552" cy="1752600"/>
          </a:xfrm>
        </p:spPr>
        <p:txBody>
          <a:bodyPr>
            <a:noAutofit/>
          </a:bodyPr>
          <a:lstStyle/>
          <a:p>
            <a:r>
              <a:rPr lang="zh-CN" altLang="en-US" sz="3600" dirty="0" smtClean="0">
                <a:solidFill>
                  <a:srgbClr val="00B050"/>
                </a:solidFill>
              </a:rPr>
              <a:t> 简报第一期</a:t>
            </a:r>
            <a:r>
              <a:rPr lang="en-US" altLang="zh-CN" sz="3600" dirty="0" smtClean="0">
                <a:solidFill>
                  <a:srgbClr val="00B050"/>
                </a:solidFill>
              </a:rPr>
              <a:t>  </a:t>
            </a:r>
          </a:p>
          <a:p>
            <a:endParaRPr lang="en-US" altLang="zh-CN" sz="2400" dirty="0" smtClean="0">
              <a:solidFill>
                <a:srgbClr val="92D050"/>
              </a:solidFill>
            </a:endParaRPr>
          </a:p>
          <a:p>
            <a:r>
              <a:rPr lang="en-US" altLang="zh-CN" sz="2400" dirty="0" smtClean="0">
                <a:solidFill>
                  <a:srgbClr val="92D050"/>
                </a:solidFill>
              </a:rPr>
              <a:t>                             </a:t>
            </a:r>
            <a:r>
              <a:rPr lang="zh-CN" altLang="en-US" sz="2400" dirty="0" smtClean="0">
                <a:solidFill>
                  <a:srgbClr val="0070C0"/>
                </a:solidFill>
              </a:rPr>
              <a:t>坊主：李瓅艽</a:t>
            </a:r>
            <a:endParaRPr lang="en-US" altLang="zh-CN" sz="2400" dirty="0" smtClean="0">
              <a:solidFill>
                <a:srgbClr val="0070C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descr="C:\Users\Administrator\各行业\女孩\1.pn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r="24924" b="61497"/>
          <a:stretch/>
        </p:blipFill>
        <p:spPr bwMode="auto">
          <a:xfrm>
            <a:off x="-191764" y="72008"/>
            <a:ext cx="1901074" cy="980728"/>
          </a:xfrm>
          <a:prstGeom prst="rect">
            <a:avLst/>
          </a:prstGeom>
          <a:noFill/>
          <a:extLst>
            <a:ext uri="{909E8E84-426E-40DD-AFC4-6F175D3DCCD1}">
              <a14:hiddenFill xmlns:a14="http://schemas.microsoft.com/office/drawing/2010/main" xmlns="">
                <a:solidFill>
                  <a:srgbClr val="FFFFFF"/>
                </a:solidFill>
              </a14:hiddenFill>
            </a:ext>
          </a:extLst>
        </p:spPr>
      </p:pic>
      <p:sp>
        <p:nvSpPr>
          <p:cNvPr id="30" name="文本框 4"/>
          <p:cNvSpPr txBox="1">
            <a:spLocks noChangeArrowheads="1"/>
          </p:cNvSpPr>
          <p:nvPr/>
        </p:nvSpPr>
        <p:spPr bwMode="auto">
          <a:xfrm>
            <a:off x="1531300" y="559908"/>
            <a:ext cx="2176492" cy="348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just" defTabSz="914377">
              <a:lnSpc>
                <a:spcPts val="2000"/>
              </a:lnSpc>
              <a:defRPr/>
            </a:pPr>
            <a:r>
              <a:rPr lang="zh-CN" altLang="en-US" sz="4400" b="1" kern="1100" dirty="0" smtClean="0">
                <a:solidFill>
                  <a:schemeClr val="accent4"/>
                </a:solidFill>
                <a:latin typeface="微软雅黑" pitchFamily="34" charset="-122"/>
                <a:ea typeface="微软雅黑" pitchFamily="34" charset="-122"/>
              </a:rPr>
              <a:t>前言</a:t>
            </a:r>
            <a:endParaRPr lang="en-US" altLang="zh-CN" sz="4400" b="1" kern="1100" dirty="0">
              <a:solidFill>
                <a:schemeClr val="accent4"/>
              </a:solidFill>
              <a:latin typeface="微软雅黑" pitchFamily="34" charset="-122"/>
              <a:ea typeface="微软雅黑" pitchFamily="34" charset="-122"/>
            </a:endParaRPr>
          </a:p>
        </p:txBody>
      </p:sp>
      <p:pic>
        <p:nvPicPr>
          <p:cNvPr id="31" name="Picture 2" descr="C:\Users\Administrator\各行业\女孩\未标题-4.pn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51111" t="-9033" r="2064" b="9033"/>
          <a:stretch/>
        </p:blipFill>
        <p:spPr bwMode="auto">
          <a:xfrm flipH="1">
            <a:off x="-8249" y="1844824"/>
            <a:ext cx="2352428" cy="4869160"/>
          </a:xfrm>
          <a:prstGeom prst="rect">
            <a:avLst/>
          </a:prstGeom>
          <a:noFill/>
          <a:extLst>
            <a:ext uri="{909E8E84-426E-40DD-AFC4-6F175D3DCCD1}">
              <a14:hiddenFill xmlns:a14="http://schemas.microsoft.com/office/drawing/2010/main" xmlns="">
                <a:solidFill>
                  <a:srgbClr val="FFFFFF"/>
                </a:solidFill>
              </a14:hiddenFill>
            </a:ext>
          </a:extLst>
        </p:spPr>
      </p:pic>
      <p:pic>
        <p:nvPicPr>
          <p:cNvPr id="40" name="Picture 3" descr="C:\Users\Administrator\各行业\女孩\未标题-3.png"/>
          <p:cNvPicPr>
            <a:picLocks noChangeAspect="1" noChangeArrowheads="1"/>
          </p:cNvPicPr>
          <p:nvPr/>
        </p:nvPicPr>
        <p:blipFill>
          <a:blip r:embed="rId5" cstate="print">
            <a:extLst>
              <a:ext uri="{BEBA8EAE-BF5A-486C-A8C5-ECC9F3942E4B}">
                <a14:imgProps xmlns:a14="http://schemas.microsoft.com/office/drawing/2010/main" xmlns="">
                  <a14:imgLayer r:embed="rId6">
                    <a14:imgEffect>
                      <a14:colorTemperature colorTemp="11200"/>
                    </a14:imgEffect>
                  </a14:imgLayer>
                </a14:imgProps>
              </a:ext>
              <a:ext uri="{28A0092B-C50C-407E-A947-70E740481C1C}">
                <a14:useLocalDpi xmlns:a14="http://schemas.microsoft.com/office/drawing/2010/main" xmlns="" val="0"/>
              </a:ext>
            </a:extLst>
          </a:blip>
          <a:srcRect/>
          <a:stretch>
            <a:fillRect/>
          </a:stretch>
        </p:blipFill>
        <p:spPr bwMode="auto">
          <a:xfrm>
            <a:off x="-8248" y="5085184"/>
            <a:ext cx="9170717" cy="1772817"/>
          </a:xfrm>
          <a:prstGeom prst="rect">
            <a:avLst/>
          </a:prstGeom>
          <a:noFill/>
          <a:extLst>
            <a:ext uri="{909E8E84-426E-40DD-AFC4-6F175D3DCCD1}">
              <a14:hiddenFill xmlns:a14="http://schemas.microsoft.com/office/drawing/2010/main" xmlns="">
                <a:solidFill>
                  <a:srgbClr val="FFFFFF"/>
                </a:solidFill>
              </a14:hiddenFill>
            </a:ext>
          </a:extLst>
        </p:spPr>
      </p:pic>
      <p:sp>
        <p:nvSpPr>
          <p:cNvPr id="41" name="矩形 40"/>
          <p:cNvSpPr/>
          <p:nvPr/>
        </p:nvSpPr>
        <p:spPr>
          <a:xfrm>
            <a:off x="2087401" y="1268760"/>
            <a:ext cx="6512533" cy="6302462"/>
          </a:xfrm>
          <a:prstGeom prst="rect">
            <a:avLst/>
          </a:prstGeom>
        </p:spPr>
        <p:txBody>
          <a:bodyPr wrap="square" lIns="96745" tIns="48371" rIns="96745" bIns="48371">
            <a:spAutoFit/>
          </a:bodyPr>
          <a:lstStyle/>
          <a:p>
            <a:pPr>
              <a:lnSpc>
                <a:spcPct val="140000"/>
              </a:lnSpc>
            </a:pPr>
            <a:r>
              <a:rPr lang="zh-CN" altLang="en-US" sz="3200" dirty="0" smtClean="0">
                <a:solidFill>
                  <a:schemeClr val="accent2"/>
                </a:solidFill>
                <a:latin typeface="微软雅黑" panose="020B0503020204020204" pitchFamily="34" charset="-122"/>
                <a:ea typeface="微软雅黑" panose="020B0503020204020204" pitchFamily="34" charset="-122"/>
              </a:rPr>
              <a:t>     “国培计划（</a:t>
            </a:r>
            <a:r>
              <a:rPr lang="en-US" altLang="zh-CN" sz="3200" dirty="0" smtClean="0">
                <a:solidFill>
                  <a:schemeClr val="accent2"/>
                </a:solidFill>
                <a:latin typeface="微软雅黑" panose="020B0503020204020204" pitchFamily="34" charset="-122"/>
                <a:ea typeface="微软雅黑" panose="020B0503020204020204" pitchFamily="34" charset="-122"/>
              </a:rPr>
              <a:t>2016)”</a:t>
            </a:r>
            <a:r>
              <a:rPr lang="zh-CN" altLang="en-US" sz="3200" dirty="0" smtClean="0">
                <a:solidFill>
                  <a:schemeClr val="accent2"/>
                </a:solidFill>
                <a:latin typeface="微软雅黑" panose="020B0503020204020204" pitchFamily="34" charset="-122"/>
                <a:ea typeface="微软雅黑" panose="020B0503020204020204" pitchFamily="34" charset="-122"/>
              </a:rPr>
              <a:t>贵州省非少数民族地区乡村幼儿园教师网络研修与园本研修整合培训项目于</a:t>
            </a:r>
            <a:r>
              <a:rPr lang="en-US" altLang="zh-CN" sz="3200" dirty="0" smtClean="0">
                <a:solidFill>
                  <a:schemeClr val="accent2"/>
                </a:solidFill>
                <a:latin typeface="微软雅黑" panose="020B0503020204020204" pitchFamily="34" charset="-122"/>
                <a:ea typeface="微软雅黑" panose="020B0503020204020204" pitchFamily="34" charset="-122"/>
              </a:rPr>
              <a:t>9</a:t>
            </a:r>
            <a:r>
              <a:rPr lang="zh-CN" altLang="en-US" sz="3200" dirty="0" smtClean="0">
                <a:solidFill>
                  <a:schemeClr val="accent2"/>
                </a:solidFill>
                <a:latin typeface="微软雅黑" panose="020B0503020204020204" pitchFamily="34" charset="-122"/>
                <a:ea typeface="微软雅黑" panose="020B0503020204020204" pitchFamily="34" charset="-122"/>
              </a:rPr>
              <a:t>月</a:t>
            </a:r>
            <a:r>
              <a:rPr lang="en-US" altLang="zh-CN" sz="3200" dirty="0" smtClean="0">
                <a:solidFill>
                  <a:schemeClr val="accent2"/>
                </a:solidFill>
                <a:latin typeface="微软雅黑" panose="020B0503020204020204" pitchFamily="34" charset="-122"/>
                <a:ea typeface="微软雅黑" panose="020B0503020204020204" pitchFamily="34" charset="-122"/>
              </a:rPr>
              <a:t>26</a:t>
            </a:r>
            <a:r>
              <a:rPr lang="zh-CN" altLang="en-US" sz="3200" dirty="0" smtClean="0">
                <a:solidFill>
                  <a:schemeClr val="accent2"/>
                </a:solidFill>
                <a:latin typeface="微软雅黑" panose="020B0503020204020204" pitchFamily="34" charset="-122"/>
                <a:ea typeface="微软雅黑" panose="020B0503020204020204" pitchFamily="34" charset="-122"/>
              </a:rPr>
              <a:t>日正式启动，截至</a:t>
            </a:r>
            <a:r>
              <a:rPr lang="en-US" altLang="zh-CN" sz="3200" dirty="0" smtClean="0">
                <a:solidFill>
                  <a:schemeClr val="accent2"/>
                </a:solidFill>
                <a:latin typeface="微软雅黑" panose="020B0503020204020204" pitchFamily="34" charset="-122"/>
                <a:ea typeface="微软雅黑" panose="020B0503020204020204" pitchFamily="34" charset="-122"/>
              </a:rPr>
              <a:t>11</a:t>
            </a:r>
            <a:r>
              <a:rPr lang="zh-CN" altLang="en-US" sz="3200" dirty="0" smtClean="0">
                <a:solidFill>
                  <a:schemeClr val="accent2"/>
                </a:solidFill>
                <a:latin typeface="微软雅黑" panose="020B0503020204020204" pitchFamily="34" charset="-122"/>
                <a:ea typeface="微软雅黑" panose="020B0503020204020204" pitchFamily="34" charset="-122"/>
              </a:rPr>
              <a:t>月</a:t>
            </a:r>
            <a:r>
              <a:rPr lang="en-US" altLang="zh-CN" sz="3200" dirty="0" smtClean="0">
                <a:solidFill>
                  <a:schemeClr val="accent2"/>
                </a:solidFill>
                <a:latin typeface="微软雅黑" panose="020B0503020204020204" pitchFamily="34" charset="-122"/>
                <a:ea typeface="微软雅黑" panose="020B0503020204020204" pitchFamily="34" charset="-122"/>
              </a:rPr>
              <a:t>3</a:t>
            </a:r>
            <a:r>
              <a:rPr lang="zh-CN" altLang="en-US" sz="3200" dirty="0" smtClean="0">
                <a:solidFill>
                  <a:schemeClr val="accent2"/>
                </a:solidFill>
                <a:latin typeface="微软雅黑" panose="020B0503020204020204" pitchFamily="34" charset="-122"/>
                <a:ea typeface="微软雅黑" panose="020B0503020204020204" pitchFamily="34" charset="-122"/>
              </a:rPr>
              <a:t>日已开展了一个多月时间，在此期间，培训整体工作进展顺利，为了让本坊所有园长老师对本坊整体学情情况有所了解，现将前期学情进行汇总和公布如下。</a:t>
            </a:r>
            <a:endParaRPr lang="zh-CN" altLang="en-US" sz="3200" dirty="0">
              <a:solidFill>
                <a:schemeClr val="accent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460618946"/>
      </p:ext>
    </p:extLst>
  </p:cSld>
  <p:clrMapOvr>
    <a:masterClrMapping/>
  </p:clrMapOvr>
  <mc:AlternateContent xmlns:mc="http://schemas.openxmlformats.org/markup-compatibility/2006">
    <mc:Choice xmlns:p14="http://schemas.microsoft.com/office/powerpoint/2010/main" xmlns="" Requires="p14">
      <p:transition spd="slow" p14:dur="110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500"/>
                                        <p:tgtEl>
                                          <p:spTgt spid="4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0-#ppt_w/2"/>
                                          </p:val>
                                        </p:tav>
                                        <p:tav tm="100000">
                                          <p:val>
                                            <p:strVal val="#ppt_x"/>
                                          </p:val>
                                        </p:tav>
                                      </p:tavLst>
                                    </p:anim>
                                    <p:anim calcmode="lin" valueType="num">
                                      <p:cBhvr additive="base">
                                        <p:cTn id="16" dur="500" fill="hold"/>
                                        <p:tgtEl>
                                          <p:spTgt spid="29"/>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iterate type="lt">
                                    <p:tmPct val="10000"/>
                                  </p:iterate>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animEffect transition="in" filter="fade">
                                      <p:cBhvr>
                                        <p:cTn id="22" dur="500"/>
                                        <p:tgtEl>
                                          <p:spTgt spid="30"/>
                                        </p:tgtEl>
                                      </p:cBhvr>
                                    </p:animEffect>
                                  </p:childTnLst>
                                </p:cTn>
                              </p:par>
                            </p:childTnLst>
                          </p:cTn>
                        </p:par>
                        <p:par>
                          <p:cTn id="23" fill="hold">
                            <p:stCondLst>
                              <p:cond delay="2050"/>
                            </p:stCondLst>
                            <p:childTnLst>
                              <p:par>
                                <p:cTn id="24" presetID="10" presetClass="entr" presetSubtype="0" fill="hold" grpId="0" nodeType="afterEffect">
                                  <p:stCondLst>
                                    <p:cond delay="0"/>
                                  </p:stCondLst>
                                  <p:iterate type="lt">
                                    <p:tmPct val="10000"/>
                                  </p:iterate>
                                  <p:childTnLst>
                                    <p:set>
                                      <p:cBhvr>
                                        <p:cTn id="25" dur="1" fill="hold">
                                          <p:stCondLst>
                                            <p:cond delay="0"/>
                                          </p:stCondLst>
                                        </p:cTn>
                                        <p:tgtEl>
                                          <p:spTgt spid="41"/>
                                        </p:tgtEl>
                                        <p:attrNameLst>
                                          <p:attrName>style.visibility</p:attrName>
                                        </p:attrNameLst>
                                      </p:cBhvr>
                                      <p:to>
                                        <p:strVal val="visible"/>
                                      </p:to>
                                    </p:set>
                                    <p:animEffect transition="in" filter="fade">
                                      <p:cBhvr>
                                        <p:cTn id="2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783623" y="202630"/>
            <a:ext cx="3842390" cy="634082"/>
          </a:xfrm>
          <a:prstGeom prst="rect">
            <a:avLst/>
          </a:prstGeom>
        </p:spPr>
        <p:txBody>
          <a:bodyPr/>
          <a:lstStyle>
            <a:lvl1pPr algn="l" defTabSz="914400" rtl="0" eaLnBrk="1" latinLnBrk="0" hangingPunct="1">
              <a:spcBef>
                <a:spcPct val="0"/>
              </a:spcBef>
              <a:buNone/>
              <a:defRPr sz="3600" kern="1200">
                <a:solidFill>
                  <a:srgbClr val="92D050"/>
                </a:solidFill>
                <a:latin typeface="汉仪秀英体简" pitchFamily="49" charset="-122"/>
                <a:ea typeface="汉仪秀英体简" pitchFamily="49" charset="-122"/>
                <a:cs typeface="+mj-cs"/>
              </a:defRPr>
            </a:lvl1pPr>
          </a:lstStyle>
          <a:p>
            <a:r>
              <a:rPr lang="zh-CN" altLang="en-US" b="1" dirty="0" smtClean="0">
                <a:solidFill>
                  <a:schemeClr val="accent2"/>
                </a:solidFill>
                <a:latin typeface="+mj-ea"/>
                <a:ea typeface="+mj-ea"/>
              </a:rPr>
              <a:t>基本概况</a:t>
            </a:r>
            <a:endParaRPr lang="zh-CN" altLang="en-US" b="1" dirty="0">
              <a:solidFill>
                <a:schemeClr val="accent2"/>
              </a:solidFill>
              <a:latin typeface="+mj-ea"/>
              <a:ea typeface="+mj-ea"/>
            </a:endParaRPr>
          </a:p>
        </p:txBody>
      </p:sp>
      <p:pic>
        <p:nvPicPr>
          <p:cNvPr id="9" name="Picture 5" descr="C:\Users\Administrator\各行业素材\幼儿园素材\s.pn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26610" t="9011" r="32085" b="24801"/>
          <a:stretch/>
        </p:blipFill>
        <p:spPr bwMode="auto">
          <a:xfrm>
            <a:off x="-19108" y="-10038"/>
            <a:ext cx="860133" cy="918758"/>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 name="Group 35"/>
          <p:cNvGrpSpPr/>
          <p:nvPr/>
        </p:nvGrpSpPr>
        <p:grpSpPr>
          <a:xfrm>
            <a:off x="769938" y="3677144"/>
            <a:ext cx="1613466" cy="460963"/>
            <a:chOff x="769938" y="2456536"/>
            <a:chExt cx="1613466" cy="345642"/>
          </a:xfrm>
        </p:grpSpPr>
        <p:sp>
          <p:nvSpPr>
            <p:cNvPr id="8" name="Notched Right Arrow 32"/>
            <p:cNvSpPr/>
            <p:nvPr/>
          </p:nvSpPr>
          <p:spPr>
            <a:xfrm>
              <a:off x="769938" y="2456536"/>
              <a:ext cx="1613466" cy="345642"/>
            </a:xfrm>
            <a:prstGeom prst="notchedRightArrow">
              <a:avLst>
                <a:gd name="adj1" fmla="val 100000"/>
                <a:gd name="adj2" fmla="val 9102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34"/>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2">
                    <a:lumMod val="75000"/>
                  </a:schemeClr>
                </a:solidFill>
              </a:endParaRPr>
            </a:p>
          </p:txBody>
        </p:sp>
      </p:grpSp>
      <p:grpSp>
        <p:nvGrpSpPr>
          <p:cNvPr id="3" name="Group 40"/>
          <p:cNvGrpSpPr/>
          <p:nvPr/>
        </p:nvGrpSpPr>
        <p:grpSpPr>
          <a:xfrm>
            <a:off x="3751874" y="3677144"/>
            <a:ext cx="1613466" cy="460963"/>
            <a:chOff x="769938" y="2456536"/>
            <a:chExt cx="1613466" cy="345642"/>
          </a:xfrm>
        </p:grpSpPr>
        <p:sp>
          <p:nvSpPr>
            <p:cNvPr id="15" name="Notched Right Arrow 41"/>
            <p:cNvSpPr/>
            <p:nvPr/>
          </p:nvSpPr>
          <p:spPr>
            <a:xfrm>
              <a:off x="769938" y="2456536"/>
              <a:ext cx="1613466" cy="345642"/>
            </a:xfrm>
            <a:prstGeom prst="notchedRightArrow">
              <a:avLst>
                <a:gd name="adj1" fmla="val 100000"/>
                <a:gd name="adj2" fmla="val 9102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42"/>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2">
                    <a:lumMod val="75000"/>
                  </a:schemeClr>
                </a:solidFill>
              </a:endParaRPr>
            </a:p>
          </p:txBody>
        </p:sp>
      </p:grpSp>
      <p:grpSp>
        <p:nvGrpSpPr>
          <p:cNvPr id="4" name="Group 49"/>
          <p:cNvGrpSpPr/>
          <p:nvPr/>
        </p:nvGrpSpPr>
        <p:grpSpPr>
          <a:xfrm>
            <a:off x="6733811" y="3677144"/>
            <a:ext cx="1613466" cy="460963"/>
            <a:chOff x="769938" y="2456536"/>
            <a:chExt cx="1613466" cy="345642"/>
          </a:xfrm>
        </p:grpSpPr>
        <p:sp>
          <p:nvSpPr>
            <p:cNvPr id="21" name="Notched Right Arrow 51"/>
            <p:cNvSpPr/>
            <p:nvPr/>
          </p:nvSpPr>
          <p:spPr>
            <a:xfrm>
              <a:off x="769938" y="2456536"/>
              <a:ext cx="1613466" cy="345642"/>
            </a:xfrm>
            <a:prstGeom prst="notchedRightArrow">
              <a:avLst>
                <a:gd name="adj1" fmla="val 100000"/>
                <a:gd name="adj2" fmla="val 9102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63"/>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2">
                    <a:lumMod val="75000"/>
                  </a:schemeClr>
                </a:solidFill>
              </a:endParaRPr>
            </a:p>
          </p:txBody>
        </p:sp>
      </p:grpSp>
      <p:cxnSp>
        <p:nvCxnSpPr>
          <p:cNvPr id="28" name="Straight Connector 74"/>
          <p:cNvCxnSpPr>
            <a:stCxn id="34" idx="7"/>
          </p:cNvCxnSpPr>
          <p:nvPr/>
        </p:nvCxnSpPr>
        <p:spPr>
          <a:xfrm flipH="1">
            <a:off x="1574466" y="3086603"/>
            <a:ext cx="1" cy="820054"/>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9" name="Straight Connector 85"/>
          <p:cNvCxnSpPr>
            <a:stCxn id="37" idx="7"/>
          </p:cNvCxnSpPr>
          <p:nvPr/>
        </p:nvCxnSpPr>
        <p:spPr>
          <a:xfrm flipH="1">
            <a:off x="4559094" y="3080251"/>
            <a:ext cx="1" cy="820054"/>
          </a:xfrm>
          <a:prstGeom prst="line">
            <a:avLst/>
          </a:prstGeom>
          <a:ln w="19050">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0" name="Straight Connector 90"/>
          <p:cNvCxnSpPr>
            <a:stCxn id="40" idx="7"/>
          </p:cNvCxnSpPr>
          <p:nvPr/>
        </p:nvCxnSpPr>
        <p:spPr>
          <a:xfrm flipH="1">
            <a:off x="7538436" y="3080251"/>
            <a:ext cx="1" cy="820054"/>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5" name="Group 68"/>
          <p:cNvGrpSpPr/>
          <p:nvPr/>
        </p:nvGrpSpPr>
        <p:grpSpPr>
          <a:xfrm>
            <a:off x="1295011" y="2186844"/>
            <a:ext cx="558911" cy="745387"/>
            <a:chOff x="1295010" y="1424373"/>
            <a:chExt cx="558911" cy="558911"/>
          </a:xfrm>
        </p:grpSpPr>
        <p:sp>
          <p:nvSpPr>
            <p:cNvPr id="34" name="Teardrop 64"/>
            <p:cNvSpPr/>
            <p:nvPr/>
          </p:nvSpPr>
          <p:spPr>
            <a:xfrm rot="8100000">
              <a:off x="1295010" y="1424373"/>
              <a:ext cx="558911" cy="55891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eform 116"/>
            <p:cNvSpPr>
              <a:spLocks noEditPoints="1"/>
            </p:cNvSpPr>
            <p:nvPr/>
          </p:nvSpPr>
          <p:spPr bwMode="auto">
            <a:xfrm>
              <a:off x="1420657" y="1575878"/>
              <a:ext cx="307301" cy="24782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7" name="Group 75"/>
          <p:cNvGrpSpPr/>
          <p:nvPr/>
        </p:nvGrpSpPr>
        <p:grpSpPr>
          <a:xfrm>
            <a:off x="4279639" y="2180491"/>
            <a:ext cx="558911" cy="745387"/>
            <a:chOff x="4279638" y="1419610"/>
            <a:chExt cx="558911" cy="558911"/>
          </a:xfrm>
        </p:grpSpPr>
        <p:sp>
          <p:nvSpPr>
            <p:cNvPr id="37" name="Teardrop 87"/>
            <p:cNvSpPr/>
            <p:nvPr/>
          </p:nvSpPr>
          <p:spPr>
            <a:xfrm rot="8100000">
              <a:off x="4279638" y="1419610"/>
              <a:ext cx="558911" cy="558911"/>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15"/>
            <p:cNvSpPr>
              <a:spLocks noEditPoints="1"/>
            </p:cNvSpPr>
            <p:nvPr/>
          </p:nvSpPr>
          <p:spPr bwMode="auto">
            <a:xfrm>
              <a:off x="4433364" y="1598738"/>
              <a:ext cx="266700" cy="200025"/>
            </a:xfrm>
            <a:custGeom>
              <a:avLst/>
              <a:gdLst/>
              <a:ahLst/>
              <a:cxnLst>
                <a:cxn ang="0">
                  <a:pos x="168" y="126"/>
                </a:cxn>
                <a:cxn ang="0">
                  <a:pos x="0" y="126"/>
                </a:cxn>
                <a:cxn ang="0">
                  <a:pos x="0" y="0"/>
                </a:cxn>
                <a:cxn ang="0">
                  <a:pos x="10" y="0"/>
                </a:cxn>
                <a:cxn ang="0">
                  <a:pos x="10" y="115"/>
                </a:cxn>
                <a:cxn ang="0">
                  <a:pos x="168" y="115"/>
                </a:cxn>
                <a:cxn ang="0">
                  <a:pos x="168" y="126"/>
                </a:cxn>
                <a:cxn ang="0">
                  <a:pos x="54" y="104"/>
                </a:cxn>
                <a:cxn ang="0">
                  <a:pos x="32" y="104"/>
                </a:cxn>
                <a:cxn ang="0">
                  <a:pos x="32" y="63"/>
                </a:cxn>
                <a:cxn ang="0">
                  <a:pos x="54" y="63"/>
                </a:cxn>
                <a:cxn ang="0">
                  <a:pos x="54" y="104"/>
                </a:cxn>
                <a:cxn ang="0">
                  <a:pos x="84" y="104"/>
                </a:cxn>
                <a:cxn ang="0">
                  <a:pos x="64" y="104"/>
                </a:cxn>
                <a:cxn ang="0">
                  <a:pos x="64" y="19"/>
                </a:cxn>
                <a:cxn ang="0">
                  <a:pos x="84" y="19"/>
                </a:cxn>
                <a:cxn ang="0">
                  <a:pos x="84" y="104"/>
                </a:cxn>
                <a:cxn ang="0">
                  <a:pos x="116" y="104"/>
                </a:cxn>
                <a:cxn ang="0">
                  <a:pos x="95" y="104"/>
                </a:cxn>
                <a:cxn ang="0">
                  <a:pos x="95" y="41"/>
                </a:cxn>
                <a:cxn ang="0">
                  <a:pos x="116" y="41"/>
                </a:cxn>
                <a:cxn ang="0">
                  <a:pos x="116" y="104"/>
                </a:cxn>
                <a:cxn ang="0">
                  <a:pos x="147" y="104"/>
                </a:cxn>
                <a:cxn ang="0">
                  <a:pos x="127" y="104"/>
                </a:cxn>
                <a:cxn ang="0">
                  <a:pos x="127" y="9"/>
                </a:cxn>
                <a:cxn ang="0">
                  <a:pos x="147" y="9"/>
                </a:cxn>
                <a:cxn ang="0">
                  <a:pos x="147" y="104"/>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 name="Group 78"/>
          <p:cNvGrpSpPr/>
          <p:nvPr/>
        </p:nvGrpSpPr>
        <p:grpSpPr>
          <a:xfrm>
            <a:off x="7258981" y="2180491"/>
            <a:ext cx="558911" cy="745387"/>
            <a:chOff x="7258980" y="1419610"/>
            <a:chExt cx="558911" cy="558911"/>
          </a:xfrm>
        </p:grpSpPr>
        <p:sp>
          <p:nvSpPr>
            <p:cNvPr id="40" name="Teardrop 92"/>
            <p:cNvSpPr/>
            <p:nvPr/>
          </p:nvSpPr>
          <p:spPr>
            <a:xfrm rot="8100000">
              <a:off x="7258980" y="1419610"/>
              <a:ext cx="558911" cy="55891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Freeform 152"/>
            <p:cNvSpPr>
              <a:spLocks noEditPoints="1"/>
            </p:cNvSpPr>
            <p:nvPr/>
          </p:nvSpPr>
          <p:spPr bwMode="auto">
            <a:xfrm>
              <a:off x="7397225" y="1605088"/>
              <a:ext cx="276028" cy="255087"/>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2" name="组合 47"/>
          <p:cNvGrpSpPr/>
          <p:nvPr/>
        </p:nvGrpSpPr>
        <p:grpSpPr>
          <a:xfrm>
            <a:off x="467011" y="4744081"/>
            <a:ext cx="2106507" cy="717887"/>
            <a:chOff x="8658785" y="1713914"/>
            <a:chExt cx="2727870" cy="744398"/>
          </a:xfrm>
        </p:grpSpPr>
        <p:sp>
          <p:nvSpPr>
            <p:cNvPr id="49" name="TextBox 57"/>
            <p:cNvSpPr>
              <a:spLocks noChangeArrowheads="1"/>
            </p:cNvSpPr>
            <p:nvPr/>
          </p:nvSpPr>
          <p:spPr bwMode="auto">
            <a:xfrm>
              <a:off x="8693257" y="2205658"/>
              <a:ext cx="2693398" cy="252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lvl="0" algn="ctr">
                <a:lnSpc>
                  <a:spcPts val="1867"/>
                </a:lnSpc>
              </a:pPr>
              <a:r>
                <a:rPr lang="zh-CN" altLang="en-US" sz="1200" dirty="0" smtClean="0">
                  <a:solidFill>
                    <a:srgbClr val="00B050"/>
                  </a:solidFill>
                  <a:latin typeface="微软雅黑" pitchFamily="34" charset="-122"/>
                  <a:ea typeface="微软雅黑" pitchFamily="34" charset="-122"/>
                  <a:sym typeface="微软雅黑" pitchFamily="34" charset="-122"/>
                </a:rPr>
                <a:t>本坊</a:t>
              </a:r>
              <a:r>
                <a:rPr lang="en-US" altLang="zh-CN" sz="1200" dirty="0" smtClean="0">
                  <a:solidFill>
                    <a:srgbClr val="00B050"/>
                  </a:solidFill>
                  <a:latin typeface="微软雅黑" pitchFamily="34" charset="-122"/>
                  <a:ea typeface="微软雅黑" pitchFamily="34" charset="-122"/>
                  <a:sym typeface="微软雅黑" pitchFamily="34" charset="-122"/>
                </a:rPr>
                <a:t>84</a:t>
              </a:r>
              <a:r>
                <a:rPr lang="zh-CN" altLang="en-US" sz="1200" dirty="0" smtClean="0">
                  <a:solidFill>
                    <a:srgbClr val="00B050"/>
                  </a:solidFill>
                  <a:latin typeface="微软雅黑" pitchFamily="34" charset="-122"/>
                  <a:ea typeface="微软雅黑" pitchFamily="34" charset="-122"/>
                  <a:sym typeface="微软雅黑" pitchFamily="34" charset="-122"/>
                </a:rPr>
                <a:t>人全部参与学习</a:t>
              </a:r>
              <a:endParaRPr lang="en-US" altLang="zh-CN" sz="1200" dirty="0">
                <a:solidFill>
                  <a:srgbClr val="00B050"/>
                </a:solidFill>
                <a:latin typeface="微软雅黑" pitchFamily="34" charset="-122"/>
                <a:ea typeface="微软雅黑" pitchFamily="34" charset="-122"/>
                <a:sym typeface="微软雅黑" pitchFamily="34" charset="-122"/>
              </a:endParaRPr>
            </a:p>
          </p:txBody>
        </p:sp>
        <p:sp>
          <p:nvSpPr>
            <p:cNvPr id="50" name="TextBox 58"/>
            <p:cNvSpPr>
              <a:spLocks noChangeArrowheads="1"/>
            </p:cNvSpPr>
            <p:nvPr/>
          </p:nvSpPr>
          <p:spPr bwMode="auto">
            <a:xfrm>
              <a:off x="9110804" y="1713914"/>
              <a:ext cx="1971793" cy="638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000" b="1" dirty="0" smtClean="0">
                  <a:solidFill>
                    <a:srgbClr val="00B050"/>
                  </a:solidFill>
                  <a:latin typeface="微软雅黑" pitchFamily="34" charset="-122"/>
                  <a:ea typeface="微软雅黑" pitchFamily="34" charset="-122"/>
                  <a:sym typeface="微软雅黑" pitchFamily="34" charset="-122"/>
                </a:rPr>
                <a:t>有效学习人数</a:t>
              </a:r>
              <a:endParaRPr lang="zh-CN" altLang="en-US" sz="2000" b="1" dirty="0">
                <a:solidFill>
                  <a:srgbClr val="00B050"/>
                </a:solidFill>
                <a:latin typeface="微软雅黑" pitchFamily="34" charset="-122"/>
                <a:ea typeface="微软雅黑" pitchFamily="34" charset="-122"/>
                <a:sym typeface="微软雅黑" pitchFamily="34" charset="-122"/>
              </a:endParaRPr>
            </a:p>
          </p:txBody>
        </p:sp>
        <p:cxnSp>
          <p:nvCxnSpPr>
            <p:cNvPr id="51" name="直接连接符 50"/>
            <p:cNvCxnSpPr/>
            <p:nvPr/>
          </p:nvCxnSpPr>
          <p:spPr>
            <a:xfrm>
              <a:off x="8658785" y="2067615"/>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3" name="组合 51"/>
          <p:cNvGrpSpPr/>
          <p:nvPr/>
        </p:nvGrpSpPr>
        <p:grpSpPr>
          <a:xfrm>
            <a:off x="1871349" y="1700807"/>
            <a:ext cx="2079886" cy="972430"/>
            <a:chOff x="8623314" y="1713915"/>
            <a:chExt cx="2693398" cy="1008342"/>
          </a:xfrm>
        </p:grpSpPr>
        <p:sp>
          <p:nvSpPr>
            <p:cNvPr id="53" name="TextBox 57"/>
            <p:cNvSpPr>
              <a:spLocks noChangeArrowheads="1"/>
            </p:cNvSpPr>
            <p:nvPr/>
          </p:nvSpPr>
          <p:spPr bwMode="auto">
            <a:xfrm>
              <a:off x="8623314" y="2216948"/>
              <a:ext cx="2693398" cy="5053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lvl="0" algn="ctr">
                <a:lnSpc>
                  <a:spcPts val="1867"/>
                </a:lnSpc>
              </a:pPr>
              <a:r>
                <a:rPr lang="zh-CN" altLang="en-US" sz="1400" dirty="0" smtClean="0">
                  <a:solidFill>
                    <a:srgbClr val="00B050"/>
                  </a:solidFill>
                  <a:latin typeface="微软雅黑" pitchFamily="34" charset="-122"/>
                  <a:ea typeface="微软雅黑" pitchFamily="34" charset="-122"/>
                </a:rPr>
                <a:t>     原有</a:t>
              </a:r>
              <a:r>
                <a:rPr lang="en-US" altLang="zh-CN" sz="1400" dirty="0" smtClean="0">
                  <a:solidFill>
                    <a:srgbClr val="00B050"/>
                  </a:solidFill>
                  <a:latin typeface="微软雅黑" pitchFamily="34" charset="-122"/>
                  <a:ea typeface="微软雅黑" pitchFamily="34" charset="-122"/>
                </a:rPr>
                <a:t>80</a:t>
              </a:r>
              <a:r>
                <a:rPr lang="zh-CN" altLang="en-US" sz="1400" dirty="0" smtClean="0">
                  <a:solidFill>
                    <a:srgbClr val="00B050"/>
                  </a:solidFill>
                  <a:latin typeface="微软雅黑" pitchFamily="34" charset="-122"/>
                  <a:ea typeface="微软雅黑" pitchFamily="34" charset="-122"/>
                </a:rPr>
                <a:t>人，后补</a:t>
              </a:r>
              <a:r>
                <a:rPr lang="en-US" altLang="zh-CN" sz="1400" dirty="0" smtClean="0">
                  <a:solidFill>
                    <a:srgbClr val="00B050"/>
                  </a:solidFill>
                  <a:latin typeface="微软雅黑" pitchFamily="34" charset="-122"/>
                  <a:ea typeface="微软雅黑" pitchFamily="34" charset="-122"/>
                </a:rPr>
                <a:t>4</a:t>
              </a:r>
              <a:r>
                <a:rPr lang="zh-CN" altLang="en-US" sz="1400" dirty="0" smtClean="0">
                  <a:solidFill>
                    <a:srgbClr val="00B050"/>
                  </a:solidFill>
                  <a:latin typeface="微软雅黑" pitchFamily="34" charset="-122"/>
                  <a:ea typeface="微软雅黑" pitchFamily="34" charset="-122"/>
                </a:rPr>
                <a:t>人，共</a:t>
              </a:r>
              <a:r>
                <a:rPr lang="en-US" altLang="zh-CN" sz="1400" dirty="0" smtClean="0">
                  <a:solidFill>
                    <a:srgbClr val="00B050"/>
                  </a:solidFill>
                  <a:latin typeface="微软雅黑" pitchFamily="34" charset="-122"/>
                  <a:ea typeface="微软雅黑" pitchFamily="34" charset="-122"/>
                </a:rPr>
                <a:t>84</a:t>
              </a:r>
              <a:r>
                <a:rPr lang="zh-CN" altLang="en-US" sz="1400" dirty="0" smtClean="0">
                  <a:solidFill>
                    <a:srgbClr val="00B050"/>
                  </a:solidFill>
                  <a:latin typeface="微软雅黑" pitchFamily="34" charset="-122"/>
                  <a:ea typeface="微软雅黑" pitchFamily="34" charset="-122"/>
                </a:rPr>
                <a:t>人</a:t>
              </a:r>
              <a:endParaRPr lang="en-US" altLang="zh-CN" sz="1200" dirty="0">
                <a:solidFill>
                  <a:srgbClr val="00B050"/>
                </a:solidFill>
                <a:latin typeface="微软雅黑" pitchFamily="34" charset="-122"/>
                <a:ea typeface="微软雅黑" pitchFamily="34" charset="-122"/>
                <a:sym typeface="微软雅黑" pitchFamily="34" charset="-122"/>
              </a:endParaRPr>
            </a:p>
          </p:txBody>
        </p:sp>
        <p:sp>
          <p:nvSpPr>
            <p:cNvPr id="54" name="TextBox 58"/>
            <p:cNvSpPr>
              <a:spLocks noChangeArrowheads="1"/>
            </p:cNvSpPr>
            <p:nvPr/>
          </p:nvSpPr>
          <p:spPr bwMode="auto">
            <a:xfrm>
              <a:off x="9110806" y="1713915"/>
              <a:ext cx="1971794" cy="3191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000" b="1" dirty="0" smtClean="0">
                  <a:solidFill>
                    <a:srgbClr val="00B050"/>
                  </a:solidFill>
                  <a:latin typeface="微软雅黑" pitchFamily="34" charset="-122"/>
                  <a:ea typeface="微软雅黑" pitchFamily="34" charset="-122"/>
                  <a:sym typeface="微软雅黑" pitchFamily="34" charset="-122"/>
                </a:rPr>
                <a:t>本坊人数</a:t>
              </a:r>
              <a:endParaRPr lang="zh-CN" altLang="en-US" sz="2000" b="1" dirty="0">
                <a:solidFill>
                  <a:srgbClr val="00B050"/>
                </a:solidFill>
                <a:latin typeface="微软雅黑" pitchFamily="34" charset="-122"/>
                <a:ea typeface="微软雅黑" pitchFamily="34" charset="-122"/>
                <a:sym typeface="微软雅黑" pitchFamily="34" charset="-122"/>
              </a:endParaRPr>
            </a:p>
          </p:txBody>
        </p:sp>
        <p:cxnSp>
          <p:nvCxnSpPr>
            <p:cNvPr id="55" name="直接连接符 54"/>
            <p:cNvCxnSpPr/>
            <p:nvPr/>
          </p:nvCxnSpPr>
          <p:spPr>
            <a:xfrm>
              <a:off x="9042987" y="2142282"/>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4" name="组合 55"/>
          <p:cNvGrpSpPr/>
          <p:nvPr/>
        </p:nvGrpSpPr>
        <p:grpSpPr>
          <a:xfrm>
            <a:off x="3516778" y="4744083"/>
            <a:ext cx="2079886" cy="717888"/>
            <a:chOff x="8693259" y="1713914"/>
            <a:chExt cx="2693398" cy="744398"/>
          </a:xfrm>
        </p:grpSpPr>
        <p:sp>
          <p:nvSpPr>
            <p:cNvPr id="57" name="TextBox 57"/>
            <p:cNvSpPr>
              <a:spLocks noChangeArrowheads="1"/>
            </p:cNvSpPr>
            <p:nvPr/>
          </p:nvSpPr>
          <p:spPr bwMode="auto">
            <a:xfrm>
              <a:off x="8693259" y="2205658"/>
              <a:ext cx="2693398" cy="252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lvl="0" algn="ctr">
                <a:lnSpc>
                  <a:spcPts val="1867"/>
                </a:lnSpc>
              </a:pPr>
              <a:r>
                <a:rPr lang="zh-CN" altLang="en-US" sz="1400" dirty="0" smtClean="0">
                  <a:solidFill>
                    <a:srgbClr val="00B050"/>
                  </a:solidFill>
                  <a:latin typeface="微软雅黑" pitchFamily="34" charset="-122"/>
                  <a:ea typeface="微软雅黑" pitchFamily="34" charset="-122"/>
                </a:rPr>
                <a:t>     本坊目前合格人数</a:t>
              </a:r>
              <a:r>
                <a:rPr lang="en-US" altLang="zh-CN" sz="1400" dirty="0" smtClean="0">
                  <a:solidFill>
                    <a:srgbClr val="00B050"/>
                  </a:solidFill>
                  <a:latin typeface="微软雅黑" pitchFamily="34" charset="-122"/>
                  <a:ea typeface="微软雅黑" pitchFamily="34" charset="-122"/>
                </a:rPr>
                <a:t>40</a:t>
              </a:r>
              <a:r>
                <a:rPr lang="zh-CN" altLang="en-US" sz="1400" dirty="0" smtClean="0">
                  <a:solidFill>
                    <a:srgbClr val="00B050"/>
                  </a:solidFill>
                  <a:latin typeface="微软雅黑" pitchFamily="34" charset="-122"/>
                  <a:ea typeface="微软雅黑" pitchFamily="34" charset="-122"/>
                </a:rPr>
                <a:t>人</a:t>
              </a:r>
              <a:endParaRPr lang="en-US" altLang="zh-CN" sz="1200" dirty="0">
                <a:solidFill>
                  <a:srgbClr val="00B050"/>
                </a:solidFill>
                <a:latin typeface="微软雅黑" pitchFamily="34" charset="-122"/>
                <a:ea typeface="微软雅黑" pitchFamily="34" charset="-122"/>
                <a:sym typeface="微软雅黑" pitchFamily="34" charset="-122"/>
              </a:endParaRPr>
            </a:p>
          </p:txBody>
        </p:sp>
        <p:sp>
          <p:nvSpPr>
            <p:cNvPr id="58" name="TextBox 58"/>
            <p:cNvSpPr>
              <a:spLocks noChangeArrowheads="1"/>
            </p:cNvSpPr>
            <p:nvPr/>
          </p:nvSpPr>
          <p:spPr bwMode="auto">
            <a:xfrm>
              <a:off x="9110806" y="1713914"/>
              <a:ext cx="1971795" cy="6382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000" b="1" dirty="0" smtClean="0">
                  <a:solidFill>
                    <a:srgbClr val="00B050"/>
                  </a:solidFill>
                  <a:latin typeface="微软雅黑" pitchFamily="34" charset="-122"/>
                  <a:ea typeface="微软雅黑" pitchFamily="34" charset="-122"/>
                  <a:sym typeface="微软雅黑" pitchFamily="34" charset="-122"/>
                </a:rPr>
                <a:t>成绩合格人数</a:t>
              </a:r>
              <a:endParaRPr lang="zh-CN" altLang="en-US" sz="2000" b="1" dirty="0">
                <a:solidFill>
                  <a:srgbClr val="00B050"/>
                </a:solidFill>
                <a:latin typeface="微软雅黑" pitchFamily="34" charset="-122"/>
                <a:ea typeface="微软雅黑" pitchFamily="34" charset="-122"/>
                <a:sym typeface="微软雅黑" pitchFamily="34" charset="-122"/>
              </a:endParaRPr>
            </a:p>
          </p:txBody>
        </p:sp>
        <p:cxnSp>
          <p:nvCxnSpPr>
            <p:cNvPr id="59" name="直接连接符 58"/>
            <p:cNvCxnSpPr/>
            <p:nvPr/>
          </p:nvCxnSpPr>
          <p:spPr>
            <a:xfrm>
              <a:off x="8941332" y="2133650"/>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7" name="组合 59"/>
          <p:cNvGrpSpPr/>
          <p:nvPr/>
        </p:nvGrpSpPr>
        <p:grpSpPr>
          <a:xfrm>
            <a:off x="4922700" y="1719747"/>
            <a:ext cx="2079886" cy="961545"/>
            <a:chOff x="8693259" y="1713914"/>
            <a:chExt cx="2693398" cy="997053"/>
          </a:xfrm>
        </p:grpSpPr>
        <p:sp>
          <p:nvSpPr>
            <p:cNvPr id="61" name="TextBox 57"/>
            <p:cNvSpPr>
              <a:spLocks noChangeArrowheads="1"/>
            </p:cNvSpPr>
            <p:nvPr/>
          </p:nvSpPr>
          <p:spPr bwMode="auto">
            <a:xfrm>
              <a:off x="8693259" y="2205658"/>
              <a:ext cx="2693398" cy="5053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lvl="0" algn="ctr">
                <a:lnSpc>
                  <a:spcPts val="1867"/>
                </a:lnSpc>
              </a:pPr>
              <a:r>
                <a:rPr lang="zh-CN" altLang="en-US" sz="1400" dirty="0" smtClean="0">
                  <a:solidFill>
                    <a:srgbClr val="00B050"/>
                  </a:solidFill>
                  <a:latin typeface="微软雅黑" pitchFamily="34" charset="-122"/>
                  <a:ea typeface="微软雅黑" pitchFamily="34" charset="-122"/>
                </a:rPr>
                <a:t>     本坊</a:t>
              </a:r>
              <a:r>
                <a:rPr lang="en-US" altLang="zh-CN" sz="1400" dirty="0" smtClean="0">
                  <a:solidFill>
                    <a:srgbClr val="00B050"/>
                  </a:solidFill>
                  <a:latin typeface="微软雅黑" pitchFamily="34" charset="-122"/>
                  <a:ea typeface="微软雅黑" pitchFamily="34" charset="-122"/>
                </a:rPr>
                <a:t>84</a:t>
              </a:r>
              <a:r>
                <a:rPr lang="zh-CN" altLang="en-US" sz="1400" dirty="0" smtClean="0">
                  <a:solidFill>
                    <a:srgbClr val="00B050"/>
                  </a:solidFill>
                  <a:latin typeface="微软雅黑" pitchFamily="34" charset="-122"/>
                  <a:ea typeface="微软雅黑" pitchFamily="34" charset="-122"/>
                </a:rPr>
                <a:t>人人全部参与学习</a:t>
              </a:r>
              <a:endParaRPr lang="en-US" altLang="zh-CN" sz="1200" dirty="0">
                <a:solidFill>
                  <a:srgbClr val="00B050"/>
                </a:solidFill>
                <a:latin typeface="微软雅黑" pitchFamily="34" charset="-122"/>
                <a:ea typeface="微软雅黑" pitchFamily="34" charset="-122"/>
                <a:sym typeface="微软雅黑" pitchFamily="34" charset="-122"/>
              </a:endParaRPr>
            </a:p>
          </p:txBody>
        </p:sp>
        <p:sp>
          <p:nvSpPr>
            <p:cNvPr id="62" name="TextBox 58"/>
            <p:cNvSpPr>
              <a:spLocks noChangeArrowheads="1"/>
            </p:cNvSpPr>
            <p:nvPr/>
          </p:nvSpPr>
          <p:spPr bwMode="auto">
            <a:xfrm>
              <a:off x="8938566" y="1713914"/>
              <a:ext cx="2144034" cy="6382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000" b="1" dirty="0" smtClean="0">
                  <a:solidFill>
                    <a:srgbClr val="00B050"/>
                  </a:solidFill>
                  <a:latin typeface="微软雅黑" pitchFamily="34" charset="-122"/>
                  <a:ea typeface="微软雅黑" pitchFamily="34" charset="-122"/>
                  <a:sym typeface="微软雅黑" pitchFamily="34" charset="-122"/>
                </a:rPr>
                <a:t>目前参与学习人数</a:t>
              </a:r>
              <a:endParaRPr lang="zh-CN" altLang="en-US" sz="2000" b="1" dirty="0">
                <a:solidFill>
                  <a:srgbClr val="00B050"/>
                </a:solidFill>
                <a:latin typeface="微软雅黑" pitchFamily="34" charset="-122"/>
                <a:ea typeface="微软雅黑" pitchFamily="34" charset="-122"/>
                <a:sym typeface="微软雅黑" pitchFamily="34" charset="-122"/>
              </a:endParaRPr>
            </a:p>
          </p:txBody>
        </p:sp>
        <p:cxnSp>
          <p:nvCxnSpPr>
            <p:cNvPr id="63" name="直接连接符 62"/>
            <p:cNvCxnSpPr/>
            <p:nvPr/>
          </p:nvCxnSpPr>
          <p:spPr>
            <a:xfrm>
              <a:off x="8941332" y="2133650"/>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8" name="组合 63"/>
          <p:cNvGrpSpPr/>
          <p:nvPr/>
        </p:nvGrpSpPr>
        <p:grpSpPr>
          <a:xfrm>
            <a:off x="6513284" y="4744085"/>
            <a:ext cx="2079886" cy="717885"/>
            <a:chOff x="8693259" y="1713915"/>
            <a:chExt cx="2693398" cy="744394"/>
          </a:xfrm>
        </p:grpSpPr>
        <p:sp>
          <p:nvSpPr>
            <p:cNvPr id="65" name="TextBox 57"/>
            <p:cNvSpPr>
              <a:spLocks noChangeArrowheads="1"/>
            </p:cNvSpPr>
            <p:nvPr/>
          </p:nvSpPr>
          <p:spPr bwMode="auto">
            <a:xfrm>
              <a:off x="8693259" y="2205655"/>
              <a:ext cx="2693398" cy="252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lvl="0" algn="ctr">
                <a:lnSpc>
                  <a:spcPts val="1867"/>
                </a:lnSpc>
              </a:pPr>
              <a:r>
                <a:rPr lang="zh-CN" altLang="en-US" sz="1400" dirty="0" smtClean="0">
                  <a:solidFill>
                    <a:srgbClr val="00B050"/>
                  </a:solidFill>
                  <a:latin typeface="微软雅黑" pitchFamily="34" charset="-122"/>
                  <a:ea typeface="微软雅黑" pitchFamily="34" charset="-122"/>
                </a:rPr>
                <a:t>     本坊合格率</a:t>
              </a:r>
              <a:r>
                <a:rPr lang="en-US" altLang="zh-CN" sz="1400" dirty="0" smtClean="0">
                  <a:solidFill>
                    <a:srgbClr val="00B050"/>
                  </a:solidFill>
                  <a:latin typeface="微软雅黑" pitchFamily="34" charset="-122"/>
                  <a:ea typeface="微软雅黑" pitchFamily="34" charset="-122"/>
                </a:rPr>
                <a:t>47.62%</a:t>
              </a:r>
              <a:endParaRPr lang="en-US" altLang="zh-CN" sz="1200" dirty="0">
                <a:solidFill>
                  <a:srgbClr val="00B050"/>
                </a:solidFill>
                <a:latin typeface="微软雅黑" pitchFamily="34" charset="-122"/>
                <a:ea typeface="微软雅黑" pitchFamily="34" charset="-122"/>
                <a:sym typeface="微软雅黑" pitchFamily="34" charset="-122"/>
              </a:endParaRPr>
            </a:p>
          </p:txBody>
        </p:sp>
        <p:sp>
          <p:nvSpPr>
            <p:cNvPr id="66" name="TextBox 58"/>
            <p:cNvSpPr>
              <a:spLocks noChangeArrowheads="1"/>
            </p:cNvSpPr>
            <p:nvPr/>
          </p:nvSpPr>
          <p:spPr bwMode="auto">
            <a:xfrm>
              <a:off x="9110806" y="1713915"/>
              <a:ext cx="1971794" cy="3191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000" b="1" dirty="0" smtClean="0">
                  <a:solidFill>
                    <a:srgbClr val="00B050"/>
                  </a:solidFill>
                  <a:latin typeface="微软雅黑" pitchFamily="34" charset="-122"/>
                  <a:ea typeface="微软雅黑" pitchFamily="34" charset="-122"/>
                  <a:sym typeface="微软雅黑" pitchFamily="34" charset="-122"/>
                </a:rPr>
                <a:t>合格率</a:t>
              </a:r>
              <a:endParaRPr lang="zh-CN" altLang="en-US" sz="2000" b="1" dirty="0">
                <a:solidFill>
                  <a:srgbClr val="00B050"/>
                </a:solidFill>
                <a:latin typeface="微软雅黑" pitchFamily="34" charset="-122"/>
                <a:ea typeface="微软雅黑" pitchFamily="34" charset="-122"/>
                <a:sym typeface="微软雅黑" pitchFamily="34" charset="-122"/>
              </a:endParaRPr>
            </a:p>
          </p:txBody>
        </p:sp>
        <p:cxnSp>
          <p:nvCxnSpPr>
            <p:cNvPr id="67" name="直接连接符 66"/>
            <p:cNvCxnSpPr/>
            <p:nvPr/>
          </p:nvCxnSpPr>
          <p:spPr>
            <a:xfrm>
              <a:off x="8941332" y="2133650"/>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pic>
        <p:nvPicPr>
          <p:cNvPr id="68" name="Picture 3" descr="C:\Users\Administrator\各行业\女孩\未标题-3.png"/>
          <p:cNvPicPr>
            <a:picLocks noChangeAspect="1" noChangeArrowheads="1"/>
          </p:cNvPicPr>
          <p:nvPr/>
        </p:nvPicPr>
        <p:blipFill rotWithShape="1">
          <a:blip r:embed="rId4" cstate="print">
            <a:extLst>
              <a:ext uri="{BEBA8EAE-BF5A-486C-A8C5-ECC9F3942E4B}">
                <a14:imgProps xmlns:a14="http://schemas.microsoft.com/office/drawing/2010/main" xmlns="">
                  <a14:imgLayer r:embed="rId5">
                    <a14:imgEffect>
                      <a14:colorTemperature colorTemp="11200"/>
                    </a14:imgEffect>
                  </a14:imgLayer>
                </a14:imgProps>
              </a:ext>
              <a:ext uri="{28A0092B-C50C-407E-A947-70E740481C1C}">
                <a14:useLocalDpi xmlns:a14="http://schemas.microsoft.com/office/drawing/2010/main" xmlns="" val="0"/>
              </a:ext>
            </a:extLst>
          </a:blip>
          <a:srcRect b="30567"/>
          <a:stretch/>
        </p:blipFill>
        <p:spPr bwMode="auto">
          <a:xfrm>
            <a:off x="-14174" y="5697252"/>
            <a:ext cx="9170717" cy="116074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10149662"/>
      </p:ext>
    </p:extLst>
  </p:cSld>
  <p:clrMapOvr>
    <a:masterClrMapping/>
  </p:clrMapOvr>
  <mc:AlternateContent xmlns:mc="http://schemas.openxmlformats.org/markup-compatibility/2006">
    <mc:Choice xmlns:p14="http://schemas.microsoft.com/office/powerpoint/2010/main" xmlns="" Requires="p14">
      <p:transition spd="slow" p14:dur="110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down)">
                                      <p:cBhvr>
                                        <p:cTn id="7" dur="500"/>
                                        <p:tgtEl>
                                          <p:spTgt spid="68"/>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1500"/>
                            </p:stCondLst>
                            <p:childTnLst>
                              <p:par>
                                <p:cTn id="18" presetID="2" presetClass="entr" presetSubtype="8" accel="50000" decel="5000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0-#ppt_w/2"/>
                                          </p:val>
                                        </p:tav>
                                        <p:tav tm="100000">
                                          <p:val>
                                            <p:strVal val="#ppt_x"/>
                                          </p:val>
                                        </p:tav>
                                      </p:tavLst>
                                    </p:anim>
                                    <p:anim calcmode="lin" valueType="num">
                                      <p:cBhvr additive="base">
                                        <p:cTn id="21" dur="500" fill="hold"/>
                                        <p:tgtEl>
                                          <p:spTgt spid="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8" presetClass="entr" presetSubtype="3"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strips(upRight)">
                                      <p:cBhvr>
                                        <p:cTn id="25" dur="500"/>
                                        <p:tgtEl>
                                          <p:spTgt spid="28"/>
                                        </p:tgtEl>
                                      </p:cBhvr>
                                    </p:animEffect>
                                  </p:childTnLst>
                                </p:cTn>
                              </p:par>
                            </p:childTnLst>
                          </p:cTn>
                        </p:par>
                        <p:par>
                          <p:cTn id="26" fill="hold">
                            <p:stCondLst>
                              <p:cond delay="2500"/>
                            </p:stCondLst>
                            <p:childTnLst>
                              <p:par>
                                <p:cTn id="27" presetID="2" presetClass="entr" presetSubtype="1" accel="50000" decel="5000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par>
                          <p:cTn id="43" fill="hold">
                            <p:stCondLst>
                              <p:cond delay="4000"/>
                            </p:stCondLst>
                            <p:childTnLst>
                              <p:par>
                                <p:cTn id="44" presetID="2" presetClass="entr" presetSubtype="8" accel="50000" decel="50000"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additive="base">
                                        <p:cTn id="46" dur="500" fill="hold"/>
                                        <p:tgtEl>
                                          <p:spTgt spid="3"/>
                                        </p:tgtEl>
                                        <p:attrNameLst>
                                          <p:attrName>ppt_x</p:attrName>
                                        </p:attrNameLst>
                                      </p:cBhvr>
                                      <p:tavLst>
                                        <p:tav tm="0">
                                          <p:val>
                                            <p:strVal val="0-#ppt_w/2"/>
                                          </p:val>
                                        </p:tav>
                                        <p:tav tm="100000">
                                          <p:val>
                                            <p:strVal val="#ppt_x"/>
                                          </p:val>
                                        </p:tav>
                                      </p:tavLst>
                                    </p:anim>
                                    <p:anim calcmode="lin" valueType="num">
                                      <p:cBhvr additive="base">
                                        <p:cTn id="47" dur="500" fill="hold"/>
                                        <p:tgtEl>
                                          <p:spTgt spid="3"/>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18" presetClass="entr" presetSubtype="12" fill="hold"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strips(downLeft)">
                                      <p:cBhvr>
                                        <p:cTn id="51" dur="500"/>
                                        <p:tgtEl>
                                          <p:spTgt spid="29"/>
                                        </p:tgtEl>
                                      </p:cBhvr>
                                    </p:animEffect>
                                  </p:childTnLst>
                                </p:cTn>
                              </p:par>
                            </p:childTnLst>
                          </p:cTn>
                        </p:par>
                        <p:par>
                          <p:cTn id="52" fill="hold">
                            <p:stCondLst>
                              <p:cond delay="5000"/>
                            </p:stCondLst>
                            <p:childTnLst>
                              <p:par>
                                <p:cTn id="53" presetID="2" presetClass="entr" presetSubtype="1" accel="50000" decel="50000" fill="hold" nodeType="after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additive="base">
                                        <p:cTn id="55" dur="500" fill="hold"/>
                                        <p:tgtEl>
                                          <p:spTgt spid="7"/>
                                        </p:tgtEl>
                                        <p:attrNameLst>
                                          <p:attrName>ppt_x</p:attrName>
                                        </p:attrNameLst>
                                      </p:cBhvr>
                                      <p:tavLst>
                                        <p:tav tm="0">
                                          <p:val>
                                            <p:strVal val="#ppt_x"/>
                                          </p:val>
                                        </p:tav>
                                        <p:tav tm="100000">
                                          <p:val>
                                            <p:strVal val="#ppt_x"/>
                                          </p:val>
                                        </p:tav>
                                      </p:tavLst>
                                    </p:anim>
                                    <p:anim calcmode="lin" valueType="num">
                                      <p:cBhvr additive="base">
                                        <p:cTn id="56" dur="500" fill="hold"/>
                                        <p:tgtEl>
                                          <p:spTgt spid="7"/>
                                        </p:tgtEl>
                                        <p:attrNameLst>
                                          <p:attrName>ppt_y</p:attrName>
                                        </p:attrNameLst>
                                      </p:cBhvr>
                                      <p:tavLst>
                                        <p:tav tm="0">
                                          <p:val>
                                            <p:strVal val="0-#ppt_h/2"/>
                                          </p:val>
                                        </p:tav>
                                        <p:tav tm="100000">
                                          <p:val>
                                            <p:strVal val="#ppt_y"/>
                                          </p:val>
                                        </p:tav>
                                      </p:tavLst>
                                    </p:anim>
                                  </p:childTnLst>
                                </p:cTn>
                              </p:par>
                            </p:childTnLst>
                          </p:cTn>
                        </p:par>
                        <p:par>
                          <p:cTn id="57" fill="hold">
                            <p:stCondLst>
                              <p:cond delay="5500"/>
                            </p:stCondLst>
                            <p:childTnLst>
                              <p:par>
                                <p:cTn id="58" presetID="53" presetClass="entr" presetSubtype="16" fill="hold" nodeType="after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p:cTn id="60" dur="500" fill="hold"/>
                                        <p:tgtEl>
                                          <p:spTgt spid="14"/>
                                        </p:tgtEl>
                                        <p:attrNameLst>
                                          <p:attrName>ppt_w</p:attrName>
                                        </p:attrNameLst>
                                      </p:cBhvr>
                                      <p:tavLst>
                                        <p:tav tm="0">
                                          <p:val>
                                            <p:fltVal val="0"/>
                                          </p:val>
                                        </p:tav>
                                        <p:tav tm="100000">
                                          <p:val>
                                            <p:strVal val="#ppt_w"/>
                                          </p:val>
                                        </p:tav>
                                      </p:tavLst>
                                    </p:anim>
                                    <p:anim calcmode="lin" valueType="num">
                                      <p:cBhvr>
                                        <p:cTn id="61" dur="500" fill="hold"/>
                                        <p:tgtEl>
                                          <p:spTgt spid="14"/>
                                        </p:tgtEl>
                                        <p:attrNameLst>
                                          <p:attrName>ppt_h</p:attrName>
                                        </p:attrNameLst>
                                      </p:cBhvr>
                                      <p:tavLst>
                                        <p:tav tm="0">
                                          <p:val>
                                            <p:fltVal val="0"/>
                                          </p:val>
                                        </p:tav>
                                        <p:tav tm="100000">
                                          <p:val>
                                            <p:strVal val="#ppt_h"/>
                                          </p:val>
                                        </p:tav>
                                      </p:tavLst>
                                    </p:anim>
                                    <p:animEffect transition="in" filter="fade">
                                      <p:cBhvr>
                                        <p:cTn id="62" dur="500"/>
                                        <p:tgtEl>
                                          <p:spTgt spid="14"/>
                                        </p:tgtEl>
                                      </p:cBhvr>
                                    </p:animEffect>
                                  </p:childTnLst>
                                </p:cTn>
                              </p:par>
                            </p:childTnLst>
                          </p:cTn>
                        </p:par>
                        <p:par>
                          <p:cTn id="63" fill="hold">
                            <p:stCondLst>
                              <p:cond delay="6000"/>
                            </p:stCondLst>
                            <p:childTnLst>
                              <p:par>
                                <p:cTn id="64" presetID="53" presetClass="entr" presetSubtype="16" fill="hold" nodeType="after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p:cTn id="66" dur="500" fill="hold"/>
                                        <p:tgtEl>
                                          <p:spTgt spid="17"/>
                                        </p:tgtEl>
                                        <p:attrNameLst>
                                          <p:attrName>ppt_w</p:attrName>
                                        </p:attrNameLst>
                                      </p:cBhvr>
                                      <p:tavLst>
                                        <p:tav tm="0">
                                          <p:val>
                                            <p:fltVal val="0"/>
                                          </p:val>
                                        </p:tav>
                                        <p:tav tm="100000">
                                          <p:val>
                                            <p:strVal val="#ppt_w"/>
                                          </p:val>
                                        </p:tav>
                                      </p:tavLst>
                                    </p:anim>
                                    <p:anim calcmode="lin" valueType="num">
                                      <p:cBhvr>
                                        <p:cTn id="67" dur="500" fill="hold"/>
                                        <p:tgtEl>
                                          <p:spTgt spid="17"/>
                                        </p:tgtEl>
                                        <p:attrNameLst>
                                          <p:attrName>ppt_h</p:attrName>
                                        </p:attrNameLst>
                                      </p:cBhvr>
                                      <p:tavLst>
                                        <p:tav tm="0">
                                          <p:val>
                                            <p:fltVal val="0"/>
                                          </p:val>
                                        </p:tav>
                                        <p:tav tm="100000">
                                          <p:val>
                                            <p:strVal val="#ppt_h"/>
                                          </p:val>
                                        </p:tav>
                                      </p:tavLst>
                                    </p:anim>
                                    <p:animEffect transition="in" filter="fade">
                                      <p:cBhvr>
                                        <p:cTn id="68" dur="500"/>
                                        <p:tgtEl>
                                          <p:spTgt spid="17"/>
                                        </p:tgtEl>
                                      </p:cBhvr>
                                    </p:animEffect>
                                  </p:childTnLst>
                                </p:cTn>
                              </p:par>
                            </p:childTnLst>
                          </p:cTn>
                        </p:par>
                        <p:par>
                          <p:cTn id="69" fill="hold">
                            <p:stCondLst>
                              <p:cond delay="6500"/>
                            </p:stCondLst>
                            <p:childTnLst>
                              <p:par>
                                <p:cTn id="70" presetID="2" presetClass="entr" presetSubtype="8" accel="50000" decel="50000" fill="hold" nodeType="afterEffect">
                                  <p:stCondLst>
                                    <p:cond delay="0"/>
                                  </p:stCondLst>
                                  <p:childTnLst>
                                    <p:set>
                                      <p:cBhvr>
                                        <p:cTn id="71" dur="1" fill="hold">
                                          <p:stCondLst>
                                            <p:cond delay="0"/>
                                          </p:stCondLst>
                                        </p:cTn>
                                        <p:tgtEl>
                                          <p:spTgt spid="4"/>
                                        </p:tgtEl>
                                        <p:attrNameLst>
                                          <p:attrName>style.visibility</p:attrName>
                                        </p:attrNameLst>
                                      </p:cBhvr>
                                      <p:to>
                                        <p:strVal val="visible"/>
                                      </p:to>
                                    </p:set>
                                    <p:anim calcmode="lin" valueType="num">
                                      <p:cBhvr additive="base">
                                        <p:cTn id="72" dur="500" fill="hold"/>
                                        <p:tgtEl>
                                          <p:spTgt spid="4"/>
                                        </p:tgtEl>
                                        <p:attrNameLst>
                                          <p:attrName>ppt_x</p:attrName>
                                        </p:attrNameLst>
                                      </p:cBhvr>
                                      <p:tavLst>
                                        <p:tav tm="0">
                                          <p:val>
                                            <p:strVal val="0-#ppt_w/2"/>
                                          </p:val>
                                        </p:tav>
                                        <p:tav tm="100000">
                                          <p:val>
                                            <p:strVal val="#ppt_x"/>
                                          </p:val>
                                        </p:tav>
                                      </p:tavLst>
                                    </p:anim>
                                    <p:anim calcmode="lin" valueType="num">
                                      <p:cBhvr additive="base">
                                        <p:cTn id="73" dur="500" fill="hold"/>
                                        <p:tgtEl>
                                          <p:spTgt spid="4"/>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18" presetClass="entr" presetSubtype="12" fill="hold" nodeType="after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strips(downLeft)">
                                      <p:cBhvr>
                                        <p:cTn id="77" dur="500"/>
                                        <p:tgtEl>
                                          <p:spTgt spid="30"/>
                                        </p:tgtEl>
                                      </p:cBhvr>
                                    </p:animEffect>
                                  </p:childTnLst>
                                </p:cTn>
                              </p:par>
                            </p:childTnLst>
                          </p:cTn>
                        </p:par>
                        <p:par>
                          <p:cTn id="78" fill="hold">
                            <p:stCondLst>
                              <p:cond delay="7500"/>
                            </p:stCondLst>
                            <p:childTnLst>
                              <p:par>
                                <p:cTn id="79" presetID="2" presetClass="entr" presetSubtype="1" accel="50000" decel="50000" fill="hold" nodeType="afterEffect">
                                  <p:stCondLst>
                                    <p:cond delay="0"/>
                                  </p:stCondLst>
                                  <p:childTnLst>
                                    <p:set>
                                      <p:cBhvr>
                                        <p:cTn id="80" dur="1" fill="hold">
                                          <p:stCondLst>
                                            <p:cond delay="0"/>
                                          </p:stCondLst>
                                        </p:cTn>
                                        <p:tgtEl>
                                          <p:spTgt spid="11"/>
                                        </p:tgtEl>
                                        <p:attrNameLst>
                                          <p:attrName>style.visibility</p:attrName>
                                        </p:attrNameLst>
                                      </p:cBhvr>
                                      <p:to>
                                        <p:strVal val="visible"/>
                                      </p:to>
                                    </p:set>
                                    <p:anim calcmode="lin" valueType="num">
                                      <p:cBhvr additive="base">
                                        <p:cTn id="81" dur="500" fill="hold"/>
                                        <p:tgtEl>
                                          <p:spTgt spid="11"/>
                                        </p:tgtEl>
                                        <p:attrNameLst>
                                          <p:attrName>ppt_x</p:attrName>
                                        </p:attrNameLst>
                                      </p:cBhvr>
                                      <p:tavLst>
                                        <p:tav tm="0">
                                          <p:val>
                                            <p:strVal val="#ppt_x"/>
                                          </p:val>
                                        </p:tav>
                                        <p:tav tm="100000">
                                          <p:val>
                                            <p:strVal val="#ppt_x"/>
                                          </p:val>
                                        </p:tav>
                                      </p:tavLst>
                                    </p:anim>
                                    <p:anim calcmode="lin" valueType="num">
                                      <p:cBhvr additive="base">
                                        <p:cTn id="82" dur="500" fill="hold"/>
                                        <p:tgtEl>
                                          <p:spTgt spid="11"/>
                                        </p:tgtEl>
                                        <p:attrNameLst>
                                          <p:attrName>ppt_y</p:attrName>
                                        </p:attrNameLst>
                                      </p:cBhvr>
                                      <p:tavLst>
                                        <p:tav tm="0">
                                          <p:val>
                                            <p:strVal val="0-#ppt_h/2"/>
                                          </p:val>
                                        </p:tav>
                                        <p:tav tm="100000">
                                          <p:val>
                                            <p:strVal val="#ppt_y"/>
                                          </p:val>
                                        </p:tav>
                                      </p:tavLst>
                                    </p:anim>
                                  </p:childTnLst>
                                </p:cTn>
                              </p:par>
                            </p:childTnLst>
                          </p:cTn>
                        </p:par>
                        <p:par>
                          <p:cTn id="83" fill="hold">
                            <p:stCondLst>
                              <p:cond delay="8000"/>
                            </p:stCondLst>
                            <p:childTnLst>
                              <p:par>
                                <p:cTn id="84" presetID="53" presetClass="entr" presetSubtype="16" fill="hold" nodeType="afterEffect">
                                  <p:stCondLst>
                                    <p:cond delay="0"/>
                                  </p:stCondLst>
                                  <p:childTnLst>
                                    <p:set>
                                      <p:cBhvr>
                                        <p:cTn id="85" dur="1" fill="hold">
                                          <p:stCondLst>
                                            <p:cond delay="0"/>
                                          </p:stCondLst>
                                        </p:cTn>
                                        <p:tgtEl>
                                          <p:spTgt spid="18"/>
                                        </p:tgtEl>
                                        <p:attrNameLst>
                                          <p:attrName>style.visibility</p:attrName>
                                        </p:attrNameLst>
                                      </p:cBhvr>
                                      <p:to>
                                        <p:strVal val="visible"/>
                                      </p:to>
                                    </p:set>
                                    <p:anim calcmode="lin" valueType="num">
                                      <p:cBhvr>
                                        <p:cTn id="86" dur="500" fill="hold"/>
                                        <p:tgtEl>
                                          <p:spTgt spid="18"/>
                                        </p:tgtEl>
                                        <p:attrNameLst>
                                          <p:attrName>ppt_w</p:attrName>
                                        </p:attrNameLst>
                                      </p:cBhvr>
                                      <p:tavLst>
                                        <p:tav tm="0">
                                          <p:val>
                                            <p:fltVal val="0"/>
                                          </p:val>
                                        </p:tav>
                                        <p:tav tm="100000">
                                          <p:val>
                                            <p:strVal val="#ppt_w"/>
                                          </p:val>
                                        </p:tav>
                                      </p:tavLst>
                                    </p:anim>
                                    <p:anim calcmode="lin" valueType="num">
                                      <p:cBhvr>
                                        <p:cTn id="87" dur="500" fill="hold"/>
                                        <p:tgtEl>
                                          <p:spTgt spid="18"/>
                                        </p:tgtEl>
                                        <p:attrNameLst>
                                          <p:attrName>ppt_h</p:attrName>
                                        </p:attrNameLst>
                                      </p:cBhvr>
                                      <p:tavLst>
                                        <p:tav tm="0">
                                          <p:val>
                                            <p:fltVal val="0"/>
                                          </p:val>
                                        </p:tav>
                                        <p:tav tm="100000">
                                          <p:val>
                                            <p:strVal val="#ppt_h"/>
                                          </p:val>
                                        </p:tav>
                                      </p:tavLst>
                                    </p:anim>
                                    <p:animEffect transition="in" filter="fade">
                                      <p:cBhvr>
                                        <p:cTn id="8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descr="C:\Users\Administrator\各行业素材\幼儿园素材\s.pn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26610" t="9011" r="32085" b="24801"/>
          <a:stretch/>
        </p:blipFill>
        <p:spPr bwMode="auto">
          <a:xfrm>
            <a:off x="-19108" y="-10038"/>
            <a:ext cx="860133" cy="918758"/>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矩形 12"/>
          <p:cNvSpPr/>
          <p:nvPr/>
        </p:nvSpPr>
        <p:spPr>
          <a:xfrm>
            <a:off x="1601283" y="1844824"/>
            <a:ext cx="5941433" cy="3785634"/>
          </a:xfrm>
          <a:prstGeom prst="rect">
            <a:avLst/>
          </a:prstGeom>
        </p:spPr>
        <p:txBody>
          <a:bodyPr wrap="square" lIns="91422" tIns="45711" rIns="91422" bIns="45711">
            <a:spAutoFit/>
          </a:bodyPr>
          <a:lstStyle/>
          <a:p>
            <a:r>
              <a:rPr lang="zh-CN" altLang="en-US" sz="4000" b="1" dirty="0" smtClean="0">
                <a:solidFill>
                  <a:srgbClr val="00B050"/>
                </a:solidFill>
                <a:latin typeface="微软雅黑" pitchFamily="34" charset="-122"/>
                <a:ea typeface="微软雅黑" pitchFamily="34" charset="-122"/>
              </a:rPr>
              <a:t>       结合上述数据可看出，目前本坊培训工作开展有序，教师学习兴趣高涨，参与学习欲望强烈，态度及其端正，都在严格要求自己认真学习。</a:t>
            </a:r>
            <a:endParaRPr lang="en-US" altLang="zh-CN" sz="4000" b="1" dirty="0">
              <a:solidFill>
                <a:srgbClr val="00B050"/>
              </a:solidFill>
              <a:latin typeface="微软雅黑" pitchFamily="34" charset="-122"/>
              <a:ea typeface="微软雅黑" pitchFamily="34" charset="-122"/>
            </a:endParaRPr>
          </a:p>
        </p:txBody>
      </p:sp>
      <p:pic>
        <p:nvPicPr>
          <p:cNvPr id="34" name="Picture 3" descr="C:\Users\Administrator\各行业\女孩\未标题-3.png"/>
          <p:cNvPicPr>
            <a:picLocks noChangeAspect="1" noChangeArrowheads="1"/>
          </p:cNvPicPr>
          <p:nvPr/>
        </p:nvPicPr>
        <p:blipFill rotWithShape="1">
          <a:blip r:embed="rId4" cstate="print">
            <a:extLst>
              <a:ext uri="{BEBA8EAE-BF5A-486C-A8C5-ECC9F3942E4B}">
                <a14:imgProps xmlns:a14="http://schemas.microsoft.com/office/drawing/2010/main" xmlns="">
                  <a14:imgLayer r:embed="rId5">
                    <a14:imgEffect>
                      <a14:colorTemperature colorTemp="11200"/>
                    </a14:imgEffect>
                  </a14:imgLayer>
                </a14:imgProps>
              </a:ext>
              <a:ext uri="{28A0092B-C50C-407E-A947-70E740481C1C}">
                <a14:useLocalDpi xmlns:a14="http://schemas.microsoft.com/office/drawing/2010/main" xmlns="" val="0"/>
              </a:ext>
            </a:extLst>
          </a:blip>
          <a:srcRect b="30567"/>
          <a:stretch/>
        </p:blipFill>
        <p:spPr bwMode="auto">
          <a:xfrm>
            <a:off x="-14174" y="5697252"/>
            <a:ext cx="9170717" cy="1160748"/>
          </a:xfrm>
          <a:prstGeom prst="rect">
            <a:avLst/>
          </a:prstGeom>
          <a:noFill/>
          <a:extLst>
            <a:ext uri="{909E8E84-426E-40DD-AFC4-6F175D3DCCD1}">
              <a14:hiddenFill xmlns:a14="http://schemas.microsoft.com/office/drawing/2010/main" xmlns="">
                <a:solidFill>
                  <a:srgbClr val="FFFFFF"/>
                </a:solidFill>
              </a14:hiddenFill>
            </a:ext>
          </a:extLst>
        </p:spPr>
      </p:pic>
      <p:sp>
        <p:nvSpPr>
          <p:cNvPr id="35" name="TextBox 34"/>
          <p:cNvSpPr txBox="1"/>
          <p:nvPr/>
        </p:nvSpPr>
        <p:spPr>
          <a:xfrm>
            <a:off x="521022" y="476672"/>
            <a:ext cx="3474914" cy="923330"/>
          </a:xfrm>
          <a:prstGeom prst="rect">
            <a:avLst/>
          </a:prstGeom>
          <a:noFill/>
        </p:spPr>
        <p:txBody>
          <a:bodyPr wrap="square" rtlCol="0">
            <a:spAutoFit/>
          </a:bodyPr>
          <a:lstStyle/>
          <a:p>
            <a:r>
              <a:rPr lang="zh-CN" altLang="en-US" sz="5400" dirty="0" smtClean="0"/>
              <a:t>基本概况</a:t>
            </a:r>
            <a:endParaRPr lang="zh-CN" altLang="en-US" sz="5400" dirty="0"/>
          </a:p>
        </p:txBody>
      </p:sp>
    </p:spTree>
    <p:extLst>
      <p:ext uri="{BB962C8B-B14F-4D97-AF65-F5344CB8AC3E}">
        <p14:creationId xmlns:p14="http://schemas.microsoft.com/office/powerpoint/2010/main" xmlns="" val="2410149662"/>
      </p:ext>
    </p:extLst>
  </p:cSld>
  <p:clrMapOvr>
    <a:masterClrMapping/>
  </p:clrMapOvr>
  <mc:AlternateContent xmlns:mc="http://schemas.openxmlformats.org/markup-compatibility/2006">
    <mc:Choice xmlns:p14="http://schemas.microsoft.com/office/powerpoint/2010/main" xmlns="" Requires="p14">
      <p:transition spd="slow" p14:dur="110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各行业\女孩\未标题-4.pn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29817"/>
          <a:stretch/>
        </p:blipFill>
        <p:spPr bwMode="auto">
          <a:xfrm>
            <a:off x="3959388" y="548680"/>
            <a:ext cx="5184612" cy="6309321"/>
          </a:xfrm>
          <a:prstGeom prst="rect">
            <a:avLst/>
          </a:prstGeom>
          <a:noFill/>
          <a:extLst>
            <a:ext uri="{909E8E84-426E-40DD-AFC4-6F175D3DCCD1}">
              <a14:hiddenFill xmlns:a14="http://schemas.microsoft.com/office/drawing/2010/main" xmlns="">
                <a:solidFill>
                  <a:srgbClr val="FFFFFF"/>
                </a:solidFill>
              </a14:hiddenFill>
            </a:ext>
          </a:extLst>
        </p:spPr>
      </p:pic>
      <p:pic>
        <p:nvPicPr>
          <p:cNvPr id="1027" name="Picture 3" descr="C:\Users\Administrator\各行业\女孩\未标题-3.png"/>
          <p:cNvPicPr>
            <a:picLocks noChangeAspect="1" noChangeArrowheads="1"/>
          </p:cNvPicPr>
          <p:nvPr/>
        </p:nvPicPr>
        <p:blipFill>
          <a:blip r:embed="rId4" cstate="print">
            <a:extLst>
              <a:ext uri="{BEBA8EAE-BF5A-486C-A8C5-ECC9F3942E4B}">
                <a14:imgProps xmlns:a14="http://schemas.microsoft.com/office/drawing/2010/main" xmlns="">
                  <a14:imgLayer r:embed="rId5">
                    <a14:imgEffect>
                      <a14:colorTemperature colorTemp="11200"/>
                    </a14:imgEffect>
                  </a14:imgLayer>
                </a14:imgProps>
              </a:ext>
              <a:ext uri="{28A0092B-C50C-407E-A947-70E740481C1C}">
                <a14:useLocalDpi xmlns:a14="http://schemas.microsoft.com/office/drawing/2010/main" xmlns="" val="0"/>
              </a:ext>
            </a:extLst>
          </a:blip>
          <a:srcRect/>
          <a:stretch>
            <a:fillRect/>
          </a:stretch>
        </p:blipFill>
        <p:spPr bwMode="auto">
          <a:xfrm>
            <a:off x="-8248" y="4754031"/>
            <a:ext cx="9170717" cy="2103970"/>
          </a:xfrm>
          <a:prstGeom prst="rect">
            <a:avLst/>
          </a:prstGeom>
          <a:noFill/>
          <a:extLst>
            <a:ext uri="{909E8E84-426E-40DD-AFC4-6F175D3DCCD1}">
              <a14:hiddenFill xmlns:a14="http://schemas.microsoft.com/office/drawing/2010/main" xmlns="">
                <a:solidFill>
                  <a:srgbClr val="FFFFFF"/>
                </a:solidFill>
              </a14:hiddenFill>
            </a:ext>
          </a:extLst>
        </p:spPr>
      </p:pic>
      <p:pic>
        <p:nvPicPr>
          <p:cNvPr id="1029" name="Picture 5" descr="C:\Users\Administrator\各行业\女孩\未标题-2.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962841" y="2951628"/>
            <a:ext cx="1134274" cy="3604806"/>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
        <p:nvSpPr>
          <p:cNvPr id="11" name="文本框 8"/>
          <p:cNvSpPr>
            <a:spLocks noChangeArrowheads="1"/>
          </p:cNvSpPr>
          <p:nvPr/>
        </p:nvSpPr>
        <p:spPr bwMode="auto">
          <a:xfrm>
            <a:off x="324078" y="1931348"/>
            <a:ext cx="4842066" cy="440120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chemeClr val="accent1"/>
                </a:solidFill>
                <a:latin typeface="时尚中黑简体" pitchFamily="2" charset="-122"/>
                <a:ea typeface="时尚中黑简体" pitchFamily="2" charset="-122"/>
                <a:cs typeface="+mn-ea"/>
                <a:sym typeface="+mn-lt"/>
              </a:rPr>
              <a:t>    望各园长老师再接再厉，积极配合，努力学习，争取在本次研修活动中提升自身专业水平，让自己得到一个全方位的成长。</a:t>
            </a:r>
            <a:endParaRPr lang="zh-CN" altLang="en-US" sz="4000" dirty="0">
              <a:solidFill>
                <a:schemeClr val="accent1"/>
              </a:solidFill>
              <a:latin typeface="时尚中黑简体" pitchFamily="2" charset="-122"/>
              <a:ea typeface="时尚中黑简体" pitchFamily="2" charset="-122"/>
              <a:cs typeface="+mn-ea"/>
              <a:sym typeface="+mn-lt"/>
            </a:endParaRPr>
          </a:p>
        </p:txBody>
      </p:sp>
      <p:sp>
        <p:nvSpPr>
          <p:cNvPr id="7" name="TextBox 6"/>
          <p:cNvSpPr txBox="1"/>
          <p:nvPr/>
        </p:nvSpPr>
        <p:spPr>
          <a:xfrm>
            <a:off x="683062" y="476672"/>
            <a:ext cx="3456890" cy="923330"/>
          </a:xfrm>
          <a:prstGeom prst="rect">
            <a:avLst/>
          </a:prstGeom>
          <a:noFill/>
        </p:spPr>
        <p:txBody>
          <a:bodyPr wrap="square" rtlCol="0">
            <a:spAutoFit/>
          </a:bodyPr>
          <a:lstStyle/>
          <a:p>
            <a:r>
              <a:rPr lang="zh-CN" altLang="en-US" sz="5400" dirty="0" smtClean="0">
                <a:solidFill>
                  <a:schemeClr val="bg2">
                    <a:lumMod val="10000"/>
                  </a:schemeClr>
                </a:solidFill>
              </a:rPr>
              <a:t>结束语</a:t>
            </a:r>
            <a:endParaRPr lang="zh-CN" altLang="en-US" sz="5400" dirty="0">
              <a:solidFill>
                <a:schemeClr val="bg2">
                  <a:lumMod val="10000"/>
                </a:schemeClr>
              </a:solidFill>
            </a:endParaRPr>
          </a:p>
        </p:txBody>
      </p:sp>
      <p:pic>
        <p:nvPicPr>
          <p:cNvPr id="8" name="Picture 5" descr="C:\Users\Administrator\各行业素材\幼儿园素材\s.png"/>
          <p:cNvPicPr>
            <a:picLocks noChangeAspect="1" noChangeArrowheads="1"/>
          </p:cNvPicPr>
          <p:nvPr/>
        </p:nvPicPr>
        <p:blipFill rotWithShape="1">
          <a:blip r:embed="rId7" cstate="print">
            <a:extLst>
              <a:ext uri="{28A0092B-C50C-407E-A947-70E740481C1C}">
                <a14:useLocalDpi xmlns:a14="http://schemas.microsoft.com/office/drawing/2010/main" xmlns="" val="0"/>
              </a:ext>
            </a:extLst>
          </a:blip>
          <a:srcRect l="26610" t="9011" r="32085" b="24801"/>
          <a:stretch/>
        </p:blipFill>
        <p:spPr bwMode="auto">
          <a:xfrm>
            <a:off x="-19108" y="-10038"/>
            <a:ext cx="860133" cy="91875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21127554"/>
      </p:ext>
    </p:extLst>
  </p:cSld>
  <p:clrMapOvr>
    <a:masterClrMapping/>
  </p:clrMapOvr>
  <mc:AlternateContent xmlns:mc="http://schemas.openxmlformats.org/markup-compatibility/2006">
    <mc:Choice xmlns:p14="http://schemas.microsoft.com/office/powerpoint/2010/main" xmlns="" Requires="p14">
      <p:transition spd="slow" p14:dur="110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down)">
                                      <p:cBhvr>
                                        <p:cTn id="7" dur="500"/>
                                        <p:tgtEl>
                                          <p:spTgt spid="102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wipe(down)">
                                      <p:cBhvr>
                                        <p:cTn id="11" dur="500"/>
                                        <p:tgtEl>
                                          <p:spTgt spid="102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029"/>
                                        </p:tgtEl>
                                        <p:attrNameLst>
                                          <p:attrName>style.visibility</p:attrName>
                                        </p:attrNameLst>
                                      </p:cBhvr>
                                      <p:to>
                                        <p:strVal val="visible"/>
                                      </p:to>
                                    </p:set>
                                    <p:animEffect transition="in" filter="fade">
                                      <p:cBhvr>
                                        <p:cTn id="15" dur="1000"/>
                                        <p:tgtEl>
                                          <p:spTgt spid="1029"/>
                                        </p:tgtEl>
                                      </p:cBhvr>
                                    </p:animEffect>
                                    <p:anim calcmode="lin" valueType="num">
                                      <p:cBhvr>
                                        <p:cTn id="16" dur="1000" fill="hold"/>
                                        <p:tgtEl>
                                          <p:spTgt spid="1029"/>
                                        </p:tgtEl>
                                        <p:attrNameLst>
                                          <p:attrName>ppt_x</p:attrName>
                                        </p:attrNameLst>
                                      </p:cBhvr>
                                      <p:tavLst>
                                        <p:tav tm="0">
                                          <p:val>
                                            <p:strVal val="#ppt_x"/>
                                          </p:val>
                                        </p:tav>
                                        <p:tav tm="100000">
                                          <p:val>
                                            <p:strVal val="#ppt_x"/>
                                          </p:val>
                                        </p:tav>
                                      </p:tavLst>
                                    </p:anim>
                                    <p:anim calcmode="lin" valueType="num">
                                      <p:cBhvr>
                                        <p:cTn id="17" dur="1000" fill="hold"/>
                                        <p:tgtEl>
                                          <p:spTgt spid="1029"/>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11"/>
                                        </p:tgtEl>
                                        <p:attrNameLst>
                                          <p:attrName>style.visibility</p:attrName>
                                        </p:attrNameLst>
                                      </p:cBhvr>
                                      <p:to>
                                        <p:strVal val="visible"/>
                                      </p:to>
                                    </p:set>
                                    <p:anim by="(-#ppt_w*2)" calcmode="lin" valueType="num">
                                      <p:cBhvr rctx="PPT">
                                        <p:cTn id="21" dur="500" autoRev="1" fill="hold">
                                          <p:stCondLst>
                                            <p:cond delay="0"/>
                                          </p:stCondLst>
                                        </p:cTn>
                                        <p:tgtEl>
                                          <p:spTgt spid="11"/>
                                        </p:tgtEl>
                                        <p:attrNameLst>
                                          <p:attrName>ppt_w</p:attrName>
                                        </p:attrNameLst>
                                      </p:cBhvr>
                                    </p:anim>
                                    <p:anim by="(#ppt_w*0.50)" calcmode="lin" valueType="num">
                                      <p:cBhvr>
                                        <p:cTn id="22" dur="500" decel="50000" autoRev="1" fill="hold">
                                          <p:stCondLst>
                                            <p:cond delay="0"/>
                                          </p:stCondLst>
                                        </p:cTn>
                                        <p:tgtEl>
                                          <p:spTgt spid="11"/>
                                        </p:tgtEl>
                                        <p:attrNameLst>
                                          <p:attrName>ppt_x</p:attrName>
                                        </p:attrNameLst>
                                      </p:cBhvr>
                                    </p:anim>
                                    <p:anim from="(-#ppt_h/2)" to="(#ppt_y)" calcmode="lin" valueType="num">
                                      <p:cBhvr>
                                        <p:cTn id="23" dur="1000" fill="hold">
                                          <p:stCondLst>
                                            <p:cond delay="0"/>
                                          </p:stCondLst>
                                        </p:cTn>
                                        <p:tgtEl>
                                          <p:spTgt spid="11"/>
                                        </p:tgtEl>
                                        <p:attrNameLst>
                                          <p:attrName>ppt_y</p:attrName>
                                        </p:attrNameLst>
                                      </p:cBhvr>
                                    </p:anim>
                                    <p:animRot by="21600000">
                                      <p:cBhvr>
                                        <p:cTn id="24" dur="1000" fill="hold">
                                          <p:stCondLst>
                                            <p:cond delay="0"/>
                                          </p:stCondLst>
                                        </p:cTn>
                                        <p:tgtEl>
                                          <p:spTgt spid="11"/>
                                        </p:tgtEl>
                                        <p:attrNameLst>
                                          <p:attrName>r</p:attrName>
                                        </p:attrNameLst>
                                      </p:cBhvr>
                                    </p:animRot>
                                  </p:childTnLst>
                                </p:cTn>
                              </p:par>
                            </p:childTnLst>
                          </p:cTn>
                        </p:par>
                        <p:par>
                          <p:cTn id="25" fill="hold">
                            <p:stCondLst>
                              <p:cond delay="8300"/>
                            </p:stCondLst>
                            <p:childTnLst>
                              <p:par>
                                <p:cTn id="26" presetID="2" presetClass="entr" presetSubtype="8"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0-#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TotalTime>
  <Words>363</Words>
  <Application>Microsoft Office PowerPoint</Application>
  <PresentationFormat>全屏显示(4:3)</PresentationFormat>
  <Paragraphs>25</Paragraphs>
  <Slides>5</Slides>
  <Notes>4</Notes>
  <HiddenSlides>0</HiddenSlides>
  <MMClips>0</MMClips>
  <ScaleCrop>false</ScaleCrop>
  <HeadingPairs>
    <vt:vector size="4" baseType="variant">
      <vt:variant>
        <vt:lpstr>主题</vt:lpstr>
      </vt:variant>
      <vt:variant>
        <vt:i4>1</vt:i4>
      </vt:variant>
      <vt:variant>
        <vt:lpstr>幻灯片标题</vt:lpstr>
      </vt:variant>
      <vt:variant>
        <vt:i4>5</vt:i4>
      </vt:variant>
    </vt:vector>
  </HeadingPairs>
  <TitlesOfParts>
    <vt:vector size="6" baseType="lpstr">
      <vt:lpstr>Office 主题</vt:lpstr>
      <vt:lpstr>安顺市镇宁自治县坊</vt:lpstr>
      <vt:lpstr>幻灯片 2</vt:lpstr>
      <vt:lpstr>幻灯片 3</vt:lpstr>
      <vt:lpstr>幻灯片 4</vt:lpstr>
      <vt:lpstr>幻灯片 5</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镇宁自治县坊教师线下主题研修活动</dc:title>
  <dc:creator>User</dc:creator>
  <cp:lastModifiedBy>dreamsummit</cp:lastModifiedBy>
  <cp:revision>15</cp:revision>
  <dcterms:created xsi:type="dcterms:W3CDTF">2016-11-30T03:08:25Z</dcterms:created>
  <dcterms:modified xsi:type="dcterms:W3CDTF">2016-12-20T04:52:51Z</dcterms:modified>
</cp:coreProperties>
</file>