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63" r:id="rId4"/>
    <p:sldId id="258" r:id="rId5"/>
    <p:sldId id="259" r:id="rId6"/>
    <p:sldId id="260" r:id="rId7"/>
    <p:sldId id="261" r:id="rId8"/>
    <p:sldId id="270" r:id="rId9"/>
    <p:sldId id="262" r:id="rId10"/>
    <p:sldId id="269" r:id="rId11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lang="zh-CN" altLang="en-US"/>
              <a:t>在平面直角坐标系中的点线面关系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 algn="ctr">
              <a:buNone/>
            </a:pPr>
            <a:endParaRPr lang="zh-CN" altLang="en-US">
              <a:sym typeface="+mn-ea"/>
            </a:endParaRPr>
          </a:p>
          <a:p>
            <a:pPr marL="0" indent="0" algn="ctr">
              <a:buNone/>
            </a:pPr>
            <a:endParaRPr lang="zh-CN" altLang="en-US">
              <a:sym typeface="+mn-ea"/>
            </a:endParaRPr>
          </a:p>
          <a:p>
            <a:pPr marL="0" indent="0" algn="ctr">
              <a:buNone/>
            </a:pPr>
            <a:endParaRPr lang="zh-CN" altLang="en-US">
              <a:sym typeface="+mn-ea"/>
            </a:endParaRPr>
          </a:p>
          <a:p>
            <a:pPr marL="0" indent="0" algn="ctr">
              <a:buNone/>
            </a:pPr>
            <a:r>
              <a:rPr lang="zh-CN" altLang="en-US">
                <a:sym typeface="+mn-ea"/>
              </a:rPr>
              <a:t>中考综合复习</a:t>
            </a:r>
            <a:endParaRPr lang="zh-CN" altLang="en-US">
              <a:sym typeface="+mn-ea"/>
            </a:endParaRPr>
          </a:p>
          <a:p>
            <a:pPr marL="0" indent="0" algn="ctr">
              <a:buNone/>
            </a:pPr>
            <a:endParaRPr lang="zh-CN" altLang="en-US"/>
          </a:p>
          <a:p>
            <a:pPr marL="0" indent="0" algn="ctr">
              <a:buNone/>
            </a:pPr>
            <a:r>
              <a:rPr lang="zh-CN" altLang="en-US"/>
              <a:t>河源市龙川县田心中学  杨春泉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练习题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zh-CN" altLang="en-US"/>
              <a:t>在平面直角坐标系中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Wingdings" panose="05000000000000000000" charset="0"/>
              </a:rPr>
              <a:t></a:t>
            </a:r>
            <a:r>
              <a:rPr lang="zh-CN" altLang="en-US">
                <a:sym typeface="+mn-ea"/>
              </a:rPr>
              <a:t>.</a:t>
            </a:r>
            <a:r>
              <a:rPr lang="zh-CN" altLang="en-US"/>
              <a:t>描点A（-2，-6）和B(-4,6)，并回答</a:t>
            </a:r>
            <a:r>
              <a:rPr lang="en-US" altLang="zh-CN"/>
              <a:t>A</a:t>
            </a:r>
            <a:r>
              <a:rPr lang="zh-CN" altLang="en-US"/>
              <a:t>、</a:t>
            </a:r>
            <a:r>
              <a:rPr lang="en-US" altLang="zh-CN"/>
              <a:t>B</a:t>
            </a:r>
            <a:r>
              <a:rPr lang="zh-CN" altLang="en-US"/>
              <a:t>各点在第几象限的点；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Wingdings" panose="05000000000000000000" charset="0"/>
              </a:rPr>
              <a:t></a:t>
            </a:r>
            <a:r>
              <a:rPr lang="zh-CN" altLang="en-US"/>
              <a:t>.在课件中给出的格点，写出C点坐标，回答横坐标与y轴关系，纵坐标与x轴关系. </a:t>
            </a:r>
            <a:endParaRPr lang="zh-CN" altLang="en-US"/>
          </a:p>
          <a:p>
            <a:pPr marL="0" indent="0">
              <a:buNone/>
            </a:pPr>
            <a:r>
              <a:rPr lang="zh-CN" altLang="en-US">
                <a:sym typeface="Wingdings" panose="05000000000000000000" charset="0"/>
              </a:rPr>
              <a:t></a:t>
            </a:r>
            <a:r>
              <a:rPr lang="en-US" altLang="zh-CN">
                <a:sym typeface="Wingdings" panose="05000000000000000000" charset="0"/>
              </a:rPr>
              <a:t>.</a:t>
            </a:r>
            <a:r>
              <a:rPr lang="zh-CN" altLang="en-US"/>
              <a:t>在平面直角坐标系中，分别求经过A（-2，3）和B(4,3）直线表达式和线段AB的表达式.</a:t>
            </a:r>
            <a:endParaRPr lang="zh-CN" altLang="en-US"/>
          </a:p>
          <a:p>
            <a:pPr marL="0" indent="0">
              <a:buNone/>
            </a:pP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 sz="2000">
                <a:sym typeface="+mn-ea"/>
              </a:rPr>
              <a:t>     </a:t>
            </a:r>
            <a:br>
              <a:rPr lang="en-US" altLang="zh-CN" sz="2000">
                <a:sym typeface="+mn-ea"/>
              </a:rPr>
            </a:br>
            <a:r>
              <a:rPr lang="en-US" altLang="zh-CN" sz="2000">
                <a:sym typeface="+mn-ea"/>
              </a:rPr>
              <a:t> </a:t>
            </a:r>
            <a:br>
              <a:rPr lang="en-US" altLang="zh-CN" sz="2000">
                <a:sym typeface="+mn-ea"/>
              </a:rPr>
            </a:br>
            <a:r>
              <a:rPr lang="en-US" altLang="zh-CN" sz="2000">
                <a:sym typeface="+mn-ea"/>
              </a:rPr>
              <a:t>      </a:t>
            </a:r>
            <a:r>
              <a:rPr lang="zh-CN" altLang="en-US" sz="2000">
                <a:sym typeface="+mn-ea"/>
              </a:rPr>
              <a:t>练习题 </a:t>
            </a:r>
            <a:br>
              <a:rPr lang="en-US" altLang="zh-CN" sz="2000">
                <a:sym typeface="+mn-ea"/>
              </a:rPr>
            </a:br>
            <a:r>
              <a:rPr lang="en-US" altLang="zh-CN" sz="2000">
                <a:sym typeface="+mn-ea"/>
              </a:rPr>
              <a:t>      </a:t>
            </a:r>
            <a:r>
              <a:rPr lang="zh-CN" altLang="en-US" sz="2000">
                <a:sym typeface="+mn-ea"/>
              </a:rPr>
              <a:t>如图所示，在平面直角坐标系中</a:t>
            </a:r>
            <a:br>
              <a:rPr lang="zh-CN" altLang="en-US" sz="2000"/>
            </a:br>
            <a:r>
              <a:rPr lang="zh-CN" altLang="en-US" sz="2000">
                <a:sym typeface="Wingdings" panose="05000000000000000000" charset="0"/>
              </a:rPr>
              <a:t></a:t>
            </a:r>
            <a:r>
              <a:rPr lang="zh-CN" altLang="en-US" sz="2000">
                <a:sym typeface="+mn-ea"/>
              </a:rPr>
              <a:t>.描点A（-2，-6）和B(-4,6)，并回答</a:t>
            </a:r>
            <a:r>
              <a:rPr lang="en-US" altLang="zh-CN" sz="2000">
                <a:sym typeface="+mn-ea"/>
              </a:rPr>
              <a:t>A</a:t>
            </a:r>
            <a:r>
              <a:rPr lang="zh-CN" altLang="en-US" sz="2000">
                <a:sym typeface="+mn-ea"/>
              </a:rPr>
              <a:t>、</a:t>
            </a:r>
            <a:r>
              <a:rPr lang="en-US" altLang="zh-CN" sz="2000">
                <a:sym typeface="+mn-ea"/>
              </a:rPr>
              <a:t>B</a:t>
            </a:r>
            <a:r>
              <a:rPr lang="zh-CN" altLang="en-US" sz="2000">
                <a:sym typeface="+mn-ea"/>
              </a:rPr>
              <a:t>各点在第几象限的点；</a:t>
            </a:r>
            <a:br>
              <a:rPr lang="zh-CN" altLang="en-US" sz="2000"/>
            </a:br>
            <a:r>
              <a:rPr lang="zh-CN" altLang="en-US" sz="2000">
                <a:sym typeface="Wingdings" panose="05000000000000000000" charset="0"/>
              </a:rPr>
              <a:t></a:t>
            </a:r>
            <a:r>
              <a:rPr lang="zh-CN" altLang="en-US" sz="2000">
                <a:sym typeface="+mn-ea"/>
              </a:rPr>
              <a:t>.从图格点中，写出C点坐标，回答</a:t>
            </a:r>
            <a:r>
              <a:rPr lang="en-US" altLang="zh-CN" sz="2000">
                <a:sym typeface="+mn-ea"/>
              </a:rPr>
              <a:t>C</a:t>
            </a:r>
            <a:r>
              <a:rPr lang="zh-CN" altLang="en-US" sz="2000">
                <a:sym typeface="+mn-ea"/>
              </a:rPr>
              <a:t>点横坐标与y轴的关系，纵坐标与x轴关系. </a:t>
            </a:r>
            <a:br>
              <a:rPr lang="zh-CN" altLang="en-US" sz="2000"/>
            </a:br>
            <a:r>
              <a:rPr lang="zh-CN" altLang="en-US" sz="2000">
                <a:sym typeface="Wingdings" panose="05000000000000000000" charset="0"/>
              </a:rPr>
              <a:t></a:t>
            </a:r>
            <a:r>
              <a:rPr lang="en-US" altLang="zh-CN" sz="2000">
                <a:sym typeface="Wingdings" panose="05000000000000000000" charset="0"/>
              </a:rPr>
              <a:t>.</a:t>
            </a:r>
            <a:r>
              <a:rPr lang="zh-CN" altLang="en-US" sz="2000">
                <a:sym typeface="+mn-ea"/>
              </a:rPr>
              <a:t>求经过A（-2，3）和B(4,3）两点直线表达式和线段AB的表达式等.</a:t>
            </a:r>
            <a:br>
              <a:rPr lang="zh-CN" altLang="en-US" sz="2000">
                <a:sym typeface="+mn-ea"/>
              </a:rPr>
            </a:br>
            <a:br>
              <a:rPr lang="zh-CN" altLang="en-US" sz="2000"/>
            </a:br>
            <a:endParaRPr lang="zh-CN" altLang="en-US" sz="2000"/>
          </a:p>
        </p:txBody>
      </p:sp>
      <p:pic>
        <p:nvPicPr>
          <p:cNvPr id="7" name="图片 6" descr="捕获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94200" y="2239010"/>
            <a:ext cx="3753485" cy="378206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en-US" altLang="zh-CN" sz="2000"/>
              <a:t>   </a:t>
            </a:r>
            <a:r>
              <a:rPr lang="zh-CN" altLang="en-US" sz="2000"/>
              <a:t>例如 在平面直角坐标系中，任意取两点A（2，2）和B（4，6）；探究这两点，再提出一个问题，然后回答问题。</a:t>
            </a:r>
            <a:br>
              <a:rPr lang="zh-CN" altLang="en-US" sz="2000"/>
            </a:br>
            <a:r>
              <a:rPr lang="zh-CN" altLang="en-US" sz="2000"/>
              <a:t>（</a:t>
            </a:r>
            <a:r>
              <a:rPr lang="en-US" altLang="zh-CN" sz="2000"/>
              <a:t>1</a:t>
            </a:r>
            <a:r>
              <a:rPr lang="zh-CN" altLang="en-US" sz="2000"/>
              <a:t>）求线段AB的长.</a:t>
            </a:r>
            <a:br>
              <a:rPr lang="zh-CN" altLang="en-US" sz="2000"/>
            </a:br>
            <a:r>
              <a:rPr lang="zh-CN" altLang="en-US" sz="2000"/>
              <a:t>（2）在X轴上是否存在一点P，使（PA+PB）的值最小，最短距离多少？让</a:t>
            </a:r>
            <a:r>
              <a:rPr lang="zh-CN" altLang="en-US" sz="2000"/>
              <a:t>一个同学上台板书答案。提示：写出与A（2，2）关于x轴对称点C坐标C（2，-2），然后求直线BC的表达式，令y=0求得x的值，这p点的坐标为（x，0）。</a:t>
            </a:r>
            <a:br>
              <a:rPr lang="zh-CN" altLang="en-US" sz="2000"/>
            </a:br>
            <a:r>
              <a:rPr lang="zh-CN" altLang="en-US" sz="2000"/>
              <a:t>（3）将线段AB向上平移3个单位，你能求线段AB扫过的面积？</a:t>
            </a:r>
            <a:endParaRPr lang="zh-CN" altLang="en-US" sz="2000"/>
          </a:p>
        </p:txBody>
      </p:sp>
      <p:pic>
        <p:nvPicPr>
          <p:cNvPr id="4" name="内容占位符 3" descr="b21bb051f81986184fb84a3549ed2e738ad4e680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57395" y="2529205"/>
            <a:ext cx="3076575" cy="29432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p>
            <a:r>
              <a:rPr lang="zh-CN" altLang="en-US" sz="2000"/>
              <a:t>小组探究合作交流释疑。</a:t>
            </a:r>
            <a:br>
              <a:rPr lang="zh-CN" altLang="en-US" sz="2000"/>
            </a:br>
            <a:r>
              <a:rPr lang="zh-CN" altLang="en-US" sz="2000"/>
              <a:t>在平面直角坐标系中，让一个同学给出一个点坐标A，让另一个同学给出一个点</a:t>
            </a:r>
            <a:r>
              <a:rPr lang="en-US" altLang="zh-CN" sz="2000"/>
              <a:t>B</a:t>
            </a:r>
            <a:r>
              <a:rPr lang="zh-CN" altLang="en-US" sz="2000"/>
              <a:t>坐标，再让第三个同学就这A、B两个点提出一问题，然后小组探究</a:t>
            </a:r>
            <a:r>
              <a:rPr lang="zh-CN" altLang="en-US" sz="2000"/>
              <a:t>释疑。</a:t>
            </a:r>
            <a:endParaRPr lang="zh-CN" altLang="en-US" sz="2000"/>
          </a:p>
        </p:txBody>
      </p:sp>
      <p:pic>
        <p:nvPicPr>
          <p:cNvPr id="4" name="内容占位符 3" descr="b21bb051f81986184fb84a3549ed2e738ad4e680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557395" y="2529205"/>
            <a:ext cx="3076575" cy="29432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 sz="2000" b="1">
                <a:sym typeface="+mn-ea"/>
              </a:rPr>
              <a:t>巩固练习</a:t>
            </a:r>
            <a:br>
              <a:rPr lang="zh-CN" altLang="en-US" sz="2000" b="1">
                <a:sym typeface="+mn-ea"/>
              </a:rPr>
            </a:br>
            <a:r>
              <a:rPr lang="zh-CN" altLang="en-US" sz="2000">
                <a:sym typeface="+mn-ea"/>
              </a:rPr>
              <a:t>（1）.在平面直角坐标系中，格点构成的最小正方形边长为</a:t>
            </a:r>
            <a:r>
              <a:rPr lang="en-US" altLang="zh-CN" sz="2000">
                <a:sym typeface="+mn-ea"/>
              </a:rPr>
              <a:t>1</a:t>
            </a:r>
            <a:r>
              <a:rPr lang="zh-CN" altLang="en-US" sz="2000">
                <a:sym typeface="+mn-ea"/>
              </a:rPr>
              <a:t>个单位长度，让三个同学分别给出A、B、C三个点坐标，小组探究，就这三个点提出一个问题（如图所示，</a:t>
            </a:r>
            <a:r>
              <a:rPr lang="zh-CN" altLang="en-US" sz="2000">
                <a:sym typeface="Wingdings" panose="05000000000000000000" charset="0"/>
              </a:rPr>
              <a:t></a:t>
            </a:r>
            <a:r>
              <a:rPr lang="en-US" altLang="zh-CN" sz="2000">
                <a:sym typeface="Wingdings" panose="05000000000000000000" charset="0"/>
              </a:rPr>
              <a:t>.</a:t>
            </a:r>
            <a:r>
              <a:rPr lang="zh-CN" altLang="en-US" sz="2000">
                <a:sym typeface="+mn-ea"/>
              </a:rPr>
              <a:t>求三角形ABC的面积；</a:t>
            </a:r>
            <a:r>
              <a:rPr lang="zh-CN" altLang="en-US" sz="2000">
                <a:sym typeface="Wingdings" panose="05000000000000000000" charset="0"/>
              </a:rPr>
              <a:t></a:t>
            </a:r>
            <a:r>
              <a:rPr lang="en-US" altLang="zh-CN" sz="2000">
                <a:sym typeface="Wingdings" panose="05000000000000000000" charset="0"/>
              </a:rPr>
              <a:t>.</a:t>
            </a:r>
            <a:r>
              <a:rPr lang="zh-CN" altLang="en-US" sz="2000">
                <a:sym typeface="Wingdings" panose="05000000000000000000" charset="0"/>
              </a:rPr>
              <a:t>求证</a:t>
            </a:r>
            <a:r>
              <a:rPr lang="zh-CN" altLang="en-US" sz="2000">
                <a:latin typeface="Arial" panose="020B0604020202020204" pitchFamily="34" charset="0"/>
                <a:sym typeface="Wingdings" panose="05000000000000000000" charset="0"/>
              </a:rPr>
              <a:t>∆</a:t>
            </a:r>
            <a:r>
              <a:rPr lang="en-US" altLang="zh-CN" sz="2000">
                <a:latin typeface="Arial" panose="020B0604020202020204" pitchFamily="34" charset="0"/>
                <a:sym typeface="Wingdings" panose="05000000000000000000" charset="0"/>
              </a:rPr>
              <a:t>ABC</a:t>
            </a:r>
            <a:r>
              <a:rPr lang="zh-CN" altLang="en-US" sz="2000">
                <a:latin typeface="Arial" panose="020B0604020202020204" pitchFamily="34" charset="0"/>
                <a:sym typeface="Wingdings" panose="05000000000000000000" charset="0"/>
              </a:rPr>
              <a:t>是直角三角形；</a:t>
            </a:r>
            <a:r>
              <a:rPr lang="en-US" altLang="zh-CN" sz="2000">
                <a:latin typeface="Arial" panose="020B0604020202020204" pitchFamily="34" charset="0"/>
                <a:sym typeface="Wingdings" panose="05000000000000000000" charset="0"/>
              </a:rPr>
              <a:t>.</a:t>
            </a:r>
            <a:r>
              <a:rPr lang="zh-CN" altLang="en-US" sz="2000">
                <a:latin typeface="Arial" panose="020B0604020202020204" pitchFamily="34" charset="0"/>
                <a:sym typeface="Wingdings" panose="05000000000000000000" charset="0"/>
              </a:rPr>
              <a:t>求过</a:t>
            </a:r>
            <a:r>
              <a:rPr lang="en-US" altLang="zh-CN" sz="2000">
                <a:latin typeface="Arial" panose="020B0604020202020204" pitchFamily="34" charset="0"/>
                <a:sym typeface="Wingdings" panose="05000000000000000000" charset="0"/>
              </a:rPr>
              <a:t>A</a:t>
            </a:r>
            <a:r>
              <a:rPr lang="zh-CN" altLang="en-US" sz="2000">
                <a:latin typeface="Arial" panose="020B0604020202020204" pitchFamily="34" charset="0"/>
                <a:sym typeface="Wingdings" panose="05000000000000000000" charset="0"/>
              </a:rPr>
              <a:t>、</a:t>
            </a:r>
            <a:r>
              <a:rPr lang="en-US" altLang="zh-CN" sz="2000">
                <a:latin typeface="Arial" panose="020B0604020202020204" pitchFamily="34" charset="0"/>
                <a:sym typeface="Wingdings" panose="05000000000000000000" charset="0"/>
              </a:rPr>
              <a:t>B</a:t>
            </a:r>
            <a:r>
              <a:rPr lang="zh-CN" altLang="en-US" sz="2000">
                <a:latin typeface="Arial" panose="020B0604020202020204" pitchFamily="34" charset="0"/>
                <a:sym typeface="Wingdings" panose="05000000000000000000" charset="0"/>
              </a:rPr>
              <a:t>、</a:t>
            </a:r>
            <a:r>
              <a:rPr lang="en-US" altLang="zh-CN" sz="2000">
                <a:latin typeface="Arial" panose="020B0604020202020204" pitchFamily="34" charset="0"/>
                <a:sym typeface="Wingdings" panose="05000000000000000000" charset="0"/>
              </a:rPr>
              <a:t>C</a:t>
            </a:r>
            <a:r>
              <a:rPr lang="zh-CN" altLang="en-US" sz="2000">
                <a:latin typeface="Arial" panose="020B0604020202020204" pitchFamily="34" charset="0"/>
                <a:sym typeface="Wingdings" panose="05000000000000000000" charset="0"/>
              </a:rPr>
              <a:t>三点抛物线解释析等</a:t>
            </a:r>
            <a:r>
              <a:rPr lang="zh-CN" altLang="en-US" sz="2000">
                <a:sym typeface="+mn-ea"/>
              </a:rPr>
              <a:t>），然后释疑（写出</a:t>
            </a:r>
            <a:r>
              <a:rPr lang="zh-CN" altLang="en-US" sz="2000">
                <a:sym typeface="+mn-ea"/>
              </a:rPr>
              <a:t>解答格式</a:t>
            </a:r>
            <a:r>
              <a:rPr lang="zh-CN" altLang="en-US" sz="2000">
                <a:sym typeface="+mn-ea"/>
              </a:rPr>
              <a:t>）。</a:t>
            </a:r>
            <a:br>
              <a:rPr lang="zh-CN" altLang="en-US" sz="2000">
                <a:sym typeface="+mn-ea"/>
              </a:rPr>
            </a:br>
            <a:r>
              <a:rPr lang="zh-CN" altLang="en-US" sz="2000">
                <a:sym typeface="+mn-ea"/>
              </a:rPr>
              <a:t>（2）.小组交流释疑小结.</a:t>
            </a:r>
            <a:br>
              <a:rPr lang="zh-CN" altLang="en-US" sz="2000">
                <a:sym typeface="+mn-ea"/>
              </a:rPr>
            </a:br>
            <a:endParaRPr lang="zh-CN" altLang="en-US" sz="2000"/>
          </a:p>
        </p:txBody>
      </p:sp>
      <p:pic>
        <p:nvPicPr>
          <p:cNvPr id="4" name="内容占位符 3" descr="13838983647864654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73195" y="1825625"/>
            <a:ext cx="424434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r>
              <a:rPr lang="zh-CN" altLang="en-US" sz="1600" b="1">
                <a:sym typeface="+mn-ea"/>
              </a:rPr>
              <a:t>巩固练习</a:t>
            </a:r>
            <a:br>
              <a:rPr lang="zh-CN" altLang="en-US" sz="1600" b="1">
                <a:sym typeface="+mn-ea"/>
              </a:rPr>
            </a:br>
            <a:r>
              <a:rPr lang="zh-CN" altLang="en-US" sz="1600">
                <a:sym typeface="+mn-ea"/>
              </a:rPr>
              <a:t>（1）.在平面直角坐标系中，格点构成的最小正方形边长为</a:t>
            </a:r>
            <a:r>
              <a:rPr lang="en-US" altLang="zh-CN" sz="1600">
                <a:sym typeface="+mn-ea"/>
              </a:rPr>
              <a:t>1</a:t>
            </a:r>
            <a:r>
              <a:rPr lang="zh-CN" altLang="en-US" sz="1600">
                <a:sym typeface="+mn-ea"/>
              </a:rPr>
              <a:t>个单位长度，让三个同学分别给出A、B、C三个点坐标，小组探究，就这三个点提出一个问题（如图所示</a:t>
            </a:r>
            <a:r>
              <a:rPr lang="zh-CN" altLang="en-US" sz="1600">
                <a:sym typeface="Wingdings" panose="05000000000000000000" charset="0"/>
              </a:rPr>
              <a:t></a:t>
            </a:r>
            <a:r>
              <a:rPr lang="en-US" altLang="zh-CN" sz="1600">
                <a:sym typeface="Wingdings" panose="05000000000000000000" charset="0"/>
              </a:rPr>
              <a:t>.</a:t>
            </a:r>
            <a:r>
              <a:rPr lang="zh-CN" altLang="en-US" sz="1600">
                <a:sym typeface="+mn-ea"/>
              </a:rPr>
              <a:t>求三角形ABC的面积；</a:t>
            </a:r>
            <a:r>
              <a:rPr lang="zh-CN" altLang="en-US" sz="1600">
                <a:sym typeface="Wingdings" panose="05000000000000000000" charset="0"/>
              </a:rPr>
              <a:t></a:t>
            </a:r>
            <a:r>
              <a:rPr lang="en-US" altLang="zh-CN" sz="1600">
                <a:sym typeface="Wingdings" panose="05000000000000000000" charset="0"/>
              </a:rPr>
              <a:t>.</a:t>
            </a:r>
            <a:r>
              <a:rPr lang="zh-CN" altLang="en-US" sz="1600">
                <a:latin typeface="Arial" panose="020B0604020202020204" pitchFamily="34" charset="0"/>
                <a:sym typeface="Wingdings" panose="05000000000000000000" charset="0"/>
              </a:rPr>
              <a:t>∆</a:t>
            </a:r>
            <a:r>
              <a:rPr lang="en-US" altLang="zh-CN" sz="1600">
                <a:latin typeface="Arial" panose="020B0604020202020204" pitchFamily="34" charset="0"/>
                <a:sym typeface="Wingdings" panose="05000000000000000000" charset="0"/>
              </a:rPr>
              <a:t>ABC</a:t>
            </a:r>
            <a:r>
              <a:rPr lang="zh-CN" altLang="en-US" sz="1600">
                <a:latin typeface="Arial" panose="020B0604020202020204" pitchFamily="34" charset="0"/>
                <a:sym typeface="Wingdings" panose="05000000000000000000" charset="0"/>
              </a:rPr>
              <a:t>是直角三角形；</a:t>
            </a:r>
            <a:r>
              <a:rPr lang="en-US" altLang="zh-CN" sz="1600">
                <a:latin typeface="Arial" panose="020B0604020202020204" pitchFamily="34" charset="0"/>
                <a:sym typeface="Wingdings" panose="05000000000000000000" charset="0"/>
              </a:rPr>
              <a:t>.</a:t>
            </a:r>
            <a:r>
              <a:rPr lang="zh-CN" altLang="en-US" sz="1600">
                <a:latin typeface="Arial" panose="020B0604020202020204" pitchFamily="34" charset="0"/>
                <a:sym typeface="Wingdings" panose="05000000000000000000" charset="0"/>
              </a:rPr>
              <a:t>求过</a:t>
            </a:r>
            <a:r>
              <a:rPr lang="en-US" altLang="zh-CN" sz="1600">
                <a:latin typeface="Arial" panose="020B0604020202020204" pitchFamily="34" charset="0"/>
                <a:sym typeface="Wingdings" panose="05000000000000000000" charset="0"/>
              </a:rPr>
              <a:t>A</a:t>
            </a:r>
            <a:r>
              <a:rPr lang="zh-CN" altLang="en-US" sz="1600">
                <a:latin typeface="Arial" panose="020B0604020202020204" pitchFamily="34" charset="0"/>
                <a:sym typeface="Wingdings" panose="05000000000000000000" charset="0"/>
              </a:rPr>
              <a:t>、</a:t>
            </a:r>
            <a:r>
              <a:rPr lang="en-US" altLang="zh-CN" sz="1600">
                <a:latin typeface="Arial" panose="020B0604020202020204" pitchFamily="34" charset="0"/>
                <a:sym typeface="Wingdings" panose="05000000000000000000" charset="0"/>
              </a:rPr>
              <a:t>B</a:t>
            </a:r>
            <a:r>
              <a:rPr lang="zh-CN" altLang="en-US" sz="1600">
                <a:latin typeface="Arial" panose="020B0604020202020204" pitchFamily="34" charset="0"/>
                <a:sym typeface="Wingdings" panose="05000000000000000000" charset="0"/>
              </a:rPr>
              <a:t>、</a:t>
            </a:r>
            <a:r>
              <a:rPr lang="en-US" altLang="zh-CN" sz="1600">
                <a:latin typeface="Arial" panose="020B0604020202020204" pitchFamily="34" charset="0"/>
                <a:sym typeface="Wingdings" panose="05000000000000000000" charset="0"/>
              </a:rPr>
              <a:t>C</a:t>
            </a:r>
            <a:r>
              <a:rPr lang="zh-CN" altLang="en-US" sz="1600">
                <a:latin typeface="Arial" panose="020B0604020202020204" pitchFamily="34" charset="0"/>
                <a:sym typeface="Wingdings" panose="05000000000000000000" charset="0"/>
              </a:rPr>
              <a:t>三点抛物线解释析等</a:t>
            </a:r>
            <a:r>
              <a:rPr lang="zh-CN" altLang="en-US" sz="1600">
                <a:sym typeface="+mn-ea"/>
              </a:rPr>
              <a:t>），然后释疑。</a:t>
            </a:r>
            <a:br>
              <a:rPr lang="zh-CN" altLang="en-US" sz="1600">
                <a:sym typeface="+mn-ea"/>
              </a:rPr>
            </a:br>
            <a:r>
              <a:rPr lang="zh-CN" altLang="en-US" sz="1600">
                <a:sym typeface="+mn-ea"/>
              </a:rPr>
              <a:t>（2）.小组释疑小结.</a:t>
            </a:r>
            <a:br>
              <a:rPr lang="zh-CN" altLang="en-US" sz="1600">
                <a:sym typeface="+mn-ea"/>
              </a:rPr>
            </a:br>
            <a:br>
              <a:rPr lang="zh-CN" altLang="en-US" sz="2000">
                <a:sym typeface="+mn-ea"/>
              </a:rPr>
            </a:br>
            <a:r>
              <a:rPr lang="zh-CN" altLang="en-US" sz="2000">
                <a:sym typeface="+mn-ea"/>
              </a:rPr>
              <a:t>  （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提示：方法一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.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过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B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点作与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y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轴平行线、作与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x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轴的平行线；过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F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点作与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x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轴的平行线、作与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y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轴平行线；分别交于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E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、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F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、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H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三点，则四边形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BEFH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是矩形。然后找等量关系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.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即  ∆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ABC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sym typeface="+mn-ea"/>
              </a:rPr>
              <a:t>的面积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sym typeface="+mn-ea"/>
              </a:rPr>
              <a:t>=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□BEFH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面积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-2×∆BEC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面积</a:t>
            </a:r>
            <a:r>
              <a:rPr lang="en-US" altLang="zh-CN" sz="1800"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-∆AHB</a:t>
            </a:r>
            <a:r>
              <a:rPr lang="zh-CN" altLang="en-US" sz="1800">
                <a:latin typeface="仿宋" panose="02010609060101010101" charset="-122"/>
                <a:ea typeface="仿宋" panose="02010609060101010101" charset="-122"/>
                <a:cs typeface="Arial" panose="020B0604020202020204" pitchFamily="34" charset="0"/>
                <a:sym typeface="+mn-ea"/>
              </a:rPr>
              <a:t>面积）</a:t>
            </a:r>
            <a:br>
              <a:rPr lang="zh-CN" altLang="en-US" sz="1800">
                <a:latin typeface="仿宋" panose="02010609060101010101" charset="-122"/>
                <a:ea typeface="仿宋" panose="02010609060101010101" charset="-122"/>
              </a:rPr>
            </a:br>
            <a:endParaRPr lang="zh-CN" altLang="en-US" sz="1800">
              <a:latin typeface="仿宋" panose="02010609060101010101" charset="-122"/>
              <a:ea typeface="仿宋" panose="02010609060101010101" charset="-122"/>
            </a:endParaRPr>
          </a:p>
        </p:txBody>
      </p:sp>
      <p:pic>
        <p:nvPicPr>
          <p:cNvPr id="4" name="内容占位符 3" descr="13838983647864654_副本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3973195" y="1825625"/>
            <a:ext cx="4244340" cy="435165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p>
            <a:pPr algn="l"/>
            <a:br>
              <a:rPr lang="zh-CN" altLang="en-US" sz="2000"/>
            </a:br>
            <a:r>
              <a:rPr lang="zh-CN" altLang="en-US" sz="2000" b="1"/>
              <a:t>巩固练习</a:t>
            </a:r>
            <a:br>
              <a:rPr lang="zh-CN" altLang="en-US" sz="2000" b="1"/>
            </a:br>
            <a:r>
              <a:rPr lang="zh-CN" altLang="en-US" sz="2000"/>
              <a:t>（1）.在平面直角坐标系中，让三个同学分别给出A、B、C三个点坐标，小组探究，就这三个点提出一个问题（如图所示，</a:t>
            </a:r>
            <a:r>
              <a:rPr lang="zh-CN" altLang="en-US" sz="2000">
                <a:sym typeface="Wingdings" panose="05000000000000000000" charset="0"/>
              </a:rPr>
              <a:t></a:t>
            </a:r>
            <a:r>
              <a:rPr lang="en-US" altLang="zh-CN" sz="2000"/>
              <a:t>.</a:t>
            </a:r>
            <a:r>
              <a:rPr lang="zh-CN" altLang="en-US" sz="2000"/>
              <a:t>求三角形ABC的面积；</a:t>
            </a:r>
            <a:r>
              <a:rPr lang="zh-CN" altLang="en-US" sz="2000">
                <a:sym typeface="Wingdings" panose="05000000000000000000" charset="0"/>
              </a:rPr>
              <a:t></a:t>
            </a:r>
            <a:r>
              <a:rPr lang="en-US" altLang="zh-CN" sz="2000">
                <a:sym typeface="Wingdings" panose="05000000000000000000" charset="0"/>
              </a:rPr>
              <a:t>.…</a:t>
            </a:r>
            <a:r>
              <a:rPr lang="zh-CN" altLang="en-US" sz="2000"/>
              <a:t>），然后释疑。</a:t>
            </a:r>
            <a:br>
              <a:rPr lang="zh-CN" altLang="en-US" sz="2000"/>
            </a:br>
            <a:r>
              <a:rPr lang="zh-CN" altLang="en-US" sz="2000"/>
              <a:t>（2）.小组释疑小结.</a:t>
            </a:r>
            <a:br>
              <a:rPr lang="zh-CN" altLang="en-US" sz="2000"/>
            </a:br>
            <a:endParaRPr lang="zh-CN" altLang="en-US" sz="2000"/>
          </a:p>
        </p:txBody>
      </p:sp>
      <p:pic>
        <p:nvPicPr>
          <p:cNvPr id="4" name="内容占位符 3" descr="n1gbptjx_副本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4852670" y="2772410"/>
            <a:ext cx="2486025" cy="245745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zh-CN" altLang="en-US"/>
              <a:t>小结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0" indent="0">
              <a:buNone/>
            </a:pPr>
            <a:r>
              <a:rPr lang="en-US" altLang="zh-CN"/>
              <a:t>1.</a:t>
            </a:r>
            <a:r>
              <a:rPr lang="zh-CN" altLang="en-US"/>
              <a:t>本堂课学习了什么？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2.</a:t>
            </a:r>
            <a:r>
              <a:rPr lang="zh-CN" altLang="en-US"/>
              <a:t>要求每个同学说说本堂课收获；</a:t>
            </a:r>
            <a:endParaRPr lang="zh-CN" altLang="en-US"/>
          </a:p>
          <a:p>
            <a:pPr marL="0" indent="0">
              <a:buNone/>
            </a:pPr>
            <a:r>
              <a:rPr lang="en-US" altLang="zh-CN"/>
              <a:t>3.</a:t>
            </a:r>
            <a:r>
              <a:rPr lang="zh-CN" altLang="en-US"/>
              <a:t>哪些地方还不懂的请提出来，小组释疑。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1189</Words>
  <Application>WPS 演示</Application>
  <PresentationFormat>宽屏</PresentationFormat>
  <Paragraphs>34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宋体</vt:lpstr>
      <vt:lpstr>Wingdings</vt:lpstr>
      <vt:lpstr>Wingdings</vt:lpstr>
      <vt:lpstr>仿宋</vt:lpstr>
      <vt:lpstr>Calibri Light</vt:lpstr>
      <vt:lpstr>Calibri</vt:lpstr>
      <vt:lpstr>微软雅黑</vt:lpstr>
      <vt:lpstr>Office 主题</vt:lpstr>
      <vt:lpstr>在平面直角坐标系中的点线面关系</vt:lpstr>
      <vt:lpstr>练习题</vt:lpstr>
      <vt:lpstr>              练习题        如图所示，在平面直角坐标系中 .描点A（-2，-6）和B(-4,6)，并回答A、B各点在第几象限的点； .从图格点中，写出C点坐标，回答C点横坐标与y轴的关系，纵坐标与x轴关系.  .求经过A（-2，3）和B(4,3）两点直线表达式和线段AB的表达式等.  </vt:lpstr>
      <vt:lpstr>   例如 在平面直角坐标系中，任意取两点A（2，2）和B（4，6）；探究这两点，再提出一个问题，然后回答问题。 （1）求线段AB的长. （2）在X轴上是否存在一点P，使（PA+PB）的值最小，最短距离多少？叫另一个同学上台板书答案。提示：写出与A（2，2）关于x轴对称点C坐标，C（2，-2），然后求直线BC的表达式，令y=0求得x的值，这p点的坐标为（x，0）。 （3）将线段AB向上平移3个单位，你能求线段AB扫过的面积？</vt:lpstr>
      <vt:lpstr>小组探究合作交流释疑。 在平面直角坐标系中，让一个同学给出一个点坐标A，再让另一个同学给出一个点坐标B，再让第三个同学就这A、B两个点提出一问题，然后小组释疑。</vt:lpstr>
      <vt:lpstr>巩固练习 （1）.在平面直角坐标系中，格点构成的最小正方形边长为1个单位长度，让三个同学分别给出A、B、C三个点坐标，小组探究，就这三个点提出一个问题（如图所示.求三角形ABC的面积；.求证∆ABC是直角三角形；.求过A、B、C三点抛物线解释析等），然后释疑。 （2）.小组交流释疑小结. </vt:lpstr>
      <vt:lpstr>巩固练习 （1）.在平面直角坐标系中，格点构成的最小正方形边长为1个单位长度，让三个同学分别给出A、B、C三个点坐标，小组探究，就这三个点提出一个问题（如图所示.求三角形ABC的面积；.∆ABC是直角三角形；.求过A、B、C三点抛物线解释析等），然后释疑。 （2）.小组释疑小结.    （提示：方法一.过B点作与y轴平行线、作与x轴的平行线；过F点作与x轴的平行线、作与y轴平行线；分别交于E、F、H三点，则四边形BEFH是矩形。然后找等量关系.即  ∆ABC的面积=□BEFH面积-2×∆BEC面积-∆AHB面积） </vt:lpstr>
      <vt:lpstr> 巩固练习 （1）.在平面直角坐标系中，让三个同学分别给出A、B、C三个点坐标，小组探究，就这三个点提出一个问题（如图所示.求三角形ABC的面积），然后释疑。 （2）.小组释疑小结. </vt:lpstr>
      <vt:lpstr>小结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baishui</dc:creator>
  <cp:lastModifiedBy>baishui</cp:lastModifiedBy>
  <cp:revision>12</cp:revision>
  <dcterms:created xsi:type="dcterms:W3CDTF">2016-11-02T10:10:00Z</dcterms:created>
  <dcterms:modified xsi:type="dcterms:W3CDTF">2016-11-03T06:43:30Z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2052-10.1.0.5973</vt:lpwstr>
  </property>
</Properties>
</file>