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image" Target="../media/image13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2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5" Type="http://schemas.openxmlformats.org/officeDocument/2006/relationships/image" Target="../media/image1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Relationship Id="rId14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7" Type="http://schemas.openxmlformats.org/officeDocument/2006/relationships/image" Target="../media/image22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image" Target="../media/image39.wmf"/><Relationship Id="rId7" Type="http://schemas.openxmlformats.org/officeDocument/2006/relationships/image" Target="../media/image43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10" Type="http://schemas.openxmlformats.org/officeDocument/2006/relationships/image" Target="../media/image46.wmf"/><Relationship Id="rId4" Type="http://schemas.openxmlformats.org/officeDocument/2006/relationships/image" Target="../media/image40.wmf"/><Relationship Id="rId9" Type="http://schemas.openxmlformats.org/officeDocument/2006/relationships/image" Target="../media/image4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7" Type="http://schemas.openxmlformats.org/officeDocument/2006/relationships/image" Target="../media/image57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2015-11-17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2015-11-17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14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1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2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file:///D:\&#26446;&#23567;&#26480;\2012&#24180;&#39640;&#19977;&#19968;&#36718;&#35838;&#20214;&#25991;&#20214;\&#22823;&#26679;\&#29289;&#29702;\6-33.tif" TargetMode="External"/><Relationship Id="rId13" Type="http://schemas.openxmlformats.org/officeDocument/2006/relationships/oleObject" Target="../embeddings/oleObject17.bin"/><Relationship Id="rId18" Type="http://schemas.openxmlformats.org/officeDocument/2006/relationships/oleObject" Target="../embeddings/oleObject20.bin"/><Relationship Id="rId3" Type="http://schemas.openxmlformats.org/officeDocument/2006/relationships/image" Target="../media/image23.png"/><Relationship Id="rId21" Type="http://schemas.openxmlformats.org/officeDocument/2006/relationships/oleObject" Target="../embeddings/oleObject23.bin"/><Relationship Id="rId7" Type="http://schemas.openxmlformats.org/officeDocument/2006/relationships/image" Target="../media/image25.png"/><Relationship Id="rId12" Type="http://schemas.openxmlformats.org/officeDocument/2006/relationships/oleObject" Target="../embeddings/oleObject16.bin"/><Relationship Id="rId17" Type="http://schemas.openxmlformats.org/officeDocument/2006/relationships/oleObject" Target="../embeddings/oleObject19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9.png"/><Relationship Id="rId20" Type="http://schemas.openxmlformats.org/officeDocument/2006/relationships/oleObject" Target="../embeddings/oleObject22.bin"/><Relationship Id="rId1" Type="http://schemas.openxmlformats.org/officeDocument/2006/relationships/vmlDrawing" Target="../drawings/vmlDrawing2.vml"/><Relationship Id="rId6" Type="http://schemas.openxmlformats.org/officeDocument/2006/relationships/image" Target="file:///D:\&#26446;&#23567;&#26480;\2012&#24180;&#39640;&#19977;&#19968;&#36718;&#35838;&#20214;&#25991;&#20214;\&#22823;&#26679;\&#29289;&#29702;\6-34.tif" TargetMode="External"/><Relationship Id="rId11" Type="http://schemas.openxmlformats.org/officeDocument/2006/relationships/image" Target="../media/image27.png"/><Relationship Id="rId24" Type="http://schemas.openxmlformats.org/officeDocument/2006/relationships/oleObject" Target="../embeddings/oleObject26.bin"/><Relationship Id="rId5" Type="http://schemas.openxmlformats.org/officeDocument/2006/relationships/image" Target="../media/image24.png"/><Relationship Id="rId15" Type="http://schemas.openxmlformats.org/officeDocument/2006/relationships/image" Target="../media/image28.png"/><Relationship Id="rId23" Type="http://schemas.openxmlformats.org/officeDocument/2006/relationships/oleObject" Target="../embeddings/oleObject25.bin"/><Relationship Id="rId10" Type="http://schemas.openxmlformats.org/officeDocument/2006/relationships/image" Target="file:///D:\&#26446;&#23567;&#26480;\2012&#24180;&#39640;&#19977;&#19968;&#36718;&#35838;&#20214;&#25991;&#20214;\&#22823;&#26679;\&#29289;&#29702;\6-32.tif" TargetMode="External"/><Relationship Id="rId19" Type="http://schemas.openxmlformats.org/officeDocument/2006/relationships/oleObject" Target="../embeddings/oleObject21.bin"/><Relationship Id="rId4" Type="http://schemas.openxmlformats.org/officeDocument/2006/relationships/image" Target="file:///D:\&#26446;&#23567;&#26480;\2012&#24180;&#39640;&#19977;&#19968;&#36718;&#35838;&#20214;&#25991;&#20214;\&#22823;&#26679;\&#29289;&#29702;\6-35.tif" TargetMode="External"/><Relationship Id="rId9" Type="http://schemas.openxmlformats.org/officeDocument/2006/relationships/image" Target="../media/image26.png"/><Relationship Id="rId14" Type="http://schemas.openxmlformats.org/officeDocument/2006/relationships/oleObject" Target="../embeddings/oleObject18.bin"/><Relationship Id="rId22" Type="http://schemas.openxmlformats.org/officeDocument/2006/relationships/oleObject" Target="../embeddings/oleObject2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0.bin"/><Relationship Id="rId5" Type="http://schemas.openxmlformats.org/officeDocument/2006/relationships/oleObject" Target="../embeddings/oleObject29.bin"/><Relationship Id="rId4" Type="http://schemas.openxmlformats.org/officeDocument/2006/relationships/oleObject" Target="../embeddings/oleObject28.bin"/><Relationship Id="rId9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13" Type="http://schemas.openxmlformats.org/officeDocument/2006/relationships/oleObject" Target="../embeddings/oleObject40.bin"/><Relationship Id="rId3" Type="http://schemas.openxmlformats.org/officeDocument/2006/relationships/image" Target="../media/image47.png"/><Relationship Id="rId7" Type="http://schemas.openxmlformats.org/officeDocument/2006/relationships/oleObject" Target="../embeddings/oleObject35.bin"/><Relationship Id="rId12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2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34.bin"/><Relationship Id="rId11" Type="http://schemas.openxmlformats.org/officeDocument/2006/relationships/oleObject" Target="../embeddings/oleObject38.bin"/><Relationship Id="rId5" Type="http://schemas.openxmlformats.org/officeDocument/2006/relationships/image" Target="../media/image48.jpeg"/><Relationship Id="rId15" Type="http://schemas.openxmlformats.org/officeDocument/2006/relationships/image" Target="../media/image50.png"/><Relationship Id="rId10" Type="http://schemas.openxmlformats.org/officeDocument/2006/relationships/image" Target="../media/image49.png"/><Relationship Id="rId4" Type="http://schemas.openxmlformats.org/officeDocument/2006/relationships/oleObject" Target="../embeddings/oleObject33.bin"/><Relationship Id="rId9" Type="http://schemas.openxmlformats.org/officeDocument/2006/relationships/oleObject" Target="../embeddings/oleObject37.bin"/><Relationship Id="rId14" Type="http://schemas.openxmlformats.org/officeDocument/2006/relationships/oleObject" Target="../embeddings/oleObject4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3" Type="http://schemas.openxmlformats.org/officeDocument/2006/relationships/oleObject" Target="../embeddings/oleObject43.bin"/><Relationship Id="rId7" Type="http://schemas.openxmlformats.org/officeDocument/2006/relationships/image" Target="../media/image5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8.png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45.bin"/><Relationship Id="rId10" Type="http://schemas.openxmlformats.org/officeDocument/2006/relationships/oleObject" Target="../embeddings/oleObject48.bin"/><Relationship Id="rId4" Type="http://schemas.openxmlformats.org/officeDocument/2006/relationships/oleObject" Target="../embeddings/oleObject44.bin"/><Relationship Id="rId9" Type="http://schemas.openxmlformats.org/officeDocument/2006/relationships/oleObject" Target="../embeddings/oleObject4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270" y="876086"/>
            <a:ext cx="628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华文新魏" pitchFamily="2" charset="-122"/>
                <a:ea typeface="华文新魏" pitchFamily="2" charset="-122"/>
              </a:rPr>
              <a:t>（1）</a:t>
            </a:r>
            <a:r>
              <a:rPr lang="zh-CN" altLang="en-US" sz="3200" b="1" dirty="0" smtClean="0">
                <a:latin typeface="华文新魏" pitchFamily="2" charset="-122"/>
                <a:ea typeface="华文新魏" pitchFamily="2" charset="-122"/>
              </a:rPr>
              <a:t>电势是电场</a:t>
            </a:r>
            <a:r>
              <a:rPr lang="en-US" altLang="zh-CN" sz="3200" b="1" dirty="0" smtClean="0">
                <a:latin typeface="华文新魏" pitchFamily="2" charset="-122"/>
                <a:ea typeface="华文新魏" pitchFamily="2" charset="-122"/>
              </a:rPr>
              <a:t>“</a:t>
            </a:r>
            <a:r>
              <a:rPr lang="zh-CN" altLang="en-US" sz="3200" b="1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能</a:t>
            </a:r>
            <a:r>
              <a:rPr lang="en-US" altLang="zh-CN" sz="3200" b="1" dirty="0" smtClean="0">
                <a:latin typeface="华文新魏" pitchFamily="2" charset="-122"/>
                <a:ea typeface="华文新魏" pitchFamily="2" charset="-122"/>
              </a:rPr>
              <a:t>”</a:t>
            </a:r>
            <a:r>
              <a:rPr lang="zh-CN" altLang="en-US" sz="3200" b="1" dirty="0" smtClean="0">
                <a:latin typeface="华文新魏" pitchFamily="2" charset="-122"/>
                <a:ea typeface="华文新魏" pitchFamily="2" charset="-122"/>
              </a:rPr>
              <a:t>的性质</a:t>
            </a:r>
            <a:r>
              <a:rPr lang="en-US" altLang="zh-CN" sz="3200" b="1" dirty="0" smtClean="0">
                <a:latin typeface="华文新魏" pitchFamily="2" charset="-122"/>
                <a:ea typeface="华文新魏" pitchFamily="2" charset="-122"/>
              </a:rPr>
              <a:t>---</a:t>
            </a:r>
            <a:endParaRPr lang="zh-CN" altLang="en-US" sz="3200" b="1" dirty="0">
              <a:latin typeface="华文新魏" pitchFamily="2" charset="-122"/>
              <a:ea typeface="华文新魏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71538" y="1500174"/>
            <a:ext cx="6007328" cy="600272"/>
            <a:chOff x="850688" y="4000504"/>
            <a:chExt cx="6007328" cy="600272"/>
          </a:xfrm>
        </p:grpSpPr>
        <p:grpSp>
          <p:nvGrpSpPr>
            <p:cNvPr id="4" name="组合 33"/>
            <p:cNvGrpSpPr/>
            <p:nvPr/>
          </p:nvGrpSpPr>
          <p:grpSpPr>
            <a:xfrm>
              <a:off x="850688" y="4000504"/>
              <a:ext cx="6007328" cy="600272"/>
              <a:chOff x="642910" y="4143380"/>
              <a:chExt cx="6007328" cy="600272"/>
            </a:xfrm>
          </p:grpSpPr>
          <p:graphicFrame>
            <p:nvGraphicFramePr>
              <p:cNvPr id="6" name="Object 6"/>
              <p:cNvGraphicFramePr>
                <a:graphicFrameLocks noChangeAspect="1"/>
              </p:cNvGraphicFramePr>
              <p:nvPr/>
            </p:nvGraphicFramePr>
            <p:xfrm>
              <a:off x="5196088" y="4195964"/>
              <a:ext cx="1454150" cy="547688"/>
            </p:xfrm>
            <a:graphic>
              <a:graphicData uri="http://schemas.openxmlformats.org/presentationml/2006/ole">
                <p:oleObj spid="_x0000_s1026" name="公式" r:id="rId3" imgW="571320" imgH="215640" progId="Equation.3">
                  <p:embed/>
                </p:oleObj>
              </a:graphicData>
            </a:graphic>
          </p:graphicFrame>
          <p:sp>
            <p:nvSpPr>
              <p:cNvPr id="7" name="TextBox 6"/>
              <p:cNvSpPr txBox="1"/>
              <p:nvPr/>
            </p:nvSpPr>
            <p:spPr>
              <a:xfrm>
                <a:off x="642910" y="4143380"/>
                <a:ext cx="542928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 smtClean="0">
                    <a:latin typeface="华文新魏" pitchFamily="2" charset="-122"/>
                    <a:ea typeface="华文新魏" pitchFamily="2" charset="-122"/>
                  </a:rPr>
                  <a:t>因为有     ，放入</a:t>
                </a:r>
                <a:r>
                  <a:rPr lang="en-US" altLang="zh-CN" sz="3200" b="1" dirty="0" smtClean="0">
                    <a:latin typeface="华文新魏" pitchFamily="2" charset="-122"/>
                    <a:ea typeface="华文新魏" pitchFamily="2" charset="-122"/>
                  </a:rPr>
                  <a:t>q</a:t>
                </a:r>
                <a:r>
                  <a:rPr lang="zh-CN" altLang="en-US" sz="3200" b="1" dirty="0" smtClean="0">
                    <a:latin typeface="华文新魏" pitchFamily="2" charset="-122"/>
                    <a:ea typeface="华文新魏" pitchFamily="2" charset="-122"/>
                  </a:rPr>
                  <a:t>，得到</a:t>
                </a:r>
                <a:endParaRPr lang="zh-CN" altLang="en-US" sz="3200" b="1" dirty="0">
                  <a:latin typeface="华文新魏" pitchFamily="2" charset="-122"/>
                  <a:ea typeface="华文新魏" pitchFamily="2" charset="-122"/>
                </a:endParaRPr>
              </a:p>
            </p:txBody>
          </p:sp>
        </p:grpSp>
        <p:graphicFrame>
          <p:nvGraphicFramePr>
            <p:cNvPr id="5" name="Object 7"/>
            <p:cNvGraphicFramePr>
              <a:graphicFrameLocks noChangeAspect="1"/>
            </p:cNvGraphicFramePr>
            <p:nvPr/>
          </p:nvGraphicFramePr>
          <p:xfrm>
            <a:off x="2214546" y="4119077"/>
            <a:ext cx="355600" cy="419100"/>
          </p:xfrm>
          <a:graphic>
            <a:graphicData uri="http://schemas.openxmlformats.org/presentationml/2006/ole">
              <p:oleObj spid="_x0000_s1027" name="公式" r:id="rId4" imgW="139680" imgH="164880" progId="Equation.3">
                <p:embed/>
              </p:oleObj>
            </a:graphicData>
          </a:graphic>
        </p:graphicFrame>
      </p:grpSp>
      <p:grpSp>
        <p:nvGrpSpPr>
          <p:cNvPr id="11" name="组合 10"/>
          <p:cNvGrpSpPr/>
          <p:nvPr/>
        </p:nvGrpSpPr>
        <p:grpSpPr>
          <a:xfrm>
            <a:off x="142844" y="214290"/>
            <a:ext cx="6429420" cy="575969"/>
            <a:chOff x="285720" y="214290"/>
            <a:chExt cx="6429420" cy="575969"/>
          </a:xfrm>
        </p:grpSpPr>
        <p:sp>
          <p:nvSpPr>
            <p:cNvPr id="8" name="TextBox 7"/>
            <p:cNvSpPr txBox="1"/>
            <p:nvPr/>
          </p:nvSpPr>
          <p:spPr>
            <a:xfrm>
              <a:off x="285720" y="214290"/>
              <a:ext cx="642942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rgbClr val="FF0000"/>
                  </a:solidFill>
                  <a:latin typeface="华文新魏" pitchFamily="2" charset="-122"/>
                  <a:ea typeface="华文新魏" pitchFamily="2" charset="-122"/>
                </a:rPr>
                <a:t>1、</a:t>
              </a:r>
              <a:r>
                <a:rPr lang="zh-CN" altLang="en-US" sz="3000" b="1" dirty="0" smtClean="0">
                  <a:solidFill>
                    <a:srgbClr val="FF0000"/>
                  </a:solidFill>
                  <a:latin typeface="华文新魏" pitchFamily="2" charset="-122"/>
                  <a:ea typeface="华文新魏" pitchFamily="2" charset="-122"/>
                </a:rPr>
                <a:t>电场的电势     和电荷的电势能</a:t>
              </a:r>
              <a:endParaRPr lang="zh-CN" altLang="en-US" sz="30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endParaRPr>
            </a:p>
          </p:txBody>
        </p:sp>
        <p:graphicFrame>
          <p:nvGraphicFramePr>
            <p:cNvPr id="9" name="Object 7"/>
            <p:cNvGraphicFramePr>
              <a:graphicFrameLocks noChangeAspect="1"/>
            </p:cNvGraphicFramePr>
            <p:nvPr/>
          </p:nvGraphicFramePr>
          <p:xfrm>
            <a:off x="2866915" y="295155"/>
            <a:ext cx="355600" cy="419100"/>
          </p:xfrm>
          <a:graphic>
            <a:graphicData uri="http://schemas.openxmlformats.org/presentationml/2006/ole">
              <p:oleObj spid="_x0000_s1028" name="公式" r:id="rId5" imgW="139680" imgH="164880" progId="Equation.3">
                <p:embed/>
              </p:oleObj>
            </a:graphicData>
          </a:graphic>
        </p:graphicFrame>
        <p:graphicFrame>
          <p:nvGraphicFramePr>
            <p:cNvPr id="10" name="Object 6"/>
            <p:cNvGraphicFramePr>
              <a:graphicFrameLocks noChangeAspect="1"/>
            </p:cNvGraphicFramePr>
            <p:nvPr/>
          </p:nvGraphicFramePr>
          <p:xfrm>
            <a:off x="5948176" y="242571"/>
            <a:ext cx="549275" cy="547688"/>
          </p:xfrm>
          <a:graphic>
            <a:graphicData uri="http://schemas.openxmlformats.org/presentationml/2006/ole">
              <p:oleObj spid="_x0000_s1029" name="公式" r:id="rId6" imgW="215640" imgH="215640" progId="Equation.3">
                <p:embed/>
              </p:oleObj>
            </a:graphicData>
          </a:graphic>
        </p:graphicFrame>
      </p:grpSp>
      <p:grpSp>
        <p:nvGrpSpPr>
          <p:cNvPr id="12" name="组合 11"/>
          <p:cNvGrpSpPr/>
          <p:nvPr/>
        </p:nvGrpSpPr>
        <p:grpSpPr>
          <a:xfrm>
            <a:off x="153742" y="2117465"/>
            <a:ext cx="6718207" cy="623679"/>
            <a:chOff x="285720" y="5211089"/>
            <a:chExt cx="6718207" cy="623679"/>
          </a:xfrm>
        </p:grpSpPr>
        <p:grpSp>
          <p:nvGrpSpPr>
            <p:cNvPr id="13" name="组合 16"/>
            <p:cNvGrpSpPr/>
            <p:nvPr/>
          </p:nvGrpSpPr>
          <p:grpSpPr>
            <a:xfrm>
              <a:off x="285720" y="5214950"/>
              <a:ext cx="3501820" cy="584775"/>
              <a:chOff x="214282" y="2143116"/>
              <a:chExt cx="3501820" cy="584775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214282" y="2143116"/>
                <a:ext cx="35018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 smtClean="0">
                    <a:latin typeface="华文新魏" pitchFamily="2" charset="-122"/>
                    <a:ea typeface="华文新魏" pitchFamily="2" charset="-122"/>
                  </a:rPr>
                  <a:t>（2）   </a:t>
                </a:r>
                <a:r>
                  <a:rPr lang="zh-CN" altLang="en-US" sz="3200" b="1" dirty="0" smtClean="0">
                    <a:latin typeface="华文新魏" pitchFamily="2" charset="-122"/>
                    <a:ea typeface="华文新魏" pitchFamily="2" charset="-122"/>
                  </a:rPr>
                  <a:t>是相对的：</a:t>
                </a:r>
                <a:endParaRPr lang="zh-CN" altLang="en-US" sz="3200" b="1" dirty="0">
                  <a:latin typeface="华文新魏" pitchFamily="2" charset="-122"/>
                  <a:ea typeface="华文新魏" pitchFamily="2" charset="-122"/>
                </a:endParaRPr>
              </a:p>
            </p:txBody>
          </p:sp>
          <p:graphicFrame>
            <p:nvGraphicFramePr>
              <p:cNvPr id="19" name="Object 7"/>
              <p:cNvGraphicFramePr>
                <a:graphicFrameLocks noChangeAspect="1"/>
              </p:cNvGraphicFramePr>
              <p:nvPr/>
            </p:nvGraphicFramePr>
            <p:xfrm>
              <a:off x="1287210" y="2249597"/>
              <a:ext cx="355600" cy="419100"/>
            </p:xfrm>
            <a:graphic>
              <a:graphicData uri="http://schemas.openxmlformats.org/presentationml/2006/ole">
                <p:oleObj spid="_x0000_s1030" name="公式" r:id="rId7" imgW="139680" imgH="164880" progId="Equation.3">
                  <p:embed/>
                </p:oleObj>
              </a:graphicData>
            </a:graphic>
          </p:graphicFrame>
        </p:grpSp>
        <p:grpSp>
          <p:nvGrpSpPr>
            <p:cNvPr id="14" name="组合 44"/>
            <p:cNvGrpSpPr/>
            <p:nvPr/>
          </p:nvGrpSpPr>
          <p:grpSpPr>
            <a:xfrm>
              <a:off x="3573226" y="5211089"/>
              <a:ext cx="3430701" cy="623679"/>
              <a:chOff x="3573226" y="5211089"/>
              <a:chExt cx="3430701" cy="623679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3573226" y="5249993"/>
                <a:ext cx="342902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dirty="0" smtClean="0">
                    <a:latin typeface="华文新魏" pitchFamily="2" charset="-122"/>
                    <a:ea typeface="华文新魏" pitchFamily="2" charset="-122"/>
                  </a:rPr>
                  <a:t>选</a:t>
                </a:r>
                <a:r>
                  <a:rPr lang="zh-CN" altLang="en-US" sz="3200" b="1" dirty="0" smtClean="0">
                    <a:latin typeface="华文新魏" pitchFamily="2" charset="-122"/>
                    <a:ea typeface="华文新魏" pitchFamily="2" charset="-122"/>
                  </a:rPr>
                  <a:t>             或</a:t>
                </a:r>
                <a:endParaRPr lang="zh-CN" altLang="en-US" sz="3200" b="1" dirty="0">
                  <a:latin typeface="华文新魏" pitchFamily="2" charset="-122"/>
                  <a:ea typeface="华文新魏" pitchFamily="2" charset="-122"/>
                </a:endParaRPr>
              </a:p>
            </p:txBody>
          </p:sp>
          <p:graphicFrame>
            <p:nvGraphicFramePr>
              <p:cNvPr id="16" name="Object 8"/>
              <p:cNvGraphicFramePr>
                <a:graphicFrameLocks noChangeAspect="1"/>
              </p:cNvGraphicFramePr>
              <p:nvPr/>
            </p:nvGraphicFramePr>
            <p:xfrm>
              <a:off x="4054250" y="5247209"/>
              <a:ext cx="1162050" cy="547688"/>
            </p:xfrm>
            <a:graphic>
              <a:graphicData uri="http://schemas.openxmlformats.org/presentationml/2006/ole">
                <p:oleObj spid="_x0000_s1031" name="公式" r:id="rId8" imgW="457200" imgH="215640" progId="Equation.3">
                  <p:embed/>
                </p:oleObj>
              </a:graphicData>
            </a:graphic>
          </p:graphicFrame>
          <p:graphicFrame>
            <p:nvGraphicFramePr>
              <p:cNvPr id="17" name="Object 9"/>
              <p:cNvGraphicFramePr>
                <a:graphicFrameLocks noChangeAspect="1"/>
              </p:cNvGraphicFramePr>
              <p:nvPr/>
            </p:nvGraphicFramePr>
            <p:xfrm>
              <a:off x="5778377" y="5211089"/>
              <a:ext cx="1225550" cy="581025"/>
            </p:xfrm>
            <a:graphic>
              <a:graphicData uri="http://schemas.openxmlformats.org/presentationml/2006/ole">
                <p:oleObj spid="_x0000_s1032" name="公式" r:id="rId9" imgW="482400" imgH="228600" progId="Equation.3">
                  <p:embed/>
                </p:oleObj>
              </a:graphicData>
            </a:graphic>
          </p:graphicFrame>
        </p:grpSp>
      </p:grpSp>
      <p:grpSp>
        <p:nvGrpSpPr>
          <p:cNvPr id="20" name="组合 19"/>
          <p:cNvGrpSpPr/>
          <p:nvPr/>
        </p:nvGrpSpPr>
        <p:grpSpPr>
          <a:xfrm>
            <a:off x="1173872" y="2768363"/>
            <a:ext cx="5787949" cy="651910"/>
            <a:chOff x="804640" y="2086654"/>
            <a:chExt cx="5787949" cy="651910"/>
          </a:xfrm>
        </p:grpSpPr>
        <p:grpSp>
          <p:nvGrpSpPr>
            <p:cNvPr id="21" name="组合 16"/>
            <p:cNvGrpSpPr/>
            <p:nvPr/>
          </p:nvGrpSpPr>
          <p:grpSpPr>
            <a:xfrm>
              <a:off x="804640" y="2086654"/>
              <a:ext cx="3509889" cy="584775"/>
              <a:chOff x="733202" y="2152543"/>
              <a:chExt cx="3509889" cy="584775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171257" y="2152543"/>
                <a:ext cx="307183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 smtClean="0">
                    <a:latin typeface="华文新魏" pitchFamily="2" charset="-122"/>
                    <a:ea typeface="华文新魏" pitchFamily="2" charset="-122"/>
                  </a:rPr>
                  <a:t>是相对的：</a:t>
                </a:r>
                <a:endParaRPr lang="zh-CN" altLang="en-US" sz="3200" b="1" dirty="0">
                  <a:latin typeface="华文新魏" pitchFamily="2" charset="-122"/>
                  <a:ea typeface="华文新魏" pitchFamily="2" charset="-122"/>
                </a:endParaRPr>
              </a:p>
            </p:txBody>
          </p:sp>
          <p:graphicFrame>
            <p:nvGraphicFramePr>
              <p:cNvPr id="28" name="Object 7"/>
              <p:cNvGraphicFramePr>
                <a:graphicFrameLocks noChangeAspect="1"/>
              </p:cNvGraphicFramePr>
              <p:nvPr/>
            </p:nvGraphicFramePr>
            <p:xfrm>
              <a:off x="733202" y="2180824"/>
              <a:ext cx="549275" cy="547688"/>
            </p:xfrm>
            <a:graphic>
              <a:graphicData uri="http://schemas.openxmlformats.org/presentationml/2006/ole">
                <p:oleObj spid="_x0000_s1033" name="公式" r:id="rId10" imgW="215640" imgH="215640" progId="Equation.3">
                  <p:embed/>
                </p:oleObj>
              </a:graphicData>
            </a:graphic>
          </p:graphicFrame>
        </p:grpSp>
        <p:grpSp>
          <p:nvGrpSpPr>
            <p:cNvPr id="22" name="组合 19"/>
            <p:cNvGrpSpPr/>
            <p:nvPr/>
          </p:nvGrpSpPr>
          <p:grpSpPr>
            <a:xfrm>
              <a:off x="3163565" y="2131188"/>
              <a:ext cx="3429024" cy="607376"/>
              <a:chOff x="3286116" y="2424796"/>
              <a:chExt cx="3429024" cy="607376"/>
            </a:xfrm>
          </p:grpSpPr>
          <p:graphicFrame>
            <p:nvGraphicFramePr>
              <p:cNvPr id="23" name="Object 8"/>
              <p:cNvGraphicFramePr>
                <a:graphicFrameLocks noChangeAspect="1"/>
              </p:cNvGraphicFramePr>
              <p:nvPr/>
            </p:nvGraphicFramePr>
            <p:xfrm>
              <a:off x="3786183" y="2490392"/>
              <a:ext cx="1206382" cy="487356"/>
            </p:xfrm>
            <a:graphic>
              <a:graphicData uri="http://schemas.openxmlformats.org/presentationml/2006/ole">
                <p:oleObj spid="_x0000_s1034" name="公式" r:id="rId11" imgW="533160" imgH="215640" progId="Equation.3">
                  <p:embed/>
                </p:oleObj>
              </a:graphicData>
            </a:graphic>
          </p:graphicFrame>
          <p:grpSp>
            <p:nvGrpSpPr>
              <p:cNvPr id="24" name="组合 18"/>
              <p:cNvGrpSpPr/>
              <p:nvPr/>
            </p:nvGrpSpPr>
            <p:grpSpPr>
              <a:xfrm>
                <a:off x="3286116" y="2424796"/>
                <a:ext cx="3429024" cy="607376"/>
                <a:chOff x="3286116" y="2143116"/>
                <a:chExt cx="3429024" cy="607376"/>
              </a:xfrm>
            </p:grpSpPr>
            <p:graphicFrame>
              <p:nvGraphicFramePr>
                <p:cNvPr id="25" name="Object 9"/>
                <p:cNvGraphicFramePr>
                  <a:graphicFrameLocks noChangeAspect="1"/>
                </p:cNvGraphicFramePr>
                <p:nvPr/>
              </p:nvGraphicFramePr>
              <p:xfrm>
                <a:off x="5349754" y="2227960"/>
                <a:ext cx="1276348" cy="522532"/>
              </p:xfrm>
              <a:graphic>
                <a:graphicData uri="http://schemas.openxmlformats.org/presentationml/2006/ole">
                  <p:oleObj spid="_x0000_s1035" name="公式" r:id="rId12" imgW="558720" imgH="228600" progId="Equation.3">
                    <p:embed/>
                  </p:oleObj>
                </a:graphicData>
              </a:graphic>
            </p:graphicFrame>
            <p:sp>
              <p:nvSpPr>
                <p:cNvPr id="26" name="TextBox 25"/>
                <p:cNvSpPr txBox="1"/>
                <p:nvPr/>
              </p:nvSpPr>
              <p:spPr>
                <a:xfrm>
                  <a:off x="3286116" y="2143116"/>
                  <a:ext cx="342902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3200" b="1" dirty="0" smtClean="0">
                      <a:latin typeface="华文新魏" pitchFamily="2" charset="-122"/>
                      <a:ea typeface="华文新魏" pitchFamily="2" charset="-122"/>
                    </a:rPr>
                    <a:t>选            或</a:t>
                  </a:r>
                  <a:endParaRPr lang="zh-CN" altLang="en-US" sz="3200" b="1" dirty="0">
                    <a:latin typeface="华文新魏" pitchFamily="2" charset="-122"/>
                    <a:ea typeface="华文新魏" pitchFamily="2" charset="-122"/>
                  </a:endParaRPr>
                </a:p>
              </p:txBody>
            </p:sp>
          </p:grpSp>
        </p:grpSp>
      </p:grpSp>
      <p:sp>
        <p:nvSpPr>
          <p:cNvPr id="29" name="TextBox 28"/>
          <p:cNvSpPr txBox="1"/>
          <p:nvPr/>
        </p:nvSpPr>
        <p:spPr>
          <a:xfrm>
            <a:off x="203396" y="3448340"/>
            <a:ext cx="5429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华文新魏" pitchFamily="2" charset="-122"/>
                <a:ea typeface="华文新魏" pitchFamily="2" charset="-122"/>
              </a:rPr>
              <a:t>（3）</a:t>
            </a:r>
            <a:r>
              <a:rPr lang="zh-CN" altLang="en-US" sz="3200" b="1" dirty="0" smtClean="0">
                <a:latin typeface="华文新魏" pitchFamily="2" charset="-122"/>
                <a:ea typeface="华文新魏" pitchFamily="2" charset="-122"/>
              </a:rPr>
              <a:t>沿着电场线电势降低！</a:t>
            </a:r>
            <a:endParaRPr lang="zh-CN" altLang="en-US" sz="3200" b="1" dirty="0">
              <a:latin typeface="华文新魏" pitchFamily="2" charset="-122"/>
              <a:ea typeface="华文新魏" pitchFamily="2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928662" y="4214818"/>
            <a:ext cx="2081129" cy="587728"/>
            <a:chOff x="928662" y="3895336"/>
            <a:chExt cx="2081129" cy="587728"/>
          </a:xfrm>
        </p:grpSpPr>
        <p:grpSp>
          <p:nvGrpSpPr>
            <p:cNvPr id="35" name="组合 34"/>
            <p:cNvGrpSpPr/>
            <p:nvPr/>
          </p:nvGrpSpPr>
          <p:grpSpPr>
            <a:xfrm>
              <a:off x="928662" y="3929066"/>
              <a:ext cx="2081129" cy="71438"/>
              <a:chOff x="1357290" y="4028785"/>
              <a:chExt cx="2071702" cy="86314"/>
            </a:xfrm>
          </p:grpSpPr>
          <p:cxnSp>
            <p:nvCxnSpPr>
              <p:cNvPr id="31" name="直接箭头连接符 30"/>
              <p:cNvCxnSpPr/>
              <p:nvPr/>
            </p:nvCxnSpPr>
            <p:spPr>
              <a:xfrm>
                <a:off x="1357290" y="4071942"/>
                <a:ext cx="2071702" cy="15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椭圆 31"/>
              <p:cNvSpPr/>
              <p:nvPr/>
            </p:nvSpPr>
            <p:spPr>
              <a:xfrm>
                <a:off x="2714612" y="4043661"/>
                <a:ext cx="71438" cy="7143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500166" y="4028785"/>
                <a:ext cx="71438" cy="7143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938089" y="3895336"/>
              <a:ext cx="6429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latin typeface="华文新魏" pitchFamily="2" charset="-122"/>
                  <a:ea typeface="华文新魏" pitchFamily="2" charset="-122"/>
                </a:rPr>
                <a:t>a</a:t>
              </a:r>
              <a:endParaRPr lang="zh-CN" altLang="en-US" sz="3000" b="1" dirty="0" smtClean="0">
                <a:latin typeface="华文新魏" pitchFamily="2" charset="-122"/>
                <a:ea typeface="华文新魏" pitchFamily="2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143108" y="3929066"/>
              <a:ext cx="6429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latin typeface="华文新魏" pitchFamily="2" charset="-122"/>
                  <a:ea typeface="华文新魏" pitchFamily="2" charset="-122"/>
                </a:rPr>
                <a:t>b</a:t>
              </a:r>
              <a:endParaRPr lang="zh-CN" altLang="en-US" sz="3000" b="1" dirty="0" smtClean="0">
                <a:latin typeface="华文新魏" pitchFamily="2" charset="-122"/>
                <a:ea typeface="华文新魏" pitchFamily="2" charset="-122"/>
              </a:endParaRPr>
            </a:p>
          </p:txBody>
        </p:sp>
      </p:grpSp>
      <p:graphicFrame>
        <p:nvGraphicFramePr>
          <p:cNvPr id="40" name="对象 39"/>
          <p:cNvGraphicFramePr>
            <a:graphicFrameLocks noChangeAspect="1"/>
          </p:cNvGraphicFramePr>
          <p:nvPr/>
        </p:nvGraphicFramePr>
        <p:xfrm>
          <a:off x="1357290" y="4714884"/>
          <a:ext cx="1214446" cy="546500"/>
        </p:xfrm>
        <a:graphic>
          <a:graphicData uri="http://schemas.openxmlformats.org/presentationml/2006/ole">
            <p:oleObj spid="_x0000_s1037" name="公式" r:id="rId13" imgW="507960" imgH="228600" progId="Equation.3">
              <p:embed/>
            </p:oleObj>
          </a:graphicData>
        </a:graphic>
      </p:graphicFrame>
      <p:grpSp>
        <p:nvGrpSpPr>
          <p:cNvPr id="42" name="组合 41"/>
          <p:cNvGrpSpPr/>
          <p:nvPr/>
        </p:nvGrpSpPr>
        <p:grpSpPr>
          <a:xfrm>
            <a:off x="3571868" y="4071942"/>
            <a:ext cx="2257735" cy="553998"/>
            <a:chOff x="4357686" y="3714752"/>
            <a:chExt cx="2257735" cy="553998"/>
          </a:xfrm>
        </p:grpSpPr>
        <p:graphicFrame>
          <p:nvGraphicFramePr>
            <p:cNvPr id="39" name="对象 38"/>
            <p:cNvGraphicFramePr>
              <a:graphicFrameLocks noChangeAspect="1"/>
            </p:cNvGraphicFramePr>
            <p:nvPr/>
          </p:nvGraphicFramePr>
          <p:xfrm>
            <a:off x="5519548" y="3767337"/>
            <a:ext cx="1095873" cy="453526"/>
          </p:xfrm>
          <a:graphic>
            <a:graphicData uri="http://schemas.openxmlformats.org/presentationml/2006/ole">
              <p:oleObj spid="_x0000_s1036" name="公式" r:id="rId14" imgW="660240" imgH="228600" progId="Equation.3">
                <p:embed/>
              </p:oleObj>
            </a:graphicData>
          </a:graphic>
        </p:graphicFrame>
        <p:sp>
          <p:nvSpPr>
            <p:cNvPr id="41" name="TextBox 40"/>
            <p:cNvSpPr txBox="1"/>
            <p:nvPr/>
          </p:nvSpPr>
          <p:spPr>
            <a:xfrm>
              <a:off x="4357686" y="3714752"/>
              <a:ext cx="150019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dirty="0" smtClean="0">
                  <a:latin typeface="华文新魏" pitchFamily="2" charset="-122"/>
                  <a:ea typeface="华文新魏" pitchFamily="2" charset="-122"/>
                </a:rPr>
                <a:t>放</a:t>
              </a:r>
              <a:r>
                <a:rPr lang="en-US" altLang="zh-CN" sz="3000" b="1" dirty="0" smtClean="0">
                  <a:latin typeface="华文新魏" pitchFamily="2" charset="-122"/>
                  <a:ea typeface="华文新魏" pitchFamily="2" charset="-122"/>
                </a:rPr>
                <a:t>+q:</a:t>
              </a:r>
              <a:endParaRPr lang="zh-CN" altLang="en-US" sz="3000" b="1" dirty="0" smtClean="0">
                <a:latin typeface="华文新魏" pitchFamily="2" charset="-122"/>
                <a:ea typeface="华文新魏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429124" y="4643446"/>
            <a:ext cx="2233432" cy="571883"/>
            <a:chOff x="4357686" y="3714752"/>
            <a:chExt cx="2502003" cy="571883"/>
          </a:xfrm>
        </p:grpSpPr>
        <p:graphicFrame>
          <p:nvGraphicFramePr>
            <p:cNvPr id="44" name="对象 43"/>
            <p:cNvGraphicFramePr>
              <a:graphicFrameLocks noChangeAspect="1"/>
            </p:cNvGraphicFramePr>
            <p:nvPr/>
          </p:nvGraphicFramePr>
          <p:xfrm>
            <a:off x="5519548" y="3767336"/>
            <a:ext cx="1340141" cy="519299"/>
          </p:xfrm>
          <a:graphic>
            <a:graphicData uri="http://schemas.openxmlformats.org/presentationml/2006/ole">
              <p:oleObj spid="_x0000_s1038" name="公式" r:id="rId15" imgW="660240" imgH="228600" progId="Equation.3">
                <p:embed/>
              </p:oleObj>
            </a:graphicData>
          </a:graphic>
        </p:graphicFrame>
        <p:sp>
          <p:nvSpPr>
            <p:cNvPr id="45" name="TextBox 44"/>
            <p:cNvSpPr txBox="1"/>
            <p:nvPr/>
          </p:nvSpPr>
          <p:spPr>
            <a:xfrm>
              <a:off x="4357686" y="3714752"/>
              <a:ext cx="150019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dirty="0" smtClean="0">
                  <a:latin typeface="华文新魏" pitchFamily="2" charset="-122"/>
                  <a:ea typeface="华文新魏" pitchFamily="2" charset="-122"/>
                </a:rPr>
                <a:t>放</a:t>
              </a:r>
              <a:r>
                <a:rPr lang="en-US" altLang="zh-CN" sz="3000" b="1" dirty="0" smtClean="0">
                  <a:latin typeface="华文新魏" pitchFamily="2" charset="-122"/>
                  <a:ea typeface="华文新魏" pitchFamily="2" charset="-122"/>
                </a:rPr>
                <a:t>-q:</a:t>
              </a:r>
              <a:endParaRPr lang="zh-CN" altLang="en-US" sz="3000" b="1" dirty="0" smtClean="0">
                <a:latin typeface="华文新魏" pitchFamily="2" charset="-122"/>
                <a:ea typeface="华文新魏" pitchFamily="2" charset="-122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234594" y="5309181"/>
            <a:ext cx="3776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华文新魏" pitchFamily="2" charset="-122"/>
                <a:ea typeface="华文新魏" pitchFamily="2" charset="-122"/>
              </a:rPr>
              <a:t>（4）</a:t>
            </a:r>
            <a:r>
              <a:rPr lang="zh-CN" altLang="en-US" sz="3200" b="1" dirty="0" smtClean="0">
                <a:latin typeface="华文新魏" pitchFamily="2" charset="-122"/>
                <a:ea typeface="华文新魏" pitchFamily="2" charset="-122"/>
              </a:rPr>
              <a:t>电势差（电压）</a:t>
            </a:r>
            <a:endParaRPr lang="zh-CN" altLang="en-US" sz="3200" b="1" dirty="0">
              <a:latin typeface="华文新魏" pitchFamily="2" charset="-122"/>
              <a:ea typeface="华文新魏" pitchFamily="2" charset="-122"/>
            </a:endParaRPr>
          </a:p>
        </p:txBody>
      </p:sp>
      <p:graphicFrame>
        <p:nvGraphicFramePr>
          <p:cNvPr id="47" name="对象 46"/>
          <p:cNvGraphicFramePr>
            <a:graphicFrameLocks noChangeAspect="1"/>
          </p:cNvGraphicFramePr>
          <p:nvPr/>
        </p:nvGraphicFramePr>
        <p:xfrm>
          <a:off x="4154258" y="5356182"/>
          <a:ext cx="1997366" cy="465140"/>
        </p:xfrm>
        <a:graphic>
          <a:graphicData uri="http://schemas.openxmlformats.org/presentationml/2006/ole">
            <p:oleObj spid="_x0000_s1039" name="公式" r:id="rId16" imgW="927000" imgH="215640" progId="Equation.3">
              <p:embed/>
            </p:oleObj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928662" y="5968608"/>
            <a:ext cx="44291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latin typeface="华文新魏" pitchFamily="2" charset="-122"/>
                <a:ea typeface="华文新魏" pitchFamily="2" charset="-122"/>
              </a:rPr>
              <a:t>①与零势点选择无关。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4857720" y="5968608"/>
            <a:ext cx="2571800" cy="553998"/>
            <a:chOff x="785786" y="6089712"/>
            <a:chExt cx="4429156" cy="553998"/>
          </a:xfrm>
        </p:grpSpPr>
        <p:sp>
          <p:nvSpPr>
            <p:cNvPr id="49" name="TextBox 48"/>
            <p:cNvSpPr txBox="1"/>
            <p:nvPr/>
          </p:nvSpPr>
          <p:spPr>
            <a:xfrm>
              <a:off x="785786" y="6089712"/>
              <a:ext cx="442915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dirty="0" smtClean="0">
                  <a:latin typeface="华文新魏" pitchFamily="2" charset="-122"/>
                  <a:ea typeface="华文新魏" pitchFamily="2" charset="-122"/>
                </a:rPr>
                <a:t>②</a:t>
              </a:r>
            </a:p>
          </p:txBody>
        </p:sp>
        <p:graphicFrame>
          <p:nvGraphicFramePr>
            <p:cNvPr id="1040" name="Object 16"/>
            <p:cNvGraphicFramePr>
              <a:graphicFrameLocks noChangeAspect="1"/>
            </p:cNvGraphicFramePr>
            <p:nvPr/>
          </p:nvGraphicFramePr>
          <p:xfrm>
            <a:off x="1922408" y="6154530"/>
            <a:ext cx="2627346" cy="465138"/>
          </p:xfrm>
          <a:graphic>
            <a:graphicData uri="http://schemas.openxmlformats.org/presentationml/2006/ole">
              <p:oleObj spid="_x0000_s1040" name="公式" r:id="rId17" imgW="774360" imgH="2156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/>
      <p:bldP spid="4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李小杰\2012年高三一轮课件文件\大样\物理\6-35.tif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6643702" y="280964"/>
            <a:ext cx="2090556" cy="159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D:\李小杰\2012年高三一轮课件文件\大样\物理\6-34.tif"/>
          <p:cNvPicPr>
            <a:picLocks noChangeAspect="1" noChangeArrowheads="1"/>
          </p:cNvPicPr>
          <p:nvPr/>
        </p:nvPicPr>
        <p:blipFill>
          <a:blip r:embed="rId5" r:link="rId6"/>
          <a:srcRect/>
          <a:stretch>
            <a:fillRect/>
          </a:stretch>
        </p:blipFill>
        <p:spPr bwMode="auto">
          <a:xfrm>
            <a:off x="4429124" y="352402"/>
            <a:ext cx="2143140" cy="1602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D:\李小杰\2012年高三一轮课件文件\大样\物理\6-33.tif"/>
          <p:cNvPicPr>
            <a:picLocks noChangeAspect="1" noChangeArrowheads="1"/>
          </p:cNvPicPr>
          <p:nvPr/>
        </p:nvPicPr>
        <p:blipFill>
          <a:blip r:embed="rId7" r:link="rId8"/>
          <a:srcRect/>
          <a:stretch>
            <a:fillRect/>
          </a:stretch>
        </p:blipFill>
        <p:spPr bwMode="auto">
          <a:xfrm>
            <a:off x="2214546" y="138088"/>
            <a:ext cx="1853410" cy="198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D:\李小杰\2012年高三一轮课件文件\大样\物理\6-32.tif"/>
          <p:cNvPicPr>
            <a:picLocks noChangeAspect="1" noChangeArrowheads="1"/>
          </p:cNvPicPr>
          <p:nvPr/>
        </p:nvPicPr>
        <p:blipFill>
          <a:blip r:embed="rId9" r:link="rId10"/>
          <a:srcRect/>
          <a:stretch>
            <a:fillRect/>
          </a:stretch>
        </p:blipFill>
        <p:spPr bwMode="auto">
          <a:xfrm>
            <a:off x="428596" y="642918"/>
            <a:ext cx="1928826" cy="1339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85720" y="105144"/>
            <a:ext cx="20717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2、</a:t>
            </a:r>
            <a:r>
              <a:rPr lang="zh-CN" altLang="en-US" sz="3000" b="1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等势面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843" y="3429000"/>
            <a:ext cx="885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华文新魏" pitchFamily="2" charset="-122"/>
                <a:ea typeface="华文新魏" pitchFamily="2" charset="-122"/>
              </a:rPr>
              <a:t>①电场线与等势面垂直，由高的等势面指向低的等势面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941" y="4000504"/>
            <a:ext cx="6429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华文新魏" pitchFamily="2" charset="-122"/>
                <a:ea typeface="华文新魏" pitchFamily="2" charset="-122"/>
              </a:rPr>
              <a:t>②等势面密处电场线也密（场强大）。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14347" y="4429132"/>
            <a:ext cx="2529479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组合 20"/>
          <p:cNvGrpSpPr/>
          <p:nvPr/>
        </p:nvGrpSpPr>
        <p:grpSpPr>
          <a:xfrm>
            <a:off x="3783778" y="4990049"/>
            <a:ext cx="3952752" cy="1618150"/>
            <a:chOff x="3761879" y="4224866"/>
            <a:chExt cx="3952752" cy="1618150"/>
          </a:xfrm>
        </p:grpSpPr>
        <p:graphicFrame>
          <p:nvGraphicFramePr>
            <p:cNvPr id="13" name="对象 12"/>
            <p:cNvGraphicFramePr>
              <a:graphicFrameLocks noChangeAspect="1"/>
            </p:cNvGraphicFramePr>
            <p:nvPr/>
          </p:nvGraphicFramePr>
          <p:xfrm>
            <a:off x="6050299" y="4357694"/>
            <a:ext cx="1470783" cy="500066"/>
          </p:xfrm>
          <a:graphic>
            <a:graphicData uri="http://schemas.openxmlformats.org/presentationml/2006/ole">
              <p:oleObj spid="_x0000_s2056" name="公式" r:id="rId12" imgW="634680" imgH="215640" progId="Equation.3">
                <p:embed/>
              </p:oleObj>
            </a:graphicData>
          </a:graphic>
        </p:graphicFrame>
        <p:graphicFrame>
          <p:nvGraphicFramePr>
            <p:cNvPr id="2057" name="Object 9"/>
            <p:cNvGraphicFramePr>
              <a:graphicFrameLocks noChangeAspect="1"/>
            </p:cNvGraphicFramePr>
            <p:nvPr/>
          </p:nvGraphicFramePr>
          <p:xfrm>
            <a:off x="6093456" y="4765687"/>
            <a:ext cx="1471297" cy="500064"/>
          </p:xfrm>
          <a:graphic>
            <a:graphicData uri="http://schemas.openxmlformats.org/presentationml/2006/ole">
              <p:oleObj spid="_x0000_s2057" name="公式" r:id="rId13" imgW="634680" imgH="215640" progId="Equation.3">
                <p:embed/>
              </p:oleObj>
            </a:graphicData>
          </a:graphic>
        </p:graphicFrame>
        <p:graphicFrame>
          <p:nvGraphicFramePr>
            <p:cNvPr id="2058" name="Object 10"/>
            <p:cNvGraphicFramePr>
              <a:graphicFrameLocks noChangeAspect="1"/>
            </p:cNvGraphicFramePr>
            <p:nvPr/>
          </p:nvGraphicFramePr>
          <p:xfrm>
            <a:off x="6093456" y="5214950"/>
            <a:ext cx="1621175" cy="520701"/>
          </p:xfrm>
          <a:graphic>
            <a:graphicData uri="http://schemas.openxmlformats.org/presentationml/2006/ole">
              <p:oleObj spid="_x0000_s2058" name="公式" r:id="rId14" imgW="711000" imgH="228600" progId="Equation.3">
                <p:embed/>
              </p:oleObj>
            </a:graphicData>
          </a:graphic>
        </p:graphicFrame>
        <p:grpSp>
          <p:nvGrpSpPr>
            <p:cNvPr id="20" name="组合 19"/>
            <p:cNvGrpSpPr/>
            <p:nvPr/>
          </p:nvGrpSpPr>
          <p:grpSpPr>
            <a:xfrm>
              <a:off x="3761879" y="4224866"/>
              <a:ext cx="2428892" cy="1618150"/>
              <a:chOff x="3761879" y="4224866"/>
              <a:chExt cx="2428892" cy="1618150"/>
            </a:xfrm>
          </p:grpSpPr>
          <p:pic>
            <p:nvPicPr>
              <p:cNvPr id="2055" name="Picture 7"/>
              <p:cNvPicPr>
                <a:picLocks noChangeAspect="1" noChangeArrowheads="1"/>
              </p:cNvPicPr>
              <p:nvPr/>
            </p:nvPicPr>
            <p:blipFill>
              <a:blip r:embed="rId15">
                <a:grayscl/>
                <a:biLevel thresh="50000"/>
              </a:blip>
              <a:srcRect/>
              <a:stretch>
                <a:fillRect/>
              </a:stretch>
            </p:blipFill>
            <p:spPr bwMode="auto">
              <a:xfrm>
                <a:off x="3761879" y="4224866"/>
                <a:ext cx="2428892" cy="1618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8" name="组合 17"/>
              <p:cNvGrpSpPr/>
              <p:nvPr/>
            </p:nvGrpSpPr>
            <p:grpSpPr>
              <a:xfrm>
                <a:off x="4714876" y="5000636"/>
                <a:ext cx="500066" cy="490402"/>
                <a:chOff x="4429124" y="4624592"/>
                <a:chExt cx="500066" cy="490402"/>
              </a:xfrm>
            </p:grpSpPr>
            <p:sp>
              <p:nvSpPr>
                <p:cNvPr id="15" name="椭圆 14"/>
                <p:cNvSpPr/>
                <p:nvPr/>
              </p:nvSpPr>
              <p:spPr>
                <a:xfrm>
                  <a:off x="4590854" y="4624592"/>
                  <a:ext cx="71438" cy="71438"/>
                </a:xfrm>
                <a:prstGeom prst="ellips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4429124" y="4714884"/>
                  <a:ext cx="50006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b="1" dirty="0" smtClean="0">
                      <a:latin typeface="华文新魏" pitchFamily="2" charset="-122"/>
                      <a:ea typeface="华文新魏" pitchFamily="2" charset="-122"/>
                    </a:rPr>
                    <a:t>C</a:t>
                  </a:r>
                  <a:endParaRPr lang="zh-CN" altLang="en-US" sz="2000" b="1" dirty="0" smtClean="0">
                    <a:latin typeface="华文新魏" pitchFamily="2" charset="-122"/>
                    <a:ea typeface="华文新魏" pitchFamily="2" charset="-122"/>
                  </a:endParaRPr>
                </a:p>
              </p:txBody>
            </p:sp>
          </p:grpSp>
        </p:grpSp>
      </p:grp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85786" y="4500570"/>
            <a:ext cx="2357454" cy="2213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5" name="直接连接符 54"/>
          <p:cNvCxnSpPr/>
          <p:nvPr/>
        </p:nvCxnSpPr>
        <p:spPr>
          <a:xfrm>
            <a:off x="633483" y="2538014"/>
            <a:ext cx="1000132" cy="71438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2314265" y="2143116"/>
            <a:ext cx="1686231" cy="1018986"/>
            <a:chOff x="2314265" y="2143116"/>
            <a:chExt cx="1686231" cy="1018986"/>
          </a:xfrm>
        </p:grpSpPr>
        <p:sp>
          <p:nvSpPr>
            <p:cNvPr id="56" name="弧形 55"/>
            <p:cNvSpPr/>
            <p:nvPr/>
          </p:nvSpPr>
          <p:spPr>
            <a:xfrm>
              <a:off x="2314265" y="2161970"/>
              <a:ext cx="785818" cy="1000132"/>
            </a:xfrm>
            <a:prstGeom prst="arc">
              <a:avLst>
                <a:gd name="adj1" fmla="val 21266649"/>
                <a:gd name="adj2" fmla="val 5627864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弧形 56"/>
            <p:cNvSpPr/>
            <p:nvPr/>
          </p:nvSpPr>
          <p:spPr>
            <a:xfrm>
              <a:off x="3214678" y="2143116"/>
              <a:ext cx="785818" cy="1000132"/>
            </a:xfrm>
            <a:prstGeom prst="arc">
              <a:avLst>
                <a:gd name="adj1" fmla="val 4930133"/>
                <a:gd name="adj2" fmla="val 10945047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293156" y="1571612"/>
            <a:ext cx="2384276" cy="2180848"/>
            <a:chOff x="4293156" y="1571612"/>
            <a:chExt cx="2384276" cy="2180848"/>
          </a:xfrm>
        </p:grpSpPr>
        <p:sp>
          <p:nvSpPr>
            <p:cNvPr id="62" name="弧形 61"/>
            <p:cNvSpPr/>
            <p:nvPr/>
          </p:nvSpPr>
          <p:spPr>
            <a:xfrm>
              <a:off x="4293156" y="1571612"/>
              <a:ext cx="680650" cy="1000132"/>
            </a:xfrm>
            <a:prstGeom prst="arc">
              <a:avLst>
                <a:gd name="adj1" fmla="val 729805"/>
                <a:gd name="adj2" fmla="val 5108614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938617" y="1590466"/>
              <a:ext cx="1024434" cy="2127392"/>
              <a:chOff x="4938617" y="1590466"/>
              <a:chExt cx="1024434" cy="2127392"/>
            </a:xfrm>
          </p:grpSpPr>
          <p:sp>
            <p:nvSpPr>
              <p:cNvPr id="63" name="弧形 62"/>
              <p:cNvSpPr/>
              <p:nvPr/>
            </p:nvSpPr>
            <p:spPr>
              <a:xfrm>
                <a:off x="5115222" y="1590466"/>
                <a:ext cx="847829" cy="1071570"/>
              </a:xfrm>
              <a:prstGeom prst="arc">
                <a:avLst>
                  <a:gd name="adj1" fmla="val 5727859"/>
                  <a:gd name="adj2" fmla="val 10945047"/>
                </a:avLst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弧形 63"/>
              <p:cNvSpPr/>
              <p:nvPr/>
            </p:nvSpPr>
            <p:spPr>
              <a:xfrm rot="10800000">
                <a:off x="4938617" y="2646288"/>
                <a:ext cx="955824" cy="1071570"/>
              </a:xfrm>
              <a:prstGeom prst="arc">
                <a:avLst>
                  <a:gd name="adj1" fmla="val 5727859"/>
                  <a:gd name="adj2" fmla="val 10945047"/>
                </a:avLst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5" name="弧形 64"/>
            <p:cNvSpPr/>
            <p:nvPr/>
          </p:nvSpPr>
          <p:spPr>
            <a:xfrm rot="10800000">
              <a:off x="5996782" y="2752328"/>
              <a:ext cx="680650" cy="1000132"/>
            </a:xfrm>
            <a:prstGeom prst="arc">
              <a:avLst>
                <a:gd name="adj1" fmla="val 729805"/>
                <a:gd name="adj2" fmla="val 5108614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295147" y="1697105"/>
            <a:ext cx="8563133" cy="1760176"/>
            <a:chOff x="295147" y="1697105"/>
            <a:chExt cx="8563133" cy="1760176"/>
          </a:xfrm>
        </p:grpSpPr>
        <p:grpSp>
          <p:nvGrpSpPr>
            <p:cNvPr id="73" name="组合 72"/>
            <p:cNvGrpSpPr/>
            <p:nvPr/>
          </p:nvGrpSpPr>
          <p:grpSpPr>
            <a:xfrm>
              <a:off x="295147" y="1785926"/>
              <a:ext cx="8563133" cy="1671355"/>
              <a:chOff x="295147" y="1785926"/>
              <a:chExt cx="8563133" cy="1671355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295147" y="2063839"/>
                <a:ext cx="1849450" cy="1393442"/>
                <a:chOff x="285720" y="1891094"/>
                <a:chExt cx="1849450" cy="1393442"/>
              </a:xfrm>
            </p:grpSpPr>
            <p:grpSp>
              <p:nvGrpSpPr>
                <p:cNvPr id="30" name="组合 29"/>
                <p:cNvGrpSpPr/>
                <p:nvPr/>
              </p:nvGrpSpPr>
              <p:grpSpPr>
                <a:xfrm>
                  <a:off x="285720" y="2195797"/>
                  <a:ext cx="1552782" cy="990608"/>
                  <a:chOff x="196222" y="1990813"/>
                  <a:chExt cx="1552782" cy="990608"/>
                </a:xfrm>
              </p:grpSpPr>
              <p:cxnSp>
                <p:nvCxnSpPr>
                  <p:cNvPr id="23" name="直接箭头连接符 22"/>
                  <p:cNvCxnSpPr/>
                  <p:nvPr/>
                </p:nvCxnSpPr>
                <p:spPr>
                  <a:xfrm>
                    <a:off x="196222" y="2866826"/>
                    <a:ext cx="1552782" cy="1"/>
                  </a:xfrm>
                  <a:prstGeom prst="straightConnector1">
                    <a:avLst/>
                  </a:prstGeom>
                  <a:ln w="19050"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直接箭头连接符 23"/>
                  <p:cNvCxnSpPr/>
                  <p:nvPr/>
                </p:nvCxnSpPr>
                <p:spPr>
                  <a:xfrm rot="5400000" flipH="1" flipV="1">
                    <a:off x="25055" y="2485323"/>
                    <a:ext cx="990608" cy="1588"/>
                  </a:xfrm>
                  <a:prstGeom prst="straightConnector1">
                    <a:avLst/>
                  </a:prstGeom>
                  <a:ln w="19050"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aphicFrame>
              <p:nvGraphicFramePr>
                <p:cNvPr id="31" name="对象 30"/>
                <p:cNvGraphicFramePr>
                  <a:graphicFrameLocks noChangeAspect="1"/>
                </p:cNvGraphicFramePr>
                <p:nvPr/>
              </p:nvGraphicFramePr>
              <p:xfrm>
                <a:off x="1857356" y="2928934"/>
                <a:ext cx="277814" cy="355602"/>
              </p:xfrm>
              <a:graphic>
                <a:graphicData uri="http://schemas.openxmlformats.org/presentationml/2006/ole">
                  <p:oleObj spid="_x0000_s2059" name="公式" r:id="rId17" imgW="126720" imgH="139680" progId="Equation.3">
                    <p:embed/>
                  </p:oleObj>
                </a:graphicData>
              </a:graphic>
            </p:graphicFrame>
            <p:graphicFrame>
              <p:nvGraphicFramePr>
                <p:cNvPr id="2060" name="Object 12"/>
                <p:cNvGraphicFramePr>
                  <a:graphicFrameLocks noChangeAspect="1"/>
                </p:cNvGraphicFramePr>
                <p:nvPr/>
              </p:nvGraphicFramePr>
              <p:xfrm>
                <a:off x="428596" y="1891094"/>
                <a:ext cx="304800" cy="420687"/>
              </p:xfrm>
              <a:graphic>
                <a:graphicData uri="http://schemas.openxmlformats.org/presentationml/2006/ole">
                  <p:oleObj spid="_x0000_s2060" name="公式" r:id="rId18" imgW="139680" imgH="164880" progId="Equation.3">
                    <p:embed/>
                  </p:oleObj>
                </a:graphicData>
              </a:graphic>
            </p:graphicFrame>
          </p:grpSp>
          <p:grpSp>
            <p:nvGrpSpPr>
              <p:cNvPr id="35" name="组合 34"/>
              <p:cNvGrpSpPr/>
              <p:nvPr/>
            </p:nvGrpSpPr>
            <p:grpSpPr>
              <a:xfrm>
                <a:off x="2447714" y="2086554"/>
                <a:ext cx="1792888" cy="1342446"/>
                <a:chOff x="-105200" y="1834532"/>
                <a:chExt cx="1792888" cy="1342446"/>
              </a:xfrm>
            </p:grpSpPr>
            <p:grpSp>
              <p:nvGrpSpPr>
                <p:cNvPr id="36" name="组合 29"/>
                <p:cNvGrpSpPr/>
                <p:nvPr/>
              </p:nvGrpSpPr>
              <p:grpSpPr>
                <a:xfrm>
                  <a:off x="-105200" y="2186370"/>
                  <a:ext cx="1552782" cy="990608"/>
                  <a:chOff x="-194698" y="1981386"/>
                  <a:chExt cx="1552782" cy="990608"/>
                </a:xfrm>
              </p:grpSpPr>
              <p:cxnSp>
                <p:nvCxnSpPr>
                  <p:cNvPr id="39" name="直接箭头连接符 38"/>
                  <p:cNvCxnSpPr/>
                  <p:nvPr/>
                </p:nvCxnSpPr>
                <p:spPr>
                  <a:xfrm>
                    <a:off x="-194698" y="2757680"/>
                    <a:ext cx="1552782" cy="1"/>
                  </a:xfrm>
                  <a:prstGeom prst="straightConnector1">
                    <a:avLst/>
                  </a:prstGeom>
                  <a:ln w="19050"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直接箭头连接符 39"/>
                  <p:cNvCxnSpPr/>
                  <p:nvPr/>
                </p:nvCxnSpPr>
                <p:spPr>
                  <a:xfrm rot="5400000" flipH="1" flipV="1">
                    <a:off x="25055" y="2475896"/>
                    <a:ext cx="990608" cy="1588"/>
                  </a:xfrm>
                  <a:prstGeom prst="straightConnector1">
                    <a:avLst/>
                  </a:prstGeom>
                  <a:ln w="19050"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aphicFrame>
              <p:nvGraphicFramePr>
                <p:cNvPr id="37" name="对象 36"/>
                <p:cNvGraphicFramePr>
                  <a:graphicFrameLocks noChangeAspect="1"/>
                </p:cNvGraphicFramePr>
                <p:nvPr/>
              </p:nvGraphicFramePr>
              <p:xfrm>
                <a:off x="1409874" y="2782080"/>
                <a:ext cx="277814" cy="355602"/>
              </p:xfrm>
              <a:graphic>
                <a:graphicData uri="http://schemas.openxmlformats.org/presentationml/2006/ole">
                  <p:oleObj spid="_x0000_s2061" name="公式" r:id="rId19" imgW="126720" imgH="139680" progId="Equation.3">
                    <p:embed/>
                  </p:oleObj>
                </a:graphicData>
              </a:graphic>
            </p:graphicFrame>
            <p:graphicFrame>
              <p:nvGraphicFramePr>
                <p:cNvPr id="38" name="Object 12"/>
                <p:cNvGraphicFramePr>
                  <a:graphicFrameLocks noChangeAspect="1"/>
                </p:cNvGraphicFramePr>
                <p:nvPr/>
              </p:nvGraphicFramePr>
              <p:xfrm>
                <a:off x="447450" y="1834532"/>
                <a:ext cx="304800" cy="420687"/>
              </p:xfrm>
              <a:graphic>
                <a:graphicData uri="http://schemas.openxmlformats.org/presentationml/2006/ole">
                  <p:oleObj spid="_x0000_s2062" name="公式" r:id="rId20" imgW="139680" imgH="164880" progId="Equation.3">
                    <p:embed/>
                  </p:oleObj>
                </a:graphicData>
              </a:graphic>
            </p:graphicFrame>
          </p:grpSp>
          <p:grpSp>
            <p:nvGrpSpPr>
              <p:cNvPr id="41" name="组合 40"/>
              <p:cNvGrpSpPr/>
              <p:nvPr/>
            </p:nvGrpSpPr>
            <p:grpSpPr>
              <a:xfrm>
                <a:off x="4788803" y="1785926"/>
                <a:ext cx="1775523" cy="1342446"/>
                <a:chOff x="-105200" y="1834532"/>
                <a:chExt cx="1775523" cy="1342446"/>
              </a:xfrm>
            </p:grpSpPr>
            <p:grpSp>
              <p:nvGrpSpPr>
                <p:cNvPr id="42" name="组合 29"/>
                <p:cNvGrpSpPr/>
                <p:nvPr/>
              </p:nvGrpSpPr>
              <p:grpSpPr>
                <a:xfrm>
                  <a:off x="-105200" y="2186370"/>
                  <a:ext cx="1552782" cy="990608"/>
                  <a:chOff x="-194698" y="1981386"/>
                  <a:chExt cx="1552782" cy="990608"/>
                </a:xfrm>
              </p:grpSpPr>
              <p:cxnSp>
                <p:nvCxnSpPr>
                  <p:cNvPr id="45" name="直接箭头连接符 44"/>
                  <p:cNvCxnSpPr/>
                  <p:nvPr/>
                </p:nvCxnSpPr>
                <p:spPr>
                  <a:xfrm>
                    <a:off x="-194698" y="2505658"/>
                    <a:ext cx="1552782" cy="1"/>
                  </a:xfrm>
                  <a:prstGeom prst="straightConnector1">
                    <a:avLst/>
                  </a:prstGeom>
                  <a:ln w="19050"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直接箭头连接符 45"/>
                  <p:cNvCxnSpPr/>
                  <p:nvPr/>
                </p:nvCxnSpPr>
                <p:spPr>
                  <a:xfrm rot="5400000" flipH="1" flipV="1">
                    <a:off x="25055" y="2475896"/>
                    <a:ext cx="990608" cy="1588"/>
                  </a:xfrm>
                  <a:prstGeom prst="straightConnector1">
                    <a:avLst/>
                  </a:prstGeom>
                  <a:ln w="19050"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aphicFrame>
              <p:nvGraphicFramePr>
                <p:cNvPr id="43" name="对象 42"/>
                <p:cNvGraphicFramePr>
                  <a:graphicFrameLocks noChangeAspect="1"/>
                </p:cNvGraphicFramePr>
                <p:nvPr/>
              </p:nvGraphicFramePr>
              <p:xfrm>
                <a:off x="1392509" y="2559927"/>
                <a:ext cx="277814" cy="355602"/>
              </p:xfrm>
              <a:graphic>
                <a:graphicData uri="http://schemas.openxmlformats.org/presentationml/2006/ole">
                  <p:oleObj spid="_x0000_s2063" name="公式" r:id="rId21" imgW="126720" imgH="139680" progId="Equation.3">
                    <p:embed/>
                  </p:oleObj>
                </a:graphicData>
              </a:graphic>
            </p:graphicFrame>
            <p:graphicFrame>
              <p:nvGraphicFramePr>
                <p:cNvPr id="44" name="Object 12"/>
                <p:cNvGraphicFramePr>
                  <a:graphicFrameLocks noChangeAspect="1"/>
                </p:cNvGraphicFramePr>
                <p:nvPr/>
              </p:nvGraphicFramePr>
              <p:xfrm>
                <a:off x="447450" y="1834532"/>
                <a:ext cx="304800" cy="420687"/>
              </p:xfrm>
              <a:graphic>
                <a:graphicData uri="http://schemas.openxmlformats.org/presentationml/2006/ole">
                  <p:oleObj spid="_x0000_s2064" name="公式" r:id="rId22" imgW="139680" imgH="164880" progId="Equation.3">
                    <p:embed/>
                  </p:oleObj>
                </a:graphicData>
              </a:graphic>
            </p:graphicFrame>
          </p:grpSp>
          <p:grpSp>
            <p:nvGrpSpPr>
              <p:cNvPr id="47" name="组合 46"/>
              <p:cNvGrpSpPr/>
              <p:nvPr/>
            </p:nvGrpSpPr>
            <p:grpSpPr>
              <a:xfrm>
                <a:off x="6929454" y="1919472"/>
                <a:ext cx="1928826" cy="1342446"/>
                <a:chOff x="-158784" y="1834532"/>
                <a:chExt cx="1928826" cy="1342446"/>
              </a:xfrm>
            </p:grpSpPr>
            <p:grpSp>
              <p:nvGrpSpPr>
                <p:cNvPr id="48" name="组合 29"/>
                <p:cNvGrpSpPr/>
                <p:nvPr/>
              </p:nvGrpSpPr>
              <p:grpSpPr>
                <a:xfrm>
                  <a:off x="-158784" y="2186370"/>
                  <a:ext cx="1660928" cy="990608"/>
                  <a:chOff x="-248282" y="1981386"/>
                  <a:chExt cx="1660928" cy="990608"/>
                </a:xfrm>
              </p:grpSpPr>
              <p:cxnSp>
                <p:nvCxnSpPr>
                  <p:cNvPr id="51" name="直接箭头连接符 50"/>
                  <p:cNvCxnSpPr/>
                  <p:nvPr/>
                </p:nvCxnSpPr>
                <p:spPr>
                  <a:xfrm flipV="1">
                    <a:off x="-248282" y="2496134"/>
                    <a:ext cx="1660928" cy="9524"/>
                  </a:xfrm>
                  <a:prstGeom prst="straightConnector1">
                    <a:avLst/>
                  </a:prstGeom>
                  <a:ln w="19050"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直接箭头连接符 51"/>
                  <p:cNvCxnSpPr/>
                  <p:nvPr/>
                </p:nvCxnSpPr>
                <p:spPr>
                  <a:xfrm rot="5400000" flipH="1" flipV="1">
                    <a:off x="43909" y="2475896"/>
                    <a:ext cx="990608" cy="1588"/>
                  </a:xfrm>
                  <a:prstGeom prst="straightConnector1">
                    <a:avLst/>
                  </a:prstGeom>
                  <a:ln w="19050"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aphicFrame>
              <p:nvGraphicFramePr>
                <p:cNvPr id="49" name="对象 48"/>
                <p:cNvGraphicFramePr>
                  <a:graphicFrameLocks noChangeAspect="1"/>
                </p:cNvGraphicFramePr>
                <p:nvPr/>
              </p:nvGraphicFramePr>
              <p:xfrm>
                <a:off x="1492228" y="2559927"/>
                <a:ext cx="277814" cy="355602"/>
              </p:xfrm>
              <a:graphic>
                <a:graphicData uri="http://schemas.openxmlformats.org/presentationml/2006/ole">
                  <p:oleObj spid="_x0000_s2065" name="公式" r:id="rId23" imgW="126720" imgH="139680" progId="Equation.3">
                    <p:embed/>
                  </p:oleObj>
                </a:graphicData>
              </a:graphic>
            </p:graphicFrame>
            <p:graphicFrame>
              <p:nvGraphicFramePr>
                <p:cNvPr id="50" name="Object 12"/>
                <p:cNvGraphicFramePr>
                  <a:graphicFrameLocks noChangeAspect="1"/>
                </p:cNvGraphicFramePr>
                <p:nvPr/>
              </p:nvGraphicFramePr>
              <p:xfrm>
                <a:off x="447450" y="1834532"/>
                <a:ext cx="304800" cy="420687"/>
              </p:xfrm>
              <a:graphic>
                <a:graphicData uri="http://schemas.openxmlformats.org/presentationml/2006/ole">
                  <p:oleObj spid="_x0000_s2066" name="公式" r:id="rId24" imgW="139680" imgH="164880" progId="Equation.3">
                    <p:embed/>
                  </p:oleObj>
                </a:graphicData>
              </a:graphic>
            </p:graphicFrame>
          </p:grpSp>
        </p:grpSp>
        <p:cxnSp>
          <p:nvCxnSpPr>
            <p:cNvPr id="59" name="直接连接符 58"/>
            <p:cNvCxnSpPr/>
            <p:nvPr/>
          </p:nvCxnSpPr>
          <p:spPr>
            <a:xfrm rot="5400000">
              <a:off x="4249334" y="2570950"/>
              <a:ext cx="1571636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rot="5400000">
              <a:off x="5163152" y="2619556"/>
              <a:ext cx="1571636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rot="5400000">
              <a:off x="6510930" y="2499512"/>
              <a:ext cx="1571636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rot="5400000">
              <a:off x="7330478" y="2482129"/>
              <a:ext cx="1571636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组合 75"/>
          <p:cNvGrpSpPr/>
          <p:nvPr/>
        </p:nvGrpSpPr>
        <p:grpSpPr>
          <a:xfrm>
            <a:off x="6572263" y="1680758"/>
            <a:ext cx="2628696" cy="1052716"/>
            <a:chOff x="6572263" y="1680758"/>
            <a:chExt cx="2628696" cy="1052716"/>
          </a:xfrm>
        </p:grpSpPr>
        <p:sp>
          <p:nvSpPr>
            <p:cNvPr id="67" name="弧形 66"/>
            <p:cNvSpPr/>
            <p:nvPr/>
          </p:nvSpPr>
          <p:spPr>
            <a:xfrm>
              <a:off x="7358082" y="1680758"/>
              <a:ext cx="690077" cy="1000132"/>
            </a:xfrm>
            <a:prstGeom prst="arc">
              <a:avLst>
                <a:gd name="adj1" fmla="val 1227544"/>
                <a:gd name="adj2" fmla="val 9760787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弧形 69"/>
            <p:cNvSpPr/>
            <p:nvPr/>
          </p:nvSpPr>
          <p:spPr>
            <a:xfrm>
              <a:off x="6572263" y="1733342"/>
              <a:ext cx="671223" cy="1000132"/>
            </a:xfrm>
            <a:prstGeom prst="arc">
              <a:avLst>
                <a:gd name="adj1" fmla="val 729805"/>
                <a:gd name="adj2" fmla="val 5108614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弧形 70"/>
            <p:cNvSpPr/>
            <p:nvPr/>
          </p:nvSpPr>
          <p:spPr>
            <a:xfrm rot="6077054">
              <a:off x="8360568" y="1860334"/>
              <a:ext cx="680650" cy="1000132"/>
            </a:xfrm>
            <a:prstGeom prst="arc">
              <a:avLst>
                <a:gd name="adj1" fmla="val 729805"/>
                <a:gd name="adj2" fmla="val 5108614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3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71414"/>
            <a:ext cx="65008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3、</a:t>
            </a:r>
            <a:r>
              <a:rPr lang="zh-CN" altLang="en-US" sz="3000" b="1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电场力做功与电势能变化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48022" y="642918"/>
            <a:ext cx="2966646" cy="553998"/>
            <a:chOff x="642910" y="928670"/>
            <a:chExt cx="2966646" cy="553998"/>
          </a:xfrm>
        </p:grpSpPr>
        <p:graphicFrame>
          <p:nvGraphicFramePr>
            <p:cNvPr id="3077" name="Object 20"/>
            <p:cNvGraphicFramePr>
              <a:graphicFrameLocks noChangeAspect="1"/>
            </p:cNvGraphicFramePr>
            <p:nvPr/>
          </p:nvGraphicFramePr>
          <p:xfrm>
            <a:off x="2180806" y="928670"/>
            <a:ext cx="1428750" cy="488950"/>
          </p:xfrm>
          <a:graphic>
            <a:graphicData uri="http://schemas.openxmlformats.org/presentationml/2006/ole">
              <p:oleObj spid="_x0000_s3075" name="公式" r:id="rId3" imgW="685800" imgH="215640" progId="Equation.3">
                <p:embed/>
              </p:oleObj>
            </a:graphicData>
          </a:graphic>
        </p:graphicFrame>
        <p:sp>
          <p:nvSpPr>
            <p:cNvPr id="5" name="TextBox 4"/>
            <p:cNvSpPr txBox="1"/>
            <p:nvPr/>
          </p:nvSpPr>
          <p:spPr>
            <a:xfrm>
              <a:off x="642910" y="928670"/>
              <a:ext cx="168077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latin typeface="华文新魏" pitchFamily="2" charset="-122"/>
                  <a:ea typeface="华文新魏" pitchFamily="2" charset="-122"/>
                </a:rPr>
                <a:t>q</a:t>
              </a:r>
              <a:r>
                <a:rPr lang="zh-CN" altLang="en-US" sz="3000" b="1" dirty="0" smtClean="0">
                  <a:latin typeface="华文新魏" pitchFamily="2" charset="-122"/>
                  <a:ea typeface="华文新魏" pitchFamily="2" charset="-122"/>
                </a:rPr>
                <a:t>在</a:t>
              </a:r>
              <a:r>
                <a:rPr lang="en-US" altLang="zh-CN" sz="3000" b="1" dirty="0" smtClean="0">
                  <a:latin typeface="华文新魏" pitchFamily="2" charset="-122"/>
                  <a:ea typeface="华文新魏" pitchFamily="2" charset="-122"/>
                </a:rPr>
                <a:t>A</a:t>
              </a:r>
              <a:r>
                <a:rPr lang="zh-CN" altLang="en-US" sz="3000" b="1" dirty="0" smtClean="0">
                  <a:latin typeface="华文新魏" pitchFamily="2" charset="-122"/>
                  <a:ea typeface="华文新魏" pitchFamily="2" charset="-122"/>
                </a:rPr>
                <a:t>点，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428992" y="660424"/>
            <a:ext cx="4429156" cy="625436"/>
            <a:chOff x="642910" y="928670"/>
            <a:chExt cx="4429156" cy="553998"/>
          </a:xfrm>
        </p:grpSpPr>
        <p:graphicFrame>
          <p:nvGraphicFramePr>
            <p:cNvPr id="8" name="Object 20"/>
            <p:cNvGraphicFramePr>
              <a:graphicFrameLocks noChangeAspect="1"/>
            </p:cNvGraphicFramePr>
            <p:nvPr/>
          </p:nvGraphicFramePr>
          <p:xfrm>
            <a:off x="1928794" y="928670"/>
            <a:ext cx="1428750" cy="488950"/>
          </p:xfrm>
          <a:graphic>
            <a:graphicData uri="http://schemas.openxmlformats.org/presentationml/2006/ole">
              <p:oleObj spid="_x0000_s3076" name="公式" r:id="rId4" imgW="685800" imgH="215640" progId="Equation.3">
                <p:embed/>
              </p:oleObj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642910" y="928670"/>
              <a:ext cx="442915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latin typeface="华文新魏" pitchFamily="2" charset="-122"/>
                  <a:ea typeface="华文新魏" pitchFamily="2" charset="-122"/>
                </a:rPr>
                <a:t>q</a:t>
              </a:r>
              <a:r>
                <a:rPr lang="zh-CN" altLang="en-US" sz="3000" b="1" dirty="0" smtClean="0">
                  <a:latin typeface="华文新魏" pitchFamily="2" charset="-122"/>
                  <a:ea typeface="华文新魏" pitchFamily="2" charset="-122"/>
                </a:rPr>
                <a:t>在</a:t>
              </a:r>
              <a:r>
                <a:rPr lang="en-US" altLang="zh-CN" sz="3000" b="1" dirty="0" smtClean="0">
                  <a:latin typeface="华文新魏" pitchFamily="2" charset="-122"/>
                  <a:ea typeface="华文新魏" pitchFamily="2" charset="-122"/>
                </a:rPr>
                <a:t>B</a:t>
              </a:r>
              <a:r>
                <a:rPr lang="zh-CN" altLang="en-US" sz="3000" b="1" dirty="0" smtClean="0">
                  <a:latin typeface="华文新魏" pitchFamily="2" charset="-122"/>
                  <a:ea typeface="华文新魏" pitchFamily="2" charset="-122"/>
                </a:rPr>
                <a:t>点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8138" y="1285860"/>
            <a:ext cx="6783402" cy="571504"/>
            <a:chOff x="642910" y="2500306"/>
            <a:chExt cx="6783402" cy="571504"/>
          </a:xfrm>
        </p:grpSpPr>
        <p:graphicFrame>
          <p:nvGraphicFramePr>
            <p:cNvPr id="3078" name="Object 21"/>
            <p:cNvGraphicFramePr>
              <a:graphicFrameLocks noChangeAspect="1"/>
            </p:cNvGraphicFramePr>
            <p:nvPr/>
          </p:nvGraphicFramePr>
          <p:xfrm>
            <a:off x="2714612" y="2571744"/>
            <a:ext cx="4711700" cy="485775"/>
          </p:xfrm>
          <a:graphic>
            <a:graphicData uri="http://schemas.openxmlformats.org/presentationml/2006/ole">
              <p:oleObj spid="_x0000_s3074" name="公式" r:id="rId5" imgW="2400120" imgH="215640" progId="Equation.3">
                <p:embed/>
              </p:oleObj>
            </a:graphicData>
          </a:graphic>
        </p:graphicFrame>
        <p:sp>
          <p:nvSpPr>
            <p:cNvPr id="10" name="TextBox 9"/>
            <p:cNvSpPr txBox="1"/>
            <p:nvPr/>
          </p:nvSpPr>
          <p:spPr>
            <a:xfrm>
              <a:off x="642910" y="2500306"/>
              <a:ext cx="2500330" cy="571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dirty="0" smtClean="0">
                  <a:latin typeface="华文新魏" pitchFamily="2" charset="-122"/>
                  <a:ea typeface="华文新魏" pitchFamily="2" charset="-122"/>
                </a:rPr>
                <a:t>电场力做功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02728" y="2710874"/>
            <a:ext cx="57864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>
                <a:latin typeface="华文新魏" pitchFamily="2" charset="-122"/>
                <a:ea typeface="华文新魏" pitchFamily="2" charset="-122"/>
              </a:rPr>
              <a:t>※</a:t>
            </a:r>
            <a:r>
              <a:rPr lang="zh-CN" altLang="en-US" sz="3000" b="1" dirty="0" smtClean="0">
                <a:latin typeface="华文新魏" pitchFamily="2" charset="-122"/>
                <a:ea typeface="华文新魏" pitchFamily="2" charset="-122"/>
              </a:rPr>
              <a:t>电场力做功与路径无关！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2728" y="3210940"/>
            <a:ext cx="70009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>
                <a:latin typeface="华文新魏" pitchFamily="2" charset="-122"/>
                <a:ea typeface="华文新魏" pitchFamily="2" charset="-122"/>
              </a:rPr>
              <a:t>※</a:t>
            </a:r>
            <a:r>
              <a:rPr lang="zh-CN" altLang="en-US" sz="3000" b="1" dirty="0" smtClean="0">
                <a:latin typeface="华文新魏" pitchFamily="2" charset="-122"/>
                <a:ea typeface="华文新魏" pitchFamily="2" charset="-122"/>
              </a:rPr>
              <a:t>电场力做功必引起电荷电势能的变化。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4143372" y="3782444"/>
            <a:ext cx="3929090" cy="503567"/>
            <a:chOff x="1142976" y="4455269"/>
            <a:chExt cx="3929090" cy="503567"/>
          </a:xfrm>
        </p:grpSpPr>
        <p:graphicFrame>
          <p:nvGraphicFramePr>
            <p:cNvPr id="4" name="Object 5"/>
            <p:cNvGraphicFramePr>
              <a:graphicFrameLocks noChangeAspect="1"/>
            </p:cNvGraphicFramePr>
            <p:nvPr/>
          </p:nvGraphicFramePr>
          <p:xfrm>
            <a:off x="1142976" y="4461391"/>
            <a:ext cx="2214578" cy="497445"/>
          </p:xfrm>
          <a:graphic>
            <a:graphicData uri="http://schemas.openxmlformats.org/presentationml/2006/ole">
              <p:oleObj spid="_x0000_s3077" name="公式" r:id="rId6" imgW="1040948" imgH="215806" progId="Equation.3">
                <p:embed/>
              </p:oleObj>
            </a:graphicData>
          </a:graphic>
        </p:graphicFrame>
        <p:sp>
          <p:nvSpPr>
            <p:cNvPr id="3081" name="Rectangle 9"/>
            <p:cNvSpPr>
              <a:spLocks noChangeArrowheads="1"/>
            </p:cNvSpPr>
            <p:nvPr/>
          </p:nvSpPr>
          <p:spPr bwMode="auto">
            <a:xfrm>
              <a:off x="3212261" y="4455269"/>
              <a:ext cx="185980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华文新魏" pitchFamily="2" charset="-122"/>
                  <a:ea typeface="华文新魏" pitchFamily="2" charset="-122"/>
                  <a:cs typeface="Times New Roman" pitchFamily="18" charset="0"/>
                </a:rPr>
                <a:t> (</a:t>
              </a:r>
              <a:r>
                <a:rPr kumimoji="0" lang="zh-CN" alt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华文新魏" pitchFamily="2" charset="-122"/>
                  <a:ea typeface="华文新魏" pitchFamily="2" charset="-122"/>
                  <a:cs typeface="Times New Roman" pitchFamily="18" charset="0"/>
                </a:rPr>
                <a:t>匀强电场</a:t>
              </a:r>
              <a:r>
                <a:rPr kumimoji="0" lang="en-US" altLang="zh-CN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华文新魏" pitchFamily="2" charset="-122"/>
                  <a:ea typeface="华文新魏" pitchFamily="2" charset="-122"/>
                  <a:cs typeface="Times New Roman" pitchFamily="18" charset="0"/>
                </a:rPr>
                <a:t>) </a:t>
              </a:r>
              <a:r>
                <a:rPr kumimoji="0" lang="en-US" altLang="zh-CN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华文新魏" pitchFamily="2" charset="-122"/>
                  <a:ea typeface="华文新魏" pitchFamily="2" charset="-122"/>
                </a:rPr>
                <a:t> 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8596" y="3782444"/>
            <a:ext cx="3786214" cy="514698"/>
            <a:chOff x="1357290" y="3786190"/>
            <a:chExt cx="3786214" cy="514698"/>
          </a:xfrm>
        </p:grpSpPr>
        <p:graphicFrame>
          <p:nvGraphicFramePr>
            <p:cNvPr id="3" name="Object 6"/>
            <p:cNvGraphicFramePr>
              <a:graphicFrameLocks noChangeAspect="1"/>
            </p:cNvGraphicFramePr>
            <p:nvPr/>
          </p:nvGraphicFramePr>
          <p:xfrm>
            <a:off x="1357290" y="3786190"/>
            <a:ext cx="1714512" cy="514698"/>
          </p:xfrm>
          <a:graphic>
            <a:graphicData uri="http://schemas.openxmlformats.org/presentationml/2006/ole">
              <p:oleObj spid="_x0000_s3078" name="公式" r:id="rId7" imgW="787058" imgH="215806" progId="Equation.3">
                <p:embed/>
              </p:oleObj>
            </a:graphicData>
          </a:graphic>
        </p:graphicFrame>
        <p:sp>
          <p:nvSpPr>
            <p:cNvPr id="19" name="TextBox 18"/>
            <p:cNvSpPr txBox="1"/>
            <p:nvPr/>
          </p:nvSpPr>
          <p:spPr>
            <a:xfrm>
              <a:off x="2857488" y="3786190"/>
              <a:ext cx="22860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华文新魏" pitchFamily="2" charset="-122"/>
                  <a:ea typeface="华文新魏" pitchFamily="2" charset="-122"/>
                </a:rPr>
                <a:t>（普遍适用）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0" y="4312792"/>
            <a:ext cx="55721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4、</a:t>
            </a:r>
            <a:r>
              <a:rPr lang="zh-CN" altLang="en-US" sz="3000" b="1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电场强度与电势差的关系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5720" y="4955567"/>
            <a:ext cx="63579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latin typeface="华文新魏" pitchFamily="2" charset="-122"/>
                <a:ea typeface="华文新魏" pitchFamily="2" charset="-122"/>
              </a:rPr>
              <a:t>①电场方向是电势降低最快方向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7158" y="5566923"/>
            <a:ext cx="63579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latin typeface="华文新魏" pitchFamily="2" charset="-122"/>
                <a:ea typeface="华文新魏" pitchFamily="2" charset="-122"/>
              </a:rPr>
              <a:t>②匀强电场中，电势均匀分布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866651" y="6160884"/>
            <a:ext cx="4071966" cy="565150"/>
            <a:chOff x="1000100" y="3143248"/>
            <a:chExt cx="4071966" cy="565150"/>
          </a:xfrm>
        </p:grpSpPr>
        <p:graphicFrame>
          <p:nvGraphicFramePr>
            <p:cNvPr id="26" name="Object 30"/>
            <p:cNvGraphicFramePr>
              <a:graphicFrameLocks noChangeAspect="1"/>
            </p:cNvGraphicFramePr>
            <p:nvPr/>
          </p:nvGraphicFramePr>
          <p:xfrm>
            <a:off x="3428992" y="3214686"/>
            <a:ext cx="1323975" cy="493712"/>
          </p:xfrm>
          <a:graphic>
            <a:graphicData uri="http://schemas.openxmlformats.org/presentationml/2006/ole">
              <p:oleObj spid="_x0000_s3079" name="公式" r:id="rId8" imgW="660240" imgH="228600" progId="Equation.3">
                <p:embed/>
              </p:oleObj>
            </a:graphicData>
          </a:graphic>
        </p:graphicFrame>
        <p:sp>
          <p:nvSpPr>
            <p:cNvPr id="27" name="TextBox 26"/>
            <p:cNvSpPr txBox="1"/>
            <p:nvPr/>
          </p:nvSpPr>
          <p:spPr>
            <a:xfrm>
              <a:off x="1000100" y="3143248"/>
              <a:ext cx="407196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dirty="0" smtClean="0">
                  <a:latin typeface="华文新魏" pitchFamily="2" charset="-122"/>
                  <a:ea typeface="华文新魏" pitchFamily="2" charset="-122"/>
                </a:rPr>
                <a:t>沿电场线方向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143636" y="4665218"/>
            <a:ext cx="2495551" cy="2033589"/>
            <a:chOff x="6143636" y="500042"/>
            <a:chExt cx="2352675" cy="1819275"/>
          </a:xfrm>
        </p:grpSpPr>
        <p:pic>
          <p:nvPicPr>
            <p:cNvPr id="29" name="Picture 3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6143636" y="500042"/>
              <a:ext cx="2352675" cy="181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30" name="直接连接符 29"/>
            <p:cNvCxnSpPr/>
            <p:nvPr/>
          </p:nvCxnSpPr>
          <p:spPr>
            <a:xfrm rot="10800000">
              <a:off x="6500826" y="1181764"/>
              <a:ext cx="785818" cy="1588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1714480" y="2000240"/>
            <a:ext cx="66437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smtClean="0">
                <a:solidFill>
                  <a:srgbClr val="FF0000"/>
                </a:solidFill>
                <a:latin typeface="华文隶书" pitchFamily="2" charset="-122"/>
                <a:ea typeface="华文隶书" pitchFamily="2" charset="-122"/>
              </a:rPr>
              <a:t>标量式</a:t>
            </a:r>
            <a:r>
              <a:rPr lang="en-US" altLang="zh-CN" sz="3000" b="1" dirty="0" smtClean="0">
                <a:solidFill>
                  <a:srgbClr val="FF0000"/>
                </a:solidFill>
                <a:latin typeface="华文隶书" pitchFamily="2" charset="-122"/>
                <a:ea typeface="华文隶书" pitchFamily="2" charset="-122"/>
              </a:rPr>
              <a:t>(</a:t>
            </a:r>
            <a:r>
              <a:rPr lang="zh-CN" altLang="en-US" sz="3000" b="1" dirty="0" smtClean="0">
                <a:solidFill>
                  <a:srgbClr val="FF0000"/>
                </a:solidFill>
                <a:latin typeface="华文隶书" pitchFamily="2" charset="-122"/>
                <a:ea typeface="华文隶书" pitchFamily="2" charset="-122"/>
              </a:rPr>
              <a:t>公式应用时要电量要带正负</a:t>
            </a:r>
            <a:r>
              <a:rPr lang="en-US" altLang="zh-CN" sz="3000" b="1" dirty="0" smtClean="0">
                <a:solidFill>
                  <a:srgbClr val="FF0000"/>
                </a:solidFill>
                <a:latin typeface="华文隶书" pitchFamily="2" charset="-122"/>
                <a:ea typeface="华文隶书" pitchFamily="2" charset="-122"/>
              </a:rPr>
              <a:t>)</a:t>
            </a:r>
            <a:endParaRPr lang="zh-CN" altLang="en-US" sz="3000" b="1" dirty="0" smtClean="0">
              <a:solidFill>
                <a:srgbClr val="FF0000"/>
              </a:solidFill>
              <a:latin typeface="华文隶书" pitchFamily="2" charset="-122"/>
              <a:ea typeface="华文隶书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22" grpId="0"/>
      <p:bldP spid="23" grpId="0"/>
      <p:bldP spid="24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组合 91"/>
          <p:cNvGrpSpPr/>
          <p:nvPr/>
        </p:nvGrpSpPr>
        <p:grpSpPr>
          <a:xfrm>
            <a:off x="214282" y="857232"/>
            <a:ext cx="2786082" cy="1841513"/>
            <a:chOff x="214281" y="3223616"/>
            <a:chExt cx="3016915" cy="2071702"/>
          </a:xfrm>
        </p:grpSpPr>
        <p:pic>
          <p:nvPicPr>
            <p:cNvPr id="73" name="Picture 1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4281" y="3223616"/>
              <a:ext cx="3016915" cy="2071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aphicFrame>
          <p:nvGraphicFramePr>
            <p:cNvPr id="16387" name="Object 3"/>
            <p:cNvGraphicFramePr>
              <a:graphicFrameLocks noChangeAspect="1"/>
            </p:cNvGraphicFramePr>
            <p:nvPr/>
          </p:nvGraphicFramePr>
          <p:xfrm>
            <a:off x="446351" y="3384351"/>
            <a:ext cx="850925" cy="413099"/>
          </p:xfrm>
          <a:graphic>
            <a:graphicData uri="http://schemas.openxmlformats.org/presentationml/2006/ole">
              <p:oleObj spid="_x0000_s16387" name="公式" r:id="rId4" imgW="444240" imgH="215640" progId="Equation.3">
                <p:embed/>
              </p:oleObj>
            </a:graphicData>
          </a:graphic>
        </p:graphicFrame>
      </p:grpSp>
      <p:grpSp>
        <p:nvGrpSpPr>
          <p:cNvPr id="91" name="组合 90"/>
          <p:cNvGrpSpPr/>
          <p:nvPr/>
        </p:nvGrpSpPr>
        <p:grpSpPr>
          <a:xfrm>
            <a:off x="3214678" y="744629"/>
            <a:ext cx="5643570" cy="2184305"/>
            <a:chOff x="3500462" y="3401106"/>
            <a:chExt cx="5643570" cy="2184305"/>
          </a:xfrm>
        </p:grpSpPr>
        <p:grpSp>
          <p:nvGrpSpPr>
            <p:cNvPr id="90" name="组合 89"/>
            <p:cNvGrpSpPr/>
            <p:nvPr/>
          </p:nvGrpSpPr>
          <p:grpSpPr>
            <a:xfrm>
              <a:off x="3500462" y="3500438"/>
              <a:ext cx="2682893" cy="2084973"/>
              <a:chOff x="5199880" y="3000372"/>
              <a:chExt cx="2874528" cy="2084973"/>
            </a:xfrm>
          </p:grpSpPr>
          <p:pic>
            <p:nvPicPr>
              <p:cNvPr id="75" name="Picture 10" descr="未命名"/>
              <p:cNvPicPr>
                <a:picLocks noChangeAspect="1" noChangeArrowheads="1"/>
              </p:cNvPicPr>
              <p:nvPr/>
            </p:nvPicPr>
            <p:blipFill>
              <a:blip r:embed="rId5">
                <a:lum bright="-6000" contrast="30000"/>
              </a:blip>
              <a:srcRect/>
              <a:stretch>
                <a:fillRect/>
              </a:stretch>
            </p:blipFill>
            <p:spPr bwMode="auto">
              <a:xfrm>
                <a:off x="5199880" y="3000372"/>
                <a:ext cx="2874528" cy="1857388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88" name="矩形 87"/>
              <p:cNvSpPr/>
              <p:nvPr/>
            </p:nvSpPr>
            <p:spPr>
              <a:xfrm>
                <a:off x="5857884" y="4500570"/>
                <a:ext cx="1965603" cy="584775"/>
              </a:xfrm>
              <a:prstGeom prst="rect">
                <a:avLst/>
              </a:prstGeom>
              <a:ln w="22225"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sz="3200" b="1" dirty="0" smtClean="0">
                    <a:latin typeface="华文新魏" pitchFamily="2" charset="-122"/>
                    <a:ea typeface="华文新魏" pitchFamily="2" charset="-122"/>
                    <a:cs typeface="Times New Roman" pitchFamily="18" charset="0"/>
                  </a:rPr>
                  <a:t>AB=BC</a:t>
                </a:r>
                <a:r>
                  <a:rPr lang="zh-CN" altLang="en-US" sz="3200" b="1" dirty="0" smtClean="0">
                    <a:latin typeface="华文新魏" pitchFamily="2" charset="-122"/>
                    <a:ea typeface="华文新魏" pitchFamily="2" charset="-122"/>
                    <a:cs typeface="Times New Roman" pitchFamily="18" charset="0"/>
                  </a:rPr>
                  <a:t>，</a:t>
                </a:r>
                <a:endParaRPr lang="zh-CN" altLang="en-US" sz="3200" dirty="0"/>
              </a:p>
            </p:txBody>
          </p:sp>
        </p:grpSp>
        <p:grpSp>
          <p:nvGrpSpPr>
            <p:cNvPr id="89" name="组合 88"/>
            <p:cNvGrpSpPr/>
            <p:nvPr/>
          </p:nvGrpSpPr>
          <p:grpSpPr>
            <a:xfrm>
              <a:off x="6214876" y="3401106"/>
              <a:ext cx="2929156" cy="2004564"/>
              <a:chOff x="3357356" y="3472544"/>
              <a:chExt cx="2929156" cy="2004564"/>
            </a:xfrm>
          </p:grpSpPr>
          <p:grpSp>
            <p:nvGrpSpPr>
              <p:cNvPr id="76" name="组合 75"/>
              <p:cNvGrpSpPr/>
              <p:nvPr/>
            </p:nvGrpSpPr>
            <p:grpSpPr>
              <a:xfrm>
                <a:off x="3357554" y="3472544"/>
                <a:ext cx="2928958" cy="523220"/>
                <a:chOff x="428596" y="4044048"/>
                <a:chExt cx="2928958" cy="523220"/>
              </a:xfrm>
            </p:grpSpPr>
            <p:graphicFrame>
              <p:nvGraphicFramePr>
                <p:cNvPr id="77" name="Object 3"/>
                <p:cNvGraphicFramePr>
                  <a:graphicFrameLocks noChangeAspect="1"/>
                </p:cNvGraphicFramePr>
                <p:nvPr/>
              </p:nvGraphicFramePr>
              <p:xfrm>
                <a:off x="1000100" y="4115487"/>
                <a:ext cx="1785950" cy="446488"/>
              </p:xfrm>
              <a:graphic>
                <a:graphicData uri="http://schemas.openxmlformats.org/presentationml/2006/ole">
                  <p:oleObj spid="_x0000_s16388" r:id="rId6" imgW="914400" imgH="228600" progId="Equation.3">
                    <p:embed/>
                  </p:oleObj>
                </a:graphicData>
              </a:graphic>
            </p:graphicFrame>
            <p:sp>
              <p:nvSpPr>
                <p:cNvPr id="78" name="TextBox 77"/>
                <p:cNvSpPr txBox="1"/>
                <p:nvPr/>
              </p:nvSpPr>
              <p:spPr>
                <a:xfrm>
                  <a:off x="428596" y="4044048"/>
                  <a:ext cx="2928958" cy="523220"/>
                </a:xfrm>
                <a:prstGeom prst="rect">
                  <a:avLst/>
                </a:prstGeom>
                <a:noFill/>
                <a:ln w="22225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 dirty="0" smtClean="0"/>
                    <a:t>A.</a:t>
                  </a:r>
                  <a:endParaRPr lang="zh-CN" altLang="en-US" sz="2800" b="1" dirty="0"/>
                </a:p>
              </p:txBody>
            </p:sp>
          </p:grpSp>
          <p:grpSp>
            <p:nvGrpSpPr>
              <p:cNvPr id="79" name="组合 78"/>
              <p:cNvGrpSpPr/>
              <p:nvPr/>
            </p:nvGrpSpPr>
            <p:grpSpPr>
              <a:xfrm>
                <a:off x="3376408" y="4953888"/>
                <a:ext cx="2003182" cy="523220"/>
                <a:chOff x="2980020" y="4615552"/>
                <a:chExt cx="2003182" cy="523220"/>
              </a:xfrm>
            </p:grpSpPr>
            <p:graphicFrame>
              <p:nvGraphicFramePr>
                <p:cNvPr id="80" name="Object 2"/>
                <p:cNvGraphicFramePr>
                  <a:graphicFrameLocks noChangeAspect="1"/>
                </p:cNvGraphicFramePr>
                <p:nvPr/>
              </p:nvGraphicFramePr>
              <p:xfrm>
                <a:off x="3513662" y="4653145"/>
                <a:ext cx="1469540" cy="483137"/>
              </p:xfrm>
              <a:graphic>
                <a:graphicData uri="http://schemas.openxmlformats.org/presentationml/2006/ole">
                  <p:oleObj spid="_x0000_s16389" r:id="rId7" imgW="698500" imgH="228600" progId="Equation.3">
                    <p:embed/>
                  </p:oleObj>
                </a:graphicData>
              </a:graphic>
            </p:graphicFrame>
            <p:sp>
              <p:nvSpPr>
                <p:cNvPr id="81" name="TextBox 80"/>
                <p:cNvSpPr txBox="1"/>
                <p:nvPr/>
              </p:nvSpPr>
              <p:spPr>
                <a:xfrm>
                  <a:off x="2980020" y="4615552"/>
                  <a:ext cx="928694" cy="523220"/>
                </a:xfrm>
                <a:prstGeom prst="rect">
                  <a:avLst/>
                </a:prstGeom>
                <a:noFill/>
                <a:ln w="22225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 dirty="0" smtClean="0"/>
                    <a:t>D.</a:t>
                  </a:r>
                  <a:endParaRPr lang="zh-CN" altLang="en-US" sz="2800" b="1" dirty="0"/>
                </a:p>
              </p:txBody>
            </p:sp>
          </p:grpSp>
          <p:grpSp>
            <p:nvGrpSpPr>
              <p:cNvPr id="82" name="组合 81"/>
              <p:cNvGrpSpPr/>
              <p:nvPr/>
            </p:nvGrpSpPr>
            <p:grpSpPr>
              <a:xfrm>
                <a:off x="3357356" y="3972610"/>
                <a:ext cx="2928958" cy="523220"/>
                <a:chOff x="4708036" y="4686990"/>
                <a:chExt cx="2928958" cy="523220"/>
              </a:xfrm>
            </p:grpSpPr>
            <p:sp>
              <p:nvSpPr>
                <p:cNvPr id="83" name="TextBox 82"/>
                <p:cNvSpPr txBox="1"/>
                <p:nvPr/>
              </p:nvSpPr>
              <p:spPr>
                <a:xfrm>
                  <a:off x="4708036" y="4686990"/>
                  <a:ext cx="2928958" cy="523220"/>
                </a:xfrm>
                <a:prstGeom prst="rect">
                  <a:avLst/>
                </a:prstGeom>
                <a:noFill/>
                <a:ln w="22225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 dirty="0" smtClean="0"/>
                    <a:t>B.</a:t>
                  </a:r>
                  <a:endParaRPr lang="zh-CN" altLang="en-US" sz="2800" b="1" dirty="0"/>
                </a:p>
              </p:txBody>
            </p:sp>
            <p:graphicFrame>
              <p:nvGraphicFramePr>
                <p:cNvPr id="84" name="Object 28"/>
                <p:cNvGraphicFramePr>
                  <a:graphicFrameLocks noChangeAspect="1"/>
                </p:cNvGraphicFramePr>
                <p:nvPr/>
              </p:nvGraphicFramePr>
              <p:xfrm>
                <a:off x="5208300" y="4699463"/>
                <a:ext cx="1836202" cy="481725"/>
              </p:xfrm>
              <a:graphic>
                <a:graphicData uri="http://schemas.openxmlformats.org/presentationml/2006/ole">
                  <p:oleObj spid="_x0000_s16390" name="公式" r:id="rId8" imgW="876240" imgH="228600" progId="Equation.3">
                    <p:embed/>
                  </p:oleObj>
                </a:graphicData>
              </a:graphic>
            </p:graphicFrame>
          </p:grpSp>
          <p:grpSp>
            <p:nvGrpSpPr>
              <p:cNvPr id="85" name="组合 84"/>
              <p:cNvGrpSpPr/>
              <p:nvPr/>
            </p:nvGrpSpPr>
            <p:grpSpPr>
              <a:xfrm>
                <a:off x="3383758" y="4463249"/>
                <a:ext cx="1745667" cy="523220"/>
                <a:chOff x="523413" y="4912996"/>
                <a:chExt cx="1745667" cy="523220"/>
              </a:xfrm>
            </p:grpSpPr>
            <p:graphicFrame>
              <p:nvGraphicFramePr>
                <p:cNvPr id="86" name="Object 1"/>
                <p:cNvGraphicFramePr>
                  <a:graphicFrameLocks noChangeAspect="1"/>
                </p:cNvGraphicFramePr>
                <p:nvPr/>
              </p:nvGraphicFramePr>
              <p:xfrm>
                <a:off x="1086881" y="4998625"/>
                <a:ext cx="1182199" cy="388668"/>
              </p:xfrm>
              <a:graphic>
                <a:graphicData uri="http://schemas.openxmlformats.org/presentationml/2006/ole">
                  <p:oleObj spid="_x0000_s16391" r:id="rId9" imgW="698500" imgH="228600" progId="Equation.3">
                    <p:embed/>
                  </p:oleObj>
                </a:graphicData>
              </a:graphic>
            </p:graphicFrame>
            <p:sp>
              <p:nvSpPr>
                <p:cNvPr id="87" name="TextBox 86"/>
                <p:cNvSpPr txBox="1"/>
                <p:nvPr/>
              </p:nvSpPr>
              <p:spPr>
                <a:xfrm>
                  <a:off x="523413" y="4912996"/>
                  <a:ext cx="919170" cy="523220"/>
                </a:xfrm>
                <a:prstGeom prst="rect">
                  <a:avLst/>
                </a:prstGeom>
                <a:noFill/>
                <a:ln w="22225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 dirty="0" smtClean="0"/>
                    <a:t>C.</a:t>
                  </a:r>
                  <a:endParaRPr lang="zh-CN" altLang="en-US" sz="2800" b="1" dirty="0"/>
                </a:p>
              </p:txBody>
            </p:sp>
          </p:grpSp>
        </p:grpSp>
      </p:grpSp>
      <p:sp>
        <p:nvSpPr>
          <p:cNvPr id="31" name="TextBox 30"/>
          <p:cNvSpPr txBox="1"/>
          <p:nvPr/>
        </p:nvSpPr>
        <p:spPr>
          <a:xfrm>
            <a:off x="214282" y="142852"/>
            <a:ext cx="38576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latin typeface="华文新魏" pitchFamily="2" charset="-122"/>
                <a:ea typeface="华文新魏" pitchFamily="2" charset="-122"/>
              </a:rPr>
              <a:t>应用：电场分布规律</a:t>
            </a:r>
          </a:p>
        </p:txBody>
      </p:sp>
      <p:sp>
        <p:nvSpPr>
          <p:cNvPr id="16393" name="AutoShape 9" descr="c:\documents and settings\online\application data\360se6\User Data\temp\\wk\d4cba79b8bfb06a1bd61f1b6e6d2a914\0_sign=MBOT:y1jXjmMD4FchJHFHIGN4z:fwU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395" name="AutoShape 11" descr="c:\documents and settings\online\application data\360se6\User Data\temp\\wk\d4cba79b8bfb06a1bd61f1b6e6d2a914\0_sign=MBOT:y1jXjmMD4FchJHFHIGN4z:fwU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77528" y="2928934"/>
            <a:ext cx="4286280" cy="2773340"/>
            <a:chOff x="77528" y="2928934"/>
            <a:chExt cx="4286280" cy="2773340"/>
          </a:xfrm>
        </p:grpSpPr>
        <p:sp>
          <p:nvSpPr>
            <p:cNvPr id="33" name="TextBox 32"/>
            <p:cNvSpPr txBox="1"/>
            <p:nvPr/>
          </p:nvSpPr>
          <p:spPr>
            <a:xfrm>
              <a:off x="428596" y="2928934"/>
              <a:ext cx="178595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rgbClr val="FF0000"/>
                  </a:solidFill>
                  <a:latin typeface="华文新魏" pitchFamily="2" charset="-122"/>
                  <a:ea typeface="华文新魏" pitchFamily="2" charset="-122"/>
                </a:rPr>
                <a:t>P106</a:t>
              </a:r>
              <a:r>
                <a:rPr lang="zh-CN" altLang="en-US" sz="3000" b="1" dirty="0" smtClean="0">
                  <a:solidFill>
                    <a:srgbClr val="FF0000"/>
                  </a:solidFill>
                  <a:latin typeface="华文新魏" pitchFamily="2" charset="-122"/>
                  <a:ea typeface="华文新魏" pitchFamily="2" charset="-122"/>
                </a:rPr>
                <a:t>例</a:t>
              </a:r>
              <a:r>
                <a:rPr lang="en-US" altLang="zh-CN" sz="3000" b="1" dirty="0" smtClean="0">
                  <a:solidFill>
                    <a:srgbClr val="FF0000"/>
                  </a:solidFill>
                  <a:latin typeface="华文新魏" pitchFamily="2" charset="-122"/>
                  <a:ea typeface="华文新魏" pitchFamily="2" charset="-122"/>
                </a:rPr>
                <a:t>1</a:t>
              </a:r>
              <a:endParaRPr lang="zh-CN" altLang="en-US" sz="3000" b="1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endParaRPr>
            </a:p>
          </p:txBody>
        </p:sp>
        <p:pic>
          <p:nvPicPr>
            <p:cNvPr id="16397" name="Picture 1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28596" y="3533097"/>
              <a:ext cx="2659692" cy="1571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8" name="TextBox 37"/>
            <p:cNvSpPr txBox="1"/>
            <p:nvPr/>
          </p:nvSpPr>
          <p:spPr>
            <a:xfrm>
              <a:off x="77528" y="5148276"/>
              <a:ext cx="428628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dirty="0" smtClean="0">
                  <a:latin typeface="华文新魏" pitchFamily="2" charset="-122"/>
                  <a:ea typeface="华文新魏" pitchFamily="2" charset="-122"/>
                </a:rPr>
                <a:t>电场中的导体是</a:t>
              </a:r>
              <a:r>
                <a:rPr lang="zh-CN" altLang="en-US" sz="3000" b="1" dirty="0" smtClean="0">
                  <a:solidFill>
                    <a:srgbClr val="FF0000"/>
                  </a:solidFill>
                  <a:latin typeface="华文新魏" pitchFamily="2" charset="-122"/>
                  <a:ea typeface="华文新魏" pitchFamily="2" charset="-122"/>
                </a:rPr>
                <a:t>等势体</a:t>
              </a:r>
            </a:p>
          </p:txBody>
        </p:sp>
      </p:grpSp>
      <p:graphicFrame>
        <p:nvGraphicFramePr>
          <p:cNvPr id="39" name="对象 38"/>
          <p:cNvGraphicFramePr>
            <a:graphicFrameLocks noChangeAspect="1"/>
          </p:cNvGraphicFramePr>
          <p:nvPr/>
        </p:nvGraphicFramePr>
        <p:xfrm>
          <a:off x="571472" y="5637456"/>
          <a:ext cx="1000132" cy="450060"/>
        </p:xfrm>
        <a:graphic>
          <a:graphicData uri="http://schemas.openxmlformats.org/presentationml/2006/ole">
            <p:oleObj spid="_x0000_s16398" name="公式" r:id="rId11" imgW="507960" imgH="228600" progId="Equation.3">
              <p:embed/>
            </p:oleObj>
          </a:graphicData>
        </a:graphic>
      </p:graphicFrame>
      <p:graphicFrame>
        <p:nvGraphicFramePr>
          <p:cNvPr id="16399" name="Object 15"/>
          <p:cNvGraphicFramePr>
            <a:graphicFrameLocks noChangeAspect="1"/>
          </p:cNvGraphicFramePr>
          <p:nvPr/>
        </p:nvGraphicFramePr>
        <p:xfrm>
          <a:off x="2000232" y="5648342"/>
          <a:ext cx="1049337" cy="450850"/>
        </p:xfrm>
        <a:graphic>
          <a:graphicData uri="http://schemas.openxmlformats.org/presentationml/2006/ole">
            <p:oleObj spid="_x0000_s16399" name="公式" r:id="rId12" imgW="533160" imgH="228600" progId="Equation.3">
              <p:embed/>
            </p:oleObj>
          </a:graphicData>
        </a:graphic>
      </p:graphicFrame>
      <p:graphicFrame>
        <p:nvGraphicFramePr>
          <p:cNvPr id="16400" name="Object 16"/>
          <p:cNvGraphicFramePr>
            <a:graphicFrameLocks noChangeAspect="1"/>
          </p:cNvGraphicFramePr>
          <p:nvPr/>
        </p:nvGraphicFramePr>
        <p:xfrm>
          <a:off x="532692" y="6148408"/>
          <a:ext cx="1125538" cy="425450"/>
        </p:xfrm>
        <a:graphic>
          <a:graphicData uri="http://schemas.openxmlformats.org/presentationml/2006/ole">
            <p:oleObj spid="_x0000_s16400" name="公式" r:id="rId13" imgW="571320" imgH="215640" progId="Equation.3">
              <p:embed/>
            </p:oleObj>
          </a:graphicData>
        </a:graphic>
      </p:graphicFrame>
      <p:graphicFrame>
        <p:nvGraphicFramePr>
          <p:cNvPr id="16401" name="Object 17"/>
          <p:cNvGraphicFramePr>
            <a:graphicFrameLocks noChangeAspect="1"/>
          </p:cNvGraphicFramePr>
          <p:nvPr/>
        </p:nvGraphicFramePr>
        <p:xfrm>
          <a:off x="1961452" y="6148408"/>
          <a:ext cx="2100145" cy="444911"/>
        </p:xfrm>
        <a:graphic>
          <a:graphicData uri="http://schemas.openxmlformats.org/presentationml/2006/ole">
            <p:oleObj spid="_x0000_s16401" name="公式" r:id="rId14" imgW="1079280" imgH="228600" progId="Equation.3">
              <p:embed/>
            </p:oleObj>
          </a:graphicData>
        </a:graphic>
      </p:graphicFrame>
      <p:grpSp>
        <p:nvGrpSpPr>
          <p:cNvPr id="47" name="组合 46"/>
          <p:cNvGrpSpPr/>
          <p:nvPr/>
        </p:nvGrpSpPr>
        <p:grpSpPr>
          <a:xfrm>
            <a:off x="3842617" y="2902401"/>
            <a:ext cx="4158407" cy="3333752"/>
            <a:chOff x="3842617" y="2902401"/>
            <a:chExt cx="4158407" cy="3333752"/>
          </a:xfrm>
        </p:grpSpPr>
        <p:pic>
          <p:nvPicPr>
            <p:cNvPr id="16403" name="Picture 19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4000496" y="3714752"/>
              <a:ext cx="2808649" cy="2521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46" name="组合 45"/>
            <p:cNvGrpSpPr/>
            <p:nvPr/>
          </p:nvGrpSpPr>
          <p:grpSpPr>
            <a:xfrm>
              <a:off x="3842617" y="2902401"/>
              <a:ext cx="4158407" cy="1009159"/>
              <a:chOff x="3842617" y="2902401"/>
              <a:chExt cx="4158407" cy="1009159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3842617" y="2902401"/>
                <a:ext cx="200029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0000"/>
                    </a:solidFill>
                    <a:latin typeface="华文新魏" pitchFamily="2" charset="-122"/>
                    <a:ea typeface="华文新魏" pitchFamily="2" charset="-122"/>
                  </a:rPr>
                  <a:t>P108、</a:t>
                </a:r>
                <a:r>
                  <a:rPr lang="zh-CN" altLang="en-US" sz="2800" b="1" dirty="0" smtClean="0">
                    <a:solidFill>
                      <a:srgbClr val="FF0000"/>
                    </a:solidFill>
                    <a:latin typeface="华文新魏" pitchFamily="2" charset="-122"/>
                    <a:ea typeface="华文新魏" pitchFamily="2" charset="-122"/>
                  </a:rPr>
                  <a:t>例</a:t>
                </a:r>
                <a:r>
                  <a:rPr lang="en-US" altLang="zh-CN" sz="2800" b="1" dirty="0" smtClean="0">
                    <a:solidFill>
                      <a:srgbClr val="FF0000"/>
                    </a:solidFill>
                    <a:latin typeface="华文新魏" pitchFamily="2" charset="-122"/>
                    <a:ea typeface="华文新魏" pitchFamily="2" charset="-122"/>
                  </a:rPr>
                  <a:t>1</a:t>
                </a:r>
                <a:endParaRPr lang="zh-CN" altLang="en-US" sz="2800" b="1" dirty="0" smtClean="0">
                  <a:solidFill>
                    <a:srgbClr val="FF0000"/>
                  </a:solidFill>
                  <a:latin typeface="华文新魏" pitchFamily="2" charset="-122"/>
                  <a:ea typeface="华文新魏" pitchFamily="2" charset="-122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4429124" y="3357562"/>
                <a:ext cx="357190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000" b="1" dirty="0" smtClean="0">
                    <a:latin typeface="华文新魏" pitchFamily="2" charset="-122"/>
                    <a:ea typeface="华文新魏" pitchFamily="2" charset="-122"/>
                  </a:rPr>
                  <a:t>带负电，沿</a:t>
                </a:r>
                <a:r>
                  <a:rPr lang="en-US" altLang="zh-CN" sz="3000" b="1" dirty="0" smtClean="0">
                    <a:latin typeface="华文新魏" pitchFamily="2" charset="-122"/>
                    <a:ea typeface="华文新魏" pitchFamily="2" charset="-122"/>
                  </a:rPr>
                  <a:t>x</a:t>
                </a:r>
                <a:r>
                  <a:rPr lang="zh-CN" altLang="en-US" sz="3000" b="1" dirty="0" smtClean="0">
                    <a:latin typeface="华文新魏" pitchFamily="2" charset="-122"/>
                    <a:ea typeface="华文新魏" pitchFamily="2" charset="-122"/>
                  </a:rPr>
                  <a:t>轴运动</a:t>
                </a:r>
              </a:p>
            </p:txBody>
          </p:sp>
        </p:grpSp>
      </p:grpSp>
      <p:graphicFrame>
        <p:nvGraphicFramePr>
          <p:cNvPr id="59" name="Object 21"/>
          <p:cNvGraphicFramePr>
            <a:graphicFrameLocks noChangeAspect="1"/>
          </p:cNvGraphicFramePr>
          <p:nvPr/>
        </p:nvGraphicFramePr>
        <p:xfrm>
          <a:off x="6429388" y="4045406"/>
          <a:ext cx="2068513" cy="542925"/>
        </p:xfrm>
        <a:graphic>
          <a:graphicData uri="http://schemas.openxmlformats.org/presentationml/2006/ole">
            <p:oleObj spid="_x0000_s16404" name="公式" r:id="rId16" imgW="1054080" imgH="241200" progId="Equation.3">
              <p:embed/>
            </p:oleObj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4331150" y="5110475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正功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357818" y="4714884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负功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286512" y="4429132"/>
            <a:ext cx="1428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3000" b="1" dirty="0" smtClean="0"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357950" y="4714884"/>
            <a:ext cx="14287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latin typeface="华文新魏" pitchFamily="2" charset="-122"/>
                <a:ea typeface="华文新魏" pitchFamily="2" charset="-122"/>
              </a:rPr>
              <a:t>斜率？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5"/>
          <p:cNvGrpSpPr/>
          <p:nvPr/>
        </p:nvGrpSpPr>
        <p:grpSpPr>
          <a:xfrm>
            <a:off x="0" y="3786190"/>
            <a:ext cx="8643998" cy="2500330"/>
            <a:chOff x="285720" y="376340"/>
            <a:chExt cx="8643998" cy="2500330"/>
          </a:xfrm>
        </p:grpSpPr>
        <p:grpSp>
          <p:nvGrpSpPr>
            <p:cNvPr id="3" name="组合 54"/>
            <p:cNvGrpSpPr/>
            <p:nvPr/>
          </p:nvGrpSpPr>
          <p:grpSpPr>
            <a:xfrm>
              <a:off x="285720" y="376340"/>
              <a:ext cx="8643998" cy="1827109"/>
              <a:chOff x="285720" y="376340"/>
              <a:chExt cx="8643998" cy="1827109"/>
            </a:xfrm>
          </p:grpSpPr>
          <p:sp>
            <p:nvSpPr>
              <p:cNvPr id="49" name="TextBox 48"/>
              <p:cNvSpPr txBox="1">
                <a:spLocks noChangeArrowheads="1"/>
              </p:cNvSpPr>
              <p:nvPr/>
            </p:nvSpPr>
            <p:spPr bwMode="auto">
              <a:xfrm>
                <a:off x="285720" y="376340"/>
                <a:ext cx="8643998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CN" altLang="en-US" sz="3200" b="1" dirty="0" smtClean="0">
                    <a:solidFill>
                      <a:srgbClr val="FF0000"/>
                    </a:solidFill>
                    <a:latin typeface="华文新魏" pitchFamily="2" charset="-122"/>
                    <a:ea typeface="华文新魏" pitchFamily="2" charset="-122"/>
                  </a:rPr>
                  <a:t>扩展练习</a:t>
                </a:r>
                <a:r>
                  <a:rPr lang="en-US" altLang="zh-CN" sz="3200" b="1" dirty="0" smtClean="0">
                    <a:solidFill>
                      <a:srgbClr val="FF0000"/>
                    </a:solidFill>
                    <a:latin typeface="华文新魏" pitchFamily="2" charset="-122"/>
                    <a:ea typeface="华文新魏" pitchFamily="2" charset="-122"/>
                  </a:rPr>
                  <a:t>---</a:t>
                </a:r>
                <a:r>
                  <a:rPr lang="zh-CN" altLang="en-US" sz="3200" b="1" dirty="0" smtClean="0">
                    <a:solidFill>
                      <a:srgbClr val="FF0000"/>
                    </a:solidFill>
                    <a:latin typeface="华文新魏" pitchFamily="2" charset="-122"/>
                    <a:ea typeface="华文新魏" pitchFamily="2" charset="-122"/>
                  </a:rPr>
                  <a:t>电场方向</a:t>
                </a:r>
                <a:endParaRPr lang="zh-CN" altLang="en-US" sz="3200" b="1" dirty="0">
                  <a:solidFill>
                    <a:srgbClr val="FF0000"/>
                  </a:solidFill>
                  <a:latin typeface="华文新魏" pitchFamily="2" charset="-122"/>
                  <a:ea typeface="华文新魏" pitchFamily="2" charset="-122"/>
                </a:endParaRPr>
              </a:p>
            </p:txBody>
          </p:sp>
          <p:graphicFrame>
            <p:nvGraphicFramePr>
              <p:cNvPr id="50" name="Object 15"/>
              <p:cNvGraphicFramePr>
                <a:graphicFrameLocks noChangeAspect="1"/>
              </p:cNvGraphicFramePr>
              <p:nvPr/>
            </p:nvGraphicFramePr>
            <p:xfrm>
              <a:off x="3071769" y="1066563"/>
              <a:ext cx="1357323" cy="480314"/>
            </p:xfrm>
            <a:graphic>
              <a:graphicData uri="http://schemas.openxmlformats.org/presentationml/2006/ole">
                <p:oleObj spid="_x0000_s17410" name="公式" r:id="rId3" imgW="622030" imgH="215806" progId="Equation.3">
                  <p:embed/>
                </p:oleObj>
              </a:graphicData>
            </a:graphic>
          </p:graphicFrame>
          <p:graphicFrame>
            <p:nvGraphicFramePr>
              <p:cNvPr id="51" name="Object 14"/>
              <p:cNvGraphicFramePr>
                <a:graphicFrameLocks noChangeAspect="1"/>
              </p:cNvGraphicFramePr>
              <p:nvPr/>
            </p:nvGraphicFramePr>
            <p:xfrm>
              <a:off x="1159952" y="1729990"/>
              <a:ext cx="1214446" cy="473459"/>
            </p:xfrm>
            <a:graphic>
              <a:graphicData uri="http://schemas.openxmlformats.org/presentationml/2006/ole">
                <p:oleObj spid="_x0000_s17411" name="公式" r:id="rId4" imgW="558720" imgH="215640" progId="Equation.3">
                  <p:embed/>
                </p:oleObj>
              </a:graphicData>
            </a:graphic>
          </p:graphicFrame>
          <p:graphicFrame>
            <p:nvGraphicFramePr>
              <p:cNvPr id="52" name="Object 13"/>
              <p:cNvGraphicFramePr>
                <a:graphicFrameLocks noChangeAspect="1"/>
              </p:cNvGraphicFramePr>
              <p:nvPr/>
            </p:nvGraphicFramePr>
            <p:xfrm>
              <a:off x="2604362" y="1720391"/>
              <a:ext cx="1357322" cy="479085"/>
            </p:xfrm>
            <a:graphic>
              <a:graphicData uri="http://schemas.openxmlformats.org/presentationml/2006/ole">
                <p:oleObj spid="_x0000_s17412" name="公式" r:id="rId5" imgW="647700" imgH="228600" progId="Equation.3">
                  <p:embed/>
                </p:oleObj>
              </a:graphicData>
            </a:graphic>
          </p:graphicFrame>
          <p:sp>
            <p:nvSpPr>
              <p:cNvPr id="53" name="TextBox 27"/>
              <p:cNvSpPr txBox="1">
                <a:spLocks noChangeArrowheads="1"/>
              </p:cNvSpPr>
              <p:nvPr/>
            </p:nvSpPr>
            <p:spPr bwMode="auto">
              <a:xfrm>
                <a:off x="939548" y="1080576"/>
                <a:ext cx="2203660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CN" altLang="en-US" sz="2800" b="1" dirty="0" smtClean="0">
                    <a:latin typeface="华文新魏" pitchFamily="2" charset="-122"/>
                    <a:ea typeface="华文新魏" pitchFamily="2" charset="-122"/>
                  </a:rPr>
                  <a:t>匀强电场中，</a:t>
                </a:r>
                <a:endParaRPr lang="en-US" altLang="zh-CN" sz="2800" b="1" dirty="0" smtClean="0">
                  <a:latin typeface="华文新魏" pitchFamily="2" charset="-122"/>
                  <a:ea typeface="华文新魏" pitchFamily="2" charset="-122"/>
                </a:endParaRPr>
              </a:p>
            </p:txBody>
          </p:sp>
        </p:grpSp>
        <p:sp>
          <p:nvSpPr>
            <p:cNvPr id="54" name="矩形 53"/>
            <p:cNvSpPr/>
            <p:nvPr/>
          </p:nvSpPr>
          <p:spPr>
            <a:xfrm>
              <a:off x="1014655" y="2291895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latin typeface="华文新魏" pitchFamily="2" charset="-122"/>
                  <a:ea typeface="华文新魏" pitchFamily="2" charset="-122"/>
                </a:rPr>
                <a:t>确定电场方向。</a:t>
              </a:r>
              <a:endParaRPr lang="zh-CN" altLang="en-US" sz="3200" b="1" dirty="0">
                <a:latin typeface="华文新魏" pitchFamily="2" charset="-122"/>
                <a:ea typeface="华文新魏" pitchFamily="2" charset="-122"/>
              </a:endParaRPr>
            </a:p>
          </p:txBody>
        </p:sp>
      </p:grpSp>
      <p:pic>
        <p:nvPicPr>
          <p:cNvPr id="57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29190" y="3643314"/>
            <a:ext cx="3071834" cy="294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组合 44"/>
          <p:cNvGrpSpPr/>
          <p:nvPr/>
        </p:nvGrpSpPr>
        <p:grpSpPr>
          <a:xfrm>
            <a:off x="4654687" y="3551857"/>
            <a:ext cx="2989147" cy="3306167"/>
            <a:chOff x="1643043" y="3194667"/>
            <a:chExt cx="2989147" cy="3306167"/>
          </a:xfrm>
        </p:grpSpPr>
        <p:cxnSp>
          <p:nvCxnSpPr>
            <p:cNvPr id="58" name="直接箭头连接符 57"/>
            <p:cNvCxnSpPr/>
            <p:nvPr/>
          </p:nvCxnSpPr>
          <p:spPr>
            <a:xfrm rot="16200000" flipH="1">
              <a:off x="960907" y="4755287"/>
              <a:ext cx="2427683" cy="106341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箭头连接符 61"/>
            <p:cNvCxnSpPr/>
            <p:nvPr/>
          </p:nvCxnSpPr>
          <p:spPr>
            <a:xfrm rot="16200000" flipH="1">
              <a:off x="2210130" y="4119041"/>
              <a:ext cx="2427683" cy="114521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/>
            <p:cNvCxnSpPr/>
            <p:nvPr/>
          </p:nvCxnSpPr>
          <p:spPr>
            <a:xfrm rot="16200000" flipH="1">
              <a:off x="2852086" y="3829558"/>
              <a:ext cx="2414995" cy="114521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组合 63"/>
            <p:cNvGrpSpPr/>
            <p:nvPr/>
          </p:nvGrpSpPr>
          <p:grpSpPr>
            <a:xfrm>
              <a:off x="2228901" y="3725806"/>
              <a:ext cx="1158467" cy="2467930"/>
              <a:chOff x="4774738" y="4249542"/>
              <a:chExt cx="1011707" cy="2251292"/>
            </a:xfrm>
          </p:grpSpPr>
          <p:cxnSp>
            <p:nvCxnSpPr>
              <p:cNvPr id="65" name="直接箭头连接符 64"/>
              <p:cNvCxnSpPr/>
              <p:nvPr/>
            </p:nvCxnSpPr>
            <p:spPr>
              <a:xfrm rot="16200000" flipH="1">
                <a:off x="4154946" y="4869334"/>
                <a:ext cx="2251292" cy="101170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>
                <a:off x="4857752" y="5072074"/>
                <a:ext cx="57150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 smtClean="0"/>
                  <a:t>E</a:t>
                </a:r>
                <a:endParaRPr lang="zh-CN" altLang="en-US" sz="3200" dirty="0"/>
              </a:p>
            </p:txBody>
          </p:sp>
        </p:grpSp>
      </p:grpSp>
      <p:cxnSp>
        <p:nvCxnSpPr>
          <p:cNvPr id="67" name="直接连接符 66"/>
          <p:cNvCxnSpPr/>
          <p:nvPr/>
        </p:nvCxnSpPr>
        <p:spPr>
          <a:xfrm flipV="1">
            <a:off x="5214942" y="4929198"/>
            <a:ext cx="2857520" cy="1382126"/>
          </a:xfrm>
          <a:prstGeom prst="line">
            <a:avLst/>
          </a:prstGeom>
          <a:ln w="22225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73"/>
          <p:cNvGrpSpPr/>
          <p:nvPr/>
        </p:nvGrpSpPr>
        <p:grpSpPr>
          <a:xfrm>
            <a:off x="6000760" y="4286256"/>
            <a:ext cx="1928826" cy="1503587"/>
            <a:chOff x="6143636" y="4006115"/>
            <a:chExt cx="1928826" cy="1503587"/>
          </a:xfrm>
        </p:grpSpPr>
        <p:grpSp>
          <p:nvGrpSpPr>
            <p:cNvPr id="7" name="组合 58"/>
            <p:cNvGrpSpPr/>
            <p:nvPr/>
          </p:nvGrpSpPr>
          <p:grpSpPr>
            <a:xfrm>
              <a:off x="6143636" y="4006115"/>
              <a:ext cx="1928826" cy="1503587"/>
              <a:chOff x="7721394" y="3780068"/>
              <a:chExt cx="1928826" cy="1503587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8721526" y="4637324"/>
                <a:ext cx="92869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rgbClr val="002060"/>
                    </a:solidFill>
                  </a:rPr>
                  <a:t>3V</a:t>
                </a:r>
                <a:endParaRPr lang="zh-CN" altLang="en-US" sz="36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7721394" y="3780068"/>
                <a:ext cx="92869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rgbClr val="002060"/>
                    </a:solidFill>
                  </a:rPr>
                  <a:t>9V</a:t>
                </a:r>
                <a:endParaRPr lang="zh-CN" altLang="en-US" sz="3600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8" name="组合 70"/>
            <p:cNvGrpSpPr/>
            <p:nvPr/>
          </p:nvGrpSpPr>
          <p:grpSpPr>
            <a:xfrm>
              <a:off x="6215071" y="4434745"/>
              <a:ext cx="857258" cy="831541"/>
              <a:chOff x="4849774" y="5002991"/>
              <a:chExt cx="692091" cy="665842"/>
            </a:xfrm>
          </p:grpSpPr>
          <p:sp>
            <p:nvSpPr>
              <p:cNvPr id="72" name="椭圆 71"/>
              <p:cNvSpPr/>
              <p:nvPr/>
            </p:nvSpPr>
            <p:spPr>
              <a:xfrm flipV="1">
                <a:off x="5426516" y="5575019"/>
                <a:ext cx="115349" cy="93814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椭圆 72"/>
              <p:cNvSpPr/>
              <p:nvPr/>
            </p:nvSpPr>
            <p:spPr>
              <a:xfrm flipH="1" flipV="1">
                <a:off x="4849774" y="5002991"/>
                <a:ext cx="115348" cy="114405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142844" y="142876"/>
            <a:ext cx="8496358" cy="3429000"/>
            <a:chOff x="142844" y="142876"/>
            <a:chExt cx="8496358" cy="3429000"/>
          </a:xfrm>
        </p:grpSpPr>
        <p:grpSp>
          <p:nvGrpSpPr>
            <p:cNvPr id="32" name="组合 31"/>
            <p:cNvGrpSpPr/>
            <p:nvPr/>
          </p:nvGrpSpPr>
          <p:grpSpPr>
            <a:xfrm>
              <a:off x="142844" y="142876"/>
              <a:ext cx="3429024" cy="3429000"/>
              <a:chOff x="142844" y="0"/>
              <a:chExt cx="3429024" cy="3429000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214282" y="0"/>
                <a:ext cx="228601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b="1" dirty="0" smtClean="0">
                    <a:solidFill>
                      <a:srgbClr val="FF0000"/>
                    </a:solidFill>
                    <a:latin typeface="华文新魏" pitchFamily="2" charset="-122"/>
                    <a:ea typeface="华文新魏" pitchFamily="2" charset="-122"/>
                  </a:rPr>
                  <a:t>P108、</a:t>
                </a:r>
                <a:r>
                  <a:rPr lang="zh-CN" altLang="en-US" sz="3000" b="1" dirty="0" smtClean="0">
                    <a:solidFill>
                      <a:srgbClr val="FF0000"/>
                    </a:solidFill>
                    <a:latin typeface="华文新魏" pitchFamily="2" charset="-122"/>
                    <a:ea typeface="华文新魏" pitchFamily="2" charset="-122"/>
                  </a:rPr>
                  <a:t>例</a:t>
                </a:r>
                <a:r>
                  <a:rPr lang="en-US" altLang="zh-CN" sz="3000" b="1" dirty="0" smtClean="0">
                    <a:solidFill>
                      <a:srgbClr val="FF0000"/>
                    </a:solidFill>
                    <a:latin typeface="华文新魏" pitchFamily="2" charset="-122"/>
                    <a:ea typeface="华文新魏" pitchFamily="2" charset="-122"/>
                  </a:rPr>
                  <a:t>2</a:t>
                </a:r>
                <a:endParaRPr lang="zh-CN" altLang="en-US" sz="3000" b="1" dirty="0" smtClean="0">
                  <a:solidFill>
                    <a:srgbClr val="FF0000"/>
                  </a:solidFill>
                  <a:latin typeface="华文新魏" pitchFamily="2" charset="-122"/>
                  <a:ea typeface="华文新魏" pitchFamily="2" charset="-122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42844" y="500042"/>
                <a:ext cx="3429024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000" b="1" dirty="0" smtClean="0">
                    <a:latin typeface="华文新魏" pitchFamily="2" charset="-122"/>
                    <a:ea typeface="华文新魏" pitchFamily="2" charset="-122"/>
                  </a:rPr>
                  <a:t>平行</a:t>
                </a:r>
                <a:r>
                  <a:rPr lang="en-US" altLang="zh-CN" sz="3000" b="1" dirty="0" smtClean="0">
                    <a:latin typeface="华文新魏" pitchFamily="2" charset="-122"/>
                    <a:ea typeface="华文新魏" pitchFamily="2" charset="-122"/>
                  </a:rPr>
                  <a:t>X</a:t>
                </a:r>
                <a:r>
                  <a:rPr lang="zh-CN" altLang="en-US" sz="3000" b="1" dirty="0" smtClean="0">
                    <a:latin typeface="华文新魏" pitchFamily="2" charset="-122"/>
                    <a:ea typeface="华文新魏" pitchFamily="2" charset="-122"/>
                  </a:rPr>
                  <a:t>轴的静电场，</a:t>
                </a:r>
              </a:p>
            </p:txBody>
          </p:sp>
          <p:pic>
            <p:nvPicPr>
              <p:cNvPr id="17413" name="Picture 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357158" y="1071546"/>
                <a:ext cx="2828925" cy="1928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aphicFrame>
            <p:nvGraphicFramePr>
              <p:cNvPr id="30" name="对象 29"/>
              <p:cNvGraphicFramePr>
                <a:graphicFrameLocks noChangeAspect="1"/>
              </p:cNvGraphicFramePr>
              <p:nvPr/>
            </p:nvGraphicFramePr>
            <p:xfrm>
              <a:off x="357158" y="3029502"/>
              <a:ext cx="2571768" cy="399498"/>
            </p:xfrm>
            <a:graphic>
              <a:graphicData uri="http://schemas.openxmlformats.org/presentationml/2006/ole">
                <p:oleObj spid="_x0000_s17414" name="公式" r:id="rId8" imgW="1307880" imgH="203040" progId="Equation.3">
                  <p:embed/>
                </p:oleObj>
              </a:graphicData>
            </a:graphic>
          </p:graphicFrame>
        </p:grpSp>
        <p:grpSp>
          <p:nvGrpSpPr>
            <p:cNvPr id="36" name="组合 35"/>
            <p:cNvGrpSpPr/>
            <p:nvPr/>
          </p:nvGrpSpPr>
          <p:grpSpPr>
            <a:xfrm>
              <a:off x="3424228" y="636796"/>
              <a:ext cx="5214974" cy="1060186"/>
              <a:chOff x="3424228" y="636796"/>
              <a:chExt cx="5214974" cy="1060186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3424228" y="636796"/>
                <a:ext cx="5214974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000" b="1" dirty="0" smtClean="0">
                    <a:latin typeface="华文新魏" pitchFamily="2" charset="-122"/>
                    <a:ea typeface="华文新魏" pitchFamily="2" charset="-122"/>
                  </a:rPr>
                  <a:t>带电粒子从</a:t>
                </a:r>
                <a:r>
                  <a:rPr lang="en-US" altLang="zh-CN" sz="3000" b="1" dirty="0" smtClean="0">
                    <a:latin typeface="华文新魏" pitchFamily="2" charset="-122"/>
                    <a:ea typeface="华文新魏" pitchFamily="2" charset="-122"/>
                  </a:rPr>
                  <a:t>M</a:t>
                </a:r>
                <a:r>
                  <a:rPr lang="zh-CN" altLang="en-US" sz="3000" b="1" dirty="0" smtClean="0">
                    <a:latin typeface="华文新魏" pitchFamily="2" charset="-122"/>
                    <a:ea typeface="华文新魏" pitchFamily="2" charset="-122"/>
                  </a:rPr>
                  <a:t>点向</a:t>
                </a:r>
                <a:r>
                  <a:rPr lang="en-US" altLang="zh-CN" sz="3000" b="1" dirty="0" smtClean="0">
                    <a:latin typeface="华文新魏" pitchFamily="2" charset="-122"/>
                    <a:ea typeface="华文新魏" pitchFamily="2" charset="-122"/>
                  </a:rPr>
                  <a:t>X</a:t>
                </a:r>
                <a:r>
                  <a:rPr lang="zh-CN" altLang="en-US" sz="3000" b="1" dirty="0" smtClean="0">
                    <a:latin typeface="华文新魏" pitchFamily="2" charset="-122"/>
                    <a:ea typeface="华文新魏" pitchFamily="2" charset="-122"/>
                  </a:rPr>
                  <a:t>方向运动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500430" y="1142984"/>
                <a:ext cx="185738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000" b="1" dirty="0" smtClean="0">
                    <a:latin typeface="华文新魏" pitchFamily="2" charset="-122"/>
                    <a:ea typeface="华文新魏" pitchFamily="2" charset="-122"/>
                  </a:rPr>
                  <a:t>初速为零</a:t>
                </a: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1319861" y="1765512"/>
            <a:ext cx="1950389" cy="857256"/>
            <a:chOff x="1319861" y="1765512"/>
            <a:chExt cx="2116264" cy="857256"/>
          </a:xfrm>
        </p:grpSpPr>
        <p:grpSp>
          <p:nvGrpSpPr>
            <p:cNvPr id="42" name="组合 41"/>
            <p:cNvGrpSpPr/>
            <p:nvPr/>
          </p:nvGrpSpPr>
          <p:grpSpPr>
            <a:xfrm>
              <a:off x="1324625" y="2022475"/>
              <a:ext cx="2111500" cy="600293"/>
              <a:chOff x="142844" y="1632174"/>
              <a:chExt cx="3487379" cy="600293"/>
            </a:xfrm>
          </p:grpSpPr>
          <p:cxnSp>
            <p:nvCxnSpPr>
              <p:cNvPr id="39" name="直接箭头连接符 38"/>
              <p:cNvCxnSpPr/>
              <p:nvPr/>
            </p:nvCxnSpPr>
            <p:spPr>
              <a:xfrm>
                <a:off x="142844" y="2214554"/>
                <a:ext cx="2713722" cy="17913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41" name="对象 40"/>
              <p:cNvGraphicFramePr>
                <a:graphicFrameLocks noChangeAspect="1"/>
              </p:cNvGraphicFramePr>
              <p:nvPr/>
            </p:nvGraphicFramePr>
            <p:xfrm>
              <a:off x="2833645" y="1632174"/>
              <a:ext cx="796578" cy="425450"/>
            </p:xfrm>
            <a:graphic>
              <a:graphicData uri="http://schemas.openxmlformats.org/presentationml/2006/ole">
                <p:oleObj spid="_x0000_s17415" name="公式" r:id="rId9" imgW="177480" imgH="215640" progId="Equation.3">
                  <p:embed/>
                </p:oleObj>
              </a:graphicData>
            </a:graphic>
          </p:graphicFrame>
        </p:grpSp>
        <p:grpSp>
          <p:nvGrpSpPr>
            <p:cNvPr id="45" name="组合 44"/>
            <p:cNvGrpSpPr/>
            <p:nvPr/>
          </p:nvGrpSpPr>
          <p:grpSpPr>
            <a:xfrm>
              <a:off x="1319861" y="1765512"/>
              <a:ext cx="1647838" cy="430216"/>
              <a:chOff x="138080" y="1928802"/>
              <a:chExt cx="3290912" cy="430216"/>
            </a:xfrm>
          </p:grpSpPr>
          <p:cxnSp>
            <p:nvCxnSpPr>
              <p:cNvPr id="43" name="直接箭头连接符 42"/>
              <p:cNvCxnSpPr/>
              <p:nvPr/>
            </p:nvCxnSpPr>
            <p:spPr>
              <a:xfrm>
                <a:off x="142844" y="2357430"/>
                <a:ext cx="3286148" cy="1588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箭头连接符 43"/>
              <p:cNvCxnSpPr/>
              <p:nvPr/>
            </p:nvCxnSpPr>
            <p:spPr>
              <a:xfrm>
                <a:off x="138080" y="1928802"/>
                <a:ext cx="3286148" cy="1588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组合 47"/>
          <p:cNvGrpSpPr/>
          <p:nvPr/>
        </p:nvGrpSpPr>
        <p:grpSpPr>
          <a:xfrm>
            <a:off x="3373307" y="1666678"/>
            <a:ext cx="3049959" cy="553998"/>
            <a:chOff x="3571868" y="1643050"/>
            <a:chExt cx="3049959" cy="553998"/>
          </a:xfrm>
        </p:grpSpPr>
        <p:sp>
          <p:nvSpPr>
            <p:cNvPr id="46" name="TextBox 45"/>
            <p:cNvSpPr txBox="1"/>
            <p:nvPr/>
          </p:nvSpPr>
          <p:spPr>
            <a:xfrm>
              <a:off x="3571868" y="1643050"/>
              <a:ext cx="214314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dirty="0" smtClean="0">
                  <a:solidFill>
                    <a:srgbClr val="FF0000"/>
                  </a:solidFill>
                  <a:latin typeface="华文新魏" pitchFamily="2" charset="-122"/>
                  <a:ea typeface="华文新魏" pitchFamily="2" charset="-122"/>
                </a:rPr>
                <a:t>匀强电场：</a:t>
              </a:r>
            </a:p>
          </p:txBody>
        </p:sp>
        <p:graphicFrame>
          <p:nvGraphicFramePr>
            <p:cNvPr id="47" name="Object 30"/>
            <p:cNvGraphicFramePr>
              <a:graphicFrameLocks noChangeAspect="1"/>
            </p:cNvGraphicFramePr>
            <p:nvPr/>
          </p:nvGraphicFramePr>
          <p:xfrm>
            <a:off x="5429256" y="1714488"/>
            <a:ext cx="1192571" cy="438605"/>
          </p:xfrm>
          <a:graphic>
            <a:graphicData uri="http://schemas.openxmlformats.org/presentationml/2006/ole">
              <p:oleObj spid="_x0000_s17416" name="公式" r:id="rId10" imgW="520560" imgH="177480" progId="Equation.3">
                <p:embed/>
              </p:oleObj>
            </a:graphicData>
          </a:graphic>
        </p:graphicFrame>
      </p:grpSp>
      <p:grpSp>
        <p:nvGrpSpPr>
          <p:cNvPr id="84" name="组合 83"/>
          <p:cNvGrpSpPr/>
          <p:nvPr/>
        </p:nvGrpSpPr>
        <p:grpSpPr>
          <a:xfrm>
            <a:off x="99300" y="1764154"/>
            <a:ext cx="1196684" cy="857256"/>
            <a:chOff x="5399550" y="2500306"/>
            <a:chExt cx="1196684" cy="857256"/>
          </a:xfrm>
        </p:grpSpPr>
        <p:graphicFrame>
          <p:nvGraphicFramePr>
            <p:cNvPr id="79" name="对象 78"/>
            <p:cNvGraphicFramePr>
              <a:graphicFrameLocks noChangeAspect="1"/>
            </p:cNvGraphicFramePr>
            <p:nvPr/>
          </p:nvGraphicFramePr>
          <p:xfrm>
            <a:off x="5399550" y="2637060"/>
            <a:ext cx="508000" cy="425450"/>
          </p:xfrm>
          <a:graphic>
            <a:graphicData uri="http://schemas.openxmlformats.org/presentationml/2006/ole">
              <p:oleObj spid="_x0000_s17418" name="公式" r:id="rId11" imgW="203040" imgH="215640" progId="Equation.3">
                <p:embed/>
              </p:oleObj>
            </a:graphicData>
          </a:graphic>
        </p:graphicFrame>
        <p:grpSp>
          <p:nvGrpSpPr>
            <p:cNvPr id="83" name="组合 82"/>
            <p:cNvGrpSpPr/>
            <p:nvPr/>
          </p:nvGrpSpPr>
          <p:grpSpPr>
            <a:xfrm>
              <a:off x="5643570" y="2500306"/>
              <a:ext cx="952664" cy="857256"/>
              <a:chOff x="5643570" y="2500306"/>
              <a:chExt cx="952664" cy="857256"/>
            </a:xfrm>
          </p:grpSpPr>
          <p:cxnSp>
            <p:nvCxnSpPr>
              <p:cNvPr id="70" name="直接箭头连接符 69"/>
              <p:cNvCxnSpPr/>
              <p:nvPr/>
            </p:nvCxnSpPr>
            <p:spPr>
              <a:xfrm rot="10800000">
                <a:off x="5643570" y="2500306"/>
                <a:ext cx="930892" cy="1588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箭头连接符 79"/>
              <p:cNvCxnSpPr/>
              <p:nvPr/>
            </p:nvCxnSpPr>
            <p:spPr>
              <a:xfrm rot="10800000">
                <a:off x="5643570" y="2786058"/>
                <a:ext cx="930892" cy="1588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箭头连接符 80"/>
              <p:cNvCxnSpPr/>
              <p:nvPr/>
            </p:nvCxnSpPr>
            <p:spPr>
              <a:xfrm rot="10800000">
                <a:off x="5665342" y="3070222"/>
                <a:ext cx="930892" cy="1588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箭头连接符 81"/>
              <p:cNvCxnSpPr/>
              <p:nvPr/>
            </p:nvCxnSpPr>
            <p:spPr>
              <a:xfrm rot="10800000">
                <a:off x="5665342" y="3355974"/>
                <a:ext cx="930892" cy="1588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5" name="TextBox 84"/>
          <p:cNvSpPr txBox="1"/>
          <p:nvPr/>
        </p:nvSpPr>
        <p:spPr>
          <a:xfrm>
            <a:off x="3357554" y="2285992"/>
            <a:ext cx="55006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latin typeface="华文新魏" pitchFamily="2" charset="-122"/>
                <a:ea typeface="华文新魏" pitchFamily="2" charset="-122"/>
              </a:rPr>
              <a:t>负电荷从</a:t>
            </a:r>
            <a:r>
              <a:rPr lang="en-US" altLang="zh-CN" sz="3000" b="1" dirty="0" smtClean="0">
                <a:latin typeface="华文新魏" pitchFamily="2" charset="-122"/>
                <a:ea typeface="华文新魏" pitchFamily="2" charset="-122"/>
              </a:rPr>
              <a:t>M</a:t>
            </a:r>
            <a:r>
              <a:rPr lang="zh-CN" altLang="en-US" sz="3000" b="1" dirty="0" smtClean="0">
                <a:latin typeface="华文新魏" pitchFamily="2" charset="-122"/>
                <a:ea typeface="华文新魏" pitchFamily="2" charset="-122"/>
              </a:rPr>
              <a:t>静止出发可到达</a:t>
            </a:r>
            <a:r>
              <a:rPr lang="en-US" altLang="zh-CN" sz="3000" b="1" dirty="0" smtClean="0">
                <a:latin typeface="华文新魏" pitchFamily="2" charset="-122"/>
                <a:ea typeface="华文新魏" pitchFamily="2" charset="-122"/>
              </a:rPr>
              <a:t>N</a:t>
            </a:r>
            <a:r>
              <a:rPr lang="zh-CN" altLang="en-US" sz="3000" b="1" dirty="0" smtClean="0">
                <a:latin typeface="华文新魏" pitchFamily="2" charset="-122"/>
                <a:ea typeface="华文新魏" pitchFamily="2" charset="-122"/>
              </a:rPr>
              <a:t>点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533088" y="2905804"/>
            <a:ext cx="55006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>
                <a:latin typeface="华文新魏" pitchFamily="2" charset="-122"/>
                <a:ea typeface="华文新魏" pitchFamily="2" charset="-122"/>
              </a:rPr>
              <a:t>M</a:t>
            </a:r>
            <a:r>
              <a:rPr lang="zh-CN" altLang="en-US" sz="3000" b="1" dirty="0" smtClean="0">
                <a:latin typeface="华文新魏" pitchFamily="2" charset="-122"/>
                <a:ea typeface="华文新魏" pitchFamily="2" charset="-122"/>
              </a:rPr>
              <a:t>到</a:t>
            </a:r>
            <a:r>
              <a:rPr lang="en-US" altLang="zh-CN" sz="3000" b="1" dirty="0" smtClean="0">
                <a:latin typeface="华文新魏" pitchFamily="2" charset="-122"/>
                <a:ea typeface="华文新魏" pitchFamily="2" charset="-122"/>
              </a:rPr>
              <a:t>O，W&gt;0，E</a:t>
            </a:r>
            <a:r>
              <a:rPr lang="en-US" altLang="zh-CN" sz="3000" b="1" baseline="-25000" dirty="0" smtClean="0">
                <a:latin typeface="华文新魏" pitchFamily="2" charset="-122"/>
                <a:ea typeface="华文新魏" pitchFamily="2" charset="-122"/>
              </a:rPr>
              <a:t>P</a:t>
            </a:r>
            <a:r>
              <a:rPr lang="zh-CN" altLang="en-US" sz="3000" b="1" dirty="0" smtClean="0">
                <a:latin typeface="华文新魏" pitchFamily="2" charset="-122"/>
                <a:ea typeface="华文新魏" pitchFamily="2" charset="-122"/>
              </a:rPr>
              <a:t>减少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3000" b="1" dirty="0" smtClean="0">
            <a:latin typeface="华文新魏" pitchFamily="2" charset="-122"/>
            <a:ea typeface="华文新魏" pitchFamily="2" charset="-122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296</Words>
  <PresentationFormat>全屏显示(4:3)</PresentationFormat>
  <Paragraphs>58</Paragraphs>
  <Slides>5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8" baseType="lpstr">
      <vt:lpstr>Office 主题</vt:lpstr>
      <vt:lpstr>公式</vt:lpstr>
      <vt:lpstr>Microsoft 公式 3.0</vt:lpstr>
      <vt:lpstr>幻灯片 1</vt:lpstr>
      <vt:lpstr>幻灯片 2</vt:lpstr>
      <vt:lpstr>幻灯片 3</vt:lpstr>
      <vt:lpstr>幻灯片 4</vt:lpstr>
      <vt:lpstr>幻灯片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二中人</cp:lastModifiedBy>
  <cp:revision>32</cp:revision>
  <dcterms:modified xsi:type="dcterms:W3CDTF">2015-11-17T07:29:40Z</dcterms:modified>
</cp:coreProperties>
</file>