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6" r:id="rId1"/>
  </p:sldMasterIdLst>
  <p:notesMasterIdLst>
    <p:notesMasterId r:id="rId8"/>
  </p:notesMasterIdLst>
  <p:sldIdLst>
    <p:sldId id="256" r:id="rId2"/>
    <p:sldId id="261" r:id="rId3"/>
    <p:sldId id="263" r:id="rId4"/>
    <p:sldId id="262" r:id="rId5"/>
    <p:sldId id="264" r:id="rId6"/>
    <p:sldId id="266" r:id="rId7"/>
  </p:sldIdLst>
  <p:sldSz cx="1058545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04" y="-108"/>
      </p:cViewPr>
      <p:guideLst>
        <p:guide orient="horz" pos="2160"/>
        <p:guide pos="33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701C0-B9A9-4BBE-BC3D-B2FB217DDA08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82638" y="685800"/>
            <a:ext cx="5292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ACBD4-8FC0-4FDF-8E77-1D82AD27E2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CBD4-8FC0-4FDF-8E77-1D82AD27E24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22" r="2138"/>
          <a:stretch/>
        </p:blipFill>
        <p:spPr>
          <a:xfrm>
            <a:off x="0" y="2701040"/>
            <a:ext cx="10585450" cy="3661409"/>
          </a:xfrm>
          <a:prstGeom prst="rect">
            <a:avLst/>
          </a:prstGeom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869495" y="2758723"/>
            <a:ext cx="4817157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40000"/>
                    <a:lumOff val="60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1492043" y="1479636"/>
            <a:ext cx="7572062" cy="1107368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 baseline="0">
                <a:solidFill>
                  <a:schemeClr val="accent1">
                    <a:lumMod val="75000"/>
                  </a:schemeClr>
                </a:solidFill>
                <a:effectLst/>
                <a:latin typeface="Castellar" panose="020A0402060406010301" pitchFamily="18" charset="0"/>
              </a:defRPr>
            </a:lvl1pPr>
          </a:lstStyle>
          <a:p>
            <a:r>
              <a:rPr lang="zh-CN" altLang="en-US" dirty="0" smtClean="0"/>
              <a:t>单击此处添加您的标题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272747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4967">
          <p15:clr>
            <a:srgbClr val="FBAE40"/>
          </p15:clr>
        </p15:guide>
        <p15:guide id="0" orient="horz" pos="2160" userDrawn="1">
          <p15:clr>
            <a:srgbClr val="FBAE40"/>
          </p15:clr>
        </p15:guide>
        <p15:guide id="2" pos="66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0477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822131" y="2108201"/>
            <a:ext cx="6941189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1822132" y="3374298"/>
            <a:ext cx="6941187" cy="457472"/>
          </a:xfrm>
          <a:prstGeom prst="rect">
            <a:avLst/>
          </a:prstGeom>
          <a:blipFill>
            <a:blip r:embed="rId2"/>
            <a:stretch>
              <a:fillRect t="-3000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0489138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215367" y="1244602"/>
            <a:ext cx="4410604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660275" y="1244602"/>
            <a:ext cx="442286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4048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999473" y="118532"/>
            <a:ext cx="8085038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4562" y="1376362"/>
            <a:ext cx="447814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954562" y="2200274"/>
            <a:ext cx="447814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84316" y="1376362"/>
            <a:ext cx="4500195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5584316" y="2200274"/>
            <a:ext cx="4500195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3069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4114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5900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93767" y="533402"/>
            <a:ext cx="34140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764832" y="1063630"/>
            <a:ext cx="5358884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93767" y="2133602"/>
            <a:ext cx="34140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5627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081981" y="457200"/>
            <a:ext cx="34140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725626" y="987428"/>
            <a:ext cx="535888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081981" y="2057400"/>
            <a:ext cx="34140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699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2147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8831011" y="365125"/>
            <a:ext cx="102669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835299" y="365125"/>
            <a:ext cx="6887896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5351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" y="6356351"/>
            <a:ext cx="10586368" cy="5060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23" t="84434" r="1384" b="-8277"/>
          <a:stretch/>
        </p:blipFill>
        <p:spPr>
          <a:xfrm>
            <a:off x="2" y="-1907"/>
            <a:ext cx="10585447" cy="452846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75083" y="267065"/>
            <a:ext cx="9599194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727750" y="6356353"/>
            <a:ext cx="23817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  <a:pPr/>
              <a:t>2016/12/21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506431" y="6356353"/>
            <a:ext cx="3572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7475974" y="6356353"/>
            <a:ext cx="23817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85165" y="1113705"/>
            <a:ext cx="9599194" cy="519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</p:spTree>
    <p:extLst>
      <p:ext uri="{BB962C8B-B14F-4D97-AF65-F5344CB8AC3E}">
        <p14:creationId xmlns="" xmlns:p14="http://schemas.microsoft.com/office/powerpoint/2010/main" val="259443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>
              <a:lumMod val="75000"/>
            </a:schemeClr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188" indent="-357188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90000"/>
        <a:buFontTx/>
        <a:buBlip>
          <a:blip r:embed="rId15"/>
        </a:buBlip>
        <a:defRPr sz="2000" kern="1200" baseline="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188" indent="-357188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53b25eba1b5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229" y="0"/>
            <a:ext cx="4666093" cy="3929066"/>
          </a:xfrm>
          <a:prstGeom prst="rect">
            <a:avLst/>
          </a:prstGeom>
        </p:spPr>
      </p:pic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20627" y="2076830"/>
            <a:ext cx="8501122" cy="242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方正艺黑简体" pitchFamily="65" charset="-122"/>
                <a:ea typeface="方正艺黑简体" pitchFamily="65" charset="-122"/>
                <a:cs typeface="宋体" pitchFamily="2" charset="-122"/>
              </a:rPr>
              <a:t>亲爱的老师们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方正艺黑简体" pitchFamily="65" charset="-122"/>
                <a:ea typeface="方正艺黑简体" pitchFamily="65" charset="-122"/>
                <a:cs typeface="宋体" pitchFamily="2" charset="-122"/>
              </a:rPr>
              <a:t>:</a:t>
            </a:r>
            <a:endParaRPr kumimoji="0" lang="en-US" altLang="zh-CN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方正艺黑简体" pitchFamily="65" charset="-122"/>
              <a:ea typeface="方正艺黑简体" pitchFamily="65" charset="-122"/>
              <a:cs typeface="宋体" pitchFamily="2" charset="-122"/>
            </a:endParaRPr>
          </a:p>
          <a:p>
            <a:pPr marL="0" marR="0" lvl="0" indent="304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方正艺黑简体" pitchFamily="65" charset="-122"/>
                <a:ea typeface="方正艺黑简体" pitchFamily="65" charset="-122"/>
                <a:cs typeface="宋体" pitchFamily="2" charset="-122"/>
              </a:rPr>
              <a:t> </a:t>
            </a:r>
            <a:r>
              <a:rPr kumimoji="0" lang="zh-CN" altLang="en-US" sz="20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方正艺黑简体" pitchFamily="65" charset="-122"/>
                <a:ea typeface="方正艺黑简体" pitchFamily="65" charset="-122"/>
                <a:cs typeface="宋体" pitchFamily="2" charset="-122"/>
              </a:rPr>
              <a:t> </a:t>
            </a:r>
            <a:r>
              <a:rPr kumimoji="0" lang="zh-CN" altLang="en-US" sz="20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方正隶变简体" pitchFamily="65" charset="-122"/>
                <a:ea typeface="方正隶变简体" pitchFamily="65" charset="-122"/>
                <a:cs typeface="宋体" pitchFamily="2" charset="-122"/>
              </a:rPr>
              <a:t>大家好！本次</a:t>
            </a:r>
            <a:r>
              <a:rPr lang="zh-CN" altLang="en-US" sz="2000" dirty="0" smtClean="0">
                <a:solidFill>
                  <a:schemeClr val="tx1">
                    <a:lumMod val="50000"/>
                  </a:schemeClr>
                </a:solidFill>
                <a:latin typeface="方正隶变简体" pitchFamily="65" charset="-122"/>
                <a:ea typeface="方正隶变简体" pitchFamily="65" charset="-122"/>
                <a:cs typeface="宋体" pitchFamily="2" charset="-122"/>
              </a:rPr>
              <a:t>培训现已进入了第三个研修阶段，项目的整体培训已进入中期，现发布第三阶段研修安排，请各位参训教师结合项目考核方案及本安排，合理进行培训，按要求完成各项任务。</a:t>
            </a:r>
            <a:endParaRPr lang="en-US" altLang="zh-CN" sz="2000" dirty="0" smtClean="0">
              <a:solidFill>
                <a:schemeClr val="tx1">
                  <a:lumMod val="50000"/>
                </a:schemeClr>
              </a:solidFill>
              <a:latin typeface="方正隶变简体" pitchFamily="65" charset="-122"/>
              <a:ea typeface="方正隶变简体" pitchFamily="65" charset="-122"/>
              <a:cs typeface="宋体" pitchFamily="2" charset="-122"/>
            </a:endParaRPr>
          </a:p>
          <a:p>
            <a:pPr marL="0" marR="0" lvl="0" indent="304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1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方正隶变简体" pitchFamily="65" charset="-122"/>
              <a:ea typeface="方正隶变简体" pitchFamily="65" charset="-122"/>
              <a:cs typeface="宋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9981" y="428604"/>
            <a:ext cx="2496460" cy="13726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艺黑简体" pitchFamily="65" charset="-122"/>
                <a:ea typeface="方正艺黑简体" pitchFamily="65" charset="-122"/>
              </a:rPr>
              <a:t>第三阶段</a:t>
            </a:r>
            <a:endParaRPr lang="en-US" altLang="zh-CN" sz="3200" b="1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艺黑简体" pitchFamily="65" charset="-122"/>
              <a:ea typeface="方正艺黑简体" pitchFamily="65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艺黑简体" pitchFamily="65" charset="-122"/>
                <a:ea typeface="方正艺黑简体" pitchFamily="65" charset="-122"/>
              </a:rPr>
              <a:t>研修提示</a:t>
            </a:r>
            <a:endParaRPr lang="zh-CN" altLang="en-US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艺黑简体" pitchFamily="65" charset="-122"/>
              <a:ea typeface="方正艺黑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7817" y="1000108"/>
            <a:ext cx="514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2016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年</a:t>
            </a:r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12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月</a:t>
            </a:r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21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日</a:t>
            </a:r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——</a:t>
            </a:r>
          </a:p>
          <a:p>
            <a:pPr algn="r"/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2017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年</a:t>
            </a:r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01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月</a:t>
            </a:r>
            <a:r>
              <a:rPr lang="en-US" altLang="zh-CN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15</a:t>
            </a:r>
            <a:r>
              <a:rPr lang="zh-CN" altLang="en-US" sz="2800" b="1" dirty="0" smtClean="0">
                <a:solidFill>
                  <a:srgbClr val="002060"/>
                </a:solidFill>
                <a:latin typeface="方正隶变简体" pitchFamily="65" charset="-122"/>
                <a:ea typeface="方正隶变简体" pitchFamily="65" charset="-122"/>
              </a:rPr>
              <a:t>日</a:t>
            </a:r>
            <a:endParaRPr lang="zh-CN" altLang="en-US" sz="2800" b="1" dirty="0">
              <a:solidFill>
                <a:srgbClr val="002060"/>
              </a:solidFill>
              <a:latin typeface="方正隶变简体" pitchFamily="65" charset="-122"/>
              <a:ea typeface="方正隶变简体" pitchFamily="65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065" y="35716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latin typeface="+mj-ea"/>
                <a:ea typeface="+mj-ea"/>
              </a:rPr>
              <a:t>时间安排</a:t>
            </a:r>
            <a:endParaRPr lang="zh-CN" altLang="en-US" sz="2000" b="1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 txBox="1">
            <a:spLocks/>
          </p:cNvSpPr>
          <p:nvPr/>
        </p:nvSpPr>
        <p:spPr>
          <a:xfrm>
            <a:off x="2935271" y="642918"/>
            <a:ext cx="4643470" cy="57150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学员第三阶段安排</a:t>
            </a:r>
            <a:r>
              <a:rPr lang="en-US" altLang="zh-CN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提交成果</a:t>
            </a:r>
            <a:endParaRPr lang="zh-CN" altLang="en-US" sz="2400" b="1" dirty="0">
              <a:solidFill>
                <a:srgbClr val="FFFF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256" y="1502688"/>
            <a:ext cx="964413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课程学习：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继续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开展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课程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学习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完成考核方案中对课程学习时间要求的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60%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以上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2.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研修成果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完成研修计划、研修作业等两项内容的提交，提交两篇研修日志和分享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3.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研修活动：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参与完成项目组发起的研修活动（全部步骤均需参与）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4.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研讨交流：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继续与学伴、组长及坊主利用同伴协作组及论坛开展互动交流，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在第三阶段结束前至少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发布主题帖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个，回复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帖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个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5.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专家互动：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通过项目管理员互动专区，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发布自己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的平台学习疑问；观看公告区的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第三期答疑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视频，积极发表看法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6.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其他任务：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了解查看项目学情及各类简报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，查看并参与“线下案例征集活动”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5007" y="642918"/>
            <a:ext cx="7572428" cy="681763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CN" altLang="en-US" sz="3600" smtClean="0">
                <a:solidFill>
                  <a:srgbClr val="00B050"/>
                </a:solidFill>
                <a:latin typeface="方正启体简体" pitchFamily="65" charset="-122"/>
                <a:ea typeface="方正启体简体" pitchFamily="65" charset="-122"/>
              </a:rPr>
              <a:t>第三阶段任务你完成了吗？</a:t>
            </a:r>
            <a:endParaRPr lang="zh-CN" altLang="en-US" sz="3600">
              <a:solidFill>
                <a:srgbClr val="00B050"/>
              </a:solidFill>
              <a:latin typeface="方正启体简体" pitchFamily="65" charset="-122"/>
              <a:ea typeface="方正启体简体" pitchFamily="65" charset="-122"/>
            </a:endParaRPr>
          </a:p>
        </p:txBody>
      </p:sp>
      <p:pic>
        <p:nvPicPr>
          <p:cNvPr id="8" name="Picture 2" descr="E:\b项目维护资料更新0903\项目图片素材\饰品png\t015b76f61ca60ac6b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8609" y="1714488"/>
            <a:ext cx="1008536" cy="1500198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006445" y="1785926"/>
            <a:ext cx="76438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至少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课程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学习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r>
              <a:rPr lang="zh-CN" altLang="en-US" sz="2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提交完成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研修作业和研修作业 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 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参与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研修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活动 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（全部步骤）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提交二篇</a:t>
            </a:r>
            <a:r>
              <a:rPr lang="zh-CN" altLang="en-US" sz="2200" b="1" dirty="0" smtClean="0">
                <a:solidFill>
                  <a:srgbClr val="6023CD"/>
                </a:solidFill>
                <a:latin typeface="微软雅黑" pitchFamily="34" charset="-122"/>
                <a:ea typeface="微软雅黑" pitchFamily="34" charset="-122"/>
              </a:rPr>
              <a:t>研修</a:t>
            </a:r>
            <a:r>
              <a:rPr lang="zh-CN" altLang="en-US" sz="2200" b="1" dirty="0" smtClean="0">
                <a:solidFill>
                  <a:srgbClr val="6023CD"/>
                </a:solidFill>
                <a:latin typeface="微软雅黑" pitchFamily="34" charset="-122"/>
                <a:ea typeface="微软雅黑" pitchFamily="34" charset="-122"/>
              </a:rPr>
              <a:t>日志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、二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篇</a:t>
            </a:r>
            <a:r>
              <a:rPr lang="zh-CN" altLang="en-US" sz="2200" b="1" dirty="0" smtClean="0">
                <a:solidFill>
                  <a:srgbClr val="6023CD"/>
                </a:solidFill>
                <a:latin typeface="微软雅黑" pitchFamily="34" charset="-122"/>
                <a:ea typeface="微软雅黑" pitchFamily="34" charset="-122"/>
              </a:rPr>
              <a:t>资源分享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      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论坛中是否发布不少于</a:t>
            </a:r>
            <a:r>
              <a:rPr lang="en-US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个主题帖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回复帖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观看</a:t>
            </a:r>
            <a:r>
              <a:rPr lang="zh-CN" altLang="en-US" sz="2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专家</a:t>
            </a:r>
            <a:r>
              <a:rPr lang="zh-CN" altLang="en-US" sz="2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答疑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视频，</a:t>
            </a:r>
            <a:r>
              <a:rPr lang="zh-CN" altLang="en-US" sz="2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各类</a:t>
            </a:r>
            <a:r>
              <a:rPr lang="zh-CN" altLang="en-US" sz="2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简报，案例征集活动 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 txBox="1">
            <a:spLocks/>
          </p:cNvSpPr>
          <p:nvPr/>
        </p:nvSpPr>
        <p:spPr>
          <a:xfrm>
            <a:off x="2935271" y="500042"/>
            <a:ext cx="4643470" cy="571504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组长第三阶段安排</a:t>
            </a:r>
            <a:r>
              <a:rPr lang="en-US" altLang="zh-CN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批阅指导</a:t>
            </a:r>
            <a:endParaRPr lang="zh-CN" altLang="en-US" sz="2400" b="1" dirty="0">
              <a:solidFill>
                <a:srgbClr val="FFFF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706" y="1208207"/>
            <a:ext cx="889317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课程学习：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了解培训课程，对成员日常学习问题答疑解惑 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2.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批阅工作：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及时批阅成员提交的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作业，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避免大量作业集中批阅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3.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研修活动：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了解本组成员参与研修活动情况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，（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月份进入评价阶段）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组织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并参与项目组发起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的线下案例征集活动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4.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研讨交流：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设计研讨主题，组织本组成员开展论坛研讨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专家在线答疑成员问题，协助专家解决相关问题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5.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推优工作： 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继续推荐优秀作品，并注意对各类成果的收集工作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    6.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其他任务：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了解查看项目学情及各类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简报；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编发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第二期、第三期小组简报</a:t>
            </a:r>
            <a:endParaRPr lang="zh-CN" altLang="en-US" sz="2000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5007" y="785794"/>
            <a:ext cx="6235295" cy="699594"/>
          </a:xfrm>
        </p:spPr>
        <p:txBody>
          <a:bodyPr/>
          <a:lstStyle/>
          <a:p>
            <a:r>
              <a:rPr lang="zh-CN" altLang="en-US" sz="3600" smtClean="0">
                <a:solidFill>
                  <a:srgbClr val="00B050"/>
                </a:solidFill>
                <a:latin typeface="方正启体简体" pitchFamily="65" charset="-122"/>
                <a:ea typeface="方正启体简体" pitchFamily="65" charset="-122"/>
                <a:cs typeface="+mn-cs"/>
              </a:rPr>
              <a:t>第三阶段任务你完成了吗？</a:t>
            </a:r>
          </a:p>
        </p:txBody>
      </p:sp>
      <p:pic>
        <p:nvPicPr>
          <p:cNvPr id="3" name="Picture 2" descr="E:\b项目维护资料更新0903\项目图片素材\饰品png\t015b76f61ca60ac6b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0311" y="3571876"/>
            <a:ext cx="1008536" cy="1500198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006445" y="1785926"/>
            <a:ext cx="764386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已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批阅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学员提交的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研修计划 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已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批阅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学员参与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研修作业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 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组织本组展开第二次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研修交流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推荐优秀</a:t>
            </a:r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作业、研修活动、研修日志、资源分享等      √</a:t>
            </a:r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b="1" dirty="0" smtClean="0">
                <a:latin typeface="微软雅黑" pitchFamily="34" charset="-122"/>
                <a:ea typeface="微软雅黑" pitchFamily="34" charset="-122"/>
              </a:rPr>
              <a:t>完成第二期、第三期</a:t>
            </a:r>
            <a:r>
              <a:rPr lang="zh-CN" altLang="en-US" sz="24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研修组简报       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√</a:t>
            </a:r>
            <a:endParaRPr lang="zh-CN" altLang="en-US" sz="2200" b="1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 noGrp="1"/>
          </p:cNvSpPr>
          <p:nvPr>
            <p:ph type="title"/>
          </p:nvPr>
        </p:nvSpPr>
        <p:spPr>
          <a:xfrm>
            <a:off x="2149453" y="500042"/>
            <a:ext cx="4857784" cy="681763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管理员第三阶段安排</a:t>
            </a:r>
            <a:r>
              <a:rPr lang="en-US" altLang="zh-CN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2400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加强管理</a:t>
            </a:r>
            <a:endParaRPr lang="zh-CN" altLang="en-US" sz="2400" b="1" dirty="0">
              <a:solidFill>
                <a:srgbClr val="FFFF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35"/>
          <p:cNvSpPr txBox="1">
            <a:spLocks noChangeArrowheads="1"/>
          </p:cNvSpPr>
          <p:nvPr/>
        </p:nvSpPr>
        <p:spPr bwMode="auto">
          <a:xfrm>
            <a:off x="685830" y="1357298"/>
            <a:ext cx="88931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了解学情：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关注本辖区培训学习情况，做好下阶段工作计划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加强管理：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加强参训教师的培训管理，及时根据项目组反馈学情开展督学工作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工作指导：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处理培训中本辖区教师遇到的各类问题，并总结问题类型，以校为单位，开展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相关指导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工作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其他工作：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了解查看各类简报及相关培训通知，了解本辖区教师参与征文活动情况，对于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积极优秀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的教师及时在辖区内给予表扬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0530A99PPBG">
  <a:themeElements>
    <a:clrScheme name="自定义 1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47B6E7"/>
      </a:accent1>
      <a:accent2>
        <a:srgbClr val="2BC3B5"/>
      </a:accent2>
      <a:accent3>
        <a:srgbClr val="92D050"/>
      </a:accent3>
      <a:accent4>
        <a:srgbClr val="FFC000"/>
      </a:accent4>
      <a:accent5>
        <a:srgbClr val="CEB9A3"/>
      </a:accent5>
      <a:accent6>
        <a:srgbClr val="7030A0"/>
      </a:accent6>
      <a:hlink>
        <a:srgbClr val="00B0F0"/>
      </a:hlink>
      <a:folHlink>
        <a:srgbClr val="AFB2B4"/>
      </a:folHlink>
    </a:clrScheme>
    <a:fontScheme name="自定义 13">
      <a:majorFont>
        <a:latin typeface="Castellar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A000120140627A31KPBG</Template>
  <TotalTime>550</TotalTime>
  <Words>654</Words>
  <PresentationFormat>自定义</PresentationFormat>
  <Paragraphs>56</Paragraphs>
  <Slides>6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A000120140530A99PPBG</vt:lpstr>
      <vt:lpstr>幻灯片 1</vt:lpstr>
      <vt:lpstr>幻灯片 2</vt:lpstr>
      <vt:lpstr>第三阶段任务你完成了吗？</vt:lpstr>
      <vt:lpstr>幻灯片 4</vt:lpstr>
      <vt:lpstr>第三阶段任务你完成了吗？</vt:lpstr>
      <vt:lpstr>管理员第三阶段安排——加强管理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薛定谔的猫</dc:creator>
  <cp:lastModifiedBy>ccc</cp:lastModifiedBy>
  <cp:revision>267</cp:revision>
  <dcterms:created xsi:type="dcterms:W3CDTF">2015-02-28T01:45:08Z</dcterms:created>
  <dcterms:modified xsi:type="dcterms:W3CDTF">2016-12-21T03:09:17Z</dcterms:modified>
</cp:coreProperties>
</file>