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ppt" ContentType="application/vnd.ms-powerpoin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256" r:id="rId2"/>
    <p:sldId id="614" r:id="rId3"/>
    <p:sldId id="618" r:id="rId4"/>
    <p:sldId id="258" r:id="rId5"/>
    <p:sldId id="619" r:id="rId6"/>
    <p:sldId id="620" r:id="rId7"/>
    <p:sldId id="653" r:id="rId8"/>
    <p:sldId id="654" r:id="rId9"/>
    <p:sldId id="615" r:id="rId10"/>
    <p:sldId id="655" r:id="rId11"/>
    <p:sldId id="621" r:id="rId12"/>
    <p:sldId id="623" r:id="rId13"/>
    <p:sldId id="624" r:id="rId14"/>
    <p:sldId id="625" r:id="rId15"/>
    <p:sldId id="627" r:id="rId16"/>
    <p:sldId id="622" r:id="rId17"/>
    <p:sldId id="638" r:id="rId18"/>
    <p:sldId id="641" r:id="rId19"/>
    <p:sldId id="642" r:id="rId20"/>
    <p:sldId id="643" r:id="rId21"/>
    <p:sldId id="644" r:id="rId22"/>
    <p:sldId id="645" r:id="rId23"/>
    <p:sldId id="629" r:id="rId24"/>
    <p:sldId id="630" r:id="rId25"/>
    <p:sldId id="656" r:id="rId26"/>
    <p:sldId id="632" r:id="rId27"/>
    <p:sldId id="616" r:id="rId28"/>
    <p:sldId id="617" r:id="rId29"/>
    <p:sldId id="420" r:id="rId30"/>
    <p:sldId id="336" r:id="rId31"/>
    <p:sldId id="421" r:id="rId32"/>
    <p:sldId id="422" r:id="rId33"/>
    <p:sldId id="415" r:id="rId34"/>
    <p:sldId id="425" r:id="rId35"/>
    <p:sldId id="424" r:id="rId36"/>
    <p:sldId id="427" r:id="rId37"/>
    <p:sldId id="423" r:id="rId38"/>
    <p:sldId id="657" r:id="rId39"/>
    <p:sldId id="441" r:id="rId40"/>
    <p:sldId id="442" r:id="rId41"/>
    <p:sldId id="443" r:id="rId42"/>
    <p:sldId id="659" r:id="rId43"/>
    <p:sldId id="658" r:id="rId44"/>
    <p:sldId id="660" r:id="rId45"/>
    <p:sldId id="444" r:id="rId46"/>
    <p:sldId id="445" r:id="rId47"/>
    <p:sldId id="428" r:id="rId48"/>
    <p:sldId id="429" r:id="rId49"/>
    <p:sldId id="430" r:id="rId50"/>
    <p:sldId id="652" r:id="rId51"/>
    <p:sldId id="440" r:id="rId52"/>
    <p:sldId id="416" r:id="rId53"/>
    <p:sldId id="406" r:id="rId54"/>
    <p:sldId id="647" r:id="rId55"/>
    <p:sldId id="648" r:id="rId56"/>
    <p:sldId id="453" r:id="rId57"/>
    <p:sldId id="454" r:id="rId58"/>
    <p:sldId id="523" r:id="rId59"/>
    <p:sldId id="455" r:id="rId60"/>
    <p:sldId id="524" r:id="rId61"/>
    <p:sldId id="457" r:id="rId62"/>
    <p:sldId id="458" r:id="rId63"/>
    <p:sldId id="459" r:id="rId64"/>
    <p:sldId id="460" r:id="rId65"/>
    <p:sldId id="633" r:id="rId66"/>
    <p:sldId id="461" r:id="rId67"/>
    <p:sldId id="462" r:id="rId68"/>
    <p:sldId id="463" r:id="rId69"/>
    <p:sldId id="464" r:id="rId70"/>
    <p:sldId id="465" r:id="rId71"/>
    <p:sldId id="466" r:id="rId72"/>
    <p:sldId id="634" r:id="rId73"/>
    <p:sldId id="467" r:id="rId74"/>
    <p:sldId id="468" r:id="rId75"/>
    <p:sldId id="469" r:id="rId76"/>
    <p:sldId id="470" r:id="rId77"/>
    <p:sldId id="471" r:id="rId78"/>
    <p:sldId id="472" r:id="rId79"/>
    <p:sldId id="478" r:id="rId80"/>
    <p:sldId id="479" r:id="rId81"/>
    <p:sldId id="480" r:id="rId82"/>
    <p:sldId id="481" r:id="rId83"/>
    <p:sldId id="482" r:id="rId84"/>
    <p:sldId id="483" r:id="rId85"/>
    <p:sldId id="484" r:id="rId86"/>
    <p:sldId id="486" r:id="rId87"/>
    <p:sldId id="487" r:id="rId88"/>
    <p:sldId id="488" r:id="rId89"/>
    <p:sldId id="489" r:id="rId90"/>
    <p:sldId id="490" r:id="rId91"/>
    <p:sldId id="491" r:id="rId92"/>
    <p:sldId id="492" r:id="rId93"/>
    <p:sldId id="493" r:id="rId94"/>
    <p:sldId id="494" r:id="rId95"/>
    <p:sldId id="495" r:id="rId96"/>
    <p:sldId id="496" r:id="rId97"/>
    <p:sldId id="497" r:id="rId98"/>
    <p:sldId id="498" r:id="rId99"/>
    <p:sldId id="499" r:id="rId100"/>
    <p:sldId id="500" r:id="rId101"/>
    <p:sldId id="635" r:id="rId102"/>
    <p:sldId id="505" r:id="rId103"/>
    <p:sldId id="507" r:id="rId104"/>
    <p:sldId id="511" r:id="rId105"/>
    <p:sldId id="513" r:id="rId106"/>
    <p:sldId id="518" r:id="rId107"/>
    <p:sldId id="519" r:id="rId108"/>
    <p:sldId id="373" r:id="rId109"/>
  </p:sldIdLst>
  <p:sldSz cx="12198350" cy="6858000"/>
  <p:notesSz cx="6858000" cy="9144000"/>
  <p:custDataLst>
    <p:tags r:id="rId1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A16"/>
    <a:srgbClr val="7CBE12"/>
    <a:srgbClr val="FF9300"/>
    <a:srgbClr val="39D3CC"/>
    <a:srgbClr val="F9BD6D"/>
    <a:srgbClr val="F0D076"/>
    <a:srgbClr val="56DC79"/>
    <a:srgbClr val="1E923C"/>
    <a:srgbClr val="FF96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7" autoAdjust="0"/>
    <p:restoredTop sz="94352" autoAdjust="0"/>
  </p:normalViewPr>
  <p:slideViewPr>
    <p:cSldViewPr>
      <p:cViewPr varScale="1">
        <p:scale>
          <a:sx n="81" d="100"/>
          <a:sy n="81" d="100"/>
        </p:scale>
        <p:origin x="-1600" y="-104"/>
      </p:cViewPr>
      <p:guideLst>
        <p:guide orient="horz" pos="2160"/>
        <p:guide pos="3842"/>
      </p:guideLst>
    </p:cSldViewPr>
  </p:slideViewPr>
  <p:outlineViewPr>
    <p:cViewPr>
      <p:scale>
        <a:sx n="33" d="100"/>
        <a:sy n="33" d="100"/>
      </p:scale>
      <p:origin x="0" y="82456"/>
    </p:cViewPr>
  </p:outlineViewPr>
  <p:notesTextViewPr>
    <p:cViewPr>
      <p:scale>
        <a:sx n="100" d="100"/>
        <a:sy n="100" d="100"/>
      </p:scale>
      <p:origin x="0" y="0"/>
    </p:cViewPr>
  </p:notesTextViewPr>
  <p:sorterViewPr>
    <p:cViewPr>
      <p:scale>
        <a:sx n="50" d="100"/>
        <a:sy n="50" d="100"/>
      </p:scale>
      <p:origin x="0" y="16096"/>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interSettings" Target="printerSettings/printerSettings1.bin"/><Relationship Id="rId112" Type="http://schemas.openxmlformats.org/officeDocument/2006/relationships/tags" Target="tags/tag1.xml"/><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 Id="rId11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8CA99-93AA-4A2B-B422-E3500CF27245}" type="datetimeFigureOut">
              <a:rPr lang="zh-CN" altLang="en-US" smtClean="0"/>
              <a:pPr/>
              <a:t>16/6/18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059E4-5EE4-4D75-A261-4421B84AC4CE}" type="slidenum">
              <a:rPr lang="zh-CN" altLang="en-US" smtClean="0"/>
              <a:pPr/>
              <a:t>‹#›</a:t>
            </a:fld>
            <a:endParaRPr lang="zh-CN" altLang="en-US"/>
          </a:p>
        </p:txBody>
      </p:sp>
    </p:spTree>
    <p:extLst>
      <p:ext uri="{BB962C8B-B14F-4D97-AF65-F5344CB8AC3E}">
        <p14:creationId xmlns:p14="http://schemas.microsoft.com/office/powerpoint/2010/main" val="1594471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74A19924-34C8-45ED-ABC6-8E10663AAF58}" type="slidenum">
              <a:rPr lang="zh-CN" altLang="en-US" smtClean="0">
                <a:latin typeface="Calibri" panose="020F0502020204030204" pitchFamily="34" charset="0"/>
              </a:rPr>
              <a:pPr/>
              <a:t>27</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04534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74A19924-34C8-45ED-ABC6-8E10663AAF58}" type="slidenum">
              <a:rPr lang="zh-CN" altLang="en-US" smtClean="0">
                <a:latin typeface="Calibri" panose="020F0502020204030204" pitchFamily="34" charset="0"/>
              </a:rPr>
              <a:pPr/>
              <a:t>65</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04534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74A19924-34C8-45ED-ABC6-8E10663AAF58}" type="slidenum">
              <a:rPr lang="zh-CN" altLang="en-US" smtClean="0">
                <a:latin typeface="Calibri" panose="020F0502020204030204" pitchFamily="34" charset="0"/>
              </a:rPr>
              <a:pPr/>
              <a:t>72</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04534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74A19924-34C8-45ED-ABC6-8E10663AAF58}" type="slidenum">
              <a:rPr lang="zh-CN" altLang="en-US" smtClean="0">
                <a:latin typeface="Calibri" panose="020F0502020204030204" pitchFamily="34" charset="0"/>
              </a:rPr>
              <a:pPr/>
              <a:t>101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045343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幻灯片图像占位符 1"/>
          <p:cNvSpPr>
            <a:spLocks noGrp="1" noRot="1" noChangeAspect="1" noTextEdit="1"/>
          </p:cNvSpPr>
          <p:nvPr>
            <p:ph type="sldImg"/>
          </p:nvPr>
        </p:nvSpPr>
        <p:spPr>
          <a:ln/>
        </p:spPr>
      </p:sp>
      <p:sp>
        <p:nvSpPr>
          <p:cNvPr id="265219" name="备注占位符 2"/>
          <p:cNvSpPr>
            <a:spLocks noGrp="1"/>
          </p:cNvSpPr>
          <p:nvPr>
            <p:ph type="body" idx="1"/>
          </p:nvPr>
        </p:nvSpPr>
        <p:spPr>
          <a:noFill/>
          <a:ln/>
        </p:spPr>
        <p:txBody>
          <a:bodyPr/>
          <a:lstStyle/>
          <a:p>
            <a:r>
              <a:rPr lang="zh-CN" altLang="en-US" smtClean="0"/>
              <a:t>校本研修可结合本校实际，采取讲授、研讨、考察、实习、观摩、交流、比赛等多种形式，采用专题讲座法、案例分析法、学术沙龙法、网络学习法、师徒结对法、课题研究法等多种方法进行。在实施校本研修时，要充分利用现代教学手段，做到理论与实践结合，集中培训与分散实践相结合，教师“自学”与“互学”相结合，着力探索以“课例”为载体的教学型培训、以“课题”为载体的研究型培训的方法和途径。</a:t>
            </a:r>
          </a:p>
          <a:p>
            <a:endParaRPr lang="zh-CN" altLang="en-US" smtClean="0"/>
          </a:p>
        </p:txBody>
      </p:sp>
      <p:sp>
        <p:nvSpPr>
          <p:cNvPr id="265220"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037F6B8-66C6-49BA-9E66-71B666AEA17F}" type="slidenum">
              <a:rPr lang="zh-CN" altLang="en-US" sz="1200">
                <a:latin typeface="Arial" pitchFamily="34" charset="0"/>
              </a:rPr>
              <a:pPr algn="r" eaLnBrk="1" hangingPunct="1"/>
              <a:t>105</a:t>
            </a:fld>
            <a:endParaRPr lang="en-US" altLang="zh-CN" sz="12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矩形 6"/>
          <p:cNvSpPr/>
          <p:nvPr userDrawn="1"/>
        </p:nvSpPr>
        <p:spPr>
          <a:xfrm>
            <a:off x="-44493" y="-24"/>
            <a:ext cx="12200312" cy="685802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圆角矩形 9"/>
          <p:cNvSpPr/>
          <p:nvPr userDrawn="1"/>
        </p:nvSpPr>
        <p:spPr>
          <a:xfrm flipH="1">
            <a:off x="6084470" y="5445276"/>
            <a:ext cx="2016000" cy="936000"/>
          </a:xfrm>
          <a:custGeom>
            <a:avLst/>
            <a:gdLst/>
            <a:ahLst/>
            <a:cxnLst/>
            <a:rect l="l" t="t" r="r" b="b"/>
            <a:pathLst>
              <a:path w="2078246" h="936000">
                <a:moveTo>
                  <a:pt x="156003" y="0"/>
                </a:moveTo>
                <a:lnTo>
                  <a:pt x="1207090" y="0"/>
                </a:lnTo>
                <a:lnTo>
                  <a:pt x="1922243" y="0"/>
                </a:lnTo>
                <a:lnTo>
                  <a:pt x="2078246" y="0"/>
                </a:lnTo>
                <a:lnTo>
                  <a:pt x="2078246" y="156003"/>
                </a:lnTo>
                <a:lnTo>
                  <a:pt x="2078246" y="779997"/>
                </a:lnTo>
                <a:lnTo>
                  <a:pt x="2078246" y="936000"/>
                </a:lnTo>
                <a:lnTo>
                  <a:pt x="1922243" y="936000"/>
                </a:lnTo>
                <a:lnTo>
                  <a:pt x="1207090" y="936000"/>
                </a:lnTo>
                <a:lnTo>
                  <a:pt x="156003" y="936000"/>
                </a:lnTo>
                <a:cubicBezTo>
                  <a:pt x="69845" y="936000"/>
                  <a:pt x="0" y="866155"/>
                  <a:pt x="0" y="779997"/>
                </a:cubicBezTo>
                <a:lnTo>
                  <a:pt x="0" y="156003"/>
                </a:lnTo>
                <a:cubicBezTo>
                  <a:pt x="0" y="69845"/>
                  <a:pt x="69845" y="0"/>
                  <a:pt x="156003" y="0"/>
                </a:cubicBez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zh-CN" altLang="en-US" sz="4400">
              <a:solidFill>
                <a:srgbClr val="FF9300"/>
              </a:solidFill>
              <a:latin typeface="华康俪金黑W8(P)" pitchFamily="34" charset="-122"/>
              <a:ea typeface="华康俪金黑W8(P)" pitchFamily="34" charset="-122"/>
            </a:endParaRPr>
          </a:p>
        </p:txBody>
      </p:sp>
      <p:sp>
        <p:nvSpPr>
          <p:cNvPr id="13" name="矩形 12"/>
          <p:cNvSpPr/>
          <p:nvPr userDrawn="1"/>
        </p:nvSpPr>
        <p:spPr>
          <a:xfrm>
            <a:off x="-44493" y="0"/>
            <a:ext cx="6098400" cy="6858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14" name="TextBox 13"/>
          <p:cNvSpPr txBox="1"/>
          <p:nvPr userDrawn="1"/>
        </p:nvSpPr>
        <p:spPr>
          <a:xfrm>
            <a:off x="384135" y="1424076"/>
            <a:ext cx="6821098" cy="1862048"/>
          </a:xfrm>
          <a:prstGeom prst="rect">
            <a:avLst/>
          </a:prstGeom>
          <a:noFill/>
        </p:spPr>
        <p:txBody>
          <a:bodyPr wrap="none" rtlCol="0">
            <a:spAutoFit/>
          </a:bodyPr>
          <a:lstStyle/>
          <a:p>
            <a:r>
              <a:rPr lang="en-US" altLang="zh-CN" sz="11500" dirty="0" smtClean="0">
                <a:solidFill>
                  <a:srgbClr val="F8F8F8"/>
                </a:solidFill>
                <a:latin typeface="Arial Unicode MS" pitchFamily="34" charset="-122"/>
                <a:ea typeface="Arial Unicode MS" pitchFamily="34" charset="-122"/>
                <a:cs typeface="Arial Unicode MS" pitchFamily="34" charset="-122"/>
              </a:rPr>
              <a:t>TOMO</a:t>
            </a:r>
            <a:r>
              <a:rPr lang="en-US" altLang="zh-CN" sz="11500" dirty="0" smtClean="0">
                <a:solidFill>
                  <a:schemeClr val="bg1"/>
                </a:solidFill>
                <a:latin typeface="Arial Unicode MS" pitchFamily="34" charset="-122"/>
                <a:ea typeface="Arial Unicode MS" pitchFamily="34" charset="-122"/>
                <a:cs typeface="Arial Unicode MS" pitchFamily="34" charset="-122"/>
              </a:rPr>
              <a:t>M</a:t>
            </a:r>
            <a:r>
              <a:rPr lang="en-US" altLang="zh-CN" sz="11500" dirty="0" smtClean="0">
                <a:solidFill>
                  <a:srgbClr val="FF9300"/>
                </a:solidFill>
                <a:latin typeface="Arial Unicode MS" pitchFamily="34" charset="-122"/>
                <a:ea typeface="Arial Unicode MS" pitchFamily="34" charset="-122"/>
                <a:cs typeface="Arial Unicode MS" pitchFamily="34" charset="-122"/>
              </a:rPr>
              <a:t>E</a:t>
            </a:r>
            <a:endParaRPr lang="zh-CN" altLang="en-US" sz="11500" dirty="0">
              <a:solidFill>
                <a:srgbClr val="FF9300"/>
              </a:solidFill>
              <a:latin typeface="Arial Unicode MS" pitchFamily="34" charset="-122"/>
              <a:ea typeface="Arial Unicode MS" pitchFamily="34" charset="-122"/>
              <a:cs typeface="Arial Unicode MS" pitchFamily="34" charset="-122"/>
            </a:endParaRPr>
          </a:p>
        </p:txBody>
      </p:sp>
      <p:sp>
        <p:nvSpPr>
          <p:cNvPr id="16" name="矩形 15"/>
          <p:cNvSpPr/>
          <p:nvPr userDrawn="1"/>
        </p:nvSpPr>
        <p:spPr>
          <a:xfrm>
            <a:off x="6098400" y="5445224"/>
            <a:ext cx="2002070"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400" dirty="0" smtClean="0">
                <a:solidFill>
                  <a:schemeClr val="bg1"/>
                </a:solidFill>
                <a:latin typeface="华康俪金黑W8(P)" pitchFamily="34" charset="-122"/>
                <a:ea typeface="华康俪金黑W8(P)" pitchFamily="34" charset="-122"/>
              </a:rPr>
              <a:t>空间</a:t>
            </a:r>
            <a:endParaRPr lang="zh-CN" altLang="en-US" sz="4400" dirty="0">
              <a:solidFill>
                <a:schemeClr val="bg1"/>
              </a:solidFill>
              <a:latin typeface="华康俪金黑W8(P)" pitchFamily="34" charset="-122"/>
              <a:ea typeface="华康俪金黑W8(P)" pitchFamily="34" charset="-122"/>
            </a:endParaRPr>
          </a:p>
        </p:txBody>
      </p:sp>
      <p:sp>
        <p:nvSpPr>
          <p:cNvPr id="22" name="圆角矩形 9"/>
          <p:cNvSpPr/>
          <p:nvPr userDrawn="1"/>
        </p:nvSpPr>
        <p:spPr>
          <a:xfrm>
            <a:off x="4082400" y="5445276"/>
            <a:ext cx="2016000" cy="936000"/>
          </a:xfrm>
          <a:custGeom>
            <a:avLst/>
            <a:gdLst/>
            <a:ahLst/>
            <a:cxnLst/>
            <a:rect l="l" t="t" r="r" b="b"/>
            <a:pathLst>
              <a:path w="2078246" h="936000">
                <a:moveTo>
                  <a:pt x="156003" y="0"/>
                </a:moveTo>
                <a:lnTo>
                  <a:pt x="1207090" y="0"/>
                </a:lnTo>
                <a:lnTo>
                  <a:pt x="1922243" y="0"/>
                </a:lnTo>
                <a:lnTo>
                  <a:pt x="2078246" y="0"/>
                </a:lnTo>
                <a:lnTo>
                  <a:pt x="2078246" y="156003"/>
                </a:lnTo>
                <a:lnTo>
                  <a:pt x="2078246" y="779997"/>
                </a:lnTo>
                <a:lnTo>
                  <a:pt x="2078246" y="936000"/>
                </a:lnTo>
                <a:lnTo>
                  <a:pt x="1922243" y="936000"/>
                </a:lnTo>
                <a:lnTo>
                  <a:pt x="1207090" y="936000"/>
                </a:lnTo>
                <a:lnTo>
                  <a:pt x="156003" y="936000"/>
                </a:lnTo>
                <a:cubicBezTo>
                  <a:pt x="69845" y="936000"/>
                  <a:pt x="0" y="866155"/>
                  <a:pt x="0" y="779997"/>
                </a:cubicBezTo>
                <a:lnTo>
                  <a:pt x="0" y="156003"/>
                </a:lnTo>
                <a:cubicBezTo>
                  <a:pt x="0" y="69845"/>
                  <a:pt x="69845" y="0"/>
                  <a:pt x="156003" y="0"/>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zh-CN" altLang="en-US" sz="4400">
              <a:solidFill>
                <a:srgbClr val="FF9300"/>
              </a:solidFill>
              <a:latin typeface="华康俪金黑W8(P)" pitchFamily="34" charset="-122"/>
              <a:ea typeface="华康俪金黑W8(P)" pitchFamily="34" charset="-122"/>
            </a:endParaRPr>
          </a:p>
        </p:txBody>
      </p:sp>
      <p:sp>
        <p:nvSpPr>
          <p:cNvPr id="15" name="矩形 14"/>
          <p:cNvSpPr/>
          <p:nvPr userDrawn="1"/>
        </p:nvSpPr>
        <p:spPr>
          <a:xfrm>
            <a:off x="4082951" y="5445224"/>
            <a:ext cx="2015449"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4400" dirty="0" smtClean="0">
                <a:solidFill>
                  <a:srgbClr val="FF9300"/>
                </a:solidFill>
                <a:latin typeface="华康俪金黑W8(P)" pitchFamily="34" charset="-122"/>
                <a:ea typeface="华康俪金黑W8(P)" pitchFamily="34" charset="-122"/>
              </a:rPr>
              <a:t>明日</a:t>
            </a:r>
            <a:endParaRPr lang="zh-CN" altLang="en-US" sz="4400" dirty="0">
              <a:solidFill>
                <a:srgbClr val="FF9300"/>
              </a:solidFill>
              <a:latin typeface="华康俪金黑W8(P)" pitchFamily="34" charset="-122"/>
              <a:ea typeface="华康俪金黑W8(P)" pitchFamily="34" charset="-122"/>
            </a:endParaRPr>
          </a:p>
        </p:txBody>
      </p:sp>
      <p:sp>
        <p:nvSpPr>
          <p:cNvPr id="21" name="矩形 29"/>
          <p:cNvSpPr>
            <a:spLocks noChangeArrowheads="1"/>
          </p:cNvSpPr>
          <p:nvPr userDrawn="1"/>
        </p:nvSpPr>
        <p:spPr bwMode="auto">
          <a:xfrm>
            <a:off x="8637172" y="6357958"/>
            <a:ext cx="1891159" cy="307777"/>
          </a:xfrm>
          <a:prstGeom prst="rect">
            <a:avLst/>
          </a:prstGeom>
          <a:noFill/>
          <a:ln w="9525">
            <a:noFill/>
            <a:miter lim="800000"/>
            <a:headEnd/>
            <a:tailEnd/>
          </a:ln>
        </p:spPr>
        <p:txBody>
          <a:bodyPr wrap="none">
            <a:spAutoFit/>
          </a:bodyPr>
          <a:lstStyle/>
          <a:p>
            <a:r>
              <a:rPr lang="en-US" altLang="zh-CN" sz="1400" b="1" dirty="0" smtClean="0">
                <a:solidFill>
                  <a:srgbClr val="FF9300"/>
                </a:solidFill>
                <a:latin typeface="微软雅黑" pitchFamily="34" charset="-122"/>
                <a:ea typeface="微软雅黑" pitchFamily="34" charset="-122"/>
              </a:rPr>
              <a:t>www.tomome.com</a:t>
            </a:r>
            <a:endParaRPr lang="en-US" altLang="zh-CN" sz="1400" b="1" dirty="0">
              <a:solidFill>
                <a:srgbClr val="FF9300"/>
              </a:solidFill>
              <a:latin typeface="微软雅黑" pitchFamily="34" charset="-122"/>
              <a:ea typeface="微软雅黑" pitchFamily="34" charset="-122"/>
            </a:endParaRPr>
          </a:p>
        </p:txBody>
      </p:sp>
      <p:pic>
        <p:nvPicPr>
          <p:cNvPr id="25" name="Picture 1" descr="F:\LOGO\透明底.png"/>
          <p:cNvPicPr>
            <a:picLocks noChangeAspect="1" noChangeArrowheads="1"/>
          </p:cNvPicPr>
          <p:nvPr userDrawn="1"/>
        </p:nvPicPr>
        <p:blipFill>
          <a:blip r:embed="rId2" cstate="print"/>
          <a:srcRect/>
          <a:stretch>
            <a:fillRect/>
          </a:stretch>
        </p:blipFill>
        <p:spPr bwMode="auto">
          <a:xfrm>
            <a:off x="10671207" y="6215082"/>
            <a:ext cx="1358861" cy="500066"/>
          </a:xfrm>
          <a:prstGeom prst="rect">
            <a:avLst/>
          </a:prstGeom>
          <a:noFill/>
        </p:spPr>
      </p:pic>
      <p:pic>
        <p:nvPicPr>
          <p:cNvPr id="26" name="图片 25" descr="B_H_B_072.png"/>
          <p:cNvPicPr>
            <a:picLocks noChangeAspect="1"/>
          </p:cNvPicPr>
          <p:nvPr userDrawn="1"/>
        </p:nvPicPr>
        <p:blipFill>
          <a:blip r:embed="rId3" cstate="print"/>
          <a:srcRect l="21951"/>
          <a:stretch>
            <a:fillRect/>
          </a:stretch>
        </p:blipFill>
        <p:spPr>
          <a:xfrm>
            <a:off x="10456893" y="1357298"/>
            <a:ext cx="1486835" cy="1428760"/>
          </a:xfrm>
          <a:prstGeom prst="hexagon">
            <a:avLst/>
          </a:prstGeom>
          <a:ln w="12700">
            <a:solidFill>
              <a:srgbClr val="FF9300"/>
            </a:solidFill>
          </a:ln>
        </p:spPr>
      </p:pic>
      <p:sp>
        <p:nvSpPr>
          <p:cNvPr id="28" name="六边形 27"/>
          <p:cNvSpPr/>
          <p:nvPr userDrawn="1"/>
        </p:nvSpPr>
        <p:spPr>
          <a:xfrm>
            <a:off x="10456893" y="2905121"/>
            <a:ext cx="1000132" cy="952507"/>
          </a:xfrm>
          <a:prstGeom prst="hexagon">
            <a:avLst/>
          </a:prstGeom>
          <a:solidFill>
            <a:srgbClr val="FF93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userDrawn="1"/>
        </p:nvSpPr>
        <p:spPr>
          <a:xfrm>
            <a:off x="9849670" y="1214446"/>
            <a:ext cx="750099" cy="714380"/>
          </a:xfrm>
          <a:prstGeom prst="hexagon">
            <a:avLst/>
          </a:prstGeom>
          <a:solidFill>
            <a:srgbClr val="FF93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9873" name="Picture 1" descr="F:\QQ文件\新建文件夹 (2)\纳尼兔\PNG\彼格梨.png"/>
          <p:cNvPicPr>
            <a:picLocks noChangeAspect="1" noChangeArrowheads="1"/>
          </p:cNvPicPr>
          <p:nvPr userDrawn="1"/>
        </p:nvPicPr>
        <p:blipFill>
          <a:blip r:embed="rId4" cstate="print"/>
          <a:srcRect t="12878" b="17243"/>
          <a:stretch>
            <a:fillRect/>
          </a:stretch>
        </p:blipFill>
        <p:spPr bwMode="auto">
          <a:xfrm>
            <a:off x="9169028" y="3214686"/>
            <a:ext cx="1430741" cy="1357370"/>
          </a:xfrm>
          <a:prstGeom prst="hexagon">
            <a:avLst/>
          </a:prstGeom>
          <a:noFill/>
          <a:ln>
            <a:solidFill>
              <a:srgbClr val="FF9300"/>
            </a:solidFill>
          </a:ln>
        </p:spPr>
      </p:pic>
      <p:pic>
        <p:nvPicPr>
          <p:cNvPr id="79874" name="Picture 2" descr="F:\QQ文件\新建文件夹 (2)\纳尼兔\PNG\滑板02.png"/>
          <p:cNvPicPr>
            <a:picLocks noChangeAspect="1" noChangeArrowheads="1"/>
          </p:cNvPicPr>
          <p:nvPr userDrawn="1"/>
        </p:nvPicPr>
        <p:blipFill>
          <a:blip r:embed="rId5" cstate="print"/>
          <a:srcRect t="12960" b="18872"/>
          <a:stretch>
            <a:fillRect/>
          </a:stretch>
        </p:blipFill>
        <p:spPr bwMode="auto">
          <a:xfrm>
            <a:off x="8385191" y="214290"/>
            <a:ext cx="1629838" cy="1571636"/>
          </a:xfrm>
          <a:prstGeom prst="hexagon">
            <a:avLst/>
          </a:prstGeom>
          <a:noFill/>
          <a:ln>
            <a:solidFill>
              <a:srgbClr val="FF9300"/>
            </a:solidFill>
          </a:ln>
        </p:spPr>
      </p:pic>
      <p:sp>
        <p:nvSpPr>
          <p:cNvPr id="17" name="六边形 16"/>
          <p:cNvSpPr/>
          <p:nvPr userDrawn="1"/>
        </p:nvSpPr>
        <p:spPr>
          <a:xfrm>
            <a:off x="8742381" y="4286256"/>
            <a:ext cx="642942" cy="571504"/>
          </a:xfrm>
          <a:prstGeom prst="hexagon">
            <a:avLst/>
          </a:prstGeom>
          <a:solidFill>
            <a:srgbClr val="FF93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9875" name="Picture 3" descr="F:\QQ文件\新建文件夹 (2)\K兵\一边.png"/>
          <p:cNvPicPr>
            <a:picLocks noChangeAspect="1" noChangeArrowheads="1"/>
          </p:cNvPicPr>
          <p:nvPr userDrawn="1"/>
        </p:nvPicPr>
        <p:blipFill>
          <a:blip r:embed="rId6" cstate="print"/>
          <a:srcRect r="10971"/>
          <a:stretch>
            <a:fillRect/>
          </a:stretch>
        </p:blipFill>
        <p:spPr bwMode="auto">
          <a:xfrm>
            <a:off x="7813687" y="4714884"/>
            <a:ext cx="1178727" cy="1071570"/>
          </a:xfrm>
          <a:prstGeom prst="hexagon">
            <a:avLst/>
          </a:prstGeom>
          <a:noFill/>
          <a:ln>
            <a:solidFill>
              <a:srgbClr val="FF9300"/>
            </a:solidFill>
          </a:ln>
        </p:spPr>
      </p:pic>
      <p:sp>
        <p:nvSpPr>
          <p:cNvPr id="18" name="矩形 17"/>
          <p:cNvSpPr/>
          <p:nvPr userDrawn="1"/>
        </p:nvSpPr>
        <p:spPr>
          <a:xfrm>
            <a:off x="6027737" y="0"/>
            <a:ext cx="61706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3875299">
            <a:off x="7448444" y="4673948"/>
            <a:ext cx="1714512" cy="15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rot="5400000">
            <a:off x="6009100" y="1329123"/>
            <a:ext cx="1761323" cy="1581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8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800"/>
                                        <p:tgtEl>
                                          <p:spTgt spid="24"/>
                                        </p:tgtEl>
                                      </p:cBhvr>
                                    </p:animEffect>
                                  </p:childTnLst>
                                </p:cTn>
                              </p:par>
                              <p:par>
                                <p:cTn id="15" presetID="2" presetClass="entr" presetSubtype="2" decel="10000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800" fill="hold"/>
                                        <p:tgtEl>
                                          <p:spTgt spid="15"/>
                                        </p:tgtEl>
                                        <p:attrNameLst>
                                          <p:attrName>ppt_x</p:attrName>
                                        </p:attrNameLst>
                                      </p:cBhvr>
                                      <p:tavLst>
                                        <p:tav tm="0">
                                          <p:val>
                                            <p:strVal val="1+#ppt_w/2"/>
                                          </p:val>
                                        </p:tav>
                                        <p:tav tm="100000">
                                          <p:val>
                                            <p:strVal val="#ppt_x"/>
                                          </p:val>
                                        </p:tav>
                                      </p:tavLst>
                                    </p:anim>
                                    <p:anim calcmode="lin" valueType="num">
                                      <p:cBhvr additive="base">
                                        <p:cTn id="18" dur="800" fill="hold"/>
                                        <p:tgtEl>
                                          <p:spTgt spid="15"/>
                                        </p:tgtEl>
                                        <p:attrNameLst>
                                          <p:attrName>ppt_y</p:attrName>
                                        </p:attrNameLst>
                                      </p:cBhvr>
                                      <p:tavLst>
                                        <p:tav tm="0">
                                          <p:val>
                                            <p:strVal val="#ppt_y"/>
                                          </p:val>
                                        </p:tav>
                                        <p:tav tm="100000">
                                          <p:val>
                                            <p:strVal val="#ppt_y"/>
                                          </p:val>
                                        </p:tav>
                                      </p:tavLst>
                                    </p:anim>
                                  </p:childTnLst>
                                </p:cTn>
                              </p:par>
                              <p:par>
                                <p:cTn id="19" presetID="10" presetClass="entr"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800"/>
                                        <p:tgtEl>
                                          <p:spTgt spid="15"/>
                                        </p:tgtEl>
                                      </p:cBhvr>
                                    </p:animEffect>
                                  </p:childTnLst>
                                </p:cTn>
                              </p:par>
                              <p:par>
                                <p:cTn id="22" presetID="2" presetClass="entr" presetSubtype="8" decel="10000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800" fill="hold"/>
                                        <p:tgtEl>
                                          <p:spTgt spid="16"/>
                                        </p:tgtEl>
                                        <p:attrNameLst>
                                          <p:attrName>ppt_x</p:attrName>
                                        </p:attrNameLst>
                                      </p:cBhvr>
                                      <p:tavLst>
                                        <p:tav tm="0">
                                          <p:val>
                                            <p:strVal val="0-#ppt_w/2"/>
                                          </p:val>
                                        </p:tav>
                                        <p:tav tm="100000">
                                          <p:val>
                                            <p:strVal val="#ppt_x"/>
                                          </p:val>
                                        </p:tav>
                                      </p:tavLst>
                                    </p:anim>
                                    <p:anim calcmode="lin" valueType="num">
                                      <p:cBhvr additive="base">
                                        <p:cTn id="25" dur="800" fill="hold"/>
                                        <p:tgtEl>
                                          <p:spTgt spid="16"/>
                                        </p:tgtEl>
                                        <p:attrNameLst>
                                          <p:attrName>ppt_y</p:attrName>
                                        </p:attrNameLst>
                                      </p:cBhvr>
                                      <p:tavLst>
                                        <p:tav tm="0">
                                          <p:val>
                                            <p:strVal val="#ppt_y"/>
                                          </p:val>
                                        </p:tav>
                                        <p:tav tm="100000">
                                          <p:val>
                                            <p:strVal val="#ppt_y"/>
                                          </p:val>
                                        </p:tav>
                                      </p:tavLst>
                                    </p:anim>
                                  </p:childTnLst>
                                </p:cTn>
                              </p:par>
                              <p:par>
                                <p:cTn id="26" presetID="10" presetClass="entr" presetSubtype="0" fill="hold" grpId="1"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8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p:bldP spid="16" grpId="0"/>
      <p:bldP spid="16" grpId="1"/>
      <p:bldP spid="22" grpId="0" animBg="1"/>
      <p:bldP spid="15" grpId="0"/>
      <p:bldP spid="15"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pic>
        <p:nvPicPr>
          <p:cNvPr id="1026" name="Picture 2" descr="F:\360云盘\02-个人资料\！PPT图片及版面资源\05-PPT精选插图\04-图标\1255659509.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659175" y="621008"/>
            <a:ext cx="2880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
          <p:cNvSpPr txBox="1"/>
          <p:nvPr userDrawn="1"/>
        </p:nvSpPr>
        <p:spPr>
          <a:xfrm>
            <a:off x="2105105" y="3464012"/>
            <a:ext cx="8780416" cy="1107996"/>
          </a:xfrm>
          <a:prstGeom prst="rect">
            <a:avLst/>
          </a:prstGeom>
          <a:noFill/>
        </p:spPr>
        <p:txBody>
          <a:bodyPr wrap="square" rtlCol="0" anchor="ctr">
            <a:spAutoFit/>
            <a:scene3d>
              <a:camera prst="orthographicFront"/>
              <a:lightRig rig="soft" dir="tl">
                <a:rot lat="0" lon="0" rev="0"/>
              </a:lightRig>
            </a:scene3d>
            <a:sp3d contourW="25400" prstMaterial="matte">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lgn="ctr"/>
            <a:r>
              <a:rPr lang="zh-CN" altLang="en-US" sz="6600" b="1" dirty="0" smtClean="0">
                <a:solidFill>
                  <a:srgbClr val="FF9600"/>
                </a:solidFill>
                <a:effectLst/>
                <a:latin typeface="微软雅黑" pitchFamily="34" charset="-122"/>
                <a:ea typeface="微软雅黑" pitchFamily="34" charset="-122"/>
              </a:rPr>
              <a:t>明日空间与您共创未来</a:t>
            </a:r>
            <a:endParaRPr lang="zh-CN" altLang="en-US" sz="6600" b="1" dirty="0">
              <a:solidFill>
                <a:srgbClr val="FF9600"/>
              </a:solidFill>
              <a:effectLst/>
              <a:latin typeface="微软雅黑" pitchFamily="34" charset="-122"/>
              <a:ea typeface="微软雅黑" pitchFamily="34" charset="-122"/>
            </a:endParaRPr>
          </a:p>
        </p:txBody>
      </p:sp>
      <p:sp>
        <p:nvSpPr>
          <p:cNvPr id="12" name="矩形 11"/>
          <p:cNvSpPr/>
          <p:nvPr userDrawn="1"/>
        </p:nvSpPr>
        <p:spPr>
          <a:xfrm>
            <a:off x="6787716" y="5404348"/>
            <a:ext cx="3954929" cy="458908"/>
          </a:xfrm>
          <a:prstGeom prst="rect">
            <a:avLst/>
          </a:prstGeom>
        </p:spPr>
        <p:txBody>
          <a:bodyPr wrap="none">
            <a:spAutoFit/>
          </a:bodyPr>
          <a:lstStyle/>
          <a:p>
            <a:pPr algn="ctr">
              <a:lnSpc>
                <a:spcPct val="150000"/>
              </a:lnSpc>
            </a:pPr>
            <a:r>
              <a:rPr lang="zh-CN" altLang="en-US" sz="1800" dirty="0" smtClean="0">
                <a:solidFill>
                  <a:srgbClr val="FF9300"/>
                </a:solidFill>
                <a:latin typeface="微软雅黑" pitchFamily="34" charset="-122"/>
                <a:ea typeface="微软雅黑" pitchFamily="34" charset="-122"/>
              </a:rPr>
              <a:t>深圳市南山区粤海路动漫园</a:t>
            </a:r>
            <a:r>
              <a:rPr lang="en-US" altLang="zh-CN" sz="1800" dirty="0" smtClean="0">
                <a:solidFill>
                  <a:srgbClr val="FF9300"/>
                </a:solidFill>
                <a:latin typeface="微软雅黑" pitchFamily="34" charset="-122"/>
                <a:ea typeface="微软雅黑" pitchFamily="34" charset="-122"/>
              </a:rPr>
              <a:t>1</a:t>
            </a:r>
            <a:r>
              <a:rPr lang="zh-CN" altLang="en-US" sz="1800" dirty="0" smtClean="0">
                <a:solidFill>
                  <a:srgbClr val="FF9300"/>
                </a:solidFill>
                <a:latin typeface="微软雅黑" pitchFamily="34" charset="-122"/>
                <a:ea typeface="微软雅黑" pitchFamily="34" charset="-122"/>
              </a:rPr>
              <a:t>栋</a:t>
            </a:r>
            <a:r>
              <a:rPr lang="en-US" altLang="zh-CN" sz="1800" dirty="0" smtClean="0">
                <a:solidFill>
                  <a:srgbClr val="FF9300"/>
                </a:solidFill>
                <a:latin typeface="微软雅黑" pitchFamily="34" charset="-122"/>
                <a:ea typeface="微软雅黑" pitchFamily="34" charset="-122"/>
              </a:rPr>
              <a:t>205</a:t>
            </a:r>
            <a:r>
              <a:rPr lang="zh-CN" altLang="en-US" sz="1800" dirty="0" smtClean="0">
                <a:solidFill>
                  <a:srgbClr val="FF9300"/>
                </a:solidFill>
                <a:latin typeface="微软雅黑" pitchFamily="34" charset="-122"/>
                <a:ea typeface="微软雅黑" pitchFamily="34" charset="-122"/>
              </a:rPr>
              <a:t>室</a:t>
            </a:r>
            <a:endParaRPr lang="en-US" altLang="zh-CN" sz="1800" dirty="0">
              <a:solidFill>
                <a:srgbClr val="FF9300"/>
              </a:solidFill>
              <a:latin typeface="微软雅黑" pitchFamily="34" charset="-122"/>
              <a:ea typeface="微软雅黑" pitchFamily="34" charset="-122"/>
            </a:endParaRPr>
          </a:p>
        </p:txBody>
      </p:sp>
      <p:sp>
        <p:nvSpPr>
          <p:cNvPr id="13" name="矩形 12"/>
          <p:cNvSpPr/>
          <p:nvPr userDrawn="1"/>
        </p:nvSpPr>
        <p:spPr>
          <a:xfrm>
            <a:off x="6500858" y="5863256"/>
            <a:ext cx="4956167" cy="923330"/>
          </a:xfrm>
          <a:prstGeom prst="rect">
            <a:avLst/>
          </a:prstGeom>
        </p:spPr>
        <p:txBody>
          <a:bodyPr wrap="square">
            <a:spAutoFit/>
          </a:bodyPr>
          <a:lstStyle/>
          <a:p>
            <a:pPr>
              <a:lnSpc>
                <a:spcPct val="150000"/>
              </a:lnSpc>
            </a:pPr>
            <a:r>
              <a:rPr lang="en-US" altLang="zh-CN" sz="1800" dirty="0" smtClean="0">
                <a:solidFill>
                  <a:srgbClr val="FF9300"/>
                </a:solidFill>
                <a:latin typeface="微软雅黑" pitchFamily="34" charset="-122"/>
                <a:ea typeface="微软雅黑" pitchFamily="34" charset="-122"/>
              </a:rPr>
              <a:t>0755-26523423       </a:t>
            </a:r>
            <a:r>
              <a:rPr lang="en-US" altLang="en-US" sz="1800" dirty="0" smtClean="0">
                <a:solidFill>
                  <a:srgbClr val="FF9300"/>
                </a:solidFill>
                <a:latin typeface="微软雅黑" pitchFamily="34" charset="-122"/>
                <a:ea typeface="微软雅黑" pitchFamily="34" charset="-122"/>
              </a:rPr>
              <a:t>www.tomome.com</a:t>
            </a:r>
            <a:endParaRPr lang="en-US" altLang="zh-CN" sz="1800" dirty="0" smtClean="0">
              <a:solidFill>
                <a:srgbClr val="FF9300"/>
              </a:solidFill>
              <a:latin typeface="微软雅黑" pitchFamily="34" charset="-122"/>
              <a:ea typeface="微软雅黑" pitchFamily="34" charset="-122"/>
            </a:endParaRPr>
          </a:p>
          <a:p>
            <a:pPr>
              <a:lnSpc>
                <a:spcPct val="150000"/>
              </a:lnSpc>
            </a:pPr>
            <a:r>
              <a:rPr lang="en-US" altLang="zh-CN" sz="1800" dirty="0" smtClean="0">
                <a:solidFill>
                  <a:srgbClr val="FF9300"/>
                </a:solidFill>
              </a:rPr>
              <a:t> </a:t>
            </a:r>
            <a:endParaRPr lang="en-US" altLang="zh-CN" sz="1800" dirty="0">
              <a:solidFill>
                <a:srgbClr val="FF9300"/>
              </a:solidFill>
              <a:latin typeface="微软雅黑" pitchFamily="34" charset="-122"/>
              <a:ea typeface="微软雅黑" pitchFamily="34" charset="-12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0878" y="275167"/>
            <a:ext cx="10978516" cy="1143000"/>
          </a:xfrm>
          <a:prstGeom prst="rect">
            <a:avLst/>
          </a:prstGeom>
        </p:spPr>
        <p:txBody>
          <a:bodyPr lIns="100831" tIns="50415" rIns="100831" bIns="50415"/>
          <a:lstStyle/>
          <a:p>
            <a:r>
              <a:rPr lang="zh-CN" altLang="en-US" smtClean="0"/>
              <a:t>单击此处编辑母版标题样式</a:t>
            </a:r>
            <a:endParaRPr lang="zh-CN" altLang="en-US"/>
          </a:p>
        </p:txBody>
      </p:sp>
      <p:sp>
        <p:nvSpPr>
          <p:cNvPr id="3" name="内容占位符 2"/>
          <p:cNvSpPr>
            <a:spLocks noGrp="1"/>
          </p:cNvSpPr>
          <p:nvPr>
            <p:ph idx="1"/>
          </p:nvPr>
        </p:nvSpPr>
        <p:spPr>
          <a:xfrm>
            <a:off x="610878" y="1599597"/>
            <a:ext cx="10978516" cy="4526642"/>
          </a:xfrm>
          <a:prstGeom prst="rect">
            <a:avLst/>
          </a:prstGeom>
        </p:spPr>
        <p:txBody>
          <a:bodyPr lIns="100831" tIns="50415" rIns="100831" bIns="5041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610878" y="6245679"/>
            <a:ext cx="2845002" cy="476250"/>
          </a:xfrm>
          <a:prstGeom prst="rect">
            <a:avLst/>
          </a:prstGeom>
          <a:ln/>
        </p:spPr>
        <p:txBody>
          <a:bodyPr lIns="100831" tIns="50415" rIns="100831" bIns="50415"/>
          <a:lstStyle>
            <a:lvl1pPr>
              <a:defRPr/>
            </a:lvl1pPr>
          </a:lstStyle>
          <a:p>
            <a:pPr>
              <a:defRPr/>
            </a:pPr>
            <a:fld id="{078C3180-BD3D-4346-A313-A7B3F5E30BC2}" type="datetimeFigureOut">
              <a:rPr lang="zh-CN" altLang="en-US"/>
              <a:pPr>
                <a:defRPr/>
              </a:pPr>
              <a:t>16/6/18</a:t>
            </a:fld>
            <a:endParaRPr lang="en-US"/>
          </a:p>
        </p:txBody>
      </p:sp>
      <p:sp>
        <p:nvSpPr>
          <p:cNvPr id="5" name="Rectangle 5"/>
          <p:cNvSpPr>
            <a:spLocks noGrp="1" noChangeArrowheads="1"/>
          </p:cNvSpPr>
          <p:nvPr>
            <p:ph type="ftr" sz="quarter" idx="11"/>
          </p:nvPr>
        </p:nvSpPr>
        <p:spPr>
          <a:xfrm>
            <a:off x="4168571" y="6245679"/>
            <a:ext cx="3861210" cy="476250"/>
          </a:xfrm>
          <a:prstGeom prst="rect">
            <a:avLst/>
          </a:prstGeom>
          <a:ln/>
        </p:spPr>
        <p:txBody>
          <a:bodyPr lIns="100831" tIns="50415" rIns="100831" bIns="50415"/>
          <a:lstStyle>
            <a:lvl1pPr>
              <a:defRPr/>
            </a:lvl1pPr>
          </a:lstStyle>
          <a:p>
            <a:pPr>
              <a:defRPr/>
            </a:pPr>
            <a:endParaRPr lang="en-US"/>
          </a:p>
        </p:txBody>
      </p:sp>
      <p:sp>
        <p:nvSpPr>
          <p:cNvPr id="6" name="Rectangle 6"/>
          <p:cNvSpPr>
            <a:spLocks noGrp="1" noChangeArrowheads="1"/>
          </p:cNvSpPr>
          <p:nvPr>
            <p:ph type="sldNum" sz="quarter" idx="12"/>
          </p:nvPr>
        </p:nvSpPr>
        <p:spPr>
          <a:xfrm>
            <a:off x="8742472" y="6245679"/>
            <a:ext cx="2846922" cy="476250"/>
          </a:xfrm>
          <a:prstGeom prst="rect">
            <a:avLst/>
          </a:prstGeom>
          <a:ln/>
        </p:spPr>
        <p:txBody>
          <a:bodyPr lIns="100831" tIns="50415" rIns="100831" bIns="50415"/>
          <a:lstStyle>
            <a:lvl1pPr>
              <a:defRPr/>
            </a:lvl1pPr>
          </a:lstStyle>
          <a:p>
            <a:pPr>
              <a:defRPr/>
            </a:pPr>
            <a:fld id="{137A4C38-7F36-46AE-B1FB-C896280A6A83}" type="slidenum">
              <a:rPr lang="zh-CN"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7" y="152400"/>
            <a:ext cx="10368598"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917" y="1524000"/>
            <a:ext cx="5387605" cy="47244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0828" y="1524000"/>
            <a:ext cx="5387605" cy="47244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3151240" y="6457951"/>
            <a:ext cx="2846282" cy="244475"/>
          </a:xfrm>
          <a:prstGeom prst="rect">
            <a:avLst/>
          </a:prstGeom>
        </p:spPr>
        <p:txBody>
          <a:bodyPr/>
          <a:lstStyle>
            <a:lvl1pPr>
              <a:defRPr/>
            </a:lvl1pPr>
          </a:lstStyle>
          <a:p>
            <a:endParaRPr lang="en-US" altLang="zh-CN"/>
          </a:p>
        </p:txBody>
      </p:sp>
      <p:sp>
        <p:nvSpPr>
          <p:cNvPr id="6" name="页脚占位符 5"/>
          <p:cNvSpPr>
            <a:spLocks noGrp="1"/>
          </p:cNvSpPr>
          <p:nvPr>
            <p:ph type="ftr" sz="quarter" idx="11"/>
          </p:nvPr>
        </p:nvSpPr>
        <p:spPr>
          <a:xfrm>
            <a:off x="609918" y="6461126"/>
            <a:ext cx="2338017" cy="244475"/>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6200828" y="6477000"/>
            <a:ext cx="1829753" cy="228600"/>
          </a:xfrm>
          <a:prstGeom prst="rect">
            <a:avLst/>
          </a:prstGeom>
        </p:spPr>
        <p:txBody>
          <a:bodyPr/>
          <a:lstStyle>
            <a:lvl1pPr>
              <a:defRPr/>
            </a:lvl1pPr>
          </a:lstStyle>
          <a:p>
            <a:fld id="{88DBE244-0C1E-461C-A357-BA14F9A18B47}" type="slidenum">
              <a:rPr lang="zh-CN" altLang="en-US"/>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7" y="152400"/>
            <a:ext cx="10368598"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7" y="1524000"/>
            <a:ext cx="5387605"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0828" y="1524000"/>
            <a:ext cx="5387605"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3151240" y="6457951"/>
            <a:ext cx="2846282" cy="244475"/>
          </a:xfrm>
          <a:prstGeom prst="rect">
            <a:avLst/>
          </a:prstGeom>
        </p:spPr>
        <p:txBody>
          <a:bodyPr/>
          <a:lstStyle>
            <a:lvl1pPr>
              <a:defRPr/>
            </a:lvl1pPr>
          </a:lstStyle>
          <a:p>
            <a:endParaRPr lang="en-US" altLang="zh-CN"/>
          </a:p>
        </p:txBody>
      </p:sp>
      <p:sp>
        <p:nvSpPr>
          <p:cNvPr id="6" name="页脚占位符 5"/>
          <p:cNvSpPr>
            <a:spLocks noGrp="1"/>
          </p:cNvSpPr>
          <p:nvPr>
            <p:ph type="ftr" sz="quarter" idx="11"/>
          </p:nvPr>
        </p:nvSpPr>
        <p:spPr>
          <a:xfrm>
            <a:off x="609918" y="6461126"/>
            <a:ext cx="2338017" cy="244475"/>
          </a:xfrm>
          <a:prstGeom prst="rect">
            <a:avLst/>
          </a:prstGeom>
        </p:spPr>
        <p:txBody>
          <a:bodyPr/>
          <a:lstStyle>
            <a:lvl1pPr>
              <a:defRPr/>
            </a:lvl1pPr>
          </a:lstStyle>
          <a:p>
            <a:endParaRPr lang="zh-CN" altLang="en-US"/>
          </a:p>
        </p:txBody>
      </p:sp>
      <p:sp>
        <p:nvSpPr>
          <p:cNvPr id="7" name="灯片编号占位符 6"/>
          <p:cNvSpPr>
            <a:spLocks noGrp="1"/>
          </p:cNvSpPr>
          <p:nvPr>
            <p:ph type="sldNum" sz="quarter" idx="12"/>
          </p:nvPr>
        </p:nvSpPr>
        <p:spPr>
          <a:xfrm>
            <a:off x="6200828" y="6477000"/>
            <a:ext cx="1829753" cy="228600"/>
          </a:xfrm>
          <a:prstGeom prst="rect">
            <a:avLst/>
          </a:prstGeom>
        </p:spPr>
        <p:txBody>
          <a:bodyPr/>
          <a:lstStyle>
            <a:lvl1pPr>
              <a:defRPr/>
            </a:lvl1pPr>
          </a:lstStyle>
          <a:p>
            <a:fld id="{E548DCA1-44D8-4B6A-AB85-7BFCF1A1AF5E}" type="slidenum">
              <a:rPr lang="zh-CN" altLang="en-US"/>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1391375" y="115889"/>
            <a:ext cx="10374950" cy="7651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1488793" y="1139825"/>
            <a:ext cx="5036055" cy="24003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728153" y="1139825"/>
            <a:ext cx="5038172" cy="24003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1488793" y="3692525"/>
            <a:ext cx="5036055" cy="24003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6728153" y="3692525"/>
            <a:ext cx="5038172" cy="24003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a:xfrm>
            <a:off x="7954341" y="6464300"/>
            <a:ext cx="3862811" cy="304800"/>
          </a:xfrm>
          <a:prstGeom prst="rect">
            <a:avLst/>
          </a:prstGeom>
        </p:spPr>
        <p:txBody>
          <a:bodyPr/>
          <a:lstStyle>
            <a:lvl1pPr>
              <a:defRPr/>
            </a:lvl1pPr>
          </a:lstStyle>
          <a:p>
            <a:pPr>
              <a:defRPr/>
            </a:pPr>
            <a:r>
              <a:rPr lang="en-US" altLang="ko-KR"/>
              <a:t>Company Logo</a:t>
            </a:r>
          </a:p>
        </p:txBody>
      </p:sp>
      <p:sp>
        <p:nvSpPr>
          <p:cNvPr id="8" name="灯片编号占位符 7"/>
          <p:cNvSpPr>
            <a:spLocks noGrp="1"/>
          </p:cNvSpPr>
          <p:nvPr>
            <p:ph type="sldNum" sz="quarter" idx="11"/>
          </p:nvPr>
        </p:nvSpPr>
        <p:spPr>
          <a:xfrm>
            <a:off x="4980993" y="6477000"/>
            <a:ext cx="2846282" cy="304800"/>
          </a:xfrm>
          <a:prstGeom prst="rect">
            <a:avLst/>
          </a:prstGeom>
        </p:spPr>
        <p:txBody>
          <a:bodyPr/>
          <a:lstStyle>
            <a:lvl1pPr>
              <a:defRPr/>
            </a:lvl1pPr>
          </a:lstStyle>
          <a:p>
            <a:pPr>
              <a:defRPr/>
            </a:pPr>
            <a:fld id="{31BABEF0-EA34-4DBB-AD69-9BDC4A382AFC}" type="slidenum">
              <a:rPr lang="ko-KR" altLang="en-US"/>
              <a:pPr>
                <a:defRPr/>
              </a:pPr>
              <a:t>‹#›</a:t>
            </a:fld>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1391375" y="115889"/>
            <a:ext cx="10374950" cy="7651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88793" y="1139825"/>
            <a:ext cx="10277533" cy="24003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488793" y="3692525"/>
            <a:ext cx="10277533" cy="24003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a:xfrm>
            <a:off x="7954341" y="6464300"/>
            <a:ext cx="3862811" cy="304800"/>
          </a:xfrm>
          <a:prstGeom prst="rect">
            <a:avLst/>
          </a:prstGeom>
        </p:spPr>
        <p:txBody>
          <a:bodyPr/>
          <a:lstStyle>
            <a:lvl1pPr>
              <a:defRPr/>
            </a:lvl1pPr>
          </a:lstStyle>
          <a:p>
            <a:pPr>
              <a:defRPr/>
            </a:pPr>
            <a:r>
              <a:rPr lang="en-US" altLang="ko-KR"/>
              <a:t>Company Logo</a:t>
            </a:r>
          </a:p>
        </p:txBody>
      </p:sp>
      <p:sp>
        <p:nvSpPr>
          <p:cNvPr id="6" name="灯片编号占位符 5"/>
          <p:cNvSpPr>
            <a:spLocks noGrp="1"/>
          </p:cNvSpPr>
          <p:nvPr>
            <p:ph type="sldNum" sz="quarter" idx="11"/>
          </p:nvPr>
        </p:nvSpPr>
        <p:spPr>
          <a:xfrm>
            <a:off x="4980993" y="6477000"/>
            <a:ext cx="2846282" cy="304800"/>
          </a:xfrm>
          <a:prstGeom prst="rect">
            <a:avLst/>
          </a:prstGeom>
        </p:spPr>
        <p:txBody>
          <a:bodyPr/>
          <a:lstStyle>
            <a:lvl1pPr>
              <a:defRPr/>
            </a:lvl1pPr>
          </a:lstStyle>
          <a:p>
            <a:pPr>
              <a:defRPr/>
            </a:pPr>
            <a:fld id="{9BF0395F-C810-4B64-9714-7C20791093CA}" type="slidenum">
              <a:rPr lang="ko-KR" altLang="en-US"/>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2"/>
          <p:cNvSpPr/>
          <p:nvPr userDrawn="1"/>
        </p:nvSpPr>
        <p:spPr>
          <a:xfrm>
            <a:off x="-11722" y="980184"/>
            <a:ext cx="2988996" cy="1581922"/>
          </a:xfrm>
          <a:custGeom>
            <a:avLst/>
            <a:gdLst>
              <a:gd name="connsiteX0" fmla="*/ 0 w 2988996"/>
              <a:gd name="connsiteY0" fmla="*/ 0 h 1581922"/>
              <a:gd name="connsiteX1" fmla="*/ 2977274 w 2988996"/>
              <a:gd name="connsiteY1" fmla="*/ 1042696 h 1581922"/>
              <a:gd name="connsiteX2" fmla="*/ 2988996 w 2988996"/>
              <a:gd name="connsiteY2" fmla="*/ 1581922 h 1581922"/>
              <a:gd name="connsiteX3" fmla="*/ 11723 w 2988996"/>
              <a:gd name="connsiteY3" fmla="*/ 1002590 h 1581922"/>
              <a:gd name="connsiteX4" fmla="*/ 0 w 2988996"/>
              <a:gd name="connsiteY4" fmla="*/ 0 h 1581922"/>
              <a:gd name="connsiteX0" fmla="*/ 0 w 2988996"/>
              <a:gd name="connsiteY0" fmla="*/ 0 h 1581922"/>
              <a:gd name="connsiteX1" fmla="*/ 2977274 w 2988996"/>
              <a:gd name="connsiteY1" fmla="*/ 1042696 h 1581922"/>
              <a:gd name="connsiteX2" fmla="*/ 2988996 w 2988996"/>
              <a:gd name="connsiteY2" fmla="*/ 1581922 h 1581922"/>
              <a:gd name="connsiteX3" fmla="*/ 0 w 2988996"/>
              <a:gd name="connsiteY3" fmla="*/ 779851 h 1581922"/>
              <a:gd name="connsiteX4" fmla="*/ 0 w 2988996"/>
              <a:gd name="connsiteY4" fmla="*/ 0 h 1581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996" h="1581922">
                <a:moveTo>
                  <a:pt x="0" y="0"/>
                </a:moveTo>
                <a:lnTo>
                  <a:pt x="2977274" y="1042696"/>
                </a:lnTo>
                <a:lnTo>
                  <a:pt x="2988996" y="1581922"/>
                </a:lnTo>
                <a:lnTo>
                  <a:pt x="0" y="779851"/>
                </a:lnTo>
                <a:lnTo>
                  <a:pt x="0" y="0"/>
                </a:lnTo>
                <a:close/>
              </a:path>
            </a:pathLst>
          </a:custGeom>
          <a:gradFill flip="none" rotWithShape="1">
            <a:gsLst>
              <a:gs pos="0">
                <a:srgbClr val="FF9300"/>
              </a:gs>
              <a:gs pos="47000">
                <a:srgbClr val="FF9C19"/>
              </a:gs>
              <a:gs pos="100000">
                <a:srgbClr val="FFA52D"/>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 name="五边形 5"/>
          <p:cNvSpPr/>
          <p:nvPr userDrawn="1"/>
        </p:nvSpPr>
        <p:spPr>
          <a:xfrm>
            <a:off x="2964964" y="2540292"/>
            <a:ext cx="2127824" cy="504056"/>
          </a:xfrm>
          <a:prstGeom prst="homePlate">
            <a:avLst/>
          </a:prstGeom>
          <a:gradFill flip="none" rotWithShape="1">
            <a:gsLst>
              <a:gs pos="0">
                <a:srgbClr val="FF9300">
                  <a:lumMod val="72000"/>
                  <a:lumOff val="28000"/>
                </a:srgbClr>
              </a:gs>
              <a:gs pos="27000">
                <a:srgbClr val="FFA52D">
                  <a:lumMod val="45000"/>
                  <a:lumOff val="55000"/>
                </a:srgbClr>
              </a:gs>
              <a:gs pos="100000">
                <a:srgbClr val="FFA52D">
                  <a:lumMod val="45000"/>
                  <a:lumOff val="5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 name="五边形 7"/>
          <p:cNvSpPr/>
          <p:nvPr userDrawn="1"/>
        </p:nvSpPr>
        <p:spPr>
          <a:xfrm>
            <a:off x="2964964" y="3548404"/>
            <a:ext cx="2127824" cy="504056"/>
          </a:xfrm>
          <a:prstGeom prst="homePlate">
            <a:avLst/>
          </a:prstGeom>
          <a:gradFill flip="none" rotWithShape="1">
            <a:gsLst>
              <a:gs pos="0">
                <a:srgbClr val="FF9300">
                  <a:lumMod val="72000"/>
                  <a:lumOff val="28000"/>
                </a:srgbClr>
              </a:gs>
              <a:gs pos="27000">
                <a:srgbClr val="FFA52D">
                  <a:lumMod val="45000"/>
                  <a:lumOff val="55000"/>
                </a:srgbClr>
              </a:gs>
              <a:gs pos="100000">
                <a:srgbClr val="FFA52D">
                  <a:lumMod val="45000"/>
                  <a:lumOff val="5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kern="0">
              <a:solidFill>
                <a:sysClr val="window" lastClr="FFFFFF"/>
              </a:solidFill>
              <a:latin typeface="Calibri"/>
              <a:ea typeface="宋体"/>
            </a:endParaRPr>
          </a:p>
        </p:txBody>
      </p:sp>
      <p:sp>
        <p:nvSpPr>
          <p:cNvPr id="9" name="五边形 8"/>
          <p:cNvSpPr/>
          <p:nvPr userDrawn="1"/>
        </p:nvSpPr>
        <p:spPr>
          <a:xfrm>
            <a:off x="2964964" y="4556516"/>
            <a:ext cx="2127824" cy="504056"/>
          </a:xfrm>
          <a:prstGeom prst="homePlate">
            <a:avLst/>
          </a:prstGeom>
          <a:gradFill flip="none" rotWithShape="1">
            <a:gsLst>
              <a:gs pos="0">
                <a:srgbClr val="FF9300">
                  <a:lumMod val="72000"/>
                  <a:lumOff val="28000"/>
                </a:srgbClr>
              </a:gs>
              <a:gs pos="27000">
                <a:srgbClr val="FFA52D">
                  <a:lumMod val="45000"/>
                  <a:lumOff val="55000"/>
                </a:srgbClr>
              </a:gs>
              <a:gs pos="100000">
                <a:srgbClr val="FFA52D">
                  <a:lumMod val="45000"/>
                  <a:lumOff val="5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kern="0">
              <a:solidFill>
                <a:sysClr val="window" lastClr="FFFFFF"/>
              </a:solidFill>
              <a:latin typeface="Calibri"/>
              <a:ea typeface="宋体"/>
            </a:endParaRPr>
          </a:p>
        </p:txBody>
      </p:sp>
      <p:sp>
        <p:nvSpPr>
          <p:cNvPr id="10" name="矩形 2"/>
          <p:cNvSpPr/>
          <p:nvPr userDrawn="1"/>
        </p:nvSpPr>
        <p:spPr>
          <a:xfrm>
            <a:off x="-11722" y="3300056"/>
            <a:ext cx="2976686" cy="992748"/>
          </a:xfrm>
          <a:custGeom>
            <a:avLst/>
            <a:gdLst>
              <a:gd name="connsiteX0" fmla="*/ 0 w 2964963"/>
              <a:gd name="connsiteY0" fmla="*/ 0 h 895715"/>
              <a:gd name="connsiteX1" fmla="*/ 2941517 w 2964963"/>
              <a:gd name="connsiteY1" fmla="*/ 344767 h 895715"/>
              <a:gd name="connsiteX2" fmla="*/ 2964963 w 2964963"/>
              <a:gd name="connsiteY2" fmla="*/ 895715 h 895715"/>
              <a:gd name="connsiteX3" fmla="*/ 0 w 2964963"/>
              <a:gd name="connsiteY3" fmla="*/ 746565 h 895715"/>
              <a:gd name="connsiteX4" fmla="*/ 0 w 2964963"/>
              <a:gd name="connsiteY4" fmla="*/ 0 h 895715"/>
              <a:gd name="connsiteX0" fmla="*/ 11723 w 2976686"/>
              <a:gd name="connsiteY0" fmla="*/ 0 h 895715"/>
              <a:gd name="connsiteX1" fmla="*/ 2953240 w 2976686"/>
              <a:gd name="connsiteY1" fmla="*/ 344767 h 895715"/>
              <a:gd name="connsiteX2" fmla="*/ 2976686 w 2976686"/>
              <a:gd name="connsiteY2" fmla="*/ 895715 h 895715"/>
              <a:gd name="connsiteX3" fmla="*/ 0 w 2976686"/>
              <a:gd name="connsiteY3" fmla="*/ 887241 h 895715"/>
              <a:gd name="connsiteX4" fmla="*/ 11723 w 2976686"/>
              <a:gd name="connsiteY4" fmla="*/ 0 h 895715"/>
              <a:gd name="connsiteX0" fmla="*/ 11723 w 2976686"/>
              <a:gd name="connsiteY0" fmla="*/ 0 h 1016195"/>
              <a:gd name="connsiteX1" fmla="*/ 2953240 w 2976686"/>
              <a:gd name="connsiteY1" fmla="*/ 344767 h 1016195"/>
              <a:gd name="connsiteX2" fmla="*/ 2976686 w 2976686"/>
              <a:gd name="connsiteY2" fmla="*/ 895715 h 1016195"/>
              <a:gd name="connsiteX3" fmla="*/ 0 w 2976686"/>
              <a:gd name="connsiteY3" fmla="*/ 1016195 h 1016195"/>
              <a:gd name="connsiteX4" fmla="*/ 11723 w 2976686"/>
              <a:gd name="connsiteY4" fmla="*/ 0 h 1016195"/>
              <a:gd name="connsiteX0" fmla="*/ 0 w 2976686"/>
              <a:gd name="connsiteY0" fmla="*/ 0 h 898964"/>
              <a:gd name="connsiteX1" fmla="*/ 2953240 w 2976686"/>
              <a:gd name="connsiteY1" fmla="*/ 227536 h 898964"/>
              <a:gd name="connsiteX2" fmla="*/ 2976686 w 2976686"/>
              <a:gd name="connsiteY2" fmla="*/ 778484 h 898964"/>
              <a:gd name="connsiteX3" fmla="*/ 0 w 2976686"/>
              <a:gd name="connsiteY3" fmla="*/ 898964 h 898964"/>
              <a:gd name="connsiteX4" fmla="*/ 0 w 2976686"/>
              <a:gd name="connsiteY4" fmla="*/ 0 h 898964"/>
              <a:gd name="connsiteX0" fmla="*/ 0 w 2976686"/>
              <a:gd name="connsiteY0" fmla="*/ 0 h 992748"/>
              <a:gd name="connsiteX1" fmla="*/ 2953240 w 2976686"/>
              <a:gd name="connsiteY1" fmla="*/ 227536 h 992748"/>
              <a:gd name="connsiteX2" fmla="*/ 2976686 w 2976686"/>
              <a:gd name="connsiteY2" fmla="*/ 778484 h 992748"/>
              <a:gd name="connsiteX3" fmla="*/ 0 w 2976686"/>
              <a:gd name="connsiteY3" fmla="*/ 992748 h 992748"/>
              <a:gd name="connsiteX4" fmla="*/ 0 w 2976686"/>
              <a:gd name="connsiteY4" fmla="*/ 0 h 99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686" h="992748">
                <a:moveTo>
                  <a:pt x="0" y="0"/>
                </a:moveTo>
                <a:lnTo>
                  <a:pt x="2953240" y="227536"/>
                </a:lnTo>
                <a:lnTo>
                  <a:pt x="2976686" y="778484"/>
                </a:lnTo>
                <a:lnTo>
                  <a:pt x="0" y="992748"/>
                </a:lnTo>
                <a:lnTo>
                  <a:pt x="0" y="0"/>
                </a:lnTo>
                <a:close/>
              </a:path>
            </a:pathLst>
          </a:custGeom>
          <a:gradFill flip="none" rotWithShape="1">
            <a:gsLst>
              <a:gs pos="0">
                <a:srgbClr val="FF9300">
                  <a:lumMod val="40000"/>
                  <a:lumOff val="60000"/>
                </a:srgbClr>
              </a:gs>
              <a:gs pos="47000">
                <a:srgbClr val="FF9C19">
                  <a:lumMod val="45000"/>
                  <a:lumOff val="55000"/>
                </a:srgbClr>
              </a:gs>
              <a:gs pos="100000">
                <a:srgbClr val="FFA52D">
                  <a:lumMod val="50000"/>
                  <a:lumOff val="50000"/>
                </a:srgb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kern="0">
              <a:solidFill>
                <a:sysClr val="window" lastClr="FFFFFF"/>
              </a:solidFill>
              <a:latin typeface="Calibri"/>
              <a:ea typeface="宋体"/>
            </a:endParaRPr>
          </a:p>
        </p:txBody>
      </p:sp>
      <p:sp>
        <p:nvSpPr>
          <p:cNvPr id="11" name="矩形 2"/>
          <p:cNvSpPr/>
          <p:nvPr userDrawn="1"/>
        </p:nvSpPr>
        <p:spPr>
          <a:xfrm>
            <a:off x="1" y="1732096"/>
            <a:ext cx="2976687" cy="1312251"/>
          </a:xfrm>
          <a:custGeom>
            <a:avLst/>
            <a:gdLst>
              <a:gd name="connsiteX0" fmla="*/ 0 w 2976687"/>
              <a:gd name="connsiteY0" fmla="*/ 0 h 1312251"/>
              <a:gd name="connsiteX1" fmla="*/ 2953241 w 2976687"/>
              <a:gd name="connsiteY1" fmla="*/ 808196 h 1312251"/>
              <a:gd name="connsiteX2" fmla="*/ 2976687 w 2976687"/>
              <a:gd name="connsiteY2" fmla="*/ 1312251 h 1312251"/>
              <a:gd name="connsiteX3" fmla="*/ 0 w 2976687"/>
              <a:gd name="connsiteY3" fmla="*/ 769898 h 1312251"/>
              <a:gd name="connsiteX4" fmla="*/ 0 w 2976687"/>
              <a:gd name="connsiteY4" fmla="*/ 0 h 1312251"/>
              <a:gd name="connsiteX0" fmla="*/ 0 w 2976687"/>
              <a:gd name="connsiteY0" fmla="*/ 0 h 1312251"/>
              <a:gd name="connsiteX1" fmla="*/ 2953241 w 2976687"/>
              <a:gd name="connsiteY1" fmla="*/ 808196 h 1312251"/>
              <a:gd name="connsiteX2" fmla="*/ 2976687 w 2976687"/>
              <a:gd name="connsiteY2" fmla="*/ 1312251 h 1312251"/>
              <a:gd name="connsiteX3" fmla="*/ 0 w 2976687"/>
              <a:gd name="connsiteY3" fmla="*/ 664390 h 1312251"/>
              <a:gd name="connsiteX4" fmla="*/ 0 w 2976687"/>
              <a:gd name="connsiteY4" fmla="*/ 0 h 1312251"/>
              <a:gd name="connsiteX0" fmla="*/ 0 w 2976687"/>
              <a:gd name="connsiteY0" fmla="*/ 0 h 1312251"/>
              <a:gd name="connsiteX1" fmla="*/ 2953241 w 2976687"/>
              <a:gd name="connsiteY1" fmla="*/ 808196 h 1312251"/>
              <a:gd name="connsiteX2" fmla="*/ 2976687 w 2976687"/>
              <a:gd name="connsiteY2" fmla="*/ 1312251 h 1312251"/>
              <a:gd name="connsiteX3" fmla="*/ 0 w 2976687"/>
              <a:gd name="connsiteY3" fmla="*/ 711282 h 1312251"/>
              <a:gd name="connsiteX4" fmla="*/ 0 w 2976687"/>
              <a:gd name="connsiteY4" fmla="*/ 0 h 1312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687" h="1312251">
                <a:moveTo>
                  <a:pt x="0" y="0"/>
                </a:moveTo>
                <a:lnTo>
                  <a:pt x="2953241" y="808196"/>
                </a:lnTo>
                <a:lnTo>
                  <a:pt x="2976687" y="1312251"/>
                </a:lnTo>
                <a:lnTo>
                  <a:pt x="0" y="711282"/>
                </a:lnTo>
                <a:lnTo>
                  <a:pt x="0" y="0"/>
                </a:lnTo>
                <a:close/>
              </a:path>
            </a:pathLst>
          </a:custGeom>
          <a:gradFill flip="none" rotWithShape="1">
            <a:gsLst>
              <a:gs pos="0">
                <a:srgbClr val="FF9300">
                  <a:lumMod val="40000"/>
                  <a:lumOff val="60000"/>
                </a:srgbClr>
              </a:gs>
              <a:gs pos="47000">
                <a:srgbClr val="FF9C19">
                  <a:lumMod val="45000"/>
                  <a:lumOff val="55000"/>
                </a:srgbClr>
              </a:gs>
              <a:gs pos="100000">
                <a:srgbClr val="FFA52D">
                  <a:lumMod val="50000"/>
                  <a:lumOff val="50000"/>
                </a:srgb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kern="0">
              <a:solidFill>
                <a:sysClr val="window" lastClr="FFFFFF"/>
              </a:solidFill>
              <a:latin typeface="Calibri"/>
              <a:ea typeface="宋体"/>
            </a:endParaRPr>
          </a:p>
        </p:txBody>
      </p:sp>
      <p:sp>
        <p:nvSpPr>
          <p:cNvPr id="12" name="矩形 2"/>
          <p:cNvSpPr/>
          <p:nvPr userDrawn="1"/>
        </p:nvSpPr>
        <p:spPr>
          <a:xfrm>
            <a:off x="-11724" y="2445819"/>
            <a:ext cx="2976687" cy="1112800"/>
          </a:xfrm>
          <a:custGeom>
            <a:avLst/>
            <a:gdLst>
              <a:gd name="connsiteX0" fmla="*/ 0 w 2976687"/>
              <a:gd name="connsiteY0" fmla="*/ 0 h 1159692"/>
              <a:gd name="connsiteX1" fmla="*/ 2976687 w 2976687"/>
              <a:gd name="connsiteY1" fmla="*/ 632188 h 1159692"/>
              <a:gd name="connsiteX2" fmla="*/ 2964963 w 2976687"/>
              <a:gd name="connsiteY2" fmla="*/ 1159692 h 1159692"/>
              <a:gd name="connsiteX3" fmla="*/ 11723 w 2976687"/>
              <a:gd name="connsiteY3" fmla="*/ 781870 h 1159692"/>
              <a:gd name="connsiteX4" fmla="*/ 0 w 2976687"/>
              <a:gd name="connsiteY4" fmla="*/ 0 h 1159692"/>
              <a:gd name="connsiteX0" fmla="*/ 0 w 2976687"/>
              <a:gd name="connsiteY0" fmla="*/ 0 h 1159692"/>
              <a:gd name="connsiteX1" fmla="*/ 2976687 w 2976687"/>
              <a:gd name="connsiteY1" fmla="*/ 632188 h 1159692"/>
              <a:gd name="connsiteX2" fmla="*/ 2964963 w 2976687"/>
              <a:gd name="connsiteY2" fmla="*/ 1159692 h 1159692"/>
              <a:gd name="connsiteX3" fmla="*/ 11723 w 2976687"/>
              <a:gd name="connsiteY3" fmla="*/ 899100 h 1159692"/>
              <a:gd name="connsiteX4" fmla="*/ 0 w 2976687"/>
              <a:gd name="connsiteY4" fmla="*/ 0 h 1159692"/>
              <a:gd name="connsiteX0" fmla="*/ 0 w 2976687"/>
              <a:gd name="connsiteY0" fmla="*/ 0 h 1112800"/>
              <a:gd name="connsiteX1" fmla="*/ 2976687 w 2976687"/>
              <a:gd name="connsiteY1" fmla="*/ 585296 h 1112800"/>
              <a:gd name="connsiteX2" fmla="*/ 2964963 w 2976687"/>
              <a:gd name="connsiteY2" fmla="*/ 1112800 h 1112800"/>
              <a:gd name="connsiteX3" fmla="*/ 11723 w 2976687"/>
              <a:gd name="connsiteY3" fmla="*/ 852208 h 1112800"/>
              <a:gd name="connsiteX4" fmla="*/ 0 w 2976687"/>
              <a:gd name="connsiteY4" fmla="*/ 0 h 11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687" h="1112800">
                <a:moveTo>
                  <a:pt x="0" y="0"/>
                </a:moveTo>
                <a:lnTo>
                  <a:pt x="2976687" y="585296"/>
                </a:lnTo>
                <a:lnTo>
                  <a:pt x="2964963" y="1112800"/>
                </a:lnTo>
                <a:cubicBezTo>
                  <a:pt x="1980550" y="975136"/>
                  <a:pt x="996136" y="989872"/>
                  <a:pt x="11723" y="852208"/>
                </a:cubicBezTo>
                <a:cubicBezTo>
                  <a:pt x="11723" y="626754"/>
                  <a:pt x="0" y="225454"/>
                  <a:pt x="0" y="0"/>
                </a:cubicBezTo>
                <a:close/>
              </a:path>
            </a:pathLst>
          </a:custGeom>
          <a:gradFill flip="none" rotWithShape="1">
            <a:gsLst>
              <a:gs pos="0">
                <a:srgbClr val="FF9300"/>
              </a:gs>
              <a:gs pos="47000">
                <a:srgbClr val="FF9C19"/>
              </a:gs>
              <a:gs pos="100000">
                <a:srgbClr val="FFA52D"/>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kern="0">
              <a:solidFill>
                <a:sysClr val="window" lastClr="FFFFFF"/>
              </a:solidFill>
              <a:latin typeface="Calibri"/>
              <a:ea typeface="宋体"/>
            </a:endParaRPr>
          </a:p>
        </p:txBody>
      </p:sp>
      <p:sp>
        <p:nvSpPr>
          <p:cNvPr id="13" name="矩形 2"/>
          <p:cNvSpPr/>
          <p:nvPr userDrawn="1"/>
        </p:nvSpPr>
        <p:spPr>
          <a:xfrm>
            <a:off x="-11723" y="4556518"/>
            <a:ext cx="2977274" cy="1393554"/>
          </a:xfrm>
          <a:custGeom>
            <a:avLst/>
            <a:gdLst>
              <a:gd name="connsiteX0" fmla="*/ 2942105 w 2965551"/>
              <a:gd name="connsiteY0" fmla="*/ 0 h 1006692"/>
              <a:gd name="connsiteX1" fmla="*/ 2965551 w 2965551"/>
              <a:gd name="connsiteY1" fmla="*/ 504055 h 1006692"/>
              <a:gd name="connsiteX2" fmla="*/ 0 w 2965551"/>
              <a:gd name="connsiteY2" fmla="*/ 1006692 h 1006692"/>
              <a:gd name="connsiteX3" fmla="*/ 0 w 2965551"/>
              <a:gd name="connsiteY3" fmla="*/ 45621 h 1006692"/>
              <a:gd name="connsiteX4" fmla="*/ 2942105 w 2965551"/>
              <a:gd name="connsiteY4" fmla="*/ 0 h 1006692"/>
              <a:gd name="connsiteX0" fmla="*/ 2953828 w 2977274"/>
              <a:gd name="connsiteY0" fmla="*/ 0 h 1006692"/>
              <a:gd name="connsiteX1" fmla="*/ 2977274 w 2977274"/>
              <a:gd name="connsiteY1" fmla="*/ 504055 h 1006692"/>
              <a:gd name="connsiteX2" fmla="*/ 11723 w 2977274"/>
              <a:gd name="connsiteY2" fmla="*/ 1006692 h 1006692"/>
              <a:gd name="connsiteX3" fmla="*/ 0 w 2977274"/>
              <a:gd name="connsiteY3" fmla="*/ 186298 h 1006692"/>
              <a:gd name="connsiteX4" fmla="*/ 2953828 w 2977274"/>
              <a:gd name="connsiteY4" fmla="*/ 0 h 1006692"/>
              <a:gd name="connsiteX0" fmla="*/ 2953828 w 2977274"/>
              <a:gd name="connsiteY0" fmla="*/ 0 h 1205985"/>
              <a:gd name="connsiteX1" fmla="*/ 2977274 w 2977274"/>
              <a:gd name="connsiteY1" fmla="*/ 504055 h 1205985"/>
              <a:gd name="connsiteX2" fmla="*/ 11723 w 2977274"/>
              <a:gd name="connsiteY2" fmla="*/ 1205985 h 1205985"/>
              <a:gd name="connsiteX3" fmla="*/ 0 w 2977274"/>
              <a:gd name="connsiteY3" fmla="*/ 186298 h 1205985"/>
              <a:gd name="connsiteX4" fmla="*/ 2953828 w 2977274"/>
              <a:gd name="connsiteY4" fmla="*/ 0 h 1205985"/>
              <a:gd name="connsiteX0" fmla="*/ 2953828 w 2977274"/>
              <a:gd name="connsiteY0" fmla="*/ 0 h 1205985"/>
              <a:gd name="connsiteX1" fmla="*/ 2977274 w 2977274"/>
              <a:gd name="connsiteY1" fmla="*/ 504055 h 1205985"/>
              <a:gd name="connsiteX2" fmla="*/ 11723 w 2977274"/>
              <a:gd name="connsiteY2" fmla="*/ 1205985 h 1205985"/>
              <a:gd name="connsiteX3" fmla="*/ 0 w 2977274"/>
              <a:gd name="connsiteY3" fmla="*/ 362144 h 1205985"/>
              <a:gd name="connsiteX4" fmla="*/ 2953828 w 2977274"/>
              <a:gd name="connsiteY4" fmla="*/ 0 h 1205985"/>
              <a:gd name="connsiteX0" fmla="*/ 2953828 w 2977274"/>
              <a:gd name="connsiteY0" fmla="*/ 0 h 1393554"/>
              <a:gd name="connsiteX1" fmla="*/ 2977274 w 2977274"/>
              <a:gd name="connsiteY1" fmla="*/ 504055 h 1393554"/>
              <a:gd name="connsiteX2" fmla="*/ 11723 w 2977274"/>
              <a:gd name="connsiteY2" fmla="*/ 1393554 h 1393554"/>
              <a:gd name="connsiteX3" fmla="*/ 0 w 2977274"/>
              <a:gd name="connsiteY3" fmla="*/ 362144 h 1393554"/>
              <a:gd name="connsiteX4" fmla="*/ 2953828 w 2977274"/>
              <a:gd name="connsiteY4" fmla="*/ 0 h 1393554"/>
              <a:gd name="connsiteX0" fmla="*/ 2953828 w 2977274"/>
              <a:gd name="connsiteY0" fmla="*/ 0 h 1393554"/>
              <a:gd name="connsiteX1" fmla="*/ 2977274 w 2977274"/>
              <a:gd name="connsiteY1" fmla="*/ 504055 h 1393554"/>
              <a:gd name="connsiteX2" fmla="*/ 11723 w 2977274"/>
              <a:gd name="connsiteY2" fmla="*/ 1393554 h 1393554"/>
              <a:gd name="connsiteX3" fmla="*/ 0 w 2977274"/>
              <a:gd name="connsiteY3" fmla="*/ 491098 h 1393554"/>
              <a:gd name="connsiteX4" fmla="*/ 2953828 w 2977274"/>
              <a:gd name="connsiteY4" fmla="*/ 0 h 1393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274" h="1393554">
                <a:moveTo>
                  <a:pt x="2953828" y="0"/>
                </a:moveTo>
                <a:lnTo>
                  <a:pt x="2977274" y="504055"/>
                </a:lnTo>
                <a:lnTo>
                  <a:pt x="11723" y="1393554"/>
                </a:lnTo>
                <a:lnTo>
                  <a:pt x="0" y="491098"/>
                </a:lnTo>
                <a:lnTo>
                  <a:pt x="2953828" y="0"/>
                </a:lnTo>
                <a:close/>
              </a:path>
            </a:pathLst>
          </a:custGeom>
          <a:gradFill flip="none" rotWithShape="1">
            <a:gsLst>
              <a:gs pos="0">
                <a:srgbClr val="FF9300">
                  <a:lumMod val="40000"/>
                  <a:lumOff val="60000"/>
                </a:srgbClr>
              </a:gs>
              <a:gs pos="47000">
                <a:srgbClr val="FF9C19">
                  <a:lumMod val="45000"/>
                  <a:lumOff val="55000"/>
                </a:srgbClr>
              </a:gs>
              <a:gs pos="100000">
                <a:srgbClr val="FFA52D">
                  <a:lumMod val="50000"/>
                  <a:lumOff val="50000"/>
                </a:srgbClr>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kern="0">
              <a:solidFill>
                <a:sysClr val="window" lastClr="FFFFFF"/>
              </a:solidFill>
              <a:latin typeface="Calibri"/>
              <a:ea typeface="宋体"/>
            </a:endParaRPr>
          </a:p>
        </p:txBody>
      </p:sp>
      <p:sp>
        <p:nvSpPr>
          <p:cNvPr id="14" name="矩形 2"/>
          <p:cNvSpPr/>
          <p:nvPr userDrawn="1"/>
        </p:nvSpPr>
        <p:spPr>
          <a:xfrm>
            <a:off x="-11724" y="4052460"/>
            <a:ext cx="2976687" cy="994636"/>
          </a:xfrm>
          <a:custGeom>
            <a:avLst/>
            <a:gdLst>
              <a:gd name="connsiteX0" fmla="*/ 0 w 2964964"/>
              <a:gd name="connsiteY0" fmla="*/ 0 h 828291"/>
              <a:gd name="connsiteX1" fmla="*/ 2953242 w 2964964"/>
              <a:gd name="connsiteY1" fmla="*/ 138455 h 828291"/>
              <a:gd name="connsiteX2" fmla="*/ 2964964 w 2964964"/>
              <a:gd name="connsiteY2" fmla="*/ 642512 h 828291"/>
              <a:gd name="connsiteX3" fmla="*/ 0 w 2964964"/>
              <a:gd name="connsiteY3" fmla="*/ 828291 h 828291"/>
              <a:gd name="connsiteX4" fmla="*/ 0 w 2964964"/>
              <a:gd name="connsiteY4" fmla="*/ 0 h 828291"/>
              <a:gd name="connsiteX0" fmla="*/ 0 w 2964964"/>
              <a:gd name="connsiteY0" fmla="*/ 13945 h 689836"/>
              <a:gd name="connsiteX1" fmla="*/ 2953242 w 2964964"/>
              <a:gd name="connsiteY1" fmla="*/ 0 h 689836"/>
              <a:gd name="connsiteX2" fmla="*/ 2964964 w 2964964"/>
              <a:gd name="connsiteY2" fmla="*/ 504057 h 689836"/>
              <a:gd name="connsiteX3" fmla="*/ 0 w 2964964"/>
              <a:gd name="connsiteY3" fmla="*/ 689836 h 689836"/>
              <a:gd name="connsiteX4" fmla="*/ 0 w 2964964"/>
              <a:gd name="connsiteY4" fmla="*/ 13945 h 689836"/>
              <a:gd name="connsiteX0" fmla="*/ 0 w 2964964"/>
              <a:gd name="connsiteY0" fmla="*/ 13945 h 853959"/>
              <a:gd name="connsiteX1" fmla="*/ 2953242 w 2964964"/>
              <a:gd name="connsiteY1" fmla="*/ 0 h 853959"/>
              <a:gd name="connsiteX2" fmla="*/ 2964964 w 2964964"/>
              <a:gd name="connsiteY2" fmla="*/ 504057 h 853959"/>
              <a:gd name="connsiteX3" fmla="*/ 0 w 2964964"/>
              <a:gd name="connsiteY3" fmla="*/ 853959 h 853959"/>
              <a:gd name="connsiteX4" fmla="*/ 0 w 2964964"/>
              <a:gd name="connsiteY4" fmla="*/ 13945 h 853959"/>
              <a:gd name="connsiteX0" fmla="*/ 0 w 2964964"/>
              <a:gd name="connsiteY0" fmla="*/ 154622 h 853959"/>
              <a:gd name="connsiteX1" fmla="*/ 2953242 w 2964964"/>
              <a:gd name="connsiteY1" fmla="*/ 0 h 853959"/>
              <a:gd name="connsiteX2" fmla="*/ 2964964 w 2964964"/>
              <a:gd name="connsiteY2" fmla="*/ 504057 h 853959"/>
              <a:gd name="connsiteX3" fmla="*/ 0 w 2964964"/>
              <a:gd name="connsiteY3" fmla="*/ 853959 h 853959"/>
              <a:gd name="connsiteX4" fmla="*/ 0 w 2964964"/>
              <a:gd name="connsiteY4" fmla="*/ 154622 h 853959"/>
              <a:gd name="connsiteX0" fmla="*/ 11723 w 2976687"/>
              <a:gd name="connsiteY0" fmla="*/ 154622 h 994636"/>
              <a:gd name="connsiteX1" fmla="*/ 2964965 w 2976687"/>
              <a:gd name="connsiteY1" fmla="*/ 0 h 994636"/>
              <a:gd name="connsiteX2" fmla="*/ 2976687 w 2976687"/>
              <a:gd name="connsiteY2" fmla="*/ 504057 h 994636"/>
              <a:gd name="connsiteX3" fmla="*/ 0 w 2976687"/>
              <a:gd name="connsiteY3" fmla="*/ 994636 h 994636"/>
              <a:gd name="connsiteX4" fmla="*/ 11723 w 2976687"/>
              <a:gd name="connsiteY4" fmla="*/ 154622 h 994636"/>
              <a:gd name="connsiteX0" fmla="*/ 11723 w 2976687"/>
              <a:gd name="connsiteY0" fmla="*/ 224960 h 994636"/>
              <a:gd name="connsiteX1" fmla="*/ 2964965 w 2976687"/>
              <a:gd name="connsiteY1" fmla="*/ 0 h 994636"/>
              <a:gd name="connsiteX2" fmla="*/ 2976687 w 2976687"/>
              <a:gd name="connsiteY2" fmla="*/ 504057 h 994636"/>
              <a:gd name="connsiteX3" fmla="*/ 0 w 2976687"/>
              <a:gd name="connsiteY3" fmla="*/ 994636 h 994636"/>
              <a:gd name="connsiteX4" fmla="*/ 11723 w 2976687"/>
              <a:gd name="connsiteY4" fmla="*/ 224960 h 994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687" h="994636">
                <a:moveTo>
                  <a:pt x="11723" y="224960"/>
                </a:moveTo>
                <a:lnTo>
                  <a:pt x="2964965" y="0"/>
                </a:lnTo>
                <a:lnTo>
                  <a:pt x="2976687" y="504057"/>
                </a:lnTo>
                <a:lnTo>
                  <a:pt x="0" y="994636"/>
                </a:lnTo>
                <a:lnTo>
                  <a:pt x="11723" y="224960"/>
                </a:lnTo>
                <a:close/>
              </a:path>
            </a:pathLst>
          </a:custGeom>
          <a:gradFill flip="none" rotWithShape="1">
            <a:gsLst>
              <a:gs pos="0">
                <a:srgbClr val="FF9300"/>
              </a:gs>
              <a:gs pos="47000">
                <a:srgbClr val="FF9C19"/>
              </a:gs>
              <a:gs pos="100000">
                <a:srgbClr val="FFA52D"/>
              </a:gs>
            </a:gsLst>
            <a:lin ang="108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kern="0">
              <a:solidFill>
                <a:sysClr val="window" lastClr="FFFFFF"/>
              </a:solidFill>
              <a:latin typeface="Calibri"/>
              <a:ea typeface="宋体"/>
            </a:endParaRPr>
          </a:p>
        </p:txBody>
      </p:sp>
      <p:sp>
        <p:nvSpPr>
          <p:cNvPr id="15" name="TextBox 10"/>
          <p:cNvSpPr txBox="1"/>
          <p:nvPr userDrawn="1"/>
        </p:nvSpPr>
        <p:spPr>
          <a:xfrm>
            <a:off x="5523166" y="1904404"/>
            <a:ext cx="3441322" cy="742319"/>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3600" b="1" i="0" u="none" strike="noStrike" kern="0" cap="none" spc="0" normalizeH="0" baseline="0" noProof="0" dirty="0" smtClean="0">
                <a:ln>
                  <a:noFill/>
                </a:ln>
                <a:solidFill>
                  <a:srgbClr val="686868"/>
                </a:solidFill>
                <a:effectLst/>
                <a:uLnTx/>
                <a:uFillTx/>
                <a:latin typeface="微软雅黑" pitchFamily="34" charset="-122"/>
                <a:ea typeface="微软雅黑" pitchFamily="34" charset="-122"/>
              </a:rPr>
              <a:t>公司概况</a:t>
            </a:r>
            <a:endParaRPr kumimoji="0" lang="zh-CN" altLang="en-US" sz="3600" b="1" i="0" u="none" strike="noStrike" kern="0" cap="none" spc="0" normalizeH="0" baseline="0" noProof="0" dirty="0">
              <a:ln>
                <a:noFill/>
              </a:ln>
              <a:solidFill>
                <a:srgbClr val="686868"/>
              </a:solidFill>
              <a:effectLst/>
              <a:uLnTx/>
              <a:uFillTx/>
              <a:latin typeface="微软雅黑" pitchFamily="34" charset="-122"/>
              <a:ea typeface="微软雅黑" pitchFamily="34" charset="-122"/>
            </a:endParaRPr>
          </a:p>
        </p:txBody>
      </p:sp>
      <p:sp>
        <p:nvSpPr>
          <p:cNvPr id="16" name="TextBox 11"/>
          <p:cNvSpPr txBox="1"/>
          <p:nvPr userDrawn="1"/>
        </p:nvSpPr>
        <p:spPr>
          <a:xfrm>
            <a:off x="5508104" y="2952527"/>
            <a:ext cx="3441322" cy="742319"/>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3600" b="1" i="0" u="none" strike="noStrike" kern="0" cap="none" spc="0" normalizeH="0" baseline="0" noProof="0" smtClean="0">
                <a:ln>
                  <a:noFill/>
                </a:ln>
                <a:solidFill>
                  <a:srgbClr val="686868"/>
                </a:solidFill>
                <a:effectLst/>
                <a:uLnTx/>
                <a:uFillTx/>
                <a:latin typeface="微软雅黑" pitchFamily="34" charset="-122"/>
                <a:ea typeface="微软雅黑" pitchFamily="34" charset="-122"/>
              </a:rPr>
              <a:t>集团大事记</a:t>
            </a:r>
            <a:endParaRPr kumimoji="0" lang="zh-CN" altLang="en-US" sz="3600" b="1" i="0" u="none" strike="noStrike" kern="0" cap="none" spc="0" normalizeH="0" baseline="0" noProof="0" dirty="0">
              <a:ln>
                <a:noFill/>
              </a:ln>
              <a:solidFill>
                <a:srgbClr val="686868"/>
              </a:solidFill>
              <a:effectLst/>
              <a:uLnTx/>
              <a:uFillTx/>
              <a:latin typeface="微软雅黑" pitchFamily="34" charset="-122"/>
              <a:ea typeface="微软雅黑" pitchFamily="34" charset="-122"/>
            </a:endParaRPr>
          </a:p>
        </p:txBody>
      </p:sp>
      <p:sp>
        <p:nvSpPr>
          <p:cNvPr id="17" name="TextBox 12"/>
          <p:cNvSpPr txBox="1"/>
          <p:nvPr userDrawn="1"/>
        </p:nvSpPr>
        <p:spPr>
          <a:xfrm>
            <a:off x="5508104" y="4000650"/>
            <a:ext cx="3441322" cy="742319"/>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3600" b="1" i="0" u="none" strike="noStrike" kern="0" cap="none" spc="0" normalizeH="0" baseline="0" noProof="0" dirty="0" smtClean="0">
                <a:ln>
                  <a:noFill/>
                </a:ln>
                <a:solidFill>
                  <a:srgbClr val="686868"/>
                </a:solidFill>
                <a:effectLst/>
                <a:uLnTx/>
                <a:uFillTx/>
                <a:latin typeface="微软雅黑" pitchFamily="34" charset="-122"/>
                <a:ea typeface="微软雅黑" pitchFamily="34" charset="-122"/>
              </a:rPr>
              <a:t>作品展示</a:t>
            </a:r>
            <a:endParaRPr kumimoji="0" lang="zh-CN" altLang="en-US" sz="3600" b="1" i="0" u="none" strike="noStrike" kern="0" cap="none" spc="0" normalizeH="0" baseline="0" noProof="0" dirty="0">
              <a:ln>
                <a:noFill/>
              </a:ln>
              <a:solidFill>
                <a:srgbClr val="686868"/>
              </a:solidFill>
              <a:effectLst/>
              <a:uLnTx/>
              <a:uFillTx/>
              <a:latin typeface="微软雅黑" pitchFamily="34" charset="-122"/>
              <a:ea typeface="微软雅黑" pitchFamily="34" charset="-122"/>
            </a:endParaRPr>
          </a:p>
        </p:txBody>
      </p:sp>
      <p:sp>
        <p:nvSpPr>
          <p:cNvPr id="18" name="五边形 17"/>
          <p:cNvSpPr/>
          <p:nvPr userDrawn="1"/>
        </p:nvSpPr>
        <p:spPr>
          <a:xfrm>
            <a:off x="2964964" y="2036236"/>
            <a:ext cx="2543140" cy="504056"/>
          </a:xfrm>
          <a:prstGeom prst="homePlate">
            <a:avLst/>
          </a:prstGeom>
          <a:gradFill flip="none" rotWithShape="1">
            <a:gsLst>
              <a:gs pos="0">
                <a:srgbClr val="FF9300"/>
              </a:gs>
              <a:gs pos="20000">
                <a:srgbClr val="FF9C19"/>
              </a:gs>
              <a:gs pos="100000">
                <a:srgbClr val="FFA52D"/>
              </a:gs>
            </a:gsLst>
            <a:lin ang="0" scaled="1"/>
            <a:tileRect/>
          </a:gra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9" name="TextBox 14"/>
          <p:cNvSpPr txBox="1"/>
          <p:nvPr userDrawn="1"/>
        </p:nvSpPr>
        <p:spPr>
          <a:xfrm>
            <a:off x="3131840" y="2039775"/>
            <a:ext cx="1656184" cy="4534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第一章</a:t>
            </a:r>
            <a:endPar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0" name="五边形 19"/>
          <p:cNvSpPr/>
          <p:nvPr userDrawn="1"/>
        </p:nvSpPr>
        <p:spPr>
          <a:xfrm>
            <a:off x="2964964" y="3044348"/>
            <a:ext cx="2543140" cy="504056"/>
          </a:xfrm>
          <a:prstGeom prst="homePlate">
            <a:avLst/>
          </a:prstGeom>
          <a:gradFill flip="none" rotWithShape="1">
            <a:gsLst>
              <a:gs pos="0">
                <a:srgbClr val="FF9300"/>
              </a:gs>
              <a:gs pos="20000">
                <a:srgbClr val="FF9C19"/>
              </a:gs>
              <a:gs pos="100000">
                <a:srgbClr val="FFA52D"/>
              </a:gs>
            </a:gsLst>
            <a:lin ang="0" scaled="1"/>
            <a:tileRect/>
          </a:gra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kern="0">
              <a:solidFill>
                <a:sysClr val="window" lastClr="FFFFFF"/>
              </a:solidFill>
              <a:latin typeface="Calibri"/>
              <a:ea typeface="宋体"/>
            </a:endParaRPr>
          </a:p>
        </p:txBody>
      </p:sp>
      <p:sp>
        <p:nvSpPr>
          <p:cNvPr id="21" name="TextBox 16"/>
          <p:cNvSpPr txBox="1"/>
          <p:nvPr userDrawn="1"/>
        </p:nvSpPr>
        <p:spPr>
          <a:xfrm>
            <a:off x="3131840" y="3060371"/>
            <a:ext cx="1656184" cy="4534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第二章</a:t>
            </a:r>
            <a:endPar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2" name="五边形 21"/>
          <p:cNvSpPr/>
          <p:nvPr userDrawn="1"/>
        </p:nvSpPr>
        <p:spPr>
          <a:xfrm>
            <a:off x="2964964" y="4052460"/>
            <a:ext cx="2543140" cy="504056"/>
          </a:xfrm>
          <a:prstGeom prst="homePlate">
            <a:avLst/>
          </a:prstGeom>
          <a:gradFill flip="none" rotWithShape="1">
            <a:gsLst>
              <a:gs pos="0">
                <a:srgbClr val="FF9300"/>
              </a:gs>
              <a:gs pos="20000">
                <a:srgbClr val="FF9C19"/>
              </a:gs>
              <a:gs pos="100000">
                <a:srgbClr val="FFA52D"/>
              </a:gs>
            </a:gsLst>
            <a:lin ang="0" scaled="1"/>
            <a:tileRect/>
          </a:gra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kern="0">
              <a:solidFill>
                <a:sysClr val="window" lastClr="FFFFFF"/>
              </a:solidFill>
              <a:latin typeface="Calibri"/>
              <a:ea typeface="宋体"/>
            </a:endParaRPr>
          </a:p>
        </p:txBody>
      </p:sp>
      <p:sp>
        <p:nvSpPr>
          <p:cNvPr id="23" name="TextBox 18"/>
          <p:cNvSpPr txBox="1"/>
          <p:nvPr userDrawn="1"/>
        </p:nvSpPr>
        <p:spPr>
          <a:xfrm>
            <a:off x="3131840" y="4077759"/>
            <a:ext cx="1656184" cy="4534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第三章</a:t>
            </a:r>
            <a:endPar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4" name="矩形 23"/>
          <p:cNvSpPr/>
          <p:nvPr userDrawn="1"/>
        </p:nvSpPr>
        <p:spPr>
          <a:xfrm rot="5400000">
            <a:off x="-207640" y="3648244"/>
            <a:ext cx="6336000" cy="36000"/>
          </a:xfrm>
          <a:prstGeom prst="rect">
            <a:avLst/>
          </a:prstGeom>
          <a:gradFill>
            <a:gsLst>
              <a:gs pos="49628">
                <a:srgbClr val="FF9504"/>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6" name="五边形 2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kern="0">
              <a:solidFill>
                <a:sysClr val="window" lastClr="FFFFFF"/>
              </a:solidFill>
              <a:latin typeface="Calibri"/>
              <a:ea typeface="宋体"/>
            </a:endParaRPr>
          </a:p>
        </p:txBody>
      </p:sp>
      <p:sp>
        <p:nvSpPr>
          <p:cNvPr id="25" name="TextBox 15"/>
          <p:cNvSpPr txBox="1"/>
          <p:nvPr userDrawn="1"/>
        </p:nvSpPr>
        <p:spPr>
          <a:xfrm>
            <a:off x="11379831" y="6032823"/>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7" name="椭圆 26"/>
          <p:cNvSpPr/>
          <p:nvPr userDrawn="1"/>
        </p:nvSpPr>
        <p:spPr>
          <a:xfrm>
            <a:off x="10124971" y="260078"/>
            <a:ext cx="1760682" cy="1668724"/>
          </a:xfrm>
          <a:prstGeom prst="ellipse">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ltLang="en-US"/>
          </a:p>
        </p:txBody>
      </p:sp>
      <p:sp>
        <p:nvSpPr>
          <p:cNvPr id="28" name="TextBox 15"/>
          <p:cNvSpPr txBox="1"/>
          <p:nvPr userDrawn="1"/>
        </p:nvSpPr>
        <p:spPr>
          <a:xfrm>
            <a:off x="10203631" y="1226210"/>
            <a:ext cx="1512167" cy="338554"/>
          </a:xfrm>
          <a:prstGeom prst="rect">
            <a:avLst/>
          </a:prstGeom>
          <a:noFill/>
        </p:spPr>
        <p:txBody>
          <a:bodyPr wrap="square" rtlCol="0">
            <a:spAutoFit/>
          </a:bodyPr>
          <a:lstStyle/>
          <a:p>
            <a:pPr algn="ctr"/>
            <a:r>
              <a:rPr lang="en-US" altLang="zh-CN" sz="1600" dirty="0" smtClean="0">
                <a:solidFill>
                  <a:schemeClr val="bg1"/>
                </a:solidFill>
                <a:latin typeface="Agency FB" panose="020B0503020202020204" pitchFamily="34" charset="0"/>
                <a:ea typeface="Adobe 宋体 Std L" pitchFamily="18" charset="-122"/>
              </a:rPr>
              <a:t>Contents</a:t>
            </a:r>
          </a:p>
        </p:txBody>
      </p:sp>
      <p:sp>
        <p:nvSpPr>
          <p:cNvPr id="29" name="文本框 8"/>
          <p:cNvSpPr txBox="1"/>
          <p:nvPr userDrawn="1"/>
        </p:nvSpPr>
        <p:spPr>
          <a:xfrm>
            <a:off x="10203631" y="785676"/>
            <a:ext cx="1512167" cy="461665"/>
          </a:xfrm>
          <a:prstGeom prst="rect">
            <a:avLst/>
          </a:prstGeom>
          <a:noFill/>
        </p:spPr>
        <p:txBody>
          <a:bodyPr wrap="square" rtlCol="0">
            <a:spAutoFit/>
          </a:bodyPr>
          <a:lstStyle/>
          <a:p>
            <a:pPr algn="ctr"/>
            <a:r>
              <a:rPr lang="zh-CN" altLang="en-US" sz="2400" b="1" dirty="0" smtClean="0">
                <a:solidFill>
                  <a:schemeClr val="bg1"/>
                </a:solidFill>
                <a:ea typeface="微软雅黑"/>
              </a:rPr>
              <a:t>目录</a:t>
            </a: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矩形 6"/>
          <p:cNvSpPr/>
          <p:nvPr userDrawn="1"/>
        </p:nvSpPr>
        <p:spPr>
          <a:xfrm>
            <a:off x="0" y="0"/>
            <a:ext cx="1219835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userDrawn="1"/>
        </p:nvSpPr>
        <p:spPr>
          <a:xfrm>
            <a:off x="10242579" y="331516"/>
            <a:ext cx="1546368" cy="1525848"/>
          </a:xfrm>
          <a:prstGeom prst="ellipse">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ltLang="en-US"/>
          </a:p>
        </p:txBody>
      </p:sp>
      <p:sp>
        <p:nvSpPr>
          <p:cNvPr id="10" name="TextBox 15"/>
          <p:cNvSpPr txBox="1"/>
          <p:nvPr userDrawn="1"/>
        </p:nvSpPr>
        <p:spPr>
          <a:xfrm>
            <a:off x="10203631" y="1226210"/>
            <a:ext cx="1512167" cy="338554"/>
          </a:xfrm>
          <a:prstGeom prst="rect">
            <a:avLst/>
          </a:prstGeom>
          <a:noFill/>
        </p:spPr>
        <p:txBody>
          <a:bodyPr wrap="square" rtlCol="0">
            <a:spAutoFit/>
          </a:bodyPr>
          <a:lstStyle/>
          <a:p>
            <a:pPr algn="ctr"/>
            <a:r>
              <a:rPr lang="en-US" altLang="zh-CN" sz="1600" dirty="0" smtClean="0">
                <a:solidFill>
                  <a:schemeClr val="bg1"/>
                </a:solidFill>
                <a:latin typeface="Agency FB" panose="020B0503020202020204" pitchFamily="34" charset="0"/>
                <a:ea typeface="Adobe 宋体 Std L" pitchFamily="18" charset="-122"/>
              </a:rPr>
              <a:t>Transition</a:t>
            </a:r>
          </a:p>
        </p:txBody>
      </p:sp>
      <p:sp>
        <p:nvSpPr>
          <p:cNvPr id="11" name="文本框 8"/>
          <p:cNvSpPr txBox="1"/>
          <p:nvPr userDrawn="1"/>
        </p:nvSpPr>
        <p:spPr>
          <a:xfrm>
            <a:off x="10203631" y="785676"/>
            <a:ext cx="1512167" cy="461665"/>
          </a:xfrm>
          <a:prstGeom prst="rect">
            <a:avLst/>
          </a:prstGeom>
          <a:noFill/>
        </p:spPr>
        <p:txBody>
          <a:bodyPr wrap="square" rtlCol="0">
            <a:spAutoFit/>
          </a:bodyPr>
          <a:lstStyle/>
          <a:p>
            <a:pPr algn="ctr"/>
            <a:r>
              <a:rPr lang="zh-CN" altLang="en-US" sz="2400" b="1" dirty="0" smtClean="0">
                <a:solidFill>
                  <a:schemeClr val="bg1"/>
                </a:solidFill>
                <a:ea typeface="微软雅黑"/>
              </a:rPr>
              <a:t>过渡</a:t>
            </a:r>
          </a:p>
        </p:txBody>
      </p:sp>
      <p:sp>
        <p:nvSpPr>
          <p:cNvPr id="12" name="五边形 11"/>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kern="0">
              <a:solidFill>
                <a:sysClr val="window" lastClr="FFFFFF"/>
              </a:solidFill>
              <a:latin typeface="Calibri"/>
              <a:ea typeface="宋体"/>
            </a:endParaRPr>
          </a:p>
        </p:txBody>
      </p:sp>
      <p:sp>
        <p:nvSpPr>
          <p:cNvPr id="13" name="TextBox 15"/>
          <p:cNvSpPr txBox="1"/>
          <p:nvPr userDrawn="1"/>
        </p:nvSpPr>
        <p:spPr>
          <a:xfrm>
            <a:off x="11379831" y="6032823"/>
            <a:ext cx="650430"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4" name="Picture 1" descr="E:\项目维护资料\电子章\中国教育电视台.png"/>
          <p:cNvPicPr>
            <a:picLocks noChangeAspect="1" noChangeArrowheads="1"/>
          </p:cNvPicPr>
          <p:nvPr userDrawn="1"/>
        </p:nvPicPr>
        <p:blipFill>
          <a:blip r:embed="rId2"/>
          <a:srcRect/>
          <a:stretch>
            <a:fillRect/>
          </a:stretch>
        </p:blipFill>
        <p:spPr bwMode="auto">
          <a:xfrm>
            <a:off x="-401683" y="-285776"/>
            <a:ext cx="3254230" cy="1382713"/>
          </a:xfrm>
          <a:prstGeom prst="rect">
            <a:avLst/>
          </a:prstGeom>
          <a:noFill/>
        </p:spPr>
      </p:pic>
      <p:sp>
        <p:nvSpPr>
          <p:cNvPr id="15" name="矩形 14"/>
          <p:cNvSpPr/>
          <p:nvPr userDrawn="1"/>
        </p:nvSpPr>
        <p:spPr>
          <a:xfrm>
            <a:off x="9813950" y="285728"/>
            <a:ext cx="2384399" cy="221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第一章">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矩形 2"/>
          <p:cNvSpPr/>
          <p:nvPr userDrawn="1"/>
        </p:nvSpPr>
        <p:spPr>
          <a:xfrm>
            <a:off x="10671207" y="214290"/>
            <a:ext cx="1143008"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对角圆角矩形 2"/>
          <p:cNvSpPr/>
          <p:nvPr userDrawn="1"/>
        </p:nvSpPr>
        <p:spPr>
          <a:xfrm>
            <a:off x="10527807" y="224696"/>
            <a:ext cx="1260000" cy="4680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800" dirty="0" smtClean="0">
                <a:latin typeface="微软雅黑" pitchFamily="34" charset="-122"/>
                <a:ea typeface="微软雅黑" pitchFamily="34" charset="-122"/>
              </a:rPr>
              <a:t>作品展示</a:t>
            </a:r>
          </a:p>
        </p:txBody>
      </p:sp>
      <p:sp>
        <p:nvSpPr>
          <p:cNvPr id="4" name="矩形 3"/>
          <p:cNvSpPr/>
          <p:nvPr userDrawn="1"/>
        </p:nvSpPr>
        <p:spPr>
          <a:xfrm>
            <a:off x="9385323" y="214290"/>
            <a:ext cx="2428892"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7" name="矩形 6"/>
          <p:cNvSpPr/>
          <p:nvPr userDrawn="1"/>
        </p:nvSpPr>
        <p:spPr>
          <a:xfrm>
            <a:off x="0" y="872728"/>
            <a:ext cx="12198350" cy="144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对角圆角矩形 8"/>
          <p:cNvSpPr/>
          <p:nvPr userDrawn="1"/>
        </p:nvSpPr>
        <p:spPr>
          <a:xfrm>
            <a:off x="8115399" y="224696"/>
            <a:ext cx="1260000" cy="46800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800" dirty="0" smtClean="0">
                <a:solidFill>
                  <a:schemeClr val="tx1">
                    <a:lumMod val="65000"/>
                    <a:lumOff val="35000"/>
                  </a:schemeClr>
                </a:solidFill>
                <a:latin typeface="微软雅黑" pitchFamily="34" charset="-122"/>
                <a:ea typeface="微软雅黑" pitchFamily="34" charset="-122"/>
              </a:rPr>
              <a:t>公司概况</a:t>
            </a:r>
            <a:endParaRPr lang="zh-CN" altLang="en-US" sz="1800" dirty="0">
              <a:solidFill>
                <a:schemeClr val="tx1">
                  <a:lumMod val="65000"/>
                  <a:lumOff val="35000"/>
                </a:schemeClr>
              </a:solidFill>
              <a:latin typeface="微软雅黑" pitchFamily="34" charset="-122"/>
              <a:ea typeface="微软雅黑" pitchFamily="34" charset="-122"/>
            </a:endParaRPr>
          </a:p>
        </p:txBody>
      </p:sp>
      <p:sp>
        <p:nvSpPr>
          <p:cNvPr id="2" name="矩形 1"/>
          <p:cNvSpPr/>
          <p:nvPr userDrawn="1"/>
        </p:nvSpPr>
        <p:spPr>
          <a:xfrm>
            <a:off x="788618" y="872728"/>
            <a:ext cx="612000" cy="144000"/>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4"/>
          <p:cNvSpPr>
            <a:spLocks noChangeAspect="1"/>
          </p:cNvSpPr>
          <p:nvPr userDrawn="1"/>
        </p:nvSpPr>
        <p:spPr bwMode="auto">
          <a:xfrm>
            <a:off x="813034" y="116632"/>
            <a:ext cx="563168" cy="72000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 fmla="*/ 341785 w 683568"/>
              <a:gd name="connsiteY0" fmla="*/ 523601 h 864094"/>
              <a:gd name="connsiteX1" fmla="*/ 117720 w 683568"/>
              <a:gd name="connsiteY1" fmla="*/ 299536 h 864094"/>
              <a:gd name="connsiteX2" fmla="*/ 341785 w 683568"/>
              <a:gd name="connsiteY2" fmla="*/ 523601 h 864094"/>
              <a:gd name="connsiteX3" fmla="*/ 341784 w 683568"/>
              <a:gd name="connsiteY3" fmla="*/ 0 h 864094"/>
              <a:gd name="connsiteX4" fmla="*/ 683568 w 683568"/>
              <a:gd name="connsiteY4" fmla="*/ 341784 h 864094"/>
              <a:gd name="connsiteX5" fmla="*/ 577183 w 683568"/>
              <a:gd name="connsiteY5" fmla="*/ 588642 h 864094"/>
              <a:gd name="connsiteX6" fmla="*/ 341597 w 683568"/>
              <a:gd name="connsiteY6" fmla="*/ 864094 h 864094"/>
              <a:gd name="connsiteX7" fmla="*/ 105111 w 683568"/>
              <a:gd name="connsiteY7" fmla="*/ 587591 h 864094"/>
              <a:gd name="connsiteX8" fmla="*/ 59857 w 683568"/>
              <a:gd name="connsiteY8" fmla="*/ 534679 h 864094"/>
              <a:gd name="connsiteX9" fmla="*/ 59306 w 683568"/>
              <a:gd name="connsiteY9" fmla="*/ 534035 h 864094"/>
              <a:gd name="connsiteX10" fmla="*/ 59325 w 683568"/>
              <a:gd name="connsiteY10" fmla="*/ 534035 h 864094"/>
              <a:gd name="connsiteX11" fmla="*/ 0 w 683568"/>
              <a:gd name="connsiteY11" fmla="*/ 341784 h 864094"/>
              <a:gd name="connsiteX12" fmla="*/ 341784 w 683568"/>
              <a:gd name="connsiteY12" fmla="*/ 0 h 864094"/>
              <a:gd name="connsiteX0" fmla="*/ 341784 w 683568"/>
              <a:gd name="connsiteY0" fmla="*/ 0 h 864094"/>
              <a:gd name="connsiteX1" fmla="*/ 683568 w 683568"/>
              <a:gd name="connsiteY1" fmla="*/ 341784 h 864094"/>
              <a:gd name="connsiteX2" fmla="*/ 577183 w 683568"/>
              <a:gd name="connsiteY2" fmla="*/ 588642 h 864094"/>
              <a:gd name="connsiteX3" fmla="*/ 341597 w 683568"/>
              <a:gd name="connsiteY3" fmla="*/ 864094 h 864094"/>
              <a:gd name="connsiteX4" fmla="*/ 105111 w 683568"/>
              <a:gd name="connsiteY4" fmla="*/ 587591 h 864094"/>
              <a:gd name="connsiteX5" fmla="*/ 59857 w 683568"/>
              <a:gd name="connsiteY5" fmla="*/ 534679 h 864094"/>
              <a:gd name="connsiteX6" fmla="*/ 59306 w 683568"/>
              <a:gd name="connsiteY6" fmla="*/ 534035 h 864094"/>
              <a:gd name="connsiteX7" fmla="*/ 59325 w 683568"/>
              <a:gd name="connsiteY7" fmla="*/ 534035 h 864094"/>
              <a:gd name="connsiteX8" fmla="*/ 0 w 683568"/>
              <a:gd name="connsiteY8" fmla="*/ 341784 h 864094"/>
              <a:gd name="connsiteX9" fmla="*/ 341784 w 683568"/>
              <a:gd name="connsiteY9" fmla="*/ 0 h 86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FF93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矩形 18"/>
          <p:cNvSpPr/>
          <p:nvPr userDrawn="1"/>
        </p:nvSpPr>
        <p:spPr>
          <a:xfrm>
            <a:off x="698575" y="207610"/>
            <a:ext cx="792087" cy="369332"/>
          </a:xfrm>
          <a:prstGeom prst="rect">
            <a:avLst/>
          </a:prstGeom>
        </p:spPr>
        <p:txBody>
          <a:bodyPr/>
          <a:lstStyle/>
          <a:p>
            <a:pPr algn="ctr">
              <a:defRPr/>
            </a:pPr>
            <a:r>
              <a:rPr lang="zh-CN" altLang="en-US" sz="1800" dirty="0" smtClean="0">
                <a:solidFill>
                  <a:schemeClr val="tx1">
                    <a:lumMod val="75000"/>
                    <a:lumOff val="25000"/>
                  </a:schemeClr>
                </a:solidFill>
                <a:latin typeface="Arial Unicode MS" pitchFamily="34" charset="-122"/>
                <a:ea typeface="Arial Unicode MS" pitchFamily="34" charset="-122"/>
                <a:cs typeface="Arial Unicode MS" pitchFamily="34" charset="-122"/>
              </a:rPr>
              <a:t> </a:t>
            </a:r>
            <a:fld id="{2EEF1883-7A0E-4F66-9932-E581691AD397}" type="slidenum">
              <a:rPr lang="zh-CN" altLang="en-US" sz="1800">
                <a:solidFill>
                  <a:schemeClr val="bg1"/>
                </a:solidFill>
                <a:latin typeface="Arial Unicode MS" pitchFamily="34" charset="-122"/>
                <a:ea typeface="Arial Unicode MS" pitchFamily="34" charset="-122"/>
                <a:cs typeface="Arial Unicode MS" pitchFamily="34" charset="-122"/>
              </a:rPr>
              <a:pPr algn="ctr">
                <a:defRPr/>
              </a:pPr>
              <a:t>‹#›</a:t>
            </a:fld>
            <a:r>
              <a:rPr lang="zh-CN" altLang="en-US" sz="1800" dirty="0">
                <a:solidFill>
                  <a:schemeClr val="tx1">
                    <a:lumMod val="75000"/>
                    <a:lumOff val="25000"/>
                  </a:schemeClr>
                </a:solidFill>
                <a:latin typeface="Arial Unicode MS" pitchFamily="34" charset="-122"/>
                <a:ea typeface="Arial Unicode MS" pitchFamily="34" charset="-122"/>
                <a:cs typeface="Arial Unicode MS" pitchFamily="34" charset="-122"/>
              </a:rPr>
              <a:t>  </a:t>
            </a:r>
          </a:p>
        </p:txBody>
      </p:sp>
      <p:sp>
        <p:nvSpPr>
          <p:cNvPr id="20" name="对角圆角矩形 19"/>
          <p:cNvSpPr/>
          <p:nvPr userDrawn="1"/>
        </p:nvSpPr>
        <p:spPr>
          <a:xfrm>
            <a:off x="9321603" y="224696"/>
            <a:ext cx="1260000" cy="46800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tx1">
                    <a:lumMod val="65000"/>
                    <a:lumOff val="35000"/>
                  </a:schemeClr>
                </a:solidFill>
                <a:latin typeface="微软雅黑" pitchFamily="34" charset="-122"/>
                <a:ea typeface="微软雅黑" pitchFamily="34" charset="-122"/>
              </a:rPr>
              <a:t>企业优势</a:t>
            </a:r>
          </a:p>
        </p:txBody>
      </p:sp>
      <p:sp>
        <p:nvSpPr>
          <p:cNvPr id="21" name="对角圆角矩形 20"/>
          <p:cNvSpPr/>
          <p:nvPr userDrawn="1"/>
        </p:nvSpPr>
        <p:spPr>
          <a:xfrm>
            <a:off x="10527807" y="224696"/>
            <a:ext cx="1260000" cy="46800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tx1">
                    <a:lumMod val="65000"/>
                    <a:lumOff val="35000"/>
                  </a:schemeClr>
                </a:solidFill>
                <a:latin typeface="微软雅黑" pitchFamily="34" charset="-122"/>
                <a:ea typeface="微软雅黑" pitchFamily="34" charset="-122"/>
              </a:rPr>
              <a:t>作品展示</a:t>
            </a:r>
          </a:p>
        </p:txBody>
      </p:sp>
      <p:sp>
        <p:nvSpPr>
          <p:cNvPr id="10" name="矩形 9"/>
          <p:cNvSpPr/>
          <p:nvPr userDrawn="1"/>
        </p:nvSpPr>
        <p:spPr>
          <a:xfrm>
            <a:off x="8242315" y="214290"/>
            <a:ext cx="3429024"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800">
              <a:solidFill>
                <a:schemeClr val="tx1">
                  <a:lumMod val="65000"/>
                  <a:lumOff val="35000"/>
                </a:schemeClr>
              </a:solidFill>
              <a:latin typeface="微软雅黑" pitchFamily="34" charset="-122"/>
              <a:ea typeface="微软雅黑" pitchFamily="34" charset="-122"/>
            </a:endParaRPr>
          </a:p>
        </p:txBody>
      </p:sp>
      <p:pic>
        <p:nvPicPr>
          <p:cNvPr id="30721" name="Picture 1" descr="E:\项目维护资料\电子章\中国教育电视台.png"/>
          <p:cNvPicPr>
            <a:picLocks noChangeAspect="1" noChangeArrowheads="1"/>
          </p:cNvPicPr>
          <p:nvPr userDrawn="1"/>
        </p:nvPicPr>
        <p:blipFill>
          <a:blip r:embed="rId18"/>
          <a:srcRect/>
          <a:stretch>
            <a:fillRect/>
          </a:stretch>
        </p:blipFill>
        <p:spPr bwMode="auto">
          <a:xfrm>
            <a:off x="-355499" y="5786454"/>
            <a:ext cx="3254230" cy="138271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 id="2147483666" r:id="rId15"/>
    <p:sldLayoutId id="2147483667" r:id="rId16"/>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7.xml"/><Relationship Id="rId3" Type="http://schemas.openxmlformats.org/officeDocument/2006/relationships/notesSlide" Target="../notesSlides/notesSlide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0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28.jpeg"/><Relationship Id="rId10"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0.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baike.so.com/doc/6981868-7204586.html" TargetMode="External"/><Relationship Id="rId3" Type="http://schemas.openxmlformats.org/officeDocument/2006/relationships/hyperlink" Target="http://baike.so.com/doc/57223-60067.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baike.so.com/doc/31050.html" TargetMode="External"/><Relationship Id="rId4" Type="http://schemas.openxmlformats.org/officeDocument/2006/relationships/hyperlink" Target="http://baike.so.com/doc/490637.html" TargetMode="External"/><Relationship Id="rId5" Type="http://schemas.openxmlformats.org/officeDocument/2006/relationships/hyperlink" Target="http://baike.so.com/doc/2863245.html" TargetMode="External"/><Relationship Id="rId1" Type="http://schemas.openxmlformats.org/officeDocument/2006/relationships/slideLayout" Target="../slideLayouts/slideLayout12.xml"/><Relationship Id="rId2" Type="http://schemas.openxmlformats.org/officeDocument/2006/relationships/hyperlink" Target="http://baike.so.com/doc/5756839.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E2%80%9C%E8%A5%BF%E5%9F%8E%E5%8C%BA%E8%AF%BE%E4%BE%8B%E7%A0%94%E7%A9%B6%E9%A1%B9%E7%9B%AE%E5%B7%A5%E4%BD%9C%E7%AB%99%E7%AC%AC%E4%B8%80%E6%9C%9F.doc" TargetMode="External"/><Relationship Id="rId4" Type="http://schemas.openxmlformats.org/officeDocument/2006/relationships/hyperlink" Target="%E7%AC%AC%E4%BA%8C%E6%9C%9F%E7%A0%94%E7%A9%B6%E8%AE%A1%E5%88%92.doc" TargetMode="External"/><Relationship Id="rId5" Type="http://schemas.openxmlformats.org/officeDocument/2006/relationships/hyperlink" Target="%E8%AF%BE%E4%BE%8B%E7%A0%94%E7%A9%B6%E7%AC%AC%E4%B8%89%E6%9C%9F%E7%A0%94%E7%A9%B6%E8%AE%A1%E5%88%92.doc" TargetMode="External"/><Relationship Id="rId6" Type="http://schemas.openxmlformats.org/officeDocument/2006/relationships/hyperlink" Target="%E8%AF%BE%E4%BE%8B%E7%A0%94%E7%A9%B6%E7%AC%AC%E5%9B%9B%E6%9C%9F%E7%A0%94%E7%A9%B6%E8%AE%A1%E5%88%92.doc" TargetMode="External"/><Relationship Id="rId1" Type="http://schemas.openxmlformats.org/officeDocument/2006/relationships/slideLayout" Target="../slideLayouts/slideLayout7.xml"/><Relationship Id="rId2" Type="http://schemas.openxmlformats.org/officeDocument/2006/relationships/image" Target="../media/image1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notesSlide" Target="../notesSlides/notesSlid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notesSlide" Target="../notesSlides/notesSlide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 Target="slide4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 Target="slide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Microsoft_PowerPoint_97_-_2003_____1.ppt"/><Relationship Id="rId4"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jpeg"/><Relationship Id="rId3" Type="http://schemas.openxmlformats.org/officeDocument/2006/relationships/image" Target="http://www.51shouyi.com/pic/2006831/p200683194589067.jpg"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16.xml"/><Relationship Id="rId2" Type="http://schemas.openxmlformats.org/officeDocument/2006/relationships/image" Target="../media/image1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同侧圆角矩形 10"/>
          <p:cNvSpPr/>
          <p:nvPr/>
        </p:nvSpPr>
        <p:spPr>
          <a:xfrm rot="5400000">
            <a:off x="6619215" y="4766348"/>
            <a:ext cx="887992" cy="1928072"/>
          </a:xfrm>
          <a:prstGeom prst="round2Same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4493" y="0"/>
            <a:ext cx="6099175"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108300" y="15214"/>
            <a:ext cx="1462260" cy="184666"/>
          </a:xfrm>
          <a:prstGeom prst="rect">
            <a:avLst/>
          </a:prstGeom>
        </p:spPr>
        <p:txBody>
          <a:bodyPr wrap="none">
            <a:spAutoFit/>
          </a:bodyPr>
          <a:lstStyle/>
          <a:p>
            <a:r>
              <a:rPr lang="en-US" altLang="zh-CN" sz="600" dirty="0">
                <a:solidFill>
                  <a:schemeClr val="bg1"/>
                </a:solidFill>
              </a:rPr>
              <a:t>PPT</a:t>
            </a:r>
            <a:r>
              <a:rPr lang="zh-CN" altLang="en-US" sz="600" dirty="0">
                <a:solidFill>
                  <a:schemeClr val="bg1"/>
                </a:solidFill>
              </a:rPr>
              <a:t>模板下载：</a:t>
            </a:r>
            <a:r>
              <a:rPr lang="en-US" altLang="zh-CN" sz="600" dirty="0">
                <a:solidFill>
                  <a:schemeClr val="bg1"/>
                </a:solidFill>
              </a:rPr>
              <a:t>www.1ppt.com/moban/ </a:t>
            </a:r>
            <a:endParaRPr lang="zh-CN" altLang="en-US" sz="700" dirty="0">
              <a:solidFill>
                <a:schemeClr val="bg1"/>
              </a:solidFill>
            </a:endParaRPr>
          </a:p>
        </p:txBody>
      </p:sp>
      <p:sp>
        <p:nvSpPr>
          <p:cNvPr id="6" name="矩形 5"/>
          <p:cNvSpPr/>
          <p:nvPr/>
        </p:nvSpPr>
        <p:spPr>
          <a:xfrm>
            <a:off x="0" y="1714488"/>
            <a:ext cx="12198350" cy="2786082"/>
          </a:xfrm>
          <a:prstGeom prst="rect">
            <a:avLst/>
          </a:prstGeom>
          <a:solidFill>
            <a:schemeClr val="bg1">
              <a:alpha val="78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solidFill>
                  <a:srgbClr val="C00000"/>
                </a:solidFill>
                <a:latin typeface="黑体" pitchFamily="49" charset="-122"/>
                <a:ea typeface="黑体" pitchFamily="49" charset="-122"/>
              </a:rPr>
              <a:t>网络环境下的校本研修</a:t>
            </a:r>
            <a:endParaRPr lang="zh-CN" altLang="en-US" sz="5400" b="1" dirty="0">
              <a:solidFill>
                <a:srgbClr val="C00000"/>
              </a:solidFill>
              <a:latin typeface="黑体" pitchFamily="49" charset="-122"/>
              <a:ea typeface="黑体" pitchFamily="49" charset="-122"/>
            </a:endParaRPr>
          </a:p>
        </p:txBody>
      </p:sp>
      <p:sp>
        <p:nvSpPr>
          <p:cNvPr id="9" name="圆角矩形 8"/>
          <p:cNvSpPr/>
          <p:nvPr/>
        </p:nvSpPr>
        <p:spPr>
          <a:xfrm>
            <a:off x="4384663" y="5286388"/>
            <a:ext cx="2071702" cy="8572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409" name="Picture 1" descr="E:\项目维护资料\电子章\中国教育电视台.png"/>
          <p:cNvPicPr>
            <a:picLocks noChangeAspect="1" noChangeArrowheads="1"/>
          </p:cNvPicPr>
          <p:nvPr/>
        </p:nvPicPr>
        <p:blipFill>
          <a:blip r:embed="rId2"/>
          <a:srcRect/>
          <a:stretch>
            <a:fillRect/>
          </a:stretch>
        </p:blipFill>
        <p:spPr bwMode="auto">
          <a:xfrm>
            <a:off x="4027473" y="4857760"/>
            <a:ext cx="3860064" cy="1714512"/>
          </a:xfrm>
          <a:prstGeom prst="rect">
            <a:avLst/>
          </a:prstGeom>
          <a:noFill/>
        </p:spPr>
      </p:pic>
    </p:spTree>
    <p:extLst>
      <p:ext uri="{BB962C8B-B14F-4D97-AF65-F5344CB8AC3E}">
        <p14:creationId xmlns:p14="http://schemas.microsoft.com/office/powerpoint/2010/main" val="42793792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1367265"/>
            <a:ext cx="9929882" cy="3789927"/>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第一部分，网络环境下的校本研修的意义</a:t>
            </a:r>
            <a:endParaRPr lang="en-US" altLang="zh-CN" sz="1050" dirty="0" smtClean="0">
              <a:latin typeface="黑体" pitchFamily="49" charset="-122"/>
              <a:ea typeface="黑体" pitchFamily="49" charset="-122"/>
            </a:endParaRPr>
          </a:p>
          <a:p>
            <a:pPr>
              <a:lnSpc>
                <a:spcPts val="4360"/>
              </a:lnSpc>
            </a:pPr>
            <a:endParaRPr lang="en-US" altLang="zh-CN" sz="2800" dirty="0" smtClean="0">
              <a:latin typeface="黑体" pitchFamily="49" charset="-122"/>
              <a:ea typeface="黑体" pitchFamily="49" charset="-122"/>
            </a:endParaRPr>
          </a:p>
          <a:p>
            <a:pPr>
              <a:lnSpc>
                <a:spcPts val="4360"/>
              </a:lnSpc>
            </a:pPr>
            <a:r>
              <a:rPr lang="zh-CN" altLang="en-US" sz="2800" dirty="0" smtClean="0">
                <a:latin typeface="黑体" pitchFamily="49" charset="-122"/>
                <a:ea typeface="黑体" pitchFamily="49" charset="-122"/>
              </a:rPr>
              <a:t>一</a:t>
            </a:r>
            <a:r>
              <a:rPr lang="zh-CN" altLang="en-US" sz="2800" dirty="0">
                <a:latin typeface="黑体" pitchFamily="49" charset="-122"/>
                <a:ea typeface="黑体" pitchFamily="49" charset="-122"/>
              </a:rPr>
              <a:t>、网络环境下的校本研修是</a:t>
            </a:r>
            <a:r>
              <a:rPr lang="zh-CN" altLang="en-US" sz="2800" dirty="0">
                <a:solidFill>
                  <a:srgbClr val="FF0000"/>
                </a:solidFill>
                <a:latin typeface="黑体" pitchFamily="49" charset="-122"/>
                <a:ea typeface="黑体" pitchFamily="49" charset="-122"/>
              </a:rPr>
              <a:t>教师专业化的基础性</a:t>
            </a:r>
            <a:r>
              <a:rPr lang="zh-CN" altLang="en-US" sz="2800" dirty="0" smtClean="0">
                <a:solidFill>
                  <a:srgbClr val="FF0000"/>
                </a:solidFill>
                <a:latin typeface="黑体" pitchFamily="49" charset="-122"/>
                <a:ea typeface="黑体" pitchFamily="49" charset="-122"/>
              </a:rPr>
              <a:t>平台</a:t>
            </a:r>
            <a:endParaRPr lang="en-US" altLang="zh-CN" sz="2800" dirty="0">
              <a:latin typeface="黑体" pitchFamily="49" charset="-122"/>
              <a:ea typeface="黑体" pitchFamily="49" charset="-122"/>
            </a:endParaRPr>
          </a:p>
          <a:p>
            <a:pPr>
              <a:lnSpc>
                <a:spcPts val="4360"/>
              </a:lnSpc>
            </a:pPr>
            <a:r>
              <a:rPr lang="zh-CN" altLang="en-US" sz="2800" dirty="0">
                <a:latin typeface="黑体" pitchFamily="49" charset="-122"/>
                <a:ea typeface="黑体" pitchFamily="49" charset="-122"/>
              </a:rPr>
              <a:t>二、网络环境下的校本研修是</a:t>
            </a:r>
            <a:r>
              <a:rPr lang="zh-CN" altLang="en-US" sz="2800" dirty="0">
                <a:solidFill>
                  <a:srgbClr val="FF0000"/>
                </a:solidFill>
                <a:latin typeface="黑体" pitchFamily="49" charset="-122"/>
                <a:ea typeface="黑体" pitchFamily="49" charset="-122"/>
              </a:rPr>
              <a:t>教师专业知识发展的资源平</a:t>
            </a:r>
            <a:r>
              <a:rPr lang="zh-CN" altLang="en-US" sz="2800" dirty="0" smtClean="0">
                <a:solidFill>
                  <a:srgbClr val="FF0000"/>
                </a:solidFill>
                <a:latin typeface="黑体" pitchFamily="49" charset="-122"/>
                <a:ea typeface="黑体" pitchFamily="49" charset="-122"/>
              </a:rPr>
              <a:t>台</a:t>
            </a:r>
            <a:endParaRPr lang="en-US" altLang="zh-CN" sz="2800" dirty="0">
              <a:latin typeface="黑体" pitchFamily="49" charset="-122"/>
              <a:ea typeface="黑体" pitchFamily="49" charset="-122"/>
            </a:endParaRPr>
          </a:p>
          <a:p>
            <a:pPr>
              <a:lnSpc>
                <a:spcPts val="4360"/>
              </a:lnSpc>
            </a:pPr>
            <a:r>
              <a:rPr lang="zh-CN" altLang="en-US" sz="2800" dirty="0">
                <a:latin typeface="黑体" pitchFamily="49" charset="-122"/>
                <a:ea typeface="黑体" pitchFamily="49" charset="-122"/>
              </a:rPr>
              <a:t>三、网络环境下的校本研修是</a:t>
            </a:r>
            <a:r>
              <a:rPr lang="zh-CN" altLang="en-US" sz="2800" dirty="0">
                <a:solidFill>
                  <a:srgbClr val="FF0000"/>
                </a:solidFill>
                <a:latin typeface="黑体" pitchFamily="49" charset="-122"/>
                <a:ea typeface="黑体" pitchFamily="49" charset="-122"/>
              </a:rPr>
              <a:t>教师专业技能发展的实践</a:t>
            </a:r>
            <a:r>
              <a:rPr lang="zh-CN" altLang="en-US" sz="2800" dirty="0" smtClean="0">
                <a:solidFill>
                  <a:srgbClr val="FF0000"/>
                </a:solidFill>
                <a:latin typeface="黑体" pitchFamily="49" charset="-122"/>
                <a:ea typeface="黑体" pitchFamily="49" charset="-122"/>
              </a:rPr>
              <a:t>平台</a:t>
            </a:r>
            <a:endParaRPr lang="en-US" altLang="zh-CN" sz="2800" dirty="0" smtClean="0">
              <a:latin typeface="黑体" pitchFamily="49" charset="-122"/>
              <a:ea typeface="黑体" pitchFamily="49" charset="-122"/>
            </a:endParaRPr>
          </a:p>
          <a:p>
            <a:pPr>
              <a:lnSpc>
                <a:spcPts val="4360"/>
              </a:lnSpc>
            </a:pPr>
            <a:r>
              <a:rPr lang="zh-CN" altLang="en-US" sz="2800" dirty="0" smtClean="0">
                <a:latin typeface="黑体" pitchFamily="49" charset="-122"/>
                <a:ea typeface="黑体" pitchFamily="49" charset="-122"/>
              </a:rPr>
              <a:t>四</a:t>
            </a:r>
            <a:r>
              <a:rPr lang="zh-CN" altLang="en-US" sz="2800" dirty="0" smtClean="0">
                <a:latin typeface="黑体" pitchFamily="49" charset="-122"/>
                <a:ea typeface="黑体" pitchFamily="49" charset="-122"/>
              </a:rPr>
              <a:t>、网络环境下的校本研修是</a:t>
            </a:r>
            <a:r>
              <a:rPr lang="zh-CN" altLang="en-US" sz="2800" dirty="0" smtClean="0">
                <a:solidFill>
                  <a:srgbClr val="FF0000"/>
                </a:solidFill>
                <a:latin typeface="黑体" pitchFamily="49" charset="-122"/>
                <a:ea typeface="黑体" pitchFamily="49" charset="-122"/>
              </a:rPr>
              <a:t>教师专业化的终身发展</a:t>
            </a:r>
            <a:r>
              <a:rPr lang="zh-CN" altLang="en-US" sz="2800" dirty="0" smtClean="0">
                <a:solidFill>
                  <a:srgbClr val="FF0000"/>
                </a:solidFill>
                <a:latin typeface="黑体" pitchFamily="49" charset="-122"/>
                <a:ea typeface="黑体" pitchFamily="49" charset="-122"/>
              </a:rPr>
              <a:t>平台</a:t>
            </a:r>
            <a:endParaRPr lang="en-US" altLang="zh-CN" sz="2800" b="1" dirty="0" smtClean="0">
              <a:latin typeface="黑体" pitchFamily="49" charset="-122"/>
              <a:ea typeface="黑体" pitchFamily="49" charset="-122"/>
            </a:endParaRPr>
          </a:p>
        </p:txBody>
      </p:sp>
    </p:spTree>
    <p:extLst>
      <p:ext uri="{BB962C8B-B14F-4D97-AF65-F5344CB8AC3E}">
        <p14:creationId xmlns:p14="http://schemas.microsoft.com/office/powerpoint/2010/main" val="422325835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4"/>
          <p:cNvSpPr>
            <a:spLocks noChangeArrowheads="1"/>
          </p:cNvSpPr>
          <p:nvPr/>
        </p:nvSpPr>
        <p:spPr bwMode="auto">
          <a:xfrm>
            <a:off x="955639" y="1285860"/>
            <a:ext cx="10277533" cy="4727513"/>
          </a:xfrm>
          <a:prstGeom prst="rect">
            <a:avLst/>
          </a:prstGeom>
          <a:noFill/>
          <a:ln w="9525">
            <a:noFill/>
            <a:miter lim="800000"/>
            <a:headEnd/>
            <a:tailEnd/>
          </a:ln>
          <a:effectLst/>
        </p:spPr>
        <p:txBody>
          <a:bodyPr>
            <a:spAutoFit/>
          </a:bodyPr>
          <a:lstStyle/>
          <a:p>
            <a:pPr marL="342900" indent="-342900" eaLnBrk="1" hangingPunct="1">
              <a:lnSpc>
                <a:spcPts val="4000"/>
              </a:lnSpc>
              <a:spcBef>
                <a:spcPct val="20000"/>
              </a:spcBef>
              <a:buClr>
                <a:schemeClr val="hlink"/>
              </a:buClr>
              <a:buSzPct val="80000"/>
              <a:buFont typeface="Arial" pitchFamily="34" charset="0"/>
              <a:buChar char="►"/>
            </a:pPr>
            <a:r>
              <a:rPr lang="zh-CN" altLang="en-US" sz="2800" dirty="0">
                <a:latin typeface="黑体" pitchFamily="49" charset="-122"/>
                <a:ea typeface="黑体" pitchFamily="49" charset="-122"/>
              </a:rPr>
              <a:t>在访谈中，有个女生的话让教师很感兴趣。她说：“我特别能理解过去妇女缠足的痛苦。因为，我姑奶奶就缠过脚，听我姑姑说，她的脚严重变形了，样子特恐怖，连走路脚都疼，我原来还不信，后来有一次参加演出跳一个几分钟的蒙古舞，就因为穿了一双小一号的鞋，我的脚都肿了，疼死了！”</a:t>
            </a:r>
          </a:p>
          <a:p>
            <a:pPr marL="342900" indent="-342900" eaLnBrk="1" hangingPunct="1">
              <a:lnSpc>
                <a:spcPts val="4000"/>
              </a:lnSpc>
              <a:spcBef>
                <a:spcPct val="20000"/>
              </a:spcBef>
              <a:buClr>
                <a:schemeClr val="hlink"/>
              </a:buClr>
              <a:buSzPct val="80000"/>
              <a:buFont typeface="Arial" pitchFamily="34" charset="0"/>
              <a:buChar char="►"/>
            </a:pPr>
            <a:r>
              <a:rPr lang="zh-CN" altLang="en-US" sz="2800" dirty="0">
                <a:latin typeface="黑体" pitchFamily="49" charset="-122"/>
                <a:ea typeface="黑体" pitchFamily="49" charset="-122"/>
              </a:rPr>
              <a:t>在课堂教学中，教师试图通过废缠足让学生理解民国时期对“人人平等”的追求。原本设计的时候有诸多顾虑，觉得学生们可能理解不了，但这个学生的话让我知道，这可以引起学生的共鸣。</a:t>
            </a:r>
          </a:p>
        </p:txBody>
      </p:sp>
      <p:sp>
        <p:nvSpPr>
          <p:cNvPr id="3" name="Rectangle 2"/>
          <p:cNvSpPr txBox="1">
            <a:spLocks noRot="1" noChangeArrowheads="1"/>
          </p:cNvSpPr>
          <p:nvPr/>
        </p:nvSpPr>
        <p:spPr>
          <a:xfrm>
            <a:off x="1390650" y="115888"/>
            <a:ext cx="10375900" cy="7651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FF0000"/>
                </a:solidFill>
                <a:latin typeface="华文新魏" pitchFamily="2" charset="-122"/>
                <a:ea typeface="华文新魏" pitchFamily="2" charset="-122"/>
              </a:rPr>
              <a:t>案例</a:t>
            </a:r>
            <a:r>
              <a:rPr lang="zh-CN" altLang="zh-CN" dirty="0">
                <a:solidFill>
                  <a:srgbClr val="FF0000"/>
                </a:solidFill>
                <a:latin typeface="华文新魏" pitchFamily="2" charset="-122"/>
                <a:ea typeface="华文新魏" pitchFamily="2" charset="-122"/>
              </a:rPr>
              <a:t>2</a:t>
            </a:r>
            <a:r>
              <a:rPr lang="zh-CN" altLang="en-US" dirty="0" smtClean="0">
                <a:solidFill>
                  <a:srgbClr val="FF0000"/>
                </a:solidFill>
                <a:latin typeface="华文新魏" pitchFamily="2" charset="-122"/>
                <a:ea typeface="华文新魏" pitchFamily="2" charset="-122"/>
              </a:rPr>
              <a:t>：</a:t>
            </a:r>
            <a:r>
              <a:rPr lang="en-US" altLang="zh-CN" dirty="0" smtClean="0">
                <a:solidFill>
                  <a:srgbClr val="FF0000"/>
                </a:solidFill>
                <a:latin typeface="华文新魏" pitchFamily="2" charset="-122"/>
                <a:ea typeface="华文新魏" pitchFamily="2" charset="-122"/>
              </a:rPr>
              <a:t> </a:t>
            </a:r>
            <a:r>
              <a:rPr lang="zh-CN" altLang="en-US" dirty="0" smtClean="0">
                <a:solidFill>
                  <a:srgbClr val="FF0000"/>
                </a:solidFill>
                <a:latin typeface="华文新魏" pitchFamily="2" charset="-122"/>
                <a:ea typeface="华文新魏" pitchFamily="2" charset="-122"/>
              </a:rPr>
              <a:t>关注学生研究</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1837952" y="2533569"/>
            <a:ext cx="2239030" cy="154504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lstStyle/>
          <a:p>
            <a:pPr algn="ctr" eaLnBrk="1" fontAlgn="auto" hangingPunct="1">
              <a:spcBef>
                <a:spcPts val="0"/>
              </a:spcBef>
              <a:spcAft>
                <a:spcPts val="0"/>
              </a:spcAft>
              <a:defRPr/>
            </a:pPr>
            <a:r>
              <a:rPr lang="zh-CN" altLang="en-US" sz="3600" dirty="0">
                <a:solidFill>
                  <a:srgbClr val="FFFFFF"/>
                </a:solidFill>
                <a:latin typeface="黑体" panose="02010609060101010101" pitchFamily="49" charset="-122"/>
                <a:ea typeface="黑体" panose="02010609060101010101" pitchFamily="49" charset="-122"/>
              </a:rPr>
              <a:t>目录</a:t>
            </a:r>
          </a:p>
        </p:txBody>
      </p:sp>
      <p:sp>
        <p:nvSpPr>
          <p:cNvPr id="9" name="等腰三角形 8"/>
          <p:cNvSpPr/>
          <p:nvPr/>
        </p:nvSpPr>
        <p:spPr>
          <a:xfrm>
            <a:off x="1579170" y="2289062"/>
            <a:ext cx="2756595" cy="1902051"/>
          </a:xfrm>
          <a:prstGeom prst="triangle">
            <a:avLst/>
          </a:prstGeom>
          <a:noFill/>
          <a:ln>
            <a:solidFill>
              <a:schemeClr val="accent6">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0" name="文本框 11"/>
          <p:cNvSpPr txBox="1">
            <a:spLocks noChangeArrowheads="1"/>
          </p:cNvSpPr>
          <p:nvPr/>
        </p:nvSpPr>
        <p:spPr bwMode="auto">
          <a:xfrm>
            <a:off x="5847662" y="2357430"/>
            <a:ext cx="5395049" cy="523220"/>
          </a:xfrm>
          <a:prstGeom prst="rect">
            <a:avLst/>
          </a:prstGeom>
          <a:noFill/>
          <a:ln w="9525">
            <a:noFill/>
            <a:miter lim="800000"/>
            <a:headEnd/>
            <a:tailEnd/>
          </a:ln>
        </p:spPr>
        <p:txBody>
          <a:bodyPr>
            <a:spAutoFit/>
          </a:bodyPr>
          <a:lstStyle/>
          <a:p>
            <a:pPr eaLnBrk="1" hangingPunct="1"/>
            <a:r>
              <a:rPr lang="zh-CN" altLang="en-US" sz="2800" b="1" dirty="0" smtClean="0">
                <a:latin typeface="微软雅黑" pitchFamily="34" charset="-122"/>
                <a:ea typeface="微软雅黑" pitchFamily="34" charset="-122"/>
              </a:rPr>
              <a:t>校本研修的核心要素</a:t>
            </a:r>
            <a:endParaRPr lang="zh-CN" altLang="en-US" sz="2800" b="1" dirty="0">
              <a:latin typeface="微软雅黑" pitchFamily="34" charset="-122"/>
              <a:ea typeface="微软雅黑" pitchFamily="34" charset="-122"/>
            </a:endParaRPr>
          </a:p>
        </p:txBody>
      </p:sp>
      <p:cxnSp>
        <p:nvCxnSpPr>
          <p:cNvPr id="11" name="直接连接符 10"/>
          <p:cNvCxnSpPr/>
          <p:nvPr/>
        </p:nvCxnSpPr>
        <p:spPr>
          <a:xfrm flipH="1">
            <a:off x="5188917" y="2318948"/>
            <a:ext cx="588824" cy="613516"/>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
        <p:nvSpPr>
          <p:cNvPr id="12" name="文本框 13"/>
          <p:cNvSpPr txBox="1">
            <a:spLocks noChangeArrowheads="1"/>
          </p:cNvSpPr>
          <p:nvPr/>
        </p:nvSpPr>
        <p:spPr bwMode="auto">
          <a:xfrm>
            <a:off x="4954513" y="2045940"/>
            <a:ext cx="455681" cy="707886"/>
          </a:xfrm>
          <a:prstGeom prst="rect">
            <a:avLst/>
          </a:prstGeom>
          <a:noFill/>
          <a:ln w="9525">
            <a:noFill/>
            <a:miter lim="800000"/>
            <a:headEnd/>
            <a:tailEnd/>
          </a:ln>
        </p:spPr>
        <p:txBody>
          <a:bodyPr>
            <a:spAutoFit/>
          </a:bodyPr>
          <a:lstStyle/>
          <a:p>
            <a:pPr eaLnBrk="1" hangingPunct="1"/>
            <a:r>
              <a:rPr lang="en-US" altLang="zh-CN" sz="4000">
                <a:solidFill>
                  <a:schemeClr val="accent6">
                    <a:lumMod val="75000"/>
                  </a:schemeClr>
                </a:solidFill>
                <a:latin typeface="华康俪金黑W8"/>
                <a:ea typeface="华康俪金黑W8"/>
                <a:cs typeface="华康俪金黑W8"/>
              </a:rPr>
              <a:t>1</a:t>
            </a:r>
            <a:endParaRPr lang="zh-CN" altLang="en-US" sz="4000">
              <a:solidFill>
                <a:schemeClr val="accent6">
                  <a:lumMod val="75000"/>
                </a:schemeClr>
              </a:solidFill>
              <a:latin typeface="华康俪金黑W8"/>
              <a:ea typeface="华康俪金黑W8"/>
              <a:cs typeface="华康俪金黑W8"/>
            </a:endParaRPr>
          </a:p>
        </p:txBody>
      </p:sp>
      <p:sp>
        <p:nvSpPr>
          <p:cNvPr id="15" name="文本框 15"/>
          <p:cNvSpPr txBox="1">
            <a:spLocks noChangeArrowheads="1"/>
          </p:cNvSpPr>
          <p:nvPr/>
        </p:nvSpPr>
        <p:spPr bwMode="auto">
          <a:xfrm>
            <a:off x="5884861" y="3357562"/>
            <a:ext cx="5395049" cy="523220"/>
          </a:xfrm>
          <a:prstGeom prst="rect">
            <a:avLst/>
          </a:prstGeom>
          <a:noFill/>
          <a:ln w="9525">
            <a:noFill/>
            <a:miter lim="800000"/>
            <a:headEnd/>
            <a:tailEnd/>
          </a:ln>
        </p:spPr>
        <p:txBody>
          <a:bodyPr>
            <a:spAutoFit/>
          </a:bodyPr>
          <a:lstStyle/>
          <a:p>
            <a:pPr eaLnBrk="1" hangingPunct="1"/>
            <a:r>
              <a:rPr lang="zh-CN" altLang="en-US" sz="2800" b="1" dirty="0" smtClean="0">
                <a:latin typeface="微软雅黑" pitchFamily="34" charset="-122"/>
                <a:ea typeface="微软雅黑" pitchFamily="34" charset="-122"/>
              </a:rPr>
              <a:t>校本研修的如何开展</a:t>
            </a:r>
            <a:endParaRPr lang="en-US" altLang="zh-CN" sz="2800" b="1" dirty="0" smtClean="0">
              <a:latin typeface="微软雅黑" pitchFamily="34" charset="-122"/>
              <a:ea typeface="微软雅黑" pitchFamily="34" charset="-122"/>
            </a:endParaRPr>
          </a:p>
        </p:txBody>
      </p:sp>
      <p:cxnSp>
        <p:nvCxnSpPr>
          <p:cNvPr id="16" name="直接连接符 15"/>
          <p:cNvCxnSpPr/>
          <p:nvPr/>
        </p:nvCxnSpPr>
        <p:spPr>
          <a:xfrm flipH="1">
            <a:off x="5188917" y="3355475"/>
            <a:ext cx="588824" cy="615017"/>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
        <p:nvSpPr>
          <p:cNvPr id="19" name="文本框 17"/>
          <p:cNvSpPr txBox="1">
            <a:spLocks noChangeArrowheads="1"/>
          </p:cNvSpPr>
          <p:nvPr/>
        </p:nvSpPr>
        <p:spPr bwMode="auto">
          <a:xfrm>
            <a:off x="4954513" y="3082468"/>
            <a:ext cx="455681" cy="707886"/>
          </a:xfrm>
          <a:prstGeom prst="rect">
            <a:avLst/>
          </a:prstGeom>
          <a:noFill/>
          <a:ln w="9525">
            <a:noFill/>
            <a:miter lim="800000"/>
            <a:headEnd/>
            <a:tailEnd/>
          </a:ln>
        </p:spPr>
        <p:txBody>
          <a:bodyPr>
            <a:spAutoFit/>
          </a:bodyPr>
          <a:lstStyle/>
          <a:p>
            <a:pPr eaLnBrk="1" hangingPunct="1"/>
            <a:r>
              <a:rPr lang="en-US" altLang="zh-CN" sz="4000" dirty="0">
                <a:solidFill>
                  <a:schemeClr val="accent6">
                    <a:lumMod val="75000"/>
                  </a:schemeClr>
                </a:solidFill>
                <a:latin typeface="华康俪金黑W8"/>
                <a:ea typeface="华康俪金黑W8"/>
                <a:cs typeface="华康俪金黑W8"/>
              </a:rPr>
              <a:t>2</a:t>
            </a:r>
            <a:endParaRPr lang="zh-CN" altLang="en-US" sz="4000" dirty="0">
              <a:solidFill>
                <a:schemeClr val="accent6">
                  <a:lumMod val="75000"/>
                </a:schemeClr>
              </a:solidFill>
              <a:latin typeface="华康俪金黑W8"/>
              <a:ea typeface="华康俪金黑W8"/>
              <a:cs typeface="华康俪金黑W8"/>
            </a:endParaRPr>
          </a:p>
        </p:txBody>
      </p:sp>
      <p:sp>
        <p:nvSpPr>
          <p:cNvPr id="17" name="文本框 17"/>
          <p:cNvSpPr txBox="1">
            <a:spLocks noChangeArrowheads="1"/>
          </p:cNvSpPr>
          <p:nvPr/>
        </p:nvSpPr>
        <p:spPr bwMode="auto">
          <a:xfrm>
            <a:off x="5027605" y="4286256"/>
            <a:ext cx="455681" cy="707886"/>
          </a:xfrm>
          <a:prstGeom prst="rect">
            <a:avLst/>
          </a:prstGeom>
          <a:noFill/>
          <a:ln w="9525">
            <a:noFill/>
            <a:miter lim="800000"/>
            <a:headEnd/>
            <a:tailEnd/>
          </a:ln>
        </p:spPr>
        <p:txBody>
          <a:bodyPr>
            <a:spAutoFit/>
          </a:bodyPr>
          <a:lstStyle/>
          <a:p>
            <a:pPr eaLnBrk="1" hangingPunct="1"/>
            <a:r>
              <a:rPr lang="en-US" altLang="zh-CN" sz="4000" dirty="0" smtClean="0">
                <a:solidFill>
                  <a:schemeClr val="accent6">
                    <a:lumMod val="75000"/>
                  </a:schemeClr>
                </a:solidFill>
                <a:latin typeface="华康俪金黑W8"/>
                <a:ea typeface="华康俪金黑W8"/>
                <a:cs typeface="华康俪金黑W8"/>
              </a:rPr>
              <a:t>3</a:t>
            </a:r>
            <a:endParaRPr lang="zh-CN" altLang="en-US" sz="4000" dirty="0">
              <a:solidFill>
                <a:schemeClr val="accent6">
                  <a:lumMod val="75000"/>
                </a:schemeClr>
              </a:solidFill>
              <a:latin typeface="华康俪金黑W8"/>
              <a:ea typeface="华康俪金黑W8"/>
              <a:cs typeface="华康俪金黑W8"/>
            </a:endParaRPr>
          </a:p>
        </p:txBody>
      </p:sp>
      <p:sp>
        <p:nvSpPr>
          <p:cNvPr id="18" name="文本框 15"/>
          <p:cNvSpPr txBox="1">
            <a:spLocks noChangeArrowheads="1"/>
          </p:cNvSpPr>
          <p:nvPr/>
        </p:nvSpPr>
        <p:spPr bwMode="auto">
          <a:xfrm>
            <a:off x="5956299" y="4429132"/>
            <a:ext cx="5395049" cy="523220"/>
          </a:xfrm>
          <a:prstGeom prst="rect">
            <a:avLst/>
          </a:prstGeom>
          <a:noFill/>
          <a:ln w="9525">
            <a:noFill/>
            <a:miter lim="800000"/>
            <a:headEnd/>
            <a:tailEnd/>
          </a:ln>
        </p:spPr>
        <p:txBody>
          <a:bodyPr>
            <a:spAutoFit/>
          </a:bodyPr>
          <a:lstStyle/>
          <a:p>
            <a:pPr eaLnBrk="1" hangingPunct="1"/>
            <a:r>
              <a:rPr lang="zh-CN" altLang="en-US" sz="2800" b="1" dirty="0" smtClean="0">
                <a:solidFill>
                  <a:schemeClr val="accent6">
                    <a:lumMod val="75000"/>
                  </a:schemeClr>
                </a:solidFill>
                <a:latin typeface="微软雅黑" pitchFamily="34" charset="-122"/>
                <a:ea typeface="微软雅黑" pitchFamily="34" charset="-122"/>
              </a:rPr>
              <a:t>校本研修的具体建议</a:t>
            </a:r>
            <a:endParaRPr lang="en-US" altLang="zh-CN" sz="2800" b="1" dirty="0" smtClean="0">
              <a:solidFill>
                <a:schemeClr val="accent6">
                  <a:lumMod val="75000"/>
                </a:schemeClr>
              </a:solidFill>
              <a:latin typeface="微软雅黑" pitchFamily="34" charset="-122"/>
              <a:ea typeface="微软雅黑" pitchFamily="34" charset="-122"/>
            </a:endParaRPr>
          </a:p>
        </p:txBody>
      </p:sp>
      <p:cxnSp>
        <p:nvCxnSpPr>
          <p:cNvPr id="20" name="直接连接符 19"/>
          <p:cNvCxnSpPr/>
          <p:nvPr/>
        </p:nvCxnSpPr>
        <p:spPr>
          <a:xfrm flipH="1">
            <a:off x="5241919" y="4500570"/>
            <a:ext cx="588824" cy="615017"/>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35614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txBox="1">
            <a:spLocks noGrp="1"/>
          </p:cNvSpPr>
          <p:nvPr/>
        </p:nvSpPr>
        <p:spPr bwMode="auto">
          <a:xfrm>
            <a:off x="7954341" y="6464300"/>
            <a:ext cx="3862811" cy="304800"/>
          </a:xfrm>
          <a:prstGeom prst="rect">
            <a:avLst/>
          </a:prstGeom>
          <a:noFill/>
          <a:ln>
            <a:miter lim="800000"/>
            <a:headEnd/>
            <a:tailEnd/>
          </a:ln>
        </p:spPr>
        <p:txBody>
          <a:bodyPr/>
          <a:lstStyle/>
          <a:p>
            <a:pPr algn="r" eaLnBrk="1" hangingPunct="1">
              <a:defRPr/>
            </a:pPr>
            <a:r>
              <a:rPr lang="en-US" altLang="ko-KR" sz="1200" b="1">
                <a:solidFill>
                  <a:schemeClr val="bg1"/>
                </a:solidFill>
                <a:latin typeface="+mn-lt"/>
                <a:ea typeface="Gulim" pitchFamily="34" charset="-127"/>
              </a:rPr>
              <a:t>Company Logo</a:t>
            </a:r>
          </a:p>
        </p:txBody>
      </p:sp>
      <p:sp>
        <p:nvSpPr>
          <p:cNvPr id="59395" name="Rectangle 3"/>
          <p:cNvSpPr>
            <a:spLocks noChangeArrowheads="1"/>
          </p:cNvSpPr>
          <p:nvPr/>
        </p:nvSpPr>
        <p:spPr bwMode="auto">
          <a:xfrm>
            <a:off x="7242183" y="4071942"/>
            <a:ext cx="3588966" cy="1738326"/>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Char char="l"/>
            </a:pPr>
            <a:r>
              <a:rPr lang="zh-CN" altLang="en-US" sz="4400" b="1" dirty="0">
                <a:latin typeface="黑体" pitchFamily="49" charset="-122"/>
                <a:ea typeface="黑体" pitchFamily="49" charset="-122"/>
              </a:rPr>
              <a:t>研修规划</a:t>
            </a:r>
          </a:p>
          <a:p>
            <a:pPr marL="342900" indent="-342900" eaLnBrk="1" hangingPunct="1">
              <a:spcBef>
                <a:spcPct val="20000"/>
              </a:spcBef>
              <a:buClr>
                <a:schemeClr val="accent1"/>
              </a:buClr>
              <a:buFont typeface="Wingdings" pitchFamily="2" charset="2"/>
              <a:buChar char="l"/>
            </a:pPr>
            <a:r>
              <a:rPr lang="zh-CN" altLang="en-US" sz="4400" b="1" dirty="0">
                <a:latin typeface="黑体" pitchFamily="49" charset="-122"/>
                <a:ea typeface="黑体" pitchFamily="49" charset="-122"/>
              </a:rPr>
              <a:t>研修计划</a:t>
            </a:r>
          </a:p>
        </p:txBody>
      </p:sp>
      <p:pic>
        <p:nvPicPr>
          <p:cNvPr id="59396" name="Picture 4" descr="160689"/>
          <p:cNvPicPr>
            <a:picLocks noChangeAspect="1" noChangeArrowheads="1"/>
          </p:cNvPicPr>
          <p:nvPr/>
        </p:nvPicPr>
        <p:blipFill>
          <a:blip r:embed="rId2"/>
          <a:srcRect/>
          <a:stretch>
            <a:fillRect/>
          </a:stretch>
        </p:blipFill>
        <p:spPr bwMode="auto">
          <a:xfrm>
            <a:off x="455573" y="2928934"/>
            <a:ext cx="2714644" cy="2882808"/>
          </a:xfrm>
          <a:prstGeom prst="rect">
            <a:avLst/>
          </a:prstGeom>
          <a:noFill/>
          <a:ln w="9525">
            <a:noFill/>
            <a:miter lim="800000"/>
            <a:headEnd/>
            <a:tailEnd/>
          </a:ln>
        </p:spPr>
      </p:pic>
      <p:sp>
        <p:nvSpPr>
          <p:cNvPr id="59397" name="AutoShape 5"/>
          <p:cNvSpPr>
            <a:spLocks noChangeArrowheads="1"/>
          </p:cNvSpPr>
          <p:nvPr/>
        </p:nvSpPr>
        <p:spPr bwMode="auto">
          <a:xfrm>
            <a:off x="3313093" y="1357298"/>
            <a:ext cx="5286412" cy="2162172"/>
          </a:xfrm>
          <a:prstGeom prst="cloudCallout">
            <a:avLst>
              <a:gd name="adj1" fmla="val -56546"/>
              <a:gd name="adj2" fmla="val 89093"/>
            </a:avLst>
          </a:prstGeom>
          <a:noFill/>
          <a:ln w="28575">
            <a:solidFill>
              <a:srgbClr val="A50021"/>
            </a:solidFill>
            <a:round/>
            <a:headEnd/>
            <a:tailEnd/>
          </a:ln>
        </p:spPr>
        <p:txBody>
          <a:bodyPr/>
          <a:lstStyle/>
          <a:p>
            <a:pPr algn="ctr"/>
            <a:endParaRPr lang="zh-CN" altLang="en-US">
              <a:ea typeface="宋体" pitchFamily="2" charset="-122"/>
            </a:endParaRPr>
          </a:p>
        </p:txBody>
      </p:sp>
      <p:sp>
        <p:nvSpPr>
          <p:cNvPr id="59398" name="Rectangle 6"/>
          <p:cNvSpPr>
            <a:spLocks noChangeArrowheads="1"/>
          </p:cNvSpPr>
          <p:nvPr/>
        </p:nvSpPr>
        <p:spPr bwMode="auto">
          <a:xfrm>
            <a:off x="4027473" y="1697041"/>
            <a:ext cx="4572032" cy="1303331"/>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None/>
            </a:pPr>
            <a:r>
              <a:rPr lang="zh-CN" altLang="en-US" sz="3200" b="1" dirty="0">
                <a:latin typeface="黑体" pitchFamily="49" charset="-122"/>
                <a:ea typeface="黑体" pitchFamily="49" charset="-122"/>
              </a:rPr>
              <a:t>制定可操作</a:t>
            </a:r>
            <a:r>
              <a:rPr lang="zh-CN" altLang="en-US" sz="3200" b="1" dirty="0" smtClean="0">
                <a:latin typeface="黑体" pitchFamily="49" charset="-122"/>
                <a:ea typeface="黑体" pitchFamily="49" charset="-122"/>
              </a:rPr>
              <a:t>的</a:t>
            </a:r>
            <a:endParaRPr lang="en-US" altLang="zh-CN" sz="3200" b="1" dirty="0" smtClean="0">
              <a:latin typeface="黑体" pitchFamily="49" charset="-122"/>
              <a:ea typeface="黑体" pitchFamily="49" charset="-122"/>
            </a:endParaRPr>
          </a:p>
          <a:p>
            <a:pPr marL="342900" indent="-342900" eaLnBrk="1" hangingPunct="1">
              <a:spcBef>
                <a:spcPct val="20000"/>
              </a:spcBef>
              <a:buClr>
                <a:schemeClr val="accent1"/>
              </a:buClr>
              <a:buFont typeface="Wingdings" pitchFamily="2" charset="2"/>
              <a:buNone/>
            </a:pPr>
            <a:r>
              <a:rPr lang="zh-CN" altLang="en-US" sz="3200" b="1" dirty="0" smtClean="0">
                <a:latin typeface="黑体" pitchFamily="49" charset="-122"/>
                <a:ea typeface="黑体" pitchFamily="49" charset="-122"/>
              </a:rPr>
              <a:t>校本研修规划</a:t>
            </a:r>
            <a:r>
              <a:rPr lang="zh-CN" altLang="en-US" sz="3200" b="1" dirty="0">
                <a:latin typeface="黑体" pitchFamily="49" charset="-122"/>
                <a:ea typeface="黑体" pitchFamily="49" charset="-122"/>
              </a:rPr>
              <a:t>和计划</a:t>
            </a:r>
            <a:endParaRPr lang="zh-CN" altLang="en-US" sz="3200" b="1" dirty="0">
              <a:solidFill>
                <a:srgbClr val="008080"/>
              </a:solidFill>
              <a:latin typeface="黑体" pitchFamily="49" charset="-122"/>
              <a:ea typeface="黑体" pitchFamily="49" charset="-122"/>
            </a:endParaRPr>
          </a:p>
        </p:txBody>
      </p:sp>
      <p:sp>
        <p:nvSpPr>
          <p:cNvPr id="59399" name="Text Box 7"/>
          <p:cNvSpPr txBox="1">
            <a:spLocks noChangeArrowheads="1"/>
          </p:cNvSpPr>
          <p:nvPr/>
        </p:nvSpPr>
        <p:spPr bwMode="auto">
          <a:xfrm>
            <a:off x="4754392" y="3500438"/>
            <a:ext cx="480733" cy="228600"/>
          </a:xfrm>
          <a:prstGeom prst="rect">
            <a:avLst/>
          </a:prstGeom>
          <a:noFill/>
          <a:ln w="9525">
            <a:noFill/>
            <a:miter lim="800000"/>
            <a:headEnd/>
            <a:tailEnd/>
          </a:ln>
        </p:spPr>
        <p:txBody>
          <a:bodyPr>
            <a:spAutoFit/>
          </a:bodyPr>
          <a:lstStyle/>
          <a:p>
            <a:pPr>
              <a:spcBef>
                <a:spcPct val="50000"/>
              </a:spcBef>
            </a:pPr>
            <a:r>
              <a:rPr lang="zh-CN" altLang="en-US" sz="900">
                <a:solidFill>
                  <a:srgbClr val="A40000"/>
                </a:solidFill>
                <a:ea typeface="宋体" pitchFamily="2" charset="-122"/>
                <a:sym typeface="Wingdings" pitchFamily="2" charset="2"/>
              </a:rPr>
              <a:t></a:t>
            </a:r>
          </a:p>
        </p:txBody>
      </p:sp>
      <p:sp>
        <p:nvSpPr>
          <p:cNvPr id="59400" name="Text Box 8"/>
          <p:cNvSpPr txBox="1">
            <a:spLocks noChangeArrowheads="1"/>
          </p:cNvSpPr>
          <p:nvPr/>
        </p:nvSpPr>
        <p:spPr bwMode="auto">
          <a:xfrm>
            <a:off x="5425725" y="2997200"/>
            <a:ext cx="480734" cy="274638"/>
          </a:xfrm>
          <a:prstGeom prst="rect">
            <a:avLst/>
          </a:prstGeom>
          <a:noFill/>
          <a:ln w="9525">
            <a:noFill/>
            <a:miter lim="800000"/>
            <a:headEnd/>
            <a:tailEnd/>
          </a:ln>
        </p:spPr>
        <p:txBody>
          <a:bodyPr>
            <a:spAutoFit/>
          </a:bodyPr>
          <a:lstStyle/>
          <a:p>
            <a:pPr>
              <a:spcBef>
                <a:spcPct val="50000"/>
              </a:spcBef>
            </a:pPr>
            <a:r>
              <a:rPr lang="zh-CN" altLang="en-US" sz="1200">
                <a:solidFill>
                  <a:srgbClr val="A40000"/>
                </a:solidFill>
                <a:ea typeface="宋体" pitchFamily="2" charset="-122"/>
                <a:sym typeface="Wingdings" pitchFamily="2" charset="2"/>
              </a:rPr>
              <a:t></a:t>
            </a:r>
          </a:p>
        </p:txBody>
      </p:sp>
      <p:sp>
        <p:nvSpPr>
          <p:cNvPr id="254985" name="标题 9"/>
          <p:cNvSpPr>
            <a:spLocks noGrp="1"/>
          </p:cNvSpPr>
          <p:nvPr>
            <p:ph type="title" idx="4294967295"/>
          </p:nvPr>
        </p:nvSpPr>
        <p:spPr bwMode="auto">
          <a:xfrm>
            <a:off x="1462813" y="71414"/>
            <a:ext cx="3707668" cy="595336"/>
          </a:xfrm>
          <a:prstGeom prst="rect">
            <a:avLst/>
          </a:prstGeom>
          <a:noFill/>
        </p:spPr>
        <p:txBody>
          <a:bodyPr/>
          <a:lstStyle/>
          <a:p>
            <a:pPr eaLnBrk="1" hangingPunct="1"/>
            <a:r>
              <a:rPr lang="zh-CN" altLang="en-US" sz="3600" b="1" dirty="0" smtClean="0">
                <a:solidFill>
                  <a:schemeClr val="accent2"/>
                </a:solidFill>
                <a:latin typeface="黑体" pitchFamily="49" charset="-122"/>
                <a:ea typeface="黑体" pitchFamily="49" charset="-122"/>
              </a:rPr>
              <a:t>校本研修的建议</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strips(upRight)">
                                      <p:cBhvr>
                                        <p:cTn id="7" dur="500"/>
                                        <p:tgtEl>
                                          <p:spTgt spid="59396"/>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59399"/>
                                        </p:tgtEl>
                                        <p:attrNameLst>
                                          <p:attrName>style.visibility</p:attrName>
                                        </p:attrNameLst>
                                      </p:cBhvr>
                                      <p:to>
                                        <p:strVal val="visible"/>
                                      </p:to>
                                    </p:set>
                                    <p:animEffect transition="in" filter="strips(upRight)">
                                      <p:cBhvr>
                                        <p:cTn id="10" dur="500"/>
                                        <p:tgtEl>
                                          <p:spTgt spid="59399"/>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59400"/>
                                        </p:tgtEl>
                                        <p:attrNameLst>
                                          <p:attrName>style.visibility</p:attrName>
                                        </p:attrNameLst>
                                      </p:cBhvr>
                                      <p:to>
                                        <p:strVal val="visible"/>
                                      </p:to>
                                    </p:set>
                                    <p:animEffect transition="in" filter="strips(upRight)">
                                      <p:cBhvr>
                                        <p:cTn id="13" dur="500"/>
                                        <p:tgtEl>
                                          <p:spTgt spid="59400"/>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59397"/>
                                        </p:tgtEl>
                                        <p:attrNameLst>
                                          <p:attrName>style.visibility</p:attrName>
                                        </p:attrNameLst>
                                      </p:cBhvr>
                                      <p:to>
                                        <p:strVal val="visible"/>
                                      </p:to>
                                    </p:set>
                                    <p:animEffect transition="in" filter="strips(upRight)">
                                      <p:cBhvr>
                                        <p:cTn id="16" dur="500"/>
                                        <p:tgtEl>
                                          <p:spTgt spid="59397"/>
                                        </p:tgtEl>
                                      </p:cBhvr>
                                    </p:animEffect>
                                  </p:childTnLst>
                                </p:cTn>
                              </p:par>
                              <p:par>
                                <p:cTn id="17" presetID="18" presetClass="entr" presetSubtype="3" fill="hold" grpId="0" nodeType="withEffect">
                                  <p:stCondLst>
                                    <p:cond delay="0"/>
                                  </p:stCondLst>
                                  <p:childTnLst>
                                    <p:set>
                                      <p:cBhvr>
                                        <p:cTn id="18" dur="1" fill="hold">
                                          <p:stCondLst>
                                            <p:cond delay="0"/>
                                          </p:stCondLst>
                                        </p:cTn>
                                        <p:tgtEl>
                                          <p:spTgt spid="59398"/>
                                        </p:tgtEl>
                                        <p:attrNameLst>
                                          <p:attrName>style.visibility</p:attrName>
                                        </p:attrNameLst>
                                      </p:cBhvr>
                                      <p:to>
                                        <p:strVal val="visible"/>
                                      </p:to>
                                    </p:set>
                                    <p:animEffect transition="in" filter="strips(upRight)">
                                      <p:cBhvr>
                                        <p:cTn id="19" dur="500"/>
                                        <p:tgtEl>
                                          <p:spTgt spid="59398"/>
                                        </p:tgtEl>
                                      </p:cBhvr>
                                    </p:animEffec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59395"/>
                                        </p:tgtEl>
                                        <p:attrNameLst>
                                          <p:attrName>style.visibility</p:attrName>
                                        </p:attrNameLst>
                                      </p:cBhvr>
                                      <p:to>
                                        <p:strVal val="visible"/>
                                      </p:to>
                                    </p:set>
                                    <p:animEffect transition="in" filter="blinds(horizontal)">
                                      <p:cBhvr>
                                        <p:cTn id="23"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59397" grpId="0" animBg="1"/>
      <p:bldP spid="59398" grpId="0"/>
      <p:bldP spid="59399" grpId="0"/>
      <p:bldP spid="5940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页脚占位符 4"/>
          <p:cNvSpPr txBox="1">
            <a:spLocks noGrp="1"/>
          </p:cNvSpPr>
          <p:nvPr/>
        </p:nvSpPr>
        <p:spPr bwMode="auto">
          <a:xfrm>
            <a:off x="7954341" y="6464300"/>
            <a:ext cx="3862811" cy="304800"/>
          </a:xfrm>
          <a:prstGeom prst="rect">
            <a:avLst/>
          </a:prstGeom>
          <a:noFill/>
          <a:ln>
            <a:miter lim="800000"/>
            <a:headEnd/>
            <a:tailEnd/>
          </a:ln>
        </p:spPr>
        <p:txBody>
          <a:bodyPr/>
          <a:lstStyle/>
          <a:p>
            <a:pPr algn="r" eaLnBrk="1" hangingPunct="1">
              <a:defRPr/>
            </a:pPr>
            <a:r>
              <a:rPr lang="en-US" altLang="ko-KR" sz="1200" b="1">
                <a:solidFill>
                  <a:schemeClr val="bg1"/>
                </a:solidFill>
                <a:latin typeface="+mn-lt"/>
                <a:ea typeface="Gulim" pitchFamily="34" charset="-127"/>
              </a:rPr>
              <a:t>Company Logo</a:t>
            </a:r>
          </a:p>
        </p:txBody>
      </p:sp>
      <p:sp>
        <p:nvSpPr>
          <p:cNvPr id="257027" name="Rectangle 2"/>
          <p:cNvSpPr>
            <a:spLocks noGrp="1" noChangeArrowheads="1"/>
          </p:cNvSpPr>
          <p:nvPr>
            <p:ph type="title" idx="4294967295"/>
          </p:nvPr>
        </p:nvSpPr>
        <p:spPr bwMode="auto">
          <a:xfrm>
            <a:off x="1581828" y="115888"/>
            <a:ext cx="5160289" cy="598468"/>
          </a:xfrm>
          <a:prstGeom prst="rect">
            <a:avLst/>
          </a:prstGeom>
        </p:spPr>
        <p:txBody>
          <a:bodyPr/>
          <a:lstStyle/>
          <a:p>
            <a:pPr eaLnBrk="1" hangingPunct="1"/>
            <a:r>
              <a:rPr lang="zh-CN" altLang="en-US" sz="3200" dirty="0" smtClean="0">
                <a:latin typeface="黑体" pitchFamily="49" charset="-122"/>
                <a:ea typeface="黑体" pitchFamily="49" charset="-122"/>
              </a:rPr>
              <a:t>创建校本研修示范教研组</a:t>
            </a:r>
            <a:r>
              <a:rPr lang="zh-CN" altLang="en-US" sz="2600" dirty="0" smtClean="0">
                <a:latin typeface="Gill Sans MT" pitchFamily="34" charset="0"/>
                <a:ea typeface="宋体" pitchFamily="2" charset="-122"/>
              </a:rPr>
              <a:t> </a:t>
            </a:r>
          </a:p>
        </p:txBody>
      </p:sp>
      <p:graphicFrame>
        <p:nvGraphicFramePr>
          <p:cNvPr id="68611" name="Group 3"/>
          <p:cNvGraphicFramePr>
            <a:graphicFrameLocks noGrp="1"/>
          </p:cNvGraphicFramePr>
          <p:nvPr/>
        </p:nvGraphicFramePr>
        <p:xfrm>
          <a:off x="1679391" y="1484314"/>
          <a:ext cx="10182234" cy="995363"/>
        </p:xfrm>
        <a:graphic>
          <a:graphicData uri="http://schemas.openxmlformats.org/drawingml/2006/table">
            <a:tbl>
              <a:tblPr/>
              <a:tblGrid>
                <a:gridCol w="1632799"/>
                <a:gridCol w="8549435"/>
              </a:tblGrid>
              <a:tr h="995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zh-CN" altLang="en-US" sz="2000" b="1" i="0" u="none" strike="noStrike" cap="none" normalizeH="0" baseline="0" smtClean="0">
                          <a:ln>
                            <a:noFill/>
                          </a:ln>
                          <a:solidFill>
                            <a:srgbClr val="990000"/>
                          </a:solidFill>
                          <a:effectLst/>
                          <a:latin typeface="宋体" pitchFamily="2" charset="-122"/>
                          <a:ea typeface="宋体" pitchFamily="2" charset="-122"/>
                          <a:cs typeface="Times New Roman" pitchFamily="18" charset="0"/>
                        </a:rPr>
                        <a:t>课程</a:t>
                      </a:r>
                    </a:p>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zh-CN" altLang="en-US" sz="2000" b="1" i="0" u="none" strike="noStrike" cap="none" normalizeH="0" baseline="0" smtClean="0">
                          <a:ln>
                            <a:noFill/>
                          </a:ln>
                          <a:solidFill>
                            <a:srgbClr val="990000"/>
                          </a:solidFill>
                          <a:effectLst/>
                          <a:latin typeface="宋体" pitchFamily="2" charset="-122"/>
                          <a:ea typeface="宋体" pitchFamily="2" charset="-122"/>
                          <a:cs typeface="Times New Roman" pitchFamily="18" charset="0"/>
                        </a:rPr>
                        <a:t>名称</a:t>
                      </a:r>
                      <a:endParaRPr kumimoji="0" lang="zh-CN" altLang="en-US" sz="2000" b="1" i="0" u="none" strike="noStrike" cap="none" normalizeH="0" baseline="0" smtClean="0">
                        <a:ln>
                          <a:noFill/>
                        </a:ln>
                        <a:solidFill>
                          <a:srgbClr val="990000"/>
                        </a:solidFill>
                        <a:effectLst/>
                        <a:latin typeface="Verdana" pitchFamily="34" charset="0"/>
                        <a:ea typeface="宋体" pitchFamily="2" charset="-122"/>
                        <a:cs typeface="Times New Roman" pitchFamily="18" charset="0"/>
                      </a:endParaRPr>
                    </a:p>
                  </a:txBody>
                  <a:tcPr marL="121984" marR="12198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28600" algn="l"/>
                        </a:tabLst>
                      </a:pPr>
                      <a:r>
                        <a:rPr kumimoji="0" lang="zh-CN" altLang="en-US" sz="2400" b="1" i="0" u="none" strike="noStrike" cap="none" normalizeH="0" baseline="0" dirty="0" smtClean="0">
                          <a:ln>
                            <a:noFill/>
                          </a:ln>
                          <a:solidFill>
                            <a:srgbClr val="990000"/>
                          </a:solidFill>
                          <a:effectLst/>
                          <a:latin typeface="宋体" pitchFamily="2" charset="-122"/>
                          <a:ea typeface="宋体" pitchFamily="2" charset="-122"/>
                          <a:cs typeface="Times New Roman" pitchFamily="18" charset="0"/>
                        </a:rPr>
                        <a:t>确定教研组活动主题及设计活动方案</a:t>
                      </a:r>
                      <a:endParaRPr kumimoji="0" lang="zh-CN" altLang="en-US" sz="2400" b="1" i="0" u="none" strike="noStrike" cap="none" normalizeH="0" baseline="0" dirty="0" smtClean="0">
                        <a:ln>
                          <a:noFill/>
                        </a:ln>
                        <a:solidFill>
                          <a:srgbClr val="990000"/>
                        </a:solidFill>
                        <a:effectLst/>
                        <a:latin typeface="Verdana" pitchFamily="34" charset="0"/>
                        <a:ea typeface="宋体" pitchFamily="2" charset="-122"/>
                        <a:cs typeface="Times New Roman" pitchFamily="18" charset="0"/>
                      </a:endParaRPr>
                    </a:p>
                  </a:txBody>
                  <a:tcPr marL="121984" marR="12198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48563" name="Group 51"/>
          <p:cNvGraphicFramePr>
            <a:graphicFrameLocks noGrp="1"/>
          </p:cNvGraphicFramePr>
          <p:nvPr/>
        </p:nvGraphicFramePr>
        <p:xfrm>
          <a:off x="1679391" y="2490789"/>
          <a:ext cx="10182234" cy="3889377"/>
        </p:xfrm>
        <a:graphic>
          <a:graphicData uri="http://schemas.openxmlformats.org/drawingml/2006/table">
            <a:tbl>
              <a:tblPr/>
              <a:tblGrid>
                <a:gridCol w="1634918"/>
                <a:gridCol w="3752687"/>
                <a:gridCol w="1408316"/>
                <a:gridCol w="1503616"/>
                <a:gridCol w="1882697"/>
              </a:tblGrid>
              <a:tr h="8239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zh-CN" altLang="en-US" sz="1600" b="1" i="0" u="none" strike="noStrike" cap="none" normalizeH="0" baseline="0" dirty="0" smtClean="0">
                          <a:ln>
                            <a:noFill/>
                          </a:ln>
                          <a:solidFill>
                            <a:srgbClr val="000000"/>
                          </a:solidFill>
                          <a:effectLst/>
                          <a:latin typeface="Verdana" pitchFamily="34" charset="0"/>
                          <a:ea typeface="仿宋_GB2312" pitchFamily="49" charset="-122"/>
                        </a:rPr>
                        <a:t>时间</a:t>
                      </a:r>
                      <a:r>
                        <a:rPr kumimoji="0" lang="en-US" altLang="zh-CN" sz="1600" b="1" i="0" u="none" strike="noStrike" cap="none" normalizeH="0" baseline="0" dirty="0" smtClean="0">
                          <a:ln>
                            <a:noFill/>
                          </a:ln>
                          <a:solidFill>
                            <a:srgbClr val="000000"/>
                          </a:solidFill>
                          <a:effectLst/>
                          <a:latin typeface="Verdana" pitchFamily="34" charset="0"/>
                          <a:ea typeface="仿宋_GB2312" pitchFamily="49" charset="-122"/>
                        </a:rPr>
                        <a:t>/</a:t>
                      </a:r>
                      <a:endParaRPr kumimoji="0" lang="en-US" altLang="zh-CN" sz="1600" b="0" i="0" u="none" strike="noStrike" cap="none" normalizeH="0" baseline="0" dirty="0" smtClean="0">
                        <a:ln>
                          <a:noFill/>
                        </a:ln>
                        <a:solidFill>
                          <a:schemeClr val="tx2"/>
                        </a:solidFill>
                        <a:effectLst/>
                        <a:latin typeface="Verdana" pitchFamily="34" charset="0"/>
                        <a:ea typeface="宋体"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228600" algn="l"/>
                        </a:tabLst>
                      </a:pPr>
                      <a:r>
                        <a:rPr kumimoji="0" lang="zh-CN" altLang="en-US" sz="1600" b="1" i="0" u="none" strike="noStrike" cap="none" normalizeH="0" baseline="0" dirty="0" smtClean="0">
                          <a:ln>
                            <a:noFill/>
                          </a:ln>
                          <a:solidFill>
                            <a:srgbClr val="000000"/>
                          </a:solidFill>
                          <a:effectLst/>
                          <a:latin typeface="Verdana" pitchFamily="34" charset="0"/>
                          <a:ea typeface="仿宋_GB2312" pitchFamily="49" charset="-122"/>
                        </a:rPr>
                        <a:t>负责人</a:t>
                      </a:r>
                      <a:endParaRPr kumimoji="0" lang="zh-CN" altLang="en-US" sz="1600" b="0" i="0" u="none" strike="noStrike" cap="none" normalizeH="0" baseline="0" dirty="0" smtClean="0">
                        <a:ln>
                          <a:noFill/>
                        </a:ln>
                        <a:solidFill>
                          <a:schemeClr val="tx2"/>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82575"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2"/>
                          </a:solidFill>
                          <a:effectLst/>
                          <a:latin typeface="Verdana" pitchFamily="34" charset="0"/>
                          <a:ea typeface="仿宋_GB2312" pitchFamily="49" charset="-122"/>
                        </a:rPr>
                        <a:t>主要内容</a:t>
                      </a:r>
                      <a:endParaRPr kumimoji="0" lang="zh-CN" altLang="en-US" sz="1600" b="0" i="0" u="none" strike="noStrike" cap="none" normalizeH="0" baseline="0" dirty="0" smtClean="0">
                        <a:ln>
                          <a:noFill/>
                        </a:ln>
                        <a:solidFill>
                          <a:schemeClr val="tx2"/>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82575"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2"/>
                          </a:solidFill>
                          <a:effectLst/>
                          <a:latin typeface="Verdana" pitchFamily="34" charset="0"/>
                          <a:ea typeface="仿宋_GB2312" pitchFamily="49" charset="-122"/>
                        </a:rPr>
                        <a:t>研修</a:t>
                      </a:r>
                      <a:endParaRPr kumimoji="0" lang="zh-CN" altLang="en-US" sz="1600" b="0" i="0" u="none" strike="noStrike" cap="none" normalizeH="0" baseline="0" smtClean="0">
                        <a:ln>
                          <a:noFill/>
                        </a:ln>
                        <a:solidFill>
                          <a:schemeClr val="tx2"/>
                        </a:solidFill>
                        <a:effectLst/>
                        <a:latin typeface="Verdana" pitchFamily="34" charset="0"/>
                        <a:ea typeface="宋体" pitchFamily="2" charset="-122"/>
                        <a:cs typeface="Times New Roman" pitchFamily="18" charset="0"/>
                      </a:endParaRPr>
                    </a:p>
                    <a:p>
                      <a:pPr marL="365125" marR="0" lvl="0" indent="-282575"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2"/>
                          </a:solidFill>
                          <a:effectLst/>
                          <a:latin typeface="Verdana" pitchFamily="34" charset="0"/>
                          <a:ea typeface="仿宋_GB2312" pitchFamily="49" charset="-122"/>
                        </a:rPr>
                        <a:t>形式</a:t>
                      </a:r>
                      <a:endParaRPr kumimoji="0" lang="zh-CN" altLang="en-US" sz="1600" b="0" i="0" u="none" strike="noStrike" cap="none" normalizeH="0" baseline="0" smtClean="0">
                        <a:ln>
                          <a:noFill/>
                        </a:ln>
                        <a:solidFill>
                          <a:schemeClr val="tx2"/>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82575"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2"/>
                          </a:solidFill>
                          <a:effectLst/>
                          <a:latin typeface="Verdana" pitchFamily="34" charset="0"/>
                          <a:ea typeface="仿宋_GB2312" pitchFamily="49" charset="-122"/>
                        </a:rPr>
                        <a:t>参与</a:t>
                      </a:r>
                      <a:endParaRPr kumimoji="0" lang="zh-CN" altLang="en-US" sz="1600" b="0" i="0" u="none" strike="noStrike" cap="none" normalizeH="0" baseline="0" smtClean="0">
                        <a:ln>
                          <a:noFill/>
                        </a:ln>
                        <a:solidFill>
                          <a:schemeClr val="tx2"/>
                        </a:solidFill>
                        <a:effectLst/>
                        <a:latin typeface="Verdana" pitchFamily="34" charset="0"/>
                        <a:ea typeface="宋体" pitchFamily="2" charset="-122"/>
                        <a:cs typeface="Times New Roman" pitchFamily="18" charset="0"/>
                      </a:endParaRPr>
                    </a:p>
                    <a:p>
                      <a:pPr marL="365125" marR="0" lvl="0" indent="-282575"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2"/>
                          </a:solidFill>
                          <a:effectLst/>
                          <a:latin typeface="Verdana" pitchFamily="34" charset="0"/>
                          <a:ea typeface="仿宋_GB2312" pitchFamily="49" charset="-122"/>
                        </a:rPr>
                        <a:t>对象</a:t>
                      </a:r>
                      <a:endParaRPr kumimoji="0" lang="zh-CN" altLang="en-US" sz="1600" b="0" i="0" u="none" strike="noStrike" cap="none" normalizeH="0" baseline="0" smtClean="0">
                        <a:ln>
                          <a:noFill/>
                        </a:ln>
                        <a:solidFill>
                          <a:schemeClr val="tx2"/>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82575"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2"/>
                          </a:solidFill>
                          <a:effectLst/>
                          <a:latin typeface="Verdana" pitchFamily="34" charset="0"/>
                          <a:ea typeface="仿宋_GB2312" pitchFamily="49" charset="-122"/>
                        </a:rPr>
                        <a:t>留存文本</a:t>
                      </a:r>
                      <a:endParaRPr kumimoji="0" lang="zh-CN" altLang="en-US" sz="2400" b="0" i="0" u="none" strike="noStrike" cap="none" normalizeH="0" baseline="0" dirty="0" smtClean="0">
                        <a:ln>
                          <a:noFill/>
                        </a:ln>
                        <a:solidFill>
                          <a:schemeClr val="tx2"/>
                        </a:solidFill>
                        <a:effectLst/>
                        <a:latin typeface="Verdana" pitchFamily="34" charset="0"/>
                        <a:ea typeface="宋体" pitchFamily="2" charset="-122"/>
                        <a:sym typeface="Wingdings" pitchFamily="2" charset="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3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en-US" altLang="zh-CN" sz="1600" b="1" i="0" u="none" strike="noStrike" cap="none" normalizeH="0" baseline="0" dirty="0" smtClean="0">
                          <a:ln>
                            <a:noFill/>
                          </a:ln>
                          <a:solidFill>
                            <a:srgbClr val="006699"/>
                          </a:solidFill>
                          <a:effectLst/>
                          <a:latin typeface="Verdana" pitchFamily="34" charset="0"/>
                          <a:ea typeface="仿宋_GB2312" pitchFamily="49" charset="-122"/>
                        </a:rPr>
                        <a:t>9</a:t>
                      </a:r>
                      <a:r>
                        <a:rPr kumimoji="0" lang="zh-CN" altLang="en-US" sz="1600" b="1" i="0" u="none" strike="noStrike" cap="none" normalizeH="0" baseline="0" dirty="0" smtClean="0">
                          <a:ln>
                            <a:noFill/>
                          </a:ln>
                          <a:solidFill>
                            <a:srgbClr val="006699"/>
                          </a:solidFill>
                          <a:effectLst/>
                          <a:latin typeface="Verdana" pitchFamily="34" charset="0"/>
                          <a:ea typeface="仿宋_GB2312" pitchFamily="49" charset="-122"/>
                        </a:rPr>
                        <a:t>月 </a:t>
                      </a:r>
                      <a:r>
                        <a:rPr kumimoji="0" lang="en-US" altLang="zh-CN" sz="1600" b="1" i="0" u="none" strike="noStrike" cap="none" normalizeH="0" baseline="0" dirty="0" smtClean="0">
                          <a:ln>
                            <a:noFill/>
                          </a:ln>
                          <a:solidFill>
                            <a:srgbClr val="006699"/>
                          </a:solidFill>
                          <a:effectLst/>
                          <a:latin typeface="Verdana" pitchFamily="34" charset="0"/>
                          <a:ea typeface="仿宋_GB2312" pitchFamily="49" charset="-122"/>
                        </a:rPr>
                        <a:t>/ </a:t>
                      </a:r>
                      <a:r>
                        <a:rPr kumimoji="0" lang="zh-CN" altLang="en-US" sz="1600" b="1" i="0" u="none" strike="noStrike" cap="none" normalizeH="0" baseline="0" dirty="0" smtClean="0">
                          <a:ln>
                            <a:noFill/>
                          </a:ln>
                          <a:solidFill>
                            <a:srgbClr val="006699"/>
                          </a:solidFill>
                          <a:effectLst/>
                          <a:latin typeface="Verdana" pitchFamily="34" charset="0"/>
                          <a:ea typeface="仿宋_GB2312" pitchFamily="49" charset="-122"/>
                        </a:rPr>
                        <a:t>赵</a:t>
                      </a:r>
                      <a:r>
                        <a:rPr kumimoji="0" lang="en-US" altLang="zh-CN" sz="1600" b="1" i="0" u="none" strike="noStrike" cap="none" normalizeH="0" baseline="0" dirty="0" smtClean="0">
                          <a:ln>
                            <a:noFill/>
                          </a:ln>
                          <a:solidFill>
                            <a:srgbClr val="006699"/>
                          </a:solidFill>
                          <a:effectLst/>
                          <a:latin typeface="Verdana" pitchFamily="34" charset="0"/>
                          <a:ea typeface="仿宋_GB2312" pitchFamily="49" charset="-122"/>
                        </a:rPr>
                        <a:t>A</a:t>
                      </a:r>
                      <a:endParaRPr kumimoji="0" lang="en-US" altLang="zh-CN" sz="1600" b="1" i="0" u="none" strike="noStrike" cap="none" normalizeH="0" baseline="0" dirty="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82575"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6699"/>
                          </a:solidFill>
                          <a:effectLst/>
                          <a:latin typeface="Verdana" pitchFamily="34" charset="0"/>
                          <a:ea typeface="仿宋_GB2312" pitchFamily="49" charset="-122"/>
                          <a:cs typeface="宋体" pitchFamily="2" charset="-122"/>
                        </a:rPr>
                        <a:t>1. </a:t>
                      </a:r>
                      <a:r>
                        <a:rPr kumimoji="0" lang="zh-CN" altLang="en-US" sz="1600" b="1" i="0" u="none" strike="noStrike" cap="none" normalizeH="0" baseline="0" dirty="0" smtClean="0">
                          <a:ln>
                            <a:noFill/>
                          </a:ln>
                          <a:solidFill>
                            <a:srgbClr val="006699"/>
                          </a:solidFill>
                          <a:effectLst/>
                          <a:latin typeface="Verdana" pitchFamily="34" charset="0"/>
                          <a:ea typeface="仿宋_GB2312" pitchFamily="49" charset="-122"/>
                          <a:cs typeface="宋体" pitchFamily="2" charset="-122"/>
                        </a:rPr>
                        <a:t>各教研组确定研修主题，设计方案</a:t>
                      </a: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cs typeface="宋体" pitchFamily="2" charset="-122"/>
                        </a:rPr>
                        <a:t>教研组</a:t>
                      </a:r>
                      <a:endParaRPr kumimoji="0" lang="zh-CN" altLang="en-US" sz="1600" b="1" i="0" u="none" strike="noStrike" cap="none" normalizeH="0" baseline="0" smtClean="0">
                        <a:ln>
                          <a:noFill/>
                        </a:ln>
                        <a:solidFill>
                          <a:srgbClr val="006699"/>
                        </a:solidFill>
                        <a:effectLst/>
                        <a:latin typeface="Verdana" pitchFamily="34" charset="0"/>
                        <a:ea typeface="仿宋_GB2312" pitchFamily="49"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228600" algn="l"/>
                        </a:tabLst>
                      </a:pP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cs typeface="宋体" pitchFamily="2" charset="-122"/>
                        </a:rPr>
                        <a:t>活动</a:t>
                      </a:r>
                      <a:endParaRPr kumimoji="0" lang="zh-CN" altLang="en-US" sz="1600" b="1" i="0" u="none" strike="noStrike" cap="none" normalizeH="0" baseline="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82575"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rPr>
                        <a:t>全体教师</a:t>
                      </a:r>
                      <a:endParaRPr kumimoji="0" lang="zh-CN" altLang="en-US" sz="1600" b="1" i="0" u="none" strike="noStrike" cap="none" normalizeH="0" baseline="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zh-CN" altLang="en-US" sz="1600" b="1" i="0" u="none" strike="noStrike" cap="none" normalizeH="0" baseline="0" dirty="0" smtClean="0">
                          <a:ln>
                            <a:noFill/>
                          </a:ln>
                          <a:solidFill>
                            <a:srgbClr val="006699"/>
                          </a:solidFill>
                          <a:effectLst/>
                          <a:latin typeface="Verdana" pitchFamily="34" charset="0"/>
                          <a:ea typeface="仿宋_GB2312" pitchFamily="49" charset="-122"/>
                        </a:rPr>
                        <a:t>主题和方案</a:t>
                      </a:r>
                      <a:endParaRPr kumimoji="0" lang="zh-CN" altLang="en-US" sz="1600" b="1" i="0" u="none" strike="noStrike" cap="none" normalizeH="0" baseline="0" dirty="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9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en-US" altLang="zh-CN" sz="1600" b="1" i="0" u="none" strike="noStrike" cap="none" normalizeH="0" baseline="0" smtClean="0">
                          <a:ln>
                            <a:noFill/>
                          </a:ln>
                          <a:solidFill>
                            <a:srgbClr val="006699"/>
                          </a:solidFill>
                          <a:effectLst/>
                          <a:latin typeface="Verdana" pitchFamily="34" charset="0"/>
                          <a:ea typeface="仿宋_GB2312" pitchFamily="49" charset="-122"/>
                        </a:rPr>
                        <a:t>10</a:t>
                      </a: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rPr>
                        <a:t>月</a:t>
                      </a:r>
                      <a:r>
                        <a:rPr kumimoji="0" lang="en-US" altLang="zh-CN" sz="1600" b="1" i="0" u="none" strike="noStrike" cap="none" normalizeH="0" baseline="0" smtClean="0">
                          <a:ln>
                            <a:noFill/>
                          </a:ln>
                          <a:solidFill>
                            <a:srgbClr val="006699"/>
                          </a:solidFill>
                          <a:effectLst/>
                          <a:latin typeface="Verdana" pitchFamily="34" charset="0"/>
                          <a:ea typeface="仿宋_GB2312" pitchFamily="49" charset="-122"/>
                        </a:rPr>
                        <a:t>-11</a:t>
                      </a: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rPr>
                        <a:t>月</a:t>
                      </a:r>
                      <a:endParaRPr kumimoji="0" lang="zh-CN" altLang="en-US" sz="1600" b="1" i="0" u="none" strike="noStrike" cap="none" normalizeH="0" baseline="0" smtClean="0">
                        <a:ln>
                          <a:noFill/>
                        </a:ln>
                        <a:solidFill>
                          <a:srgbClr val="006699"/>
                        </a:solidFill>
                        <a:effectLst/>
                        <a:latin typeface="Verdana" pitchFamily="34" charset="0"/>
                        <a:ea typeface="宋体"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228600" algn="l"/>
                        </a:tabLst>
                      </a:pP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rPr>
                        <a:t>李</a:t>
                      </a:r>
                      <a:r>
                        <a:rPr kumimoji="0" lang="en-US" altLang="zh-CN" sz="1600" b="1" i="0" u="none" strike="noStrike" cap="none" normalizeH="0" baseline="0" smtClean="0">
                          <a:ln>
                            <a:noFill/>
                          </a:ln>
                          <a:solidFill>
                            <a:srgbClr val="006699"/>
                          </a:solidFill>
                          <a:effectLst/>
                          <a:latin typeface="Verdana" pitchFamily="34" charset="0"/>
                          <a:ea typeface="仿宋_GB2312" pitchFamily="49" charset="-122"/>
                        </a:rPr>
                        <a:t>C</a:t>
                      </a:r>
                      <a:endParaRPr kumimoji="0" lang="en-US" altLang="zh-CN" sz="1600" b="1" i="0" u="none" strike="noStrike" cap="none" normalizeH="0" baseline="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82575"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006699"/>
                          </a:solidFill>
                          <a:effectLst/>
                          <a:latin typeface="Verdana" pitchFamily="34" charset="0"/>
                          <a:ea typeface="仿宋_GB2312" pitchFamily="49" charset="-122"/>
                        </a:rPr>
                        <a:t>2. </a:t>
                      </a: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rPr>
                        <a:t>针对方案中的问题</a:t>
                      </a: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cs typeface="宋体" pitchFamily="2" charset="-122"/>
                        </a:rPr>
                        <a:t>进行理论学习</a:t>
                      </a:r>
                      <a:endParaRPr kumimoji="0" lang="zh-CN" altLang="en-US" sz="1600" b="1" i="0" u="none" strike="noStrike" cap="none" normalizeH="0" baseline="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cs typeface="宋体" pitchFamily="2" charset="-122"/>
                        </a:rPr>
                        <a:t>聘请专家讲座</a:t>
                      </a: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82575"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rPr>
                        <a:t>全体教师</a:t>
                      </a:r>
                      <a:endParaRPr kumimoji="0" lang="zh-CN" altLang="en-US" sz="1600" b="1" i="0" u="none" strike="noStrike" cap="none" normalizeH="0" baseline="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rPr>
                        <a:t>学习心得</a:t>
                      </a:r>
                      <a:endParaRPr kumimoji="0" lang="zh-CN" altLang="en-US" sz="1600" b="1" i="0" u="none" strike="noStrike" cap="none" normalizeH="0" baseline="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9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en-US" altLang="zh-CN" sz="1600" b="1" i="0" u="none" strike="noStrike" cap="none" normalizeH="0" baseline="0" smtClean="0">
                          <a:ln>
                            <a:noFill/>
                          </a:ln>
                          <a:solidFill>
                            <a:srgbClr val="006699"/>
                          </a:solidFill>
                          <a:effectLst/>
                          <a:latin typeface="Verdana" pitchFamily="34" charset="0"/>
                          <a:ea typeface="仿宋_GB2312" pitchFamily="49" charset="-122"/>
                        </a:rPr>
                        <a:t>12</a:t>
                      </a: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rPr>
                        <a:t>月 </a:t>
                      </a:r>
                      <a:r>
                        <a:rPr kumimoji="0" lang="en-US" altLang="zh-CN" sz="1600" b="1" i="0" u="none" strike="noStrike" cap="none" normalizeH="0" baseline="0" smtClean="0">
                          <a:ln>
                            <a:noFill/>
                          </a:ln>
                          <a:solidFill>
                            <a:srgbClr val="006699"/>
                          </a:solidFill>
                          <a:effectLst/>
                          <a:latin typeface="Verdana" pitchFamily="34" charset="0"/>
                          <a:ea typeface="仿宋_GB2312" pitchFamily="49" charset="-122"/>
                        </a:rPr>
                        <a:t>/ </a:t>
                      </a: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rPr>
                        <a:t>李</a:t>
                      </a:r>
                      <a:r>
                        <a:rPr kumimoji="0" lang="en-US" altLang="zh-CN" sz="1600" b="1" i="0" u="none" strike="noStrike" cap="none" normalizeH="0" baseline="0" smtClean="0">
                          <a:ln>
                            <a:noFill/>
                          </a:ln>
                          <a:solidFill>
                            <a:srgbClr val="006699"/>
                          </a:solidFill>
                          <a:effectLst/>
                          <a:latin typeface="Verdana" pitchFamily="34" charset="0"/>
                          <a:ea typeface="仿宋_GB2312" pitchFamily="49" charset="-122"/>
                        </a:rPr>
                        <a:t>C</a:t>
                      </a:r>
                      <a:endParaRPr kumimoji="0" lang="en-US" altLang="zh-CN" sz="1600" b="1" i="0" u="none" strike="noStrike" cap="none" normalizeH="0" baseline="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228600" algn="l"/>
                        </a:tabLst>
                      </a:pPr>
                      <a:r>
                        <a:rPr kumimoji="0" lang="en-US" altLang="zh-CN" sz="1600" b="1" i="0" u="none" strike="noStrike" cap="none" normalizeH="0" baseline="0" smtClean="0">
                          <a:ln>
                            <a:noFill/>
                          </a:ln>
                          <a:solidFill>
                            <a:srgbClr val="006699"/>
                          </a:solidFill>
                          <a:effectLst/>
                          <a:latin typeface="Verdana" pitchFamily="34" charset="0"/>
                          <a:ea typeface="仿宋_GB2312" pitchFamily="49" charset="-122"/>
                          <a:cs typeface="宋体" pitchFamily="2" charset="-122"/>
                        </a:rPr>
                        <a:t>3. </a:t>
                      </a: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cs typeface="宋体" pitchFamily="2" charset="-122"/>
                        </a:rPr>
                        <a:t>选择教研组做典型引路，进行交流研讨</a:t>
                      </a: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cs typeface="宋体" pitchFamily="2" charset="-122"/>
                        </a:rPr>
                        <a:t>研讨会</a:t>
                      </a: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82575"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6699"/>
                          </a:solidFill>
                          <a:effectLst/>
                          <a:latin typeface="Verdana" pitchFamily="34" charset="0"/>
                          <a:ea typeface="仿宋_GB2312" pitchFamily="49" charset="-122"/>
                        </a:rPr>
                        <a:t>全体教师</a:t>
                      </a:r>
                      <a:endParaRPr kumimoji="0" lang="zh-CN" altLang="en-US" sz="1600" b="1" i="0" u="none" strike="noStrike" cap="none" normalizeH="0" baseline="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zh-CN" altLang="en-US" sz="1600" b="1" i="0" u="none" strike="noStrike" cap="none" normalizeH="0" baseline="0" dirty="0" smtClean="0">
                          <a:ln>
                            <a:noFill/>
                          </a:ln>
                          <a:solidFill>
                            <a:srgbClr val="006699"/>
                          </a:solidFill>
                          <a:effectLst/>
                          <a:latin typeface="Verdana" pitchFamily="34" charset="0"/>
                          <a:ea typeface="仿宋_GB2312" pitchFamily="49" charset="-122"/>
                        </a:rPr>
                        <a:t>教研组</a:t>
                      </a:r>
                      <a:endParaRPr kumimoji="0" lang="zh-CN" altLang="en-US" sz="1600" b="1" i="0" u="none" strike="noStrike" cap="none" normalizeH="0" baseline="0" dirty="0" smtClean="0">
                        <a:ln>
                          <a:noFill/>
                        </a:ln>
                        <a:solidFill>
                          <a:srgbClr val="006699"/>
                        </a:solidFill>
                        <a:effectLst/>
                        <a:latin typeface="Verdana" pitchFamily="34" charset="0"/>
                        <a:ea typeface="宋体"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228600" algn="l"/>
                        </a:tabLst>
                      </a:pPr>
                      <a:r>
                        <a:rPr kumimoji="0" lang="zh-CN" altLang="en-US" sz="1600" b="1" i="0" u="none" strike="noStrike" cap="none" normalizeH="0" baseline="0" dirty="0" smtClean="0">
                          <a:ln>
                            <a:noFill/>
                          </a:ln>
                          <a:solidFill>
                            <a:srgbClr val="006699"/>
                          </a:solidFill>
                          <a:effectLst/>
                          <a:latin typeface="Verdana" pitchFamily="34" charset="0"/>
                          <a:ea typeface="仿宋_GB2312" pitchFamily="49" charset="-122"/>
                        </a:rPr>
                        <a:t>典型材料</a:t>
                      </a:r>
                      <a:endParaRPr kumimoji="0" lang="zh-CN" altLang="en-US" sz="1600" b="1" i="0" u="none" strike="noStrike" cap="none" normalizeH="0" baseline="0" dirty="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en-US" altLang="zh-CN" sz="1600" b="1" i="0" u="none" strike="noStrike" cap="none" normalizeH="0" baseline="0" smtClean="0">
                          <a:ln>
                            <a:noFill/>
                          </a:ln>
                          <a:solidFill>
                            <a:srgbClr val="006699"/>
                          </a:solidFill>
                          <a:effectLst/>
                          <a:latin typeface="宋体" pitchFamily="2" charset="-122"/>
                          <a:ea typeface="仿宋_GB2312" pitchFamily="49" charset="-122"/>
                        </a:rPr>
                        <a:t>……</a:t>
                      </a:r>
                      <a:endParaRPr kumimoji="0" lang="en-US" altLang="zh-CN" sz="1600" b="1" i="0" u="none" strike="noStrike" cap="none" normalizeH="0" baseline="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en-US" altLang="zh-CN" sz="1600" b="1" i="0" u="none" strike="noStrike" cap="none" normalizeH="0" baseline="0" smtClean="0">
                          <a:ln>
                            <a:noFill/>
                          </a:ln>
                          <a:solidFill>
                            <a:srgbClr val="006699"/>
                          </a:solidFill>
                          <a:effectLst/>
                          <a:latin typeface="宋体" pitchFamily="2" charset="-122"/>
                          <a:ea typeface="仿宋_GB2312" pitchFamily="49" charset="-122"/>
                        </a:rPr>
                        <a:t>……</a:t>
                      </a:r>
                      <a:endParaRPr kumimoji="0" lang="en-US" altLang="zh-CN" sz="1600" b="1" i="0" u="none" strike="noStrike" cap="none" normalizeH="0" baseline="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en-US" altLang="zh-CN" sz="1600" b="1" i="0" u="none" strike="noStrike" cap="none" normalizeH="0" baseline="0" smtClean="0">
                          <a:ln>
                            <a:noFill/>
                          </a:ln>
                          <a:solidFill>
                            <a:srgbClr val="006699"/>
                          </a:solidFill>
                          <a:effectLst/>
                          <a:latin typeface="宋体" pitchFamily="2" charset="-122"/>
                          <a:ea typeface="仿宋_GB2312" pitchFamily="49" charset="-122"/>
                        </a:rPr>
                        <a:t>……</a:t>
                      </a:r>
                      <a:endParaRPr kumimoji="0" lang="en-US" altLang="zh-CN" sz="1600" b="1" i="0" u="none" strike="noStrike" cap="none" normalizeH="0" baseline="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en-US" altLang="zh-CN" sz="1600" b="1" i="0" u="none" strike="noStrike" cap="none" normalizeH="0" baseline="0" smtClean="0">
                          <a:ln>
                            <a:noFill/>
                          </a:ln>
                          <a:solidFill>
                            <a:srgbClr val="006699"/>
                          </a:solidFill>
                          <a:effectLst/>
                          <a:latin typeface="宋体" pitchFamily="2" charset="-122"/>
                          <a:ea typeface="仿宋_GB2312" pitchFamily="49" charset="-122"/>
                        </a:rPr>
                        <a:t>……</a:t>
                      </a:r>
                      <a:endParaRPr kumimoji="0" lang="en-US" altLang="zh-CN" sz="1600" b="1" i="0" u="none" strike="noStrike" cap="none" normalizeH="0" baseline="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228600" algn="l"/>
                        </a:tabLst>
                      </a:pPr>
                      <a:r>
                        <a:rPr kumimoji="0" lang="en-US" altLang="zh-CN" sz="1600" b="1" i="0" u="none" strike="noStrike" cap="none" normalizeH="0" baseline="0" dirty="0" smtClean="0">
                          <a:ln>
                            <a:noFill/>
                          </a:ln>
                          <a:solidFill>
                            <a:srgbClr val="006699"/>
                          </a:solidFill>
                          <a:effectLst/>
                          <a:latin typeface="宋体" pitchFamily="2" charset="-122"/>
                          <a:ea typeface="仿宋_GB2312" pitchFamily="49" charset="-122"/>
                        </a:rPr>
                        <a:t>……</a:t>
                      </a:r>
                      <a:endParaRPr kumimoji="0" lang="en-US" altLang="zh-CN" sz="1600" b="1" i="0" u="none" strike="noStrike" cap="none" normalizeH="0" baseline="0" dirty="0" smtClean="0">
                        <a:ln>
                          <a:noFill/>
                        </a:ln>
                        <a:solidFill>
                          <a:srgbClr val="006699"/>
                        </a:solidFill>
                        <a:effectLst/>
                        <a:latin typeface="Verdana" pitchFamily="34" charset="0"/>
                        <a:ea typeface="宋体" pitchFamily="2" charset="-122"/>
                      </a:endParaRPr>
                    </a:p>
                  </a:txBody>
                  <a:tcPr marL="121984" marR="1219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7074" name="Rectangle 49"/>
          <p:cNvSpPr>
            <a:spLocks noChangeArrowheads="1"/>
          </p:cNvSpPr>
          <p:nvPr/>
        </p:nvSpPr>
        <p:spPr bwMode="auto">
          <a:xfrm>
            <a:off x="1776810" y="1052513"/>
            <a:ext cx="2246128" cy="369332"/>
          </a:xfrm>
          <a:prstGeom prst="rect">
            <a:avLst/>
          </a:prstGeom>
          <a:noFill/>
          <a:ln w="9525">
            <a:noFill/>
            <a:miter lim="800000"/>
            <a:headEnd/>
            <a:tailEnd/>
          </a:ln>
        </p:spPr>
        <p:txBody>
          <a:bodyPr wrap="none" anchor="ctr">
            <a:spAutoFit/>
          </a:bodyPr>
          <a:lstStyle/>
          <a:p>
            <a:pPr eaLnBrk="1" hangingPunct="1">
              <a:tabLst>
                <a:tab pos="228600" algn="l"/>
              </a:tabLst>
            </a:pPr>
            <a:r>
              <a:rPr lang="zh-CN" altLang="en-US">
                <a:ea typeface="宋体" pitchFamily="2" charset="-122"/>
                <a:sym typeface="Wingdings" pitchFamily="2" charset="2"/>
              </a:rPr>
              <a:t></a:t>
            </a:r>
            <a:r>
              <a:rPr lang="en-US" altLang="zh-CN">
                <a:ea typeface="宋体" pitchFamily="2" charset="-122"/>
              </a:rPr>
              <a:t>【</a:t>
            </a:r>
            <a:r>
              <a:rPr lang="zh-CN" altLang="en-US" b="1">
                <a:ea typeface="宋体" pitchFamily="2" charset="-122"/>
                <a:sym typeface="Wingdings" pitchFamily="2" charset="2"/>
              </a:rPr>
              <a:t>研修计划进度</a:t>
            </a:r>
            <a:r>
              <a:rPr lang="en-US" altLang="zh-CN">
                <a:ea typeface="宋体" pitchFamily="2" charset="-122"/>
                <a:sym typeface="Wingdings" pitchFamily="2" charset="2"/>
              </a:rPr>
              <a:t>】</a:t>
            </a:r>
          </a:p>
        </p:txBody>
      </p:sp>
      <p:sp>
        <p:nvSpPr>
          <p:cNvPr id="257075" name="TextBox 7"/>
          <p:cNvSpPr txBox="1">
            <a:spLocks noChangeArrowheads="1"/>
          </p:cNvSpPr>
          <p:nvPr/>
        </p:nvSpPr>
        <p:spPr bwMode="auto">
          <a:xfrm>
            <a:off x="6289775" y="1028686"/>
            <a:ext cx="4764980" cy="400050"/>
          </a:xfrm>
          <a:prstGeom prst="rect">
            <a:avLst/>
          </a:prstGeom>
          <a:noFill/>
          <a:ln w="9525">
            <a:noFill/>
            <a:miter lim="800000"/>
            <a:headEnd/>
            <a:tailEnd/>
          </a:ln>
        </p:spPr>
        <p:txBody>
          <a:bodyPr>
            <a:spAutoFit/>
          </a:bodyPr>
          <a:lstStyle/>
          <a:p>
            <a:pPr eaLnBrk="1" hangingPunct="1"/>
            <a:r>
              <a:rPr lang="en-US" altLang="zh-CN" sz="2000" b="1" dirty="0">
                <a:solidFill>
                  <a:srgbClr val="990000"/>
                </a:solidFill>
                <a:latin typeface="Goudy Stout" pitchFamily="18" charset="0"/>
                <a:ea typeface="楷体_GB2312" pitchFamily="49" charset="-122"/>
                <a:sym typeface="Wingdings" pitchFamily="2" charset="2"/>
              </a:rPr>
              <a:t>2009.3</a:t>
            </a:r>
            <a:r>
              <a:rPr lang="en-US" altLang="zh-CN" sz="2000" b="1" dirty="0">
                <a:solidFill>
                  <a:srgbClr val="990000"/>
                </a:solidFill>
                <a:latin typeface="宋体" pitchFamily="2" charset="-122"/>
                <a:ea typeface="楷体_GB2312" pitchFamily="49" charset="-122"/>
                <a:sym typeface="Wingdings" pitchFamily="2" charset="2"/>
              </a:rPr>
              <a:t>—</a:t>
            </a:r>
            <a:r>
              <a:rPr lang="en-US" altLang="zh-CN" sz="2000" b="1" dirty="0">
                <a:solidFill>
                  <a:srgbClr val="990000"/>
                </a:solidFill>
                <a:latin typeface="Goudy Stout" pitchFamily="18" charset="0"/>
                <a:ea typeface="楷体_GB2312" pitchFamily="49" charset="-122"/>
                <a:sym typeface="Wingdings" pitchFamily="2" charset="2"/>
              </a:rPr>
              <a:t>2009.7</a:t>
            </a:r>
            <a:endParaRPr lang="zh-CN" altLang="en-US" sz="2000" dirty="0">
              <a:latin typeface="Arial" pitchFamily="34" charset="0"/>
              <a:ea typeface="宋体" pitchFamily="2" charset="-12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linds(vertical)">
                                      <p:cBhvr>
                                        <p:cTn id="7" dur="500"/>
                                        <p:tgtEl>
                                          <p:spTgt spid="686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8563"/>
                                        </p:tgtEl>
                                        <p:attrNameLst>
                                          <p:attrName>style.visibility</p:attrName>
                                        </p:attrNameLst>
                                      </p:cBhvr>
                                      <p:to>
                                        <p:strVal val="visible"/>
                                      </p:to>
                                    </p:set>
                                    <p:animEffect transition="in" filter="blinds(horizontal)">
                                      <p:cBhvr>
                                        <p:cTn id="12" dur="500"/>
                                        <p:tgtEl>
                                          <p:spTgt spid="448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3"/>
          <p:cNvSpPr txBox="1">
            <a:spLocks noGrp="1"/>
          </p:cNvSpPr>
          <p:nvPr/>
        </p:nvSpPr>
        <p:spPr bwMode="auto">
          <a:xfrm>
            <a:off x="7954341" y="6464300"/>
            <a:ext cx="3862811" cy="304800"/>
          </a:xfrm>
          <a:prstGeom prst="rect">
            <a:avLst/>
          </a:prstGeom>
          <a:noFill/>
          <a:ln>
            <a:miter lim="800000"/>
            <a:headEnd/>
            <a:tailEnd/>
          </a:ln>
        </p:spPr>
        <p:txBody>
          <a:bodyPr/>
          <a:lstStyle/>
          <a:p>
            <a:pPr algn="r" eaLnBrk="1" hangingPunct="1">
              <a:defRPr/>
            </a:pPr>
            <a:r>
              <a:rPr lang="en-US" altLang="ko-KR" sz="1200" b="1">
                <a:solidFill>
                  <a:schemeClr val="bg1"/>
                </a:solidFill>
                <a:latin typeface="+mn-lt"/>
                <a:ea typeface="Gulim" pitchFamily="34" charset="-127"/>
              </a:rPr>
              <a:t>Company Logo</a:t>
            </a:r>
          </a:p>
        </p:txBody>
      </p:sp>
      <p:pic>
        <p:nvPicPr>
          <p:cNvPr id="88068" name="Picture 4" descr="160689"/>
          <p:cNvPicPr>
            <a:picLocks noChangeAspect="1" noChangeArrowheads="1"/>
          </p:cNvPicPr>
          <p:nvPr/>
        </p:nvPicPr>
        <p:blipFill>
          <a:blip r:embed="rId2"/>
          <a:srcRect/>
          <a:stretch>
            <a:fillRect/>
          </a:stretch>
        </p:blipFill>
        <p:spPr bwMode="auto">
          <a:xfrm>
            <a:off x="955639" y="2143116"/>
            <a:ext cx="3145935" cy="3340816"/>
          </a:xfrm>
          <a:prstGeom prst="rect">
            <a:avLst/>
          </a:prstGeom>
          <a:noFill/>
          <a:ln w="9525">
            <a:noFill/>
            <a:miter lim="800000"/>
            <a:headEnd/>
            <a:tailEnd/>
          </a:ln>
        </p:spPr>
      </p:pic>
      <p:sp>
        <p:nvSpPr>
          <p:cNvPr id="88069" name="AutoShape 5"/>
          <p:cNvSpPr>
            <a:spLocks noChangeArrowheads="1"/>
          </p:cNvSpPr>
          <p:nvPr/>
        </p:nvSpPr>
        <p:spPr bwMode="auto">
          <a:xfrm>
            <a:off x="4813292" y="1214422"/>
            <a:ext cx="5000659" cy="1643074"/>
          </a:xfrm>
          <a:prstGeom prst="cloudCallout">
            <a:avLst>
              <a:gd name="adj1" fmla="val -56546"/>
              <a:gd name="adj2" fmla="val 89093"/>
            </a:avLst>
          </a:prstGeom>
          <a:noFill/>
          <a:ln w="28575">
            <a:solidFill>
              <a:srgbClr val="A50021"/>
            </a:solidFill>
            <a:round/>
            <a:headEnd/>
            <a:tailEnd/>
          </a:ln>
        </p:spPr>
        <p:txBody>
          <a:bodyPr/>
          <a:lstStyle/>
          <a:p>
            <a:pPr algn="ctr"/>
            <a:endParaRPr lang="zh-CN" altLang="en-US">
              <a:ea typeface="宋体" pitchFamily="2" charset="-122"/>
            </a:endParaRPr>
          </a:p>
        </p:txBody>
      </p:sp>
      <p:sp>
        <p:nvSpPr>
          <p:cNvPr id="88070" name="Rectangle 6"/>
          <p:cNvSpPr>
            <a:spLocks noChangeArrowheads="1"/>
          </p:cNvSpPr>
          <p:nvPr/>
        </p:nvSpPr>
        <p:spPr bwMode="auto">
          <a:xfrm>
            <a:off x="5137708" y="1565268"/>
            <a:ext cx="6099175" cy="935038"/>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None/>
            </a:pPr>
            <a:r>
              <a:rPr lang="zh-CN" altLang="en-US" sz="4400" b="1" dirty="0">
                <a:latin typeface="黑体" pitchFamily="49" charset="-122"/>
                <a:ea typeface="黑体" pitchFamily="49" charset="-122"/>
              </a:rPr>
              <a:t>落实内容与方式</a:t>
            </a:r>
          </a:p>
        </p:txBody>
      </p:sp>
      <p:sp>
        <p:nvSpPr>
          <p:cNvPr id="88071" name="Text Box 7"/>
          <p:cNvSpPr txBox="1">
            <a:spLocks noChangeArrowheads="1"/>
          </p:cNvSpPr>
          <p:nvPr/>
        </p:nvSpPr>
        <p:spPr bwMode="auto">
          <a:xfrm>
            <a:off x="4754392" y="3500438"/>
            <a:ext cx="480733" cy="228600"/>
          </a:xfrm>
          <a:prstGeom prst="rect">
            <a:avLst/>
          </a:prstGeom>
          <a:noFill/>
          <a:ln w="9525">
            <a:noFill/>
            <a:miter lim="800000"/>
            <a:headEnd/>
            <a:tailEnd/>
          </a:ln>
        </p:spPr>
        <p:txBody>
          <a:bodyPr>
            <a:spAutoFit/>
          </a:bodyPr>
          <a:lstStyle/>
          <a:p>
            <a:pPr>
              <a:spcBef>
                <a:spcPct val="50000"/>
              </a:spcBef>
            </a:pPr>
            <a:r>
              <a:rPr lang="zh-CN" altLang="en-US" sz="900">
                <a:solidFill>
                  <a:srgbClr val="A40000"/>
                </a:solidFill>
                <a:ea typeface="宋体" pitchFamily="2" charset="-122"/>
                <a:sym typeface="Wingdings" pitchFamily="2" charset="2"/>
              </a:rPr>
              <a:t></a:t>
            </a:r>
          </a:p>
        </p:txBody>
      </p:sp>
      <p:sp>
        <p:nvSpPr>
          <p:cNvPr id="88072" name="Text Box 8"/>
          <p:cNvSpPr txBox="1">
            <a:spLocks noChangeArrowheads="1"/>
          </p:cNvSpPr>
          <p:nvPr/>
        </p:nvSpPr>
        <p:spPr bwMode="auto">
          <a:xfrm>
            <a:off x="5425725" y="2997200"/>
            <a:ext cx="480734" cy="274638"/>
          </a:xfrm>
          <a:prstGeom prst="rect">
            <a:avLst/>
          </a:prstGeom>
          <a:noFill/>
          <a:ln w="9525">
            <a:noFill/>
            <a:miter lim="800000"/>
            <a:headEnd/>
            <a:tailEnd/>
          </a:ln>
        </p:spPr>
        <p:txBody>
          <a:bodyPr>
            <a:spAutoFit/>
          </a:bodyPr>
          <a:lstStyle/>
          <a:p>
            <a:pPr>
              <a:spcBef>
                <a:spcPct val="50000"/>
              </a:spcBef>
            </a:pPr>
            <a:r>
              <a:rPr lang="zh-CN" altLang="en-US" sz="1200">
                <a:solidFill>
                  <a:srgbClr val="A40000"/>
                </a:solidFill>
                <a:ea typeface="宋体" pitchFamily="2" charset="-122"/>
                <a:sym typeface="Wingdings" pitchFamily="2" charset="2"/>
              </a:rPr>
              <a:t></a:t>
            </a:r>
          </a:p>
        </p:txBody>
      </p:sp>
      <p:sp>
        <p:nvSpPr>
          <p:cNvPr id="9" name="标题 9"/>
          <p:cNvSpPr txBox="1">
            <a:spLocks/>
          </p:cNvSpPr>
          <p:nvPr/>
        </p:nvSpPr>
        <p:spPr bwMode="auto">
          <a:xfrm>
            <a:off x="1462813" y="71414"/>
            <a:ext cx="3707668" cy="595336"/>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accent2"/>
                </a:solidFill>
                <a:effectLst/>
                <a:uLnTx/>
                <a:uFillTx/>
                <a:latin typeface="黑体" pitchFamily="49" charset="-122"/>
                <a:ea typeface="黑体" pitchFamily="49" charset="-122"/>
                <a:cs typeface="+mj-cs"/>
              </a:rPr>
              <a:t>校本研修的建议</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strips(upRight)">
                                      <p:cBhvr>
                                        <p:cTn id="7" dur="500"/>
                                        <p:tgtEl>
                                          <p:spTgt spid="88068"/>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88071"/>
                                        </p:tgtEl>
                                        <p:attrNameLst>
                                          <p:attrName>style.visibility</p:attrName>
                                        </p:attrNameLst>
                                      </p:cBhvr>
                                      <p:to>
                                        <p:strVal val="visible"/>
                                      </p:to>
                                    </p:set>
                                    <p:animEffect transition="in" filter="strips(upRight)">
                                      <p:cBhvr>
                                        <p:cTn id="10" dur="500"/>
                                        <p:tgtEl>
                                          <p:spTgt spid="88071"/>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88072"/>
                                        </p:tgtEl>
                                        <p:attrNameLst>
                                          <p:attrName>style.visibility</p:attrName>
                                        </p:attrNameLst>
                                      </p:cBhvr>
                                      <p:to>
                                        <p:strVal val="visible"/>
                                      </p:to>
                                    </p:set>
                                    <p:animEffect transition="in" filter="strips(upRight)">
                                      <p:cBhvr>
                                        <p:cTn id="13" dur="500"/>
                                        <p:tgtEl>
                                          <p:spTgt spid="88072"/>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88069"/>
                                        </p:tgtEl>
                                        <p:attrNameLst>
                                          <p:attrName>style.visibility</p:attrName>
                                        </p:attrNameLst>
                                      </p:cBhvr>
                                      <p:to>
                                        <p:strVal val="visible"/>
                                      </p:to>
                                    </p:set>
                                    <p:animEffect transition="in" filter="strips(upRight)">
                                      <p:cBhvr>
                                        <p:cTn id="16" dur="500"/>
                                        <p:tgtEl>
                                          <p:spTgt spid="88069"/>
                                        </p:tgtEl>
                                      </p:cBhvr>
                                    </p:animEffect>
                                  </p:childTnLst>
                                </p:cTn>
                              </p:par>
                              <p:par>
                                <p:cTn id="17" presetID="18" presetClass="entr" presetSubtype="3" fill="hold" grpId="0" nodeType="withEffect">
                                  <p:stCondLst>
                                    <p:cond delay="0"/>
                                  </p:stCondLst>
                                  <p:childTnLst>
                                    <p:set>
                                      <p:cBhvr>
                                        <p:cTn id="18" dur="1" fill="hold">
                                          <p:stCondLst>
                                            <p:cond delay="0"/>
                                          </p:stCondLst>
                                        </p:cTn>
                                        <p:tgtEl>
                                          <p:spTgt spid="88070"/>
                                        </p:tgtEl>
                                        <p:attrNameLst>
                                          <p:attrName>style.visibility</p:attrName>
                                        </p:attrNameLst>
                                      </p:cBhvr>
                                      <p:to>
                                        <p:strVal val="visible"/>
                                      </p:to>
                                    </p:set>
                                    <p:animEffect transition="in" filter="strips(upRight)">
                                      <p:cBhvr>
                                        <p:cTn id="19" dur="5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P spid="88070" grpId="0"/>
      <p:bldP spid="88071" grpId="0"/>
      <p:bldP spid="8807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页脚占位符 3"/>
          <p:cNvSpPr txBox="1">
            <a:spLocks noGrp="1"/>
          </p:cNvSpPr>
          <p:nvPr/>
        </p:nvSpPr>
        <p:spPr bwMode="auto">
          <a:xfrm>
            <a:off x="7954341" y="6464300"/>
            <a:ext cx="3862811" cy="304800"/>
          </a:xfrm>
          <a:prstGeom prst="rect">
            <a:avLst/>
          </a:prstGeom>
          <a:noFill/>
          <a:ln>
            <a:miter lim="800000"/>
            <a:headEnd/>
            <a:tailEnd/>
          </a:ln>
        </p:spPr>
        <p:txBody>
          <a:bodyPr/>
          <a:lstStyle/>
          <a:p>
            <a:pPr algn="r" eaLnBrk="1" hangingPunct="1">
              <a:defRPr/>
            </a:pPr>
            <a:r>
              <a:rPr lang="en-US" altLang="ko-KR" sz="1200" b="1">
                <a:solidFill>
                  <a:schemeClr val="bg1"/>
                </a:solidFill>
                <a:latin typeface="+mn-lt"/>
                <a:ea typeface="Gulim" pitchFamily="34" charset="-127"/>
              </a:rPr>
              <a:t>Company Logo</a:t>
            </a:r>
          </a:p>
        </p:txBody>
      </p:sp>
      <p:sp>
        <p:nvSpPr>
          <p:cNvPr id="264195" name="AutoShape 2"/>
          <p:cNvSpPr>
            <a:spLocks noChangeArrowheads="1"/>
          </p:cNvSpPr>
          <p:nvPr/>
        </p:nvSpPr>
        <p:spPr bwMode="auto">
          <a:xfrm>
            <a:off x="8858629" y="2995613"/>
            <a:ext cx="2236364" cy="2590800"/>
          </a:xfrm>
          <a:prstGeom prst="roundRect">
            <a:avLst>
              <a:gd name="adj" fmla="val 13745"/>
            </a:avLst>
          </a:prstGeom>
          <a:solidFill>
            <a:schemeClr val="bg1"/>
          </a:solidFill>
          <a:ln w="38100">
            <a:solidFill>
              <a:schemeClr val="bg2"/>
            </a:solidFill>
            <a:round/>
            <a:headEnd/>
            <a:tailEnd/>
          </a:ln>
        </p:spPr>
        <p:txBody>
          <a:bodyPr wrap="none" anchor="ctr"/>
          <a:lstStyle/>
          <a:p>
            <a:endParaRPr lang="zh-CN" altLang="en-US">
              <a:ea typeface="宋体" pitchFamily="2" charset="-122"/>
            </a:endParaRPr>
          </a:p>
        </p:txBody>
      </p:sp>
      <p:sp>
        <p:nvSpPr>
          <p:cNvPr id="264196" name="AutoShape 3"/>
          <p:cNvSpPr>
            <a:spLocks noChangeArrowheads="1"/>
          </p:cNvSpPr>
          <p:nvPr/>
        </p:nvSpPr>
        <p:spPr bwMode="auto">
          <a:xfrm>
            <a:off x="6520612" y="2995613"/>
            <a:ext cx="2221539" cy="2590800"/>
          </a:xfrm>
          <a:prstGeom prst="roundRect">
            <a:avLst>
              <a:gd name="adj" fmla="val 13745"/>
            </a:avLst>
          </a:prstGeom>
          <a:solidFill>
            <a:schemeClr val="bg1"/>
          </a:solidFill>
          <a:ln w="38100">
            <a:solidFill>
              <a:schemeClr val="bg2"/>
            </a:solidFill>
            <a:round/>
            <a:headEnd/>
            <a:tailEnd/>
          </a:ln>
        </p:spPr>
        <p:txBody>
          <a:bodyPr wrap="none" anchor="ctr"/>
          <a:lstStyle/>
          <a:p>
            <a:endParaRPr lang="zh-CN" altLang="en-US">
              <a:ea typeface="宋体" pitchFamily="2" charset="-122"/>
            </a:endParaRPr>
          </a:p>
        </p:txBody>
      </p:sp>
      <p:sp>
        <p:nvSpPr>
          <p:cNvPr id="264197" name="AutoShape 4"/>
          <p:cNvSpPr>
            <a:spLocks noChangeArrowheads="1"/>
          </p:cNvSpPr>
          <p:nvPr/>
        </p:nvSpPr>
        <p:spPr bwMode="auto">
          <a:xfrm>
            <a:off x="4199537" y="2995613"/>
            <a:ext cx="2155889" cy="2590800"/>
          </a:xfrm>
          <a:prstGeom prst="roundRect">
            <a:avLst>
              <a:gd name="adj" fmla="val 13745"/>
            </a:avLst>
          </a:prstGeom>
          <a:solidFill>
            <a:schemeClr val="bg1"/>
          </a:solidFill>
          <a:ln w="38100">
            <a:solidFill>
              <a:schemeClr val="bg2"/>
            </a:solidFill>
            <a:round/>
            <a:headEnd/>
            <a:tailEnd/>
          </a:ln>
        </p:spPr>
        <p:txBody>
          <a:bodyPr wrap="none" anchor="ctr"/>
          <a:lstStyle/>
          <a:p>
            <a:endParaRPr lang="zh-CN" altLang="en-US">
              <a:ea typeface="宋体" pitchFamily="2" charset="-122"/>
            </a:endParaRPr>
          </a:p>
        </p:txBody>
      </p:sp>
      <p:sp>
        <p:nvSpPr>
          <p:cNvPr id="264198" name="AutoShape 5"/>
          <p:cNvSpPr>
            <a:spLocks noChangeArrowheads="1"/>
          </p:cNvSpPr>
          <p:nvPr/>
        </p:nvSpPr>
        <p:spPr bwMode="auto">
          <a:xfrm>
            <a:off x="1844578" y="2995613"/>
            <a:ext cx="2236364" cy="2590800"/>
          </a:xfrm>
          <a:prstGeom prst="roundRect">
            <a:avLst>
              <a:gd name="adj" fmla="val 13745"/>
            </a:avLst>
          </a:prstGeom>
          <a:solidFill>
            <a:schemeClr val="bg1"/>
          </a:solidFill>
          <a:ln w="38100">
            <a:solidFill>
              <a:schemeClr val="bg2"/>
            </a:solidFill>
            <a:round/>
            <a:headEnd/>
            <a:tailEnd/>
          </a:ln>
        </p:spPr>
        <p:txBody>
          <a:bodyPr wrap="none" anchor="ctr"/>
          <a:lstStyle/>
          <a:p>
            <a:endParaRPr lang="zh-CN" altLang="en-US">
              <a:ea typeface="宋体" pitchFamily="2" charset="-122"/>
            </a:endParaRPr>
          </a:p>
        </p:txBody>
      </p:sp>
      <p:grpSp>
        <p:nvGrpSpPr>
          <p:cNvPr id="2" name="Group 6"/>
          <p:cNvGrpSpPr>
            <a:grpSpLocks/>
          </p:cNvGrpSpPr>
          <p:nvPr/>
        </p:nvGrpSpPr>
        <p:grpSpPr bwMode="auto">
          <a:xfrm>
            <a:off x="2149536" y="1700213"/>
            <a:ext cx="8132233" cy="990600"/>
            <a:chOff x="624" y="1152"/>
            <a:chExt cx="4080" cy="720"/>
          </a:xfrm>
        </p:grpSpPr>
        <p:sp>
          <p:nvSpPr>
            <p:cNvPr id="264200" name="Rectangle 7"/>
            <p:cNvSpPr>
              <a:spLocks noChangeArrowheads="1"/>
            </p:cNvSpPr>
            <p:nvPr/>
          </p:nvSpPr>
          <p:spPr bwMode="gray">
            <a:xfrm rot="3419336">
              <a:off x="624" y="1200"/>
              <a:ext cx="672" cy="672"/>
            </a:xfrm>
            <a:prstGeom prst="rect">
              <a:avLst/>
            </a:prstGeom>
            <a:solidFill>
              <a:schemeClr val="folHlink"/>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folHlink"/>
              </a:extrusionClr>
            </a:sp3d>
          </p:spPr>
          <p:txBody>
            <a:bodyPr wrap="none" anchor="ctr">
              <a:flatTx/>
            </a:bodyPr>
            <a:lstStyle/>
            <a:p>
              <a:endParaRPr lang="zh-CN" altLang="en-US">
                <a:ea typeface="宋体" pitchFamily="2" charset="-122"/>
              </a:endParaRPr>
            </a:p>
          </p:txBody>
        </p:sp>
        <p:grpSp>
          <p:nvGrpSpPr>
            <p:cNvPr id="3" name="Group 8"/>
            <p:cNvGrpSpPr>
              <a:grpSpLocks/>
            </p:cNvGrpSpPr>
            <p:nvPr/>
          </p:nvGrpSpPr>
          <p:grpSpPr bwMode="auto">
            <a:xfrm>
              <a:off x="1296" y="1296"/>
              <a:ext cx="624" cy="96"/>
              <a:chOff x="2003" y="3439"/>
              <a:chExt cx="468" cy="244"/>
            </a:xfrm>
          </p:grpSpPr>
          <p:sp>
            <p:nvSpPr>
              <p:cNvPr id="90121" name="Oval 9"/>
              <p:cNvSpPr>
                <a:spLocks noChangeArrowheads="1"/>
              </p:cNvSpPr>
              <p:nvPr/>
            </p:nvSpPr>
            <p:spPr bwMode="gray">
              <a:xfrm>
                <a:off x="2003" y="3440"/>
                <a:ext cx="79" cy="24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90122" name="Rectangle 10"/>
              <p:cNvSpPr>
                <a:spLocks noChangeArrowheads="1"/>
              </p:cNvSpPr>
              <p:nvPr/>
            </p:nvSpPr>
            <p:spPr bwMode="gray">
              <a:xfrm>
                <a:off x="2048" y="3443"/>
                <a:ext cx="388" cy="24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90123" name="Oval 11"/>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CN" altLang="en-US">
                  <a:ea typeface="宋体" pitchFamily="2" charset="-122"/>
                </a:endParaRPr>
              </a:p>
            </p:txBody>
          </p:sp>
          <p:sp>
            <p:nvSpPr>
              <p:cNvPr id="90124" name="Oval 12"/>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sp>
          <p:nvSpPr>
            <p:cNvPr id="264206" name="Rectangle 13"/>
            <p:cNvSpPr>
              <a:spLocks noChangeArrowheads="1"/>
            </p:cNvSpPr>
            <p:nvPr/>
          </p:nvSpPr>
          <p:spPr bwMode="gray">
            <a:xfrm rot="3419336">
              <a:off x="1776"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zh-CN" altLang="en-US">
                <a:ea typeface="宋体" pitchFamily="2" charset="-122"/>
              </a:endParaRPr>
            </a:p>
          </p:txBody>
        </p:sp>
        <p:grpSp>
          <p:nvGrpSpPr>
            <p:cNvPr id="4" name="Group 14"/>
            <p:cNvGrpSpPr>
              <a:grpSpLocks/>
            </p:cNvGrpSpPr>
            <p:nvPr/>
          </p:nvGrpSpPr>
          <p:grpSpPr bwMode="auto">
            <a:xfrm>
              <a:off x="2448" y="1296"/>
              <a:ext cx="624" cy="96"/>
              <a:chOff x="2003" y="3439"/>
              <a:chExt cx="468" cy="244"/>
            </a:xfrm>
          </p:grpSpPr>
          <p:sp>
            <p:nvSpPr>
              <p:cNvPr id="90127" name="Oval 15"/>
              <p:cNvSpPr>
                <a:spLocks noChangeArrowheads="1"/>
              </p:cNvSpPr>
              <p:nvPr/>
            </p:nvSpPr>
            <p:spPr bwMode="gray">
              <a:xfrm>
                <a:off x="2003" y="3440"/>
                <a:ext cx="79" cy="24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90128" name="Rectangle 16"/>
              <p:cNvSpPr>
                <a:spLocks noChangeArrowheads="1"/>
              </p:cNvSpPr>
              <p:nvPr/>
            </p:nvSpPr>
            <p:spPr bwMode="gray">
              <a:xfrm>
                <a:off x="2048" y="3443"/>
                <a:ext cx="388" cy="24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90129" name="Oval 17"/>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CN" altLang="en-US">
                  <a:ea typeface="宋体" pitchFamily="2" charset="-122"/>
                </a:endParaRPr>
              </a:p>
            </p:txBody>
          </p:sp>
          <p:sp>
            <p:nvSpPr>
              <p:cNvPr id="90130" name="Oval 18"/>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sp>
          <p:nvSpPr>
            <p:cNvPr id="264212" name="Rectangle 19"/>
            <p:cNvSpPr>
              <a:spLocks noChangeArrowheads="1"/>
            </p:cNvSpPr>
            <p:nvPr/>
          </p:nvSpPr>
          <p:spPr bwMode="gray">
            <a:xfrm rot="3419336">
              <a:off x="2880" y="1152"/>
              <a:ext cx="672" cy="672"/>
            </a:xfrm>
            <a:prstGeom prst="rect">
              <a:avLst/>
            </a:prstGeom>
            <a:solidFill>
              <a:schemeClr val="folHlink"/>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folHlink"/>
              </a:extrusionClr>
            </a:sp3d>
          </p:spPr>
          <p:txBody>
            <a:bodyPr wrap="none" anchor="ctr">
              <a:flatTx/>
            </a:bodyPr>
            <a:lstStyle/>
            <a:p>
              <a:endParaRPr lang="zh-CN" altLang="en-US">
                <a:ea typeface="宋体" pitchFamily="2" charset="-122"/>
              </a:endParaRPr>
            </a:p>
          </p:txBody>
        </p:sp>
        <p:grpSp>
          <p:nvGrpSpPr>
            <p:cNvPr id="5" name="Group 20"/>
            <p:cNvGrpSpPr>
              <a:grpSpLocks/>
            </p:cNvGrpSpPr>
            <p:nvPr/>
          </p:nvGrpSpPr>
          <p:grpSpPr bwMode="auto">
            <a:xfrm>
              <a:off x="3600" y="1296"/>
              <a:ext cx="816" cy="96"/>
              <a:chOff x="2003" y="3439"/>
              <a:chExt cx="468" cy="244"/>
            </a:xfrm>
          </p:grpSpPr>
          <p:sp>
            <p:nvSpPr>
              <p:cNvPr id="90133" name="Oval 21"/>
              <p:cNvSpPr>
                <a:spLocks noChangeArrowheads="1"/>
              </p:cNvSpPr>
              <p:nvPr/>
            </p:nvSpPr>
            <p:spPr bwMode="gray">
              <a:xfrm>
                <a:off x="2003" y="3440"/>
                <a:ext cx="79" cy="24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sp>
            <p:nvSpPr>
              <p:cNvPr id="90134" name="Rectangle 22"/>
              <p:cNvSpPr>
                <a:spLocks noChangeArrowheads="1"/>
              </p:cNvSpPr>
              <p:nvPr/>
            </p:nvSpPr>
            <p:spPr bwMode="gray">
              <a:xfrm>
                <a:off x="2048" y="3443"/>
                <a:ext cx="388" cy="24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90135" name="Oval 23"/>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pPr>
                  <a:defRPr/>
                </a:pPr>
                <a:endParaRPr lang="zh-CN" altLang="en-US">
                  <a:ea typeface="宋体" pitchFamily="2" charset="-122"/>
                </a:endParaRPr>
              </a:p>
            </p:txBody>
          </p:sp>
          <p:sp>
            <p:nvSpPr>
              <p:cNvPr id="90136" name="Oval 24"/>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pPr>
                  <a:defRPr/>
                </a:pPr>
                <a:endParaRPr lang="zh-CN" altLang="en-US">
                  <a:ea typeface="宋体" pitchFamily="2" charset="-122"/>
                </a:endParaRPr>
              </a:p>
            </p:txBody>
          </p:sp>
        </p:grpSp>
        <p:sp>
          <p:nvSpPr>
            <p:cNvPr id="264218" name="Rectangle 25"/>
            <p:cNvSpPr>
              <a:spLocks noChangeArrowheads="1"/>
            </p:cNvSpPr>
            <p:nvPr/>
          </p:nvSpPr>
          <p:spPr bwMode="gray">
            <a:xfrm rot="3419336">
              <a:off x="4032" y="1152"/>
              <a:ext cx="672" cy="672"/>
            </a:xfrm>
            <a:prstGeom prst="rect">
              <a:avLst/>
            </a:prstGeom>
            <a:solidFill>
              <a:schemeClr val="accent1"/>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endParaRPr lang="zh-CN" altLang="en-US">
                <a:ea typeface="宋体" pitchFamily="2" charset="-122"/>
              </a:endParaRPr>
            </a:p>
          </p:txBody>
        </p:sp>
      </p:grpSp>
      <p:sp>
        <p:nvSpPr>
          <p:cNvPr id="264219" name="AutoShape 26"/>
          <p:cNvSpPr>
            <a:spLocks noChangeArrowheads="1"/>
          </p:cNvSpPr>
          <p:nvPr/>
        </p:nvSpPr>
        <p:spPr bwMode="white">
          <a:xfrm>
            <a:off x="2050001" y="2003426"/>
            <a:ext cx="1622211" cy="519351"/>
          </a:xfrm>
          <a:prstGeom prst="roundRect">
            <a:avLst>
              <a:gd name="adj" fmla="val 50000"/>
            </a:avLst>
          </a:prstGeom>
          <a:noFill/>
          <a:ln w="38100">
            <a:noFill/>
            <a:round/>
            <a:headEnd/>
            <a:tailEnd/>
          </a:ln>
        </p:spPr>
        <p:txBody>
          <a:bodyPr anchor="ctr">
            <a:spAutoFit/>
          </a:bodyPr>
          <a:lstStyle/>
          <a:p>
            <a:pPr algn="ctr"/>
            <a:r>
              <a:rPr lang="en-US" altLang="ko-KR" b="1">
                <a:solidFill>
                  <a:schemeClr val="bg1"/>
                </a:solidFill>
                <a:latin typeface="Arial" pitchFamily="34" charset="0"/>
                <a:ea typeface="Gulim" pitchFamily="34" charset="-127"/>
              </a:rPr>
              <a:t>Text 1</a:t>
            </a:r>
          </a:p>
        </p:txBody>
      </p:sp>
      <p:sp>
        <p:nvSpPr>
          <p:cNvPr id="264220" name="AutoShape 27"/>
          <p:cNvSpPr>
            <a:spLocks noChangeArrowheads="1"/>
          </p:cNvSpPr>
          <p:nvPr/>
        </p:nvSpPr>
        <p:spPr bwMode="white">
          <a:xfrm>
            <a:off x="4385900" y="1928813"/>
            <a:ext cx="1423141" cy="519351"/>
          </a:xfrm>
          <a:prstGeom prst="roundRect">
            <a:avLst>
              <a:gd name="adj" fmla="val 50000"/>
            </a:avLst>
          </a:prstGeom>
          <a:noFill/>
          <a:ln w="38100">
            <a:noFill/>
            <a:round/>
            <a:headEnd/>
            <a:tailEnd/>
          </a:ln>
        </p:spPr>
        <p:txBody>
          <a:bodyPr anchor="ctr">
            <a:spAutoFit/>
          </a:bodyPr>
          <a:lstStyle/>
          <a:p>
            <a:pPr algn="ctr"/>
            <a:r>
              <a:rPr lang="en-US" altLang="ko-KR" b="1">
                <a:solidFill>
                  <a:schemeClr val="bg1"/>
                </a:solidFill>
                <a:latin typeface="Arial" pitchFamily="34" charset="0"/>
                <a:ea typeface="Gulim" pitchFamily="34" charset="-127"/>
              </a:rPr>
              <a:t>Text 2</a:t>
            </a:r>
          </a:p>
        </p:txBody>
      </p:sp>
      <p:sp>
        <p:nvSpPr>
          <p:cNvPr id="264221" name="AutoShape 28"/>
          <p:cNvSpPr>
            <a:spLocks noChangeArrowheads="1"/>
          </p:cNvSpPr>
          <p:nvPr/>
        </p:nvSpPr>
        <p:spPr bwMode="white">
          <a:xfrm>
            <a:off x="6418959" y="1928813"/>
            <a:ext cx="1728100" cy="519351"/>
          </a:xfrm>
          <a:prstGeom prst="roundRect">
            <a:avLst>
              <a:gd name="adj" fmla="val 50000"/>
            </a:avLst>
          </a:prstGeom>
          <a:noFill/>
          <a:ln w="38100">
            <a:noFill/>
            <a:round/>
            <a:headEnd/>
            <a:tailEnd/>
          </a:ln>
        </p:spPr>
        <p:txBody>
          <a:bodyPr anchor="ctr">
            <a:spAutoFit/>
          </a:bodyPr>
          <a:lstStyle/>
          <a:p>
            <a:pPr algn="ctr"/>
            <a:r>
              <a:rPr lang="en-US" altLang="ko-KR" b="1">
                <a:solidFill>
                  <a:schemeClr val="bg1"/>
                </a:solidFill>
                <a:latin typeface="Arial" pitchFamily="34" charset="0"/>
                <a:ea typeface="Gulim" pitchFamily="34" charset="-127"/>
              </a:rPr>
              <a:t>Text 3</a:t>
            </a:r>
          </a:p>
        </p:txBody>
      </p:sp>
      <p:sp>
        <p:nvSpPr>
          <p:cNvPr id="264222" name="AutoShape 29"/>
          <p:cNvSpPr>
            <a:spLocks noChangeArrowheads="1"/>
          </p:cNvSpPr>
          <p:nvPr/>
        </p:nvSpPr>
        <p:spPr bwMode="white">
          <a:xfrm>
            <a:off x="8858629" y="1928813"/>
            <a:ext cx="1728100" cy="519351"/>
          </a:xfrm>
          <a:prstGeom prst="roundRect">
            <a:avLst>
              <a:gd name="adj" fmla="val 50000"/>
            </a:avLst>
          </a:prstGeom>
          <a:noFill/>
          <a:ln w="38100">
            <a:noFill/>
            <a:round/>
            <a:headEnd/>
            <a:tailEnd/>
          </a:ln>
        </p:spPr>
        <p:txBody>
          <a:bodyPr anchor="ctr">
            <a:spAutoFit/>
          </a:bodyPr>
          <a:lstStyle/>
          <a:p>
            <a:pPr algn="ctr"/>
            <a:r>
              <a:rPr lang="en-US" altLang="ko-KR" b="1">
                <a:solidFill>
                  <a:schemeClr val="bg1"/>
                </a:solidFill>
                <a:latin typeface="Arial" pitchFamily="34" charset="0"/>
                <a:ea typeface="Gulim" pitchFamily="34" charset="-127"/>
              </a:rPr>
              <a:t>Text 4</a:t>
            </a:r>
          </a:p>
        </p:txBody>
      </p:sp>
      <p:sp>
        <p:nvSpPr>
          <p:cNvPr id="90142" name="Text Box 30"/>
          <p:cNvSpPr txBox="1">
            <a:spLocks noChangeArrowheads="1"/>
          </p:cNvSpPr>
          <p:nvPr/>
        </p:nvSpPr>
        <p:spPr bwMode="auto">
          <a:xfrm>
            <a:off x="2064825" y="3500439"/>
            <a:ext cx="1728100" cy="1563687"/>
          </a:xfrm>
          <a:prstGeom prst="rect">
            <a:avLst/>
          </a:prstGeom>
          <a:noFill/>
          <a:ln w="9525">
            <a:noFill/>
            <a:miter lim="800000"/>
            <a:headEnd/>
            <a:tailEnd/>
          </a:ln>
          <a:effectLst/>
        </p:spPr>
        <p:txBody>
          <a:bodyPr>
            <a:spAutoFit/>
          </a:bodyPr>
          <a:lstStyle/>
          <a:p>
            <a:pPr>
              <a:lnSpc>
                <a:spcPct val="115000"/>
              </a:lnSpc>
              <a:defRPr/>
            </a:pPr>
            <a:r>
              <a:rPr lang="zh-CN" altLang="en-US" sz="2800" b="1">
                <a:solidFill>
                  <a:srgbClr val="008080"/>
                </a:solidFill>
                <a:effectLst>
                  <a:outerShdw blurRad="38100" dist="38100" dir="2700000" algn="tl">
                    <a:srgbClr val="C0C0C0"/>
                  </a:outerShdw>
                </a:effectLst>
                <a:latin typeface="华文仿宋" pitchFamily="2" charset="-122"/>
                <a:ea typeface="华文仿宋" pitchFamily="2" charset="-122"/>
              </a:rPr>
              <a:t>专题式 </a:t>
            </a:r>
          </a:p>
          <a:p>
            <a:pPr>
              <a:lnSpc>
                <a:spcPct val="115000"/>
              </a:lnSpc>
              <a:defRPr/>
            </a:pPr>
            <a:r>
              <a:rPr lang="zh-CN" altLang="en-US" sz="2800" b="1">
                <a:solidFill>
                  <a:srgbClr val="008080"/>
                </a:solidFill>
                <a:effectLst>
                  <a:outerShdw blurRad="38100" dist="38100" dir="2700000" algn="tl">
                    <a:srgbClr val="C0C0C0"/>
                  </a:outerShdw>
                </a:effectLst>
                <a:latin typeface="华文仿宋" pitchFamily="2" charset="-122"/>
                <a:ea typeface="华文仿宋" pitchFamily="2" charset="-122"/>
              </a:rPr>
              <a:t>课题式 </a:t>
            </a:r>
          </a:p>
          <a:p>
            <a:pPr>
              <a:lnSpc>
                <a:spcPct val="115000"/>
              </a:lnSpc>
              <a:defRPr/>
            </a:pPr>
            <a:r>
              <a:rPr lang="zh-CN" altLang="en-US" sz="2800" b="1">
                <a:solidFill>
                  <a:srgbClr val="008080"/>
                </a:solidFill>
                <a:effectLst>
                  <a:outerShdw blurRad="38100" dist="38100" dir="2700000" algn="tl">
                    <a:srgbClr val="C0C0C0"/>
                  </a:outerShdw>
                </a:effectLst>
                <a:latin typeface="华文仿宋" pitchFamily="2" charset="-122"/>
                <a:ea typeface="华文仿宋" pitchFamily="2" charset="-122"/>
              </a:rPr>
              <a:t>活动式</a:t>
            </a:r>
          </a:p>
        </p:txBody>
      </p:sp>
      <p:sp>
        <p:nvSpPr>
          <p:cNvPr id="90143" name="Text Box 31"/>
          <p:cNvSpPr txBox="1">
            <a:spLocks noChangeArrowheads="1"/>
          </p:cNvSpPr>
          <p:nvPr/>
        </p:nvSpPr>
        <p:spPr bwMode="auto">
          <a:xfrm>
            <a:off x="4080942" y="3573464"/>
            <a:ext cx="2306250" cy="1354137"/>
          </a:xfrm>
          <a:prstGeom prst="rect">
            <a:avLst/>
          </a:prstGeom>
          <a:noFill/>
          <a:ln w="9525">
            <a:noFill/>
            <a:miter lim="800000"/>
            <a:headEnd/>
            <a:tailEnd/>
          </a:ln>
          <a:effectLst/>
        </p:spPr>
        <p:txBody>
          <a:bodyPr>
            <a:spAutoFit/>
          </a:bodyPr>
          <a:lstStyle/>
          <a:p>
            <a:pPr>
              <a:lnSpc>
                <a:spcPct val="115000"/>
              </a:lnSpc>
              <a:defRPr/>
            </a:pPr>
            <a:r>
              <a:rPr lang="zh-CN" altLang="en-US" sz="2400" b="1">
                <a:solidFill>
                  <a:srgbClr val="A50021"/>
                </a:solidFill>
                <a:effectLst>
                  <a:outerShdw blurRad="38100" dist="38100" dir="2700000" algn="tl">
                    <a:srgbClr val="C0C0C0"/>
                  </a:outerShdw>
                </a:effectLst>
                <a:latin typeface="华文仿宋" pitchFamily="2" charset="-122"/>
                <a:ea typeface="华文仿宋" pitchFamily="2" charset="-122"/>
              </a:rPr>
              <a:t>读书指导式</a:t>
            </a:r>
          </a:p>
          <a:p>
            <a:pPr>
              <a:lnSpc>
                <a:spcPct val="115000"/>
              </a:lnSpc>
              <a:defRPr/>
            </a:pPr>
            <a:r>
              <a:rPr lang="zh-CN" altLang="en-US" sz="2400" b="1">
                <a:solidFill>
                  <a:srgbClr val="A50021"/>
                </a:solidFill>
                <a:effectLst>
                  <a:outerShdw blurRad="38100" dist="38100" dir="2700000" algn="tl">
                    <a:srgbClr val="C0C0C0"/>
                  </a:outerShdw>
                </a:effectLst>
                <a:latin typeface="华文仿宋" pitchFamily="2" charset="-122"/>
                <a:ea typeface="华文仿宋" pitchFamily="2" charset="-122"/>
              </a:rPr>
              <a:t>理论答辩式</a:t>
            </a:r>
          </a:p>
          <a:p>
            <a:pPr>
              <a:lnSpc>
                <a:spcPct val="115000"/>
              </a:lnSpc>
              <a:defRPr/>
            </a:pPr>
            <a:r>
              <a:rPr lang="zh-CN" altLang="en-US" sz="2400" b="1">
                <a:solidFill>
                  <a:srgbClr val="A50021"/>
                </a:solidFill>
                <a:effectLst>
                  <a:outerShdw blurRad="38100" dist="38100" dir="2700000" algn="tl">
                    <a:srgbClr val="C0C0C0"/>
                  </a:outerShdw>
                </a:effectLst>
                <a:latin typeface="华文仿宋" pitchFamily="2" charset="-122"/>
                <a:ea typeface="华文仿宋" pitchFamily="2" charset="-122"/>
              </a:rPr>
              <a:t>教师论坛式</a:t>
            </a:r>
          </a:p>
        </p:txBody>
      </p:sp>
      <p:sp>
        <p:nvSpPr>
          <p:cNvPr id="90144" name="Text Box 32"/>
          <p:cNvSpPr txBox="1">
            <a:spLocks noChangeArrowheads="1"/>
          </p:cNvSpPr>
          <p:nvPr/>
        </p:nvSpPr>
        <p:spPr bwMode="auto">
          <a:xfrm>
            <a:off x="8788742" y="3284539"/>
            <a:ext cx="2304133" cy="2074414"/>
          </a:xfrm>
          <a:prstGeom prst="rect">
            <a:avLst/>
          </a:prstGeom>
          <a:noFill/>
          <a:ln w="9525">
            <a:noFill/>
            <a:miter lim="800000"/>
            <a:headEnd/>
            <a:tailEnd/>
          </a:ln>
          <a:effectLst/>
        </p:spPr>
        <p:txBody>
          <a:bodyPr>
            <a:spAutoFit/>
          </a:bodyPr>
          <a:lstStyle/>
          <a:p>
            <a:pPr algn="ctr">
              <a:lnSpc>
                <a:spcPct val="115000"/>
              </a:lnSpc>
              <a:defRPr/>
            </a:pPr>
            <a:r>
              <a:rPr lang="zh-CN" altLang="en-US" sz="2800" b="1">
                <a:solidFill>
                  <a:srgbClr val="008080"/>
                </a:solidFill>
                <a:effectLst>
                  <a:outerShdw blurRad="38100" dist="38100" dir="2700000" algn="tl">
                    <a:srgbClr val="C0C0C0"/>
                  </a:outerShdw>
                </a:effectLst>
                <a:ea typeface="华文仿宋" pitchFamily="2" charset="-122"/>
              </a:rPr>
              <a:t>课例研究</a:t>
            </a:r>
          </a:p>
          <a:p>
            <a:pPr algn="ctr">
              <a:lnSpc>
                <a:spcPct val="115000"/>
              </a:lnSpc>
              <a:defRPr/>
            </a:pPr>
            <a:r>
              <a:rPr lang="zh-CN" altLang="en-US" sz="2800" b="1">
                <a:solidFill>
                  <a:srgbClr val="008080"/>
                </a:solidFill>
                <a:effectLst>
                  <a:outerShdw blurRad="38100" dist="38100" dir="2700000" algn="tl">
                    <a:srgbClr val="C0C0C0"/>
                  </a:outerShdw>
                </a:effectLst>
                <a:ea typeface="华文仿宋" pitchFamily="2" charset="-122"/>
              </a:rPr>
              <a:t>现场互动</a:t>
            </a:r>
          </a:p>
          <a:p>
            <a:pPr algn="ctr">
              <a:lnSpc>
                <a:spcPct val="115000"/>
              </a:lnSpc>
              <a:defRPr/>
            </a:pPr>
            <a:r>
              <a:rPr lang="zh-CN" altLang="en-US" sz="2800" b="1">
                <a:solidFill>
                  <a:srgbClr val="008080"/>
                </a:solidFill>
                <a:effectLst>
                  <a:outerShdw blurRad="38100" dist="38100" dir="2700000" algn="tl">
                    <a:srgbClr val="C0C0C0"/>
                  </a:outerShdw>
                </a:effectLst>
                <a:ea typeface="华文仿宋" pitchFamily="2" charset="-122"/>
              </a:rPr>
              <a:t>学情会商</a:t>
            </a:r>
          </a:p>
          <a:p>
            <a:pPr algn="ctr">
              <a:lnSpc>
                <a:spcPct val="115000"/>
              </a:lnSpc>
              <a:defRPr/>
            </a:pPr>
            <a:r>
              <a:rPr lang="zh-CN" altLang="en-US" sz="2800" b="1">
                <a:solidFill>
                  <a:srgbClr val="008080"/>
                </a:solidFill>
                <a:effectLst>
                  <a:outerShdw blurRad="38100" dist="38100" dir="2700000" algn="tl">
                    <a:srgbClr val="C0C0C0"/>
                  </a:outerShdw>
                </a:effectLst>
                <a:ea typeface="华文仿宋" pitchFamily="2" charset="-122"/>
              </a:rPr>
              <a:t>真景模拟</a:t>
            </a:r>
          </a:p>
        </p:txBody>
      </p:sp>
      <p:sp>
        <p:nvSpPr>
          <p:cNvPr id="90145" name="Text Box 33"/>
          <p:cNvSpPr txBox="1">
            <a:spLocks noChangeArrowheads="1"/>
          </p:cNvSpPr>
          <p:nvPr/>
        </p:nvSpPr>
        <p:spPr bwMode="auto">
          <a:xfrm>
            <a:off x="6482493" y="3573464"/>
            <a:ext cx="2401550" cy="1354137"/>
          </a:xfrm>
          <a:prstGeom prst="rect">
            <a:avLst/>
          </a:prstGeom>
          <a:noFill/>
          <a:ln w="9525">
            <a:noFill/>
            <a:miter lim="800000"/>
            <a:headEnd/>
            <a:tailEnd/>
          </a:ln>
          <a:effectLst/>
        </p:spPr>
        <p:txBody>
          <a:bodyPr>
            <a:spAutoFit/>
          </a:bodyPr>
          <a:lstStyle/>
          <a:p>
            <a:pPr>
              <a:lnSpc>
                <a:spcPct val="115000"/>
              </a:lnSpc>
              <a:defRPr/>
            </a:pPr>
            <a:r>
              <a:rPr lang="zh-CN" altLang="en-US" sz="2400" b="1">
                <a:solidFill>
                  <a:srgbClr val="A50021"/>
                </a:solidFill>
                <a:effectLst>
                  <a:outerShdw blurRad="38100" dist="38100" dir="2700000" algn="tl">
                    <a:srgbClr val="C0C0C0"/>
                  </a:outerShdw>
                </a:effectLst>
                <a:latin typeface="华文仿宋" pitchFamily="2" charset="-122"/>
                <a:ea typeface="华文仿宋" pitchFamily="2" charset="-122"/>
              </a:rPr>
              <a:t>微格教研式</a:t>
            </a:r>
          </a:p>
          <a:p>
            <a:pPr>
              <a:lnSpc>
                <a:spcPct val="115000"/>
              </a:lnSpc>
              <a:defRPr/>
            </a:pPr>
            <a:r>
              <a:rPr lang="zh-CN" altLang="en-US" sz="2400" b="1">
                <a:solidFill>
                  <a:srgbClr val="A50021"/>
                </a:solidFill>
                <a:effectLst>
                  <a:outerShdw blurRad="38100" dist="38100" dir="2700000" algn="tl">
                    <a:srgbClr val="C0C0C0"/>
                  </a:outerShdw>
                </a:effectLst>
                <a:latin typeface="华文仿宋" pitchFamily="2" charset="-122"/>
                <a:ea typeface="华文仿宋" pitchFamily="2" charset="-122"/>
              </a:rPr>
              <a:t>教育叙事式</a:t>
            </a:r>
          </a:p>
          <a:p>
            <a:pPr>
              <a:lnSpc>
                <a:spcPct val="115000"/>
              </a:lnSpc>
              <a:defRPr/>
            </a:pPr>
            <a:r>
              <a:rPr lang="zh-CN" altLang="en-US" sz="2400" b="1">
                <a:solidFill>
                  <a:srgbClr val="A50021"/>
                </a:solidFill>
                <a:effectLst>
                  <a:outerShdw blurRad="38100" dist="38100" dir="2700000" algn="tl">
                    <a:srgbClr val="C0C0C0"/>
                  </a:outerShdw>
                </a:effectLst>
                <a:latin typeface="华文仿宋" pitchFamily="2" charset="-122"/>
                <a:ea typeface="华文仿宋" pitchFamily="2" charset="-122"/>
              </a:rPr>
              <a:t>网络学习式</a:t>
            </a:r>
          </a:p>
        </p:txBody>
      </p:sp>
      <p:sp>
        <p:nvSpPr>
          <p:cNvPr id="461859" name="Rectangle 34"/>
          <p:cNvSpPr>
            <a:spLocks noGrp="1" noChangeArrowheads="1"/>
          </p:cNvSpPr>
          <p:nvPr>
            <p:ph type="title" idx="4294967295"/>
          </p:nvPr>
        </p:nvSpPr>
        <p:spPr bwMode="auto">
          <a:xfrm>
            <a:off x="1391375" y="119020"/>
            <a:ext cx="7922510" cy="595336"/>
          </a:xfrm>
          <a:prstGeom prst="rect">
            <a:avLst/>
          </a:prstGeom>
        </p:spPr>
        <p:txBody>
          <a:bodyPr>
            <a:normAutofit/>
          </a:bodyPr>
          <a:lstStyle/>
          <a:p>
            <a:pPr eaLnBrk="1" hangingPunct="1"/>
            <a:r>
              <a:rPr lang="zh-CN" altLang="en-US" sz="3200" i="0" dirty="0" smtClean="0">
                <a:latin typeface="黑体" pitchFamily="49" charset="-122"/>
                <a:ea typeface="黑体" pitchFamily="49" charset="-122"/>
              </a:rPr>
              <a:t>多元的研修模式  促教师研修质量提高</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0142"/>
                                        </p:tgtEl>
                                        <p:attrNameLst>
                                          <p:attrName>style.visibility</p:attrName>
                                        </p:attrNameLst>
                                      </p:cBhvr>
                                      <p:to>
                                        <p:strVal val="visible"/>
                                      </p:to>
                                    </p:set>
                                    <p:anim calcmode="lin" valueType="num">
                                      <p:cBhvr>
                                        <p:cTn id="7" dur="500" fill="hold"/>
                                        <p:tgtEl>
                                          <p:spTgt spid="9014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014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014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014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90143"/>
                                        </p:tgtEl>
                                        <p:attrNameLst>
                                          <p:attrName>style.visibility</p:attrName>
                                        </p:attrNameLst>
                                      </p:cBhvr>
                                      <p:to>
                                        <p:strVal val="visible"/>
                                      </p:to>
                                    </p:set>
                                    <p:anim calcmode="lin" valueType="num">
                                      <p:cBhvr>
                                        <p:cTn id="13" dur="500" fill="hold"/>
                                        <p:tgtEl>
                                          <p:spTgt spid="9014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9014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9014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9014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90145"/>
                                        </p:tgtEl>
                                        <p:attrNameLst>
                                          <p:attrName>style.visibility</p:attrName>
                                        </p:attrNameLst>
                                      </p:cBhvr>
                                      <p:to>
                                        <p:strVal val="visible"/>
                                      </p:to>
                                    </p:set>
                                    <p:anim calcmode="lin" valueType="num">
                                      <p:cBhvr>
                                        <p:cTn id="19" dur="500" fill="hold"/>
                                        <p:tgtEl>
                                          <p:spTgt spid="9014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9014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9014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90145"/>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90144"/>
                                        </p:tgtEl>
                                        <p:attrNameLst>
                                          <p:attrName>style.visibility</p:attrName>
                                        </p:attrNameLst>
                                      </p:cBhvr>
                                      <p:to>
                                        <p:strVal val="visible"/>
                                      </p:to>
                                    </p:set>
                                    <p:anim calcmode="lin" valueType="num">
                                      <p:cBhvr>
                                        <p:cTn id="25" dur="500" fill="hold"/>
                                        <p:tgtEl>
                                          <p:spTgt spid="90144"/>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90144"/>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90144"/>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90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2" grpId="0"/>
      <p:bldP spid="90143" grpId="0"/>
      <p:bldP spid="90144" grpId="0"/>
      <p:bldP spid="9014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页脚占位符 3"/>
          <p:cNvSpPr txBox="1">
            <a:spLocks noGrp="1"/>
          </p:cNvSpPr>
          <p:nvPr/>
        </p:nvSpPr>
        <p:spPr bwMode="auto">
          <a:xfrm>
            <a:off x="7954341" y="6464300"/>
            <a:ext cx="3862811" cy="304800"/>
          </a:xfrm>
          <a:prstGeom prst="rect">
            <a:avLst/>
          </a:prstGeom>
          <a:noFill/>
          <a:ln>
            <a:miter lim="800000"/>
            <a:headEnd/>
            <a:tailEnd/>
          </a:ln>
        </p:spPr>
        <p:txBody>
          <a:bodyPr/>
          <a:lstStyle/>
          <a:p>
            <a:pPr algn="r" eaLnBrk="1" hangingPunct="1">
              <a:defRPr/>
            </a:pPr>
            <a:r>
              <a:rPr lang="en-US" altLang="ko-KR" sz="1200" b="1">
                <a:solidFill>
                  <a:schemeClr val="bg1"/>
                </a:solidFill>
                <a:latin typeface="+mn-lt"/>
                <a:ea typeface="Gulim" pitchFamily="34" charset="-127"/>
              </a:rPr>
              <a:t>Company Logo</a:t>
            </a:r>
          </a:p>
        </p:txBody>
      </p:sp>
      <p:pic>
        <p:nvPicPr>
          <p:cNvPr id="74754" name="Picture 2" descr="d22ff029561d9325"/>
          <p:cNvPicPr>
            <a:picLocks noChangeAspect="1" noChangeArrowheads="1"/>
          </p:cNvPicPr>
          <p:nvPr/>
        </p:nvPicPr>
        <p:blipFill>
          <a:blip r:embed="rId2"/>
          <a:srcRect/>
          <a:stretch>
            <a:fillRect/>
          </a:stretch>
        </p:blipFill>
        <p:spPr bwMode="auto">
          <a:xfrm>
            <a:off x="5042409" y="1412875"/>
            <a:ext cx="2496849" cy="1555750"/>
          </a:xfrm>
          <a:prstGeom prst="rect">
            <a:avLst/>
          </a:prstGeom>
          <a:noFill/>
          <a:ln w="9525">
            <a:noFill/>
            <a:miter lim="800000"/>
            <a:headEnd/>
            <a:tailEnd/>
          </a:ln>
        </p:spPr>
      </p:pic>
      <p:pic>
        <p:nvPicPr>
          <p:cNvPr id="74755" name="Picture 3" descr="1a5453ba2550fe2b"/>
          <p:cNvPicPr>
            <a:picLocks noChangeAspect="1" noChangeArrowheads="1"/>
          </p:cNvPicPr>
          <p:nvPr/>
        </p:nvPicPr>
        <p:blipFill>
          <a:blip r:embed="rId3"/>
          <a:srcRect b="15074"/>
          <a:stretch>
            <a:fillRect/>
          </a:stretch>
        </p:blipFill>
        <p:spPr bwMode="auto">
          <a:xfrm>
            <a:off x="1391376" y="5130801"/>
            <a:ext cx="2689567" cy="1712913"/>
          </a:xfrm>
          <a:prstGeom prst="rect">
            <a:avLst/>
          </a:prstGeom>
          <a:noFill/>
          <a:ln w="9525">
            <a:noFill/>
            <a:miter lim="800000"/>
            <a:headEnd/>
            <a:tailEnd/>
          </a:ln>
        </p:spPr>
      </p:pic>
      <p:pic>
        <p:nvPicPr>
          <p:cNvPr id="74756" name="Picture 4" descr="9750b65975398df1"/>
          <p:cNvPicPr>
            <a:picLocks noChangeAspect="1" noChangeArrowheads="1"/>
          </p:cNvPicPr>
          <p:nvPr/>
        </p:nvPicPr>
        <p:blipFill>
          <a:blip r:embed="rId4">
            <a:clrChange>
              <a:clrFrom>
                <a:srgbClr val="F9F9F9"/>
              </a:clrFrom>
              <a:clrTo>
                <a:srgbClr val="F9F9F9">
                  <a:alpha val="0"/>
                </a:srgbClr>
              </a:clrTo>
            </a:clrChange>
          </a:blip>
          <a:srcRect t="4047"/>
          <a:stretch>
            <a:fillRect/>
          </a:stretch>
        </p:blipFill>
        <p:spPr bwMode="auto">
          <a:xfrm>
            <a:off x="9297007" y="4365626"/>
            <a:ext cx="2901344" cy="2232025"/>
          </a:xfrm>
          <a:prstGeom prst="rect">
            <a:avLst/>
          </a:prstGeom>
          <a:noFill/>
          <a:ln w="9525">
            <a:noFill/>
            <a:miter lim="800000"/>
            <a:headEnd/>
            <a:tailEnd/>
          </a:ln>
        </p:spPr>
      </p:pic>
      <p:pic>
        <p:nvPicPr>
          <p:cNvPr id="74757" name="Picture 5" descr="200751002415878_1"/>
          <p:cNvPicPr>
            <a:picLocks noChangeAspect="1" noChangeArrowheads="1"/>
          </p:cNvPicPr>
          <p:nvPr/>
        </p:nvPicPr>
        <p:blipFill>
          <a:blip r:embed="rId5"/>
          <a:srcRect/>
          <a:stretch>
            <a:fillRect/>
          </a:stretch>
        </p:blipFill>
        <p:spPr bwMode="auto">
          <a:xfrm>
            <a:off x="5330426" y="5157789"/>
            <a:ext cx="2977583" cy="1487487"/>
          </a:xfrm>
          <a:prstGeom prst="rect">
            <a:avLst/>
          </a:prstGeom>
          <a:noFill/>
          <a:ln w="9525">
            <a:noFill/>
            <a:miter lim="800000"/>
            <a:headEnd/>
            <a:tailEnd/>
          </a:ln>
        </p:spPr>
      </p:pic>
      <p:pic>
        <p:nvPicPr>
          <p:cNvPr id="74758" name="Picture 6" descr="200859143546698_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235125" y="3284538"/>
            <a:ext cx="2770042" cy="1909762"/>
          </a:xfrm>
          <a:prstGeom prst="rect">
            <a:avLst/>
          </a:prstGeom>
          <a:noFill/>
          <a:ln w="9525">
            <a:noFill/>
            <a:miter lim="800000"/>
            <a:headEnd/>
            <a:tailEnd/>
          </a:ln>
        </p:spPr>
      </p:pic>
      <p:pic>
        <p:nvPicPr>
          <p:cNvPr id="74760" name="Picture 8" descr="f8483cf9cc9a5584"/>
          <p:cNvPicPr>
            <a:picLocks noChangeAspect="1" noChangeArrowheads="1"/>
          </p:cNvPicPr>
          <p:nvPr/>
        </p:nvPicPr>
        <p:blipFill>
          <a:blip r:embed="rId7">
            <a:clrChange>
              <a:clrFrom>
                <a:srgbClr val="F6F3FA"/>
              </a:clrFrom>
              <a:clrTo>
                <a:srgbClr val="F6F3FA">
                  <a:alpha val="0"/>
                </a:srgbClr>
              </a:clrTo>
            </a:clrChange>
          </a:blip>
          <a:srcRect/>
          <a:stretch>
            <a:fillRect/>
          </a:stretch>
        </p:blipFill>
        <p:spPr bwMode="auto">
          <a:xfrm>
            <a:off x="8981460" y="2060576"/>
            <a:ext cx="2882283" cy="1795463"/>
          </a:xfrm>
          <a:prstGeom prst="rect">
            <a:avLst/>
          </a:prstGeom>
          <a:noFill/>
          <a:ln w="9525">
            <a:noFill/>
            <a:miter lim="800000"/>
            <a:headEnd/>
            <a:tailEnd/>
          </a:ln>
        </p:spPr>
      </p:pic>
      <p:pic>
        <p:nvPicPr>
          <p:cNvPr id="74761" name="Picture 9" descr="759f054e83fa749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8212709" y="0"/>
            <a:ext cx="2871695" cy="2184400"/>
          </a:xfrm>
          <a:prstGeom prst="rect">
            <a:avLst/>
          </a:prstGeom>
          <a:noFill/>
          <a:ln w="9525">
            <a:noFill/>
            <a:miter lim="800000"/>
            <a:headEnd/>
            <a:tailEnd/>
          </a:ln>
        </p:spPr>
      </p:pic>
      <p:pic>
        <p:nvPicPr>
          <p:cNvPr id="74762" name="Picture 10" descr="200785194319567_1"/>
          <p:cNvPicPr>
            <a:picLocks noChangeAspect="1" noChangeArrowheads="1"/>
          </p:cNvPicPr>
          <p:nvPr/>
        </p:nvPicPr>
        <p:blipFill>
          <a:blip r:embed="rId9"/>
          <a:srcRect/>
          <a:stretch>
            <a:fillRect/>
          </a:stretch>
        </p:blipFill>
        <p:spPr bwMode="auto">
          <a:xfrm>
            <a:off x="1969526" y="1555750"/>
            <a:ext cx="2401550" cy="1739900"/>
          </a:xfrm>
          <a:prstGeom prst="rect">
            <a:avLst/>
          </a:prstGeom>
          <a:noFill/>
          <a:ln w="9525">
            <a:noFill/>
            <a:miter lim="800000"/>
            <a:headEnd/>
            <a:tailEnd/>
          </a:ln>
        </p:spPr>
      </p:pic>
      <p:pic>
        <p:nvPicPr>
          <p:cNvPr id="74763" name="Picture 11" descr="2d60a30b0fe9e5de"/>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584091" y="3357563"/>
            <a:ext cx="2880166" cy="1573212"/>
          </a:xfrm>
          <a:prstGeom prst="rect">
            <a:avLst/>
          </a:prstGeom>
          <a:noFill/>
          <a:ln w="9525">
            <a:noFill/>
            <a:miter lim="800000"/>
            <a:headEnd/>
            <a:tailEnd/>
          </a:ln>
        </p:spPr>
      </p:pic>
      <p:sp>
        <p:nvSpPr>
          <p:cNvPr id="74764" name="Rectangle 12"/>
          <p:cNvSpPr>
            <a:spLocks noChangeArrowheads="1"/>
          </p:cNvSpPr>
          <p:nvPr/>
        </p:nvSpPr>
        <p:spPr bwMode="auto">
          <a:xfrm rot="-669174">
            <a:off x="8596026" y="1125538"/>
            <a:ext cx="2306250" cy="704850"/>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None/>
            </a:pPr>
            <a:r>
              <a:rPr lang="zh-CN" altLang="en-US" sz="2800" b="1" dirty="0">
                <a:solidFill>
                  <a:schemeClr val="tx2"/>
                </a:solidFill>
                <a:latin typeface="Verdana" pitchFamily="34" charset="0"/>
                <a:ea typeface="宋体" pitchFamily="2" charset="-122"/>
              </a:rPr>
              <a:t>研修规划</a:t>
            </a:r>
          </a:p>
        </p:txBody>
      </p:sp>
      <p:sp>
        <p:nvSpPr>
          <p:cNvPr id="74765" name="Rectangle 13"/>
          <p:cNvSpPr>
            <a:spLocks noChangeArrowheads="1"/>
          </p:cNvSpPr>
          <p:nvPr/>
        </p:nvSpPr>
        <p:spPr bwMode="auto">
          <a:xfrm rot="-669174">
            <a:off x="9750210" y="3284539"/>
            <a:ext cx="1920817" cy="503237"/>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Wingdings" pitchFamily="2" charset="2"/>
              <a:buNone/>
              <a:defRPr/>
            </a:pPr>
            <a:r>
              <a:rPr lang="zh-CN" altLang="en-US" sz="2400" b="1">
                <a:effectLst>
                  <a:outerShdw blurRad="38100" dist="38100" dir="2700000" algn="tl">
                    <a:srgbClr val="C0C0C0"/>
                  </a:outerShdw>
                </a:effectLst>
                <a:latin typeface="Verdana" pitchFamily="34" charset="0"/>
                <a:ea typeface="宋体" pitchFamily="2" charset="-122"/>
              </a:rPr>
              <a:t>计划总结</a:t>
            </a:r>
          </a:p>
        </p:txBody>
      </p:sp>
      <p:sp>
        <p:nvSpPr>
          <p:cNvPr id="74766" name="Rectangle 14"/>
          <p:cNvSpPr>
            <a:spLocks noChangeArrowheads="1"/>
          </p:cNvSpPr>
          <p:nvPr/>
        </p:nvSpPr>
        <p:spPr bwMode="auto">
          <a:xfrm>
            <a:off x="6579909" y="6165850"/>
            <a:ext cx="1920816" cy="503238"/>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Wingdings" pitchFamily="2" charset="2"/>
              <a:buNone/>
              <a:defRPr/>
            </a:pPr>
            <a:r>
              <a:rPr lang="zh-CN" altLang="en-US" sz="2400" b="1">
                <a:effectLst>
                  <a:outerShdw blurRad="38100" dist="38100" dir="2700000" algn="tl">
                    <a:srgbClr val="C0C0C0"/>
                  </a:outerShdw>
                </a:effectLst>
                <a:latin typeface="Verdana" pitchFamily="34" charset="0"/>
                <a:ea typeface="宋体" pitchFamily="2" charset="-122"/>
              </a:rPr>
              <a:t>校本教材</a:t>
            </a:r>
          </a:p>
        </p:txBody>
      </p:sp>
      <p:sp>
        <p:nvSpPr>
          <p:cNvPr id="74767" name="Rectangle 15"/>
          <p:cNvSpPr>
            <a:spLocks noChangeArrowheads="1"/>
          </p:cNvSpPr>
          <p:nvPr/>
        </p:nvSpPr>
        <p:spPr bwMode="auto">
          <a:xfrm rot="-1101806">
            <a:off x="2545559" y="2492375"/>
            <a:ext cx="1920817" cy="503238"/>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Wingdings" pitchFamily="2" charset="2"/>
              <a:buNone/>
              <a:defRPr/>
            </a:pPr>
            <a:r>
              <a:rPr lang="zh-CN" altLang="en-US" sz="2400" b="1">
                <a:effectLst>
                  <a:outerShdw blurRad="38100" dist="38100" dir="2700000" algn="tl">
                    <a:srgbClr val="C0C0C0"/>
                  </a:outerShdw>
                </a:effectLst>
                <a:latin typeface="Verdana" pitchFamily="34" charset="0"/>
                <a:ea typeface="宋体" pitchFamily="2" charset="-122"/>
              </a:rPr>
              <a:t>研修讲义</a:t>
            </a:r>
          </a:p>
        </p:txBody>
      </p:sp>
      <p:sp>
        <p:nvSpPr>
          <p:cNvPr id="74768" name="Rectangle 16"/>
          <p:cNvSpPr>
            <a:spLocks noChangeArrowheads="1"/>
          </p:cNvSpPr>
          <p:nvPr/>
        </p:nvSpPr>
        <p:spPr bwMode="auto">
          <a:xfrm>
            <a:off x="9652792" y="4149725"/>
            <a:ext cx="1920817" cy="503238"/>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Wingdings" pitchFamily="2" charset="2"/>
              <a:buNone/>
              <a:defRPr/>
            </a:pPr>
            <a:r>
              <a:rPr lang="zh-CN" altLang="en-US" sz="2400" b="1">
                <a:effectLst>
                  <a:outerShdw blurRad="38100" dist="38100" dir="2700000" algn="tl">
                    <a:srgbClr val="C0C0C0"/>
                  </a:outerShdw>
                </a:effectLst>
                <a:latin typeface="Verdana" pitchFamily="34" charset="0"/>
                <a:ea typeface="宋体" pitchFamily="2" charset="-122"/>
              </a:rPr>
              <a:t>考核评价</a:t>
            </a:r>
            <a:endParaRPr lang="en-US" altLang="zh-CN" sz="2400" b="1">
              <a:effectLst>
                <a:outerShdw blurRad="38100" dist="38100" dir="2700000" algn="tl">
                  <a:srgbClr val="C0C0C0"/>
                </a:outerShdw>
              </a:effectLst>
              <a:latin typeface="Verdana" pitchFamily="34" charset="0"/>
              <a:ea typeface="宋体" pitchFamily="2" charset="-122"/>
            </a:endParaRPr>
          </a:p>
        </p:txBody>
      </p:sp>
      <p:sp>
        <p:nvSpPr>
          <p:cNvPr id="74769" name="Rectangle 17"/>
          <p:cNvSpPr>
            <a:spLocks noChangeArrowheads="1"/>
          </p:cNvSpPr>
          <p:nvPr/>
        </p:nvSpPr>
        <p:spPr bwMode="auto">
          <a:xfrm>
            <a:off x="1776809" y="5229225"/>
            <a:ext cx="1920816" cy="503238"/>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Wingdings" pitchFamily="2" charset="2"/>
              <a:buNone/>
              <a:defRPr/>
            </a:pPr>
            <a:r>
              <a:rPr lang="zh-CN" altLang="en-US" sz="2400" b="1">
                <a:effectLst>
                  <a:outerShdw blurRad="38100" dist="38100" dir="2700000" algn="tl">
                    <a:srgbClr val="C0C0C0"/>
                  </a:outerShdw>
                </a:effectLst>
                <a:latin typeface="Verdana" pitchFamily="34" charset="0"/>
                <a:ea typeface="宋体" pitchFamily="2" charset="-122"/>
              </a:rPr>
              <a:t>档案汇集</a:t>
            </a:r>
          </a:p>
        </p:txBody>
      </p:sp>
      <p:sp>
        <p:nvSpPr>
          <p:cNvPr id="74770" name="Rectangle 18"/>
          <p:cNvSpPr>
            <a:spLocks noChangeArrowheads="1"/>
          </p:cNvSpPr>
          <p:nvPr/>
        </p:nvSpPr>
        <p:spPr bwMode="auto">
          <a:xfrm>
            <a:off x="2640859" y="4149725"/>
            <a:ext cx="1920816" cy="503238"/>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Wingdings" pitchFamily="2" charset="2"/>
              <a:buNone/>
              <a:defRPr/>
            </a:pPr>
            <a:r>
              <a:rPr lang="zh-CN" altLang="en-US" sz="2400" b="1">
                <a:effectLst>
                  <a:outerShdw blurRad="38100" dist="38100" dir="2700000" algn="tl">
                    <a:srgbClr val="C0C0C0"/>
                  </a:outerShdw>
                </a:effectLst>
                <a:latin typeface="Verdana" pitchFamily="34" charset="0"/>
                <a:ea typeface="宋体" pitchFamily="2" charset="-122"/>
              </a:rPr>
              <a:t>经验论文</a:t>
            </a:r>
          </a:p>
        </p:txBody>
      </p:sp>
      <p:sp>
        <p:nvSpPr>
          <p:cNvPr id="74771" name="Rectangle 19"/>
          <p:cNvSpPr>
            <a:spLocks noChangeArrowheads="1"/>
          </p:cNvSpPr>
          <p:nvPr/>
        </p:nvSpPr>
        <p:spPr bwMode="auto">
          <a:xfrm rot="-992786">
            <a:off x="5427843" y="1773238"/>
            <a:ext cx="1920816" cy="503237"/>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Wingdings" pitchFamily="2" charset="2"/>
              <a:buNone/>
              <a:defRPr/>
            </a:pPr>
            <a:r>
              <a:rPr lang="zh-CN" altLang="en-US" sz="2400" b="1">
                <a:effectLst>
                  <a:outerShdw blurRad="38100" dist="38100" dir="2700000" algn="tl">
                    <a:srgbClr val="C0C0C0"/>
                  </a:outerShdw>
                </a:effectLst>
                <a:latin typeface="Verdana" pitchFamily="34" charset="0"/>
                <a:ea typeface="宋体" pitchFamily="2" charset="-122"/>
              </a:rPr>
              <a:t>研修随笔</a:t>
            </a:r>
          </a:p>
        </p:txBody>
      </p:sp>
      <p:sp>
        <p:nvSpPr>
          <p:cNvPr id="74772" name="Rectangle 20"/>
          <p:cNvSpPr>
            <a:spLocks noChangeArrowheads="1"/>
          </p:cNvSpPr>
          <p:nvPr/>
        </p:nvSpPr>
        <p:spPr bwMode="auto">
          <a:xfrm>
            <a:off x="6387192" y="3716339"/>
            <a:ext cx="1920817" cy="503237"/>
          </a:xfrm>
          <a:prstGeom prst="rect">
            <a:avLst/>
          </a:prstGeom>
          <a:noFill/>
          <a:ln w="9525">
            <a:noFill/>
            <a:miter lim="800000"/>
            <a:headEnd/>
            <a:tailEnd/>
          </a:ln>
          <a:effectLst/>
        </p:spPr>
        <p:txBody>
          <a:bodyPr/>
          <a:lstStyle/>
          <a:p>
            <a:pPr marL="342900" indent="-342900" eaLnBrk="1" hangingPunct="1">
              <a:spcBef>
                <a:spcPct val="20000"/>
              </a:spcBef>
              <a:buClr>
                <a:schemeClr val="accent1"/>
              </a:buClr>
              <a:buFont typeface="Wingdings" pitchFamily="2" charset="2"/>
              <a:buNone/>
              <a:defRPr/>
            </a:pPr>
            <a:r>
              <a:rPr lang="zh-CN" altLang="en-US" sz="2400" b="1">
                <a:effectLst>
                  <a:outerShdw blurRad="38100" dist="38100" dir="2700000" algn="tl">
                    <a:srgbClr val="C0C0C0"/>
                  </a:outerShdw>
                </a:effectLst>
                <a:latin typeface="Verdana" pitchFamily="34" charset="0"/>
                <a:ea typeface="宋体" pitchFamily="2" charset="-122"/>
              </a:rPr>
              <a:t>课件视频</a:t>
            </a:r>
          </a:p>
        </p:txBody>
      </p:sp>
      <p:sp>
        <p:nvSpPr>
          <p:cNvPr id="270357" name="Text Box 21"/>
          <p:cNvSpPr txBox="1">
            <a:spLocks noChangeArrowheads="1"/>
          </p:cNvSpPr>
          <p:nvPr/>
        </p:nvSpPr>
        <p:spPr bwMode="auto">
          <a:xfrm>
            <a:off x="367381" y="1142984"/>
            <a:ext cx="4588786" cy="523220"/>
          </a:xfrm>
          <a:prstGeom prst="rect">
            <a:avLst/>
          </a:prstGeom>
          <a:noFill/>
          <a:ln w="9525">
            <a:noFill/>
            <a:miter lim="800000"/>
            <a:headEnd/>
            <a:tailEnd/>
          </a:ln>
          <a:effectLst>
            <a:prstShdw prst="shdw12">
              <a:schemeClr val="bg2">
                <a:alpha val="50000"/>
              </a:schemeClr>
            </a:prstShdw>
          </a:effectLst>
        </p:spPr>
        <p:txBody>
          <a:bodyPr wrap="square">
            <a:spAutoFit/>
          </a:bodyPr>
          <a:lstStyle/>
          <a:p>
            <a:pPr>
              <a:spcBef>
                <a:spcPct val="50000"/>
              </a:spcBef>
            </a:pPr>
            <a:r>
              <a:rPr lang="zh-CN" altLang="en-US" sz="2800" b="1" dirty="0" smtClean="0">
                <a:ea typeface="宋体" pitchFamily="2" charset="-122"/>
              </a:rPr>
              <a:t>建立</a:t>
            </a:r>
            <a:r>
              <a:rPr lang="zh-CN" altLang="en-US" sz="2800" b="1" dirty="0">
                <a:ea typeface="宋体" pitchFamily="2" charset="-122"/>
              </a:rPr>
              <a:t>完备的校本研修档案</a:t>
            </a:r>
          </a:p>
        </p:txBody>
      </p:sp>
      <p:sp>
        <p:nvSpPr>
          <p:cNvPr id="24" name="标题 9"/>
          <p:cNvSpPr txBox="1">
            <a:spLocks/>
          </p:cNvSpPr>
          <p:nvPr/>
        </p:nvSpPr>
        <p:spPr bwMode="auto">
          <a:xfrm>
            <a:off x="1462813" y="119020"/>
            <a:ext cx="3707668" cy="595336"/>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chemeClr val="accent2"/>
                </a:solidFill>
                <a:effectLst/>
                <a:uLnTx/>
                <a:uFillTx/>
                <a:latin typeface="黑体" pitchFamily="49" charset="-122"/>
                <a:ea typeface="黑体" pitchFamily="49" charset="-122"/>
                <a:cs typeface="+mj-cs"/>
              </a:rPr>
              <a:t>校本研修的建议</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4764"/>
                                        </p:tgtEl>
                                        <p:attrNameLst>
                                          <p:attrName>style.visibility</p:attrName>
                                        </p:attrNameLst>
                                      </p:cBhvr>
                                      <p:to>
                                        <p:strVal val="visible"/>
                                      </p:to>
                                    </p:set>
                                    <p:animEffect transition="in" filter="fade">
                                      <p:cBhvr>
                                        <p:cTn id="7" dur="400" decel="100000"/>
                                        <p:tgtEl>
                                          <p:spTgt spid="74764"/>
                                        </p:tgtEl>
                                      </p:cBhvr>
                                    </p:animEffect>
                                    <p:anim calcmode="lin" valueType="num">
                                      <p:cBhvr>
                                        <p:cTn id="8" dur="400" decel="100000" fill="hold"/>
                                        <p:tgtEl>
                                          <p:spTgt spid="74764"/>
                                        </p:tgtEl>
                                        <p:attrNameLst>
                                          <p:attrName>style.rotation</p:attrName>
                                        </p:attrNameLst>
                                      </p:cBhvr>
                                      <p:tavLst>
                                        <p:tav tm="0">
                                          <p:val>
                                            <p:fltVal val="-90"/>
                                          </p:val>
                                        </p:tav>
                                        <p:tav tm="100000">
                                          <p:val>
                                            <p:fltVal val="0"/>
                                          </p:val>
                                        </p:tav>
                                      </p:tavLst>
                                    </p:anim>
                                    <p:anim calcmode="lin" valueType="num">
                                      <p:cBhvr>
                                        <p:cTn id="9" dur="400" decel="100000" fill="hold"/>
                                        <p:tgtEl>
                                          <p:spTgt spid="74764"/>
                                        </p:tgtEl>
                                        <p:attrNameLst>
                                          <p:attrName>ppt_x</p:attrName>
                                        </p:attrNameLst>
                                      </p:cBhvr>
                                      <p:tavLst>
                                        <p:tav tm="0">
                                          <p:val>
                                            <p:strVal val="#ppt_x+0.4"/>
                                          </p:val>
                                        </p:tav>
                                        <p:tav tm="100000">
                                          <p:val>
                                            <p:strVal val="#ppt_x-0.05"/>
                                          </p:val>
                                        </p:tav>
                                      </p:tavLst>
                                    </p:anim>
                                    <p:anim calcmode="lin" valueType="num">
                                      <p:cBhvr>
                                        <p:cTn id="10" dur="400" decel="100000" fill="hold"/>
                                        <p:tgtEl>
                                          <p:spTgt spid="74764"/>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74764"/>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7476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nodeType="afterEffect">
                                  <p:stCondLst>
                                    <p:cond delay="0"/>
                                  </p:stCondLst>
                                  <p:childTnLst>
                                    <p:set>
                                      <p:cBhvr>
                                        <p:cTn id="15" dur="1" fill="hold">
                                          <p:stCondLst>
                                            <p:cond delay="0"/>
                                          </p:stCondLst>
                                        </p:cTn>
                                        <p:tgtEl>
                                          <p:spTgt spid="74761"/>
                                        </p:tgtEl>
                                        <p:attrNameLst>
                                          <p:attrName>style.visibility</p:attrName>
                                        </p:attrNameLst>
                                      </p:cBhvr>
                                      <p:to>
                                        <p:strVal val="visible"/>
                                      </p:to>
                                    </p:set>
                                    <p:animEffect transition="in" filter="fade">
                                      <p:cBhvr>
                                        <p:cTn id="16" dur="400" decel="100000"/>
                                        <p:tgtEl>
                                          <p:spTgt spid="74761"/>
                                        </p:tgtEl>
                                      </p:cBhvr>
                                    </p:animEffect>
                                    <p:anim calcmode="lin" valueType="num">
                                      <p:cBhvr>
                                        <p:cTn id="17" dur="400" decel="100000" fill="hold"/>
                                        <p:tgtEl>
                                          <p:spTgt spid="74761"/>
                                        </p:tgtEl>
                                        <p:attrNameLst>
                                          <p:attrName>style.rotation</p:attrName>
                                        </p:attrNameLst>
                                      </p:cBhvr>
                                      <p:tavLst>
                                        <p:tav tm="0">
                                          <p:val>
                                            <p:fltVal val="-90"/>
                                          </p:val>
                                        </p:tav>
                                        <p:tav tm="100000">
                                          <p:val>
                                            <p:fltVal val="0"/>
                                          </p:val>
                                        </p:tav>
                                      </p:tavLst>
                                    </p:anim>
                                    <p:anim calcmode="lin" valueType="num">
                                      <p:cBhvr>
                                        <p:cTn id="18" dur="400" decel="100000" fill="hold"/>
                                        <p:tgtEl>
                                          <p:spTgt spid="74761"/>
                                        </p:tgtEl>
                                        <p:attrNameLst>
                                          <p:attrName>ppt_x</p:attrName>
                                        </p:attrNameLst>
                                      </p:cBhvr>
                                      <p:tavLst>
                                        <p:tav tm="0">
                                          <p:val>
                                            <p:strVal val="#ppt_x+0.4"/>
                                          </p:val>
                                        </p:tav>
                                        <p:tav tm="100000">
                                          <p:val>
                                            <p:strVal val="#ppt_x-0.05"/>
                                          </p:val>
                                        </p:tav>
                                      </p:tavLst>
                                    </p:anim>
                                    <p:anim calcmode="lin" valueType="num">
                                      <p:cBhvr>
                                        <p:cTn id="19" dur="400" decel="100000" fill="hold"/>
                                        <p:tgtEl>
                                          <p:spTgt spid="74761"/>
                                        </p:tgtEl>
                                        <p:attrNameLst>
                                          <p:attrName>ppt_y</p:attrName>
                                        </p:attrNameLst>
                                      </p:cBhvr>
                                      <p:tavLst>
                                        <p:tav tm="0">
                                          <p:val>
                                            <p:strVal val="#ppt_y-0.4"/>
                                          </p:val>
                                        </p:tav>
                                        <p:tav tm="100000">
                                          <p:val>
                                            <p:strVal val="#ppt_y+0.1"/>
                                          </p:val>
                                        </p:tav>
                                      </p:tavLst>
                                    </p:anim>
                                    <p:anim calcmode="lin" valueType="num">
                                      <p:cBhvr>
                                        <p:cTn id="20" dur="100" accel="100000" fill="hold">
                                          <p:stCondLst>
                                            <p:cond delay="400"/>
                                          </p:stCondLst>
                                        </p:cTn>
                                        <p:tgtEl>
                                          <p:spTgt spid="74761"/>
                                        </p:tgtEl>
                                        <p:attrNameLst>
                                          <p:attrName>ppt_x</p:attrName>
                                        </p:attrNameLst>
                                      </p:cBhvr>
                                      <p:tavLst>
                                        <p:tav tm="0">
                                          <p:val>
                                            <p:strVal val="#ppt_x-0.05"/>
                                          </p:val>
                                        </p:tav>
                                        <p:tav tm="100000">
                                          <p:val>
                                            <p:strVal val="#ppt_x"/>
                                          </p:val>
                                        </p:tav>
                                      </p:tavLst>
                                    </p:anim>
                                    <p:anim calcmode="lin" valueType="num">
                                      <p:cBhvr>
                                        <p:cTn id="21" dur="100" accel="100000" fill="hold">
                                          <p:stCondLst>
                                            <p:cond delay="400"/>
                                          </p:stCondLst>
                                        </p:cTn>
                                        <p:tgtEl>
                                          <p:spTgt spid="74761"/>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26" presetClass="entr" presetSubtype="0" fill="hold" nodeType="afterEffect">
                                  <p:stCondLst>
                                    <p:cond delay="0"/>
                                  </p:stCondLst>
                                  <p:childTnLst>
                                    <p:set>
                                      <p:cBhvr>
                                        <p:cTn id="24" dur="1" fill="hold">
                                          <p:stCondLst>
                                            <p:cond delay="0"/>
                                          </p:stCondLst>
                                        </p:cTn>
                                        <p:tgtEl>
                                          <p:spTgt spid="74760"/>
                                        </p:tgtEl>
                                        <p:attrNameLst>
                                          <p:attrName>style.visibility</p:attrName>
                                        </p:attrNameLst>
                                      </p:cBhvr>
                                      <p:to>
                                        <p:strVal val="visible"/>
                                      </p:to>
                                    </p:set>
                                    <p:animEffect transition="in" filter="wipe(down)">
                                      <p:cBhvr>
                                        <p:cTn id="25" dur="145">
                                          <p:stCondLst>
                                            <p:cond delay="0"/>
                                          </p:stCondLst>
                                        </p:cTn>
                                        <p:tgtEl>
                                          <p:spTgt spid="74760"/>
                                        </p:tgtEl>
                                      </p:cBhvr>
                                    </p:animEffect>
                                    <p:anim calcmode="lin" valueType="num">
                                      <p:cBhvr>
                                        <p:cTn id="26" dur="456" tmFilter="0,0; 0.14,0.36; 0.43,0.73; 0.71,0.91; 1.0,1.0">
                                          <p:stCondLst>
                                            <p:cond delay="0"/>
                                          </p:stCondLst>
                                        </p:cTn>
                                        <p:tgtEl>
                                          <p:spTgt spid="74760"/>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74760"/>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74760"/>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74760"/>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74760"/>
                                        </p:tgtEl>
                                        <p:attrNameLst>
                                          <p:attrName>ppt_y</p:attrName>
                                        </p:attrNameLst>
                                      </p:cBhvr>
                                      <p:tavLst>
                                        <p:tav tm="0" fmla="#ppt_y-sin(pi*$)/81">
                                          <p:val>
                                            <p:fltVal val="0"/>
                                          </p:val>
                                        </p:tav>
                                        <p:tav tm="100000">
                                          <p:val>
                                            <p:fltVal val="1"/>
                                          </p:val>
                                        </p:tav>
                                      </p:tavLst>
                                    </p:anim>
                                    <p:animScale>
                                      <p:cBhvr>
                                        <p:cTn id="31" dur="7">
                                          <p:stCondLst>
                                            <p:cond delay="162"/>
                                          </p:stCondLst>
                                        </p:cTn>
                                        <p:tgtEl>
                                          <p:spTgt spid="74760"/>
                                        </p:tgtEl>
                                      </p:cBhvr>
                                      <p:to x="100000" y="60000"/>
                                    </p:animScale>
                                    <p:animScale>
                                      <p:cBhvr>
                                        <p:cTn id="32" dur="41" decel="50000">
                                          <p:stCondLst>
                                            <p:cond delay="169"/>
                                          </p:stCondLst>
                                        </p:cTn>
                                        <p:tgtEl>
                                          <p:spTgt spid="74760"/>
                                        </p:tgtEl>
                                      </p:cBhvr>
                                      <p:to x="100000" y="100000"/>
                                    </p:animScale>
                                    <p:animScale>
                                      <p:cBhvr>
                                        <p:cTn id="33" dur="7">
                                          <p:stCondLst>
                                            <p:cond delay="328"/>
                                          </p:stCondLst>
                                        </p:cTn>
                                        <p:tgtEl>
                                          <p:spTgt spid="74760"/>
                                        </p:tgtEl>
                                      </p:cBhvr>
                                      <p:to x="100000" y="80000"/>
                                    </p:animScale>
                                    <p:animScale>
                                      <p:cBhvr>
                                        <p:cTn id="34" dur="41" decel="50000">
                                          <p:stCondLst>
                                            <p:cond delay="335"/>
                                          </p:stCondLst>
                                        </p:cTn>
                                        <p:tgtEl>
                                          <p:spTgt spid="74760"/>
                                        </p:tgtEl>
                                      </p:cBhvr>
                                      <p:to x="100000" y="100000"/>
                                    </p:animScale>
                                    <p:animScale>
                                      <p:cBhvr>
                                        <p:cTn id="35" dur="7">
                                          <p:stCondLst>
                                            <p:cond delay="410"/>
                                          </p:stCondLst>
                                        </p:cTn>
                                        <p:tgtEl>
                                          <p:spTgt spid="74760"/>
                                        </p:tgtEl>
                                      </p:cBhvr>
                                      <p:to x="100000" y="90000"/>
                                    </p:animScale>
                                    <p:animScale>
                                      <p:cBhvr>
                                        <p:cTn id="36" dur="41" decel="50000">
                                          <p:stCondLst>
                                            <p:cond delay="417"/>
                                          </p:stCondLst>
                                        </p:cTn>
                                        <p:tgtEl>
                                          <p:spTgt spid="74760"/>
                                        </p:tgtEl>
                                      </p:cBhvr>
                                      <p:to x="100000" y="100000"/>
                                    </p:animScale>
                                    <p:animScale>
                                      <p:cBhvr>
                                        <p:cTn id="37" dur="7">
                                          <p:stCondLst>
                                            <p:cond delay="452"/>
                                          </p:stCondLst>
                                        </p:cTn>
                                        <p:tgtEl>
                                          <p:spTgt spid="74760"/>
                                        </p:tgtEl>
                                      </p:cBhvr>
                                      <p:to x="100000" y="95000"/>
                                    </p:animScale>
                                    <p:animScale>
                                      <p:cBhvr>
                                        <p:cTn id="38" dur="41" decel="50000">
                                          <p:stCondLst>
                                            <p:cond delay="458"/>
                                          </p:stCondLst>
                                        </p:cTn>
                                        <p:tgtEl>
                                          <p:spTgt spid="74760"/>
                                        </p:tgtEl>
                                      </p:cBhvr>
                                      <p:to x="100000" y="100000"/>
                                    </p:animScale>
                                  </p:childTnLst>
                                </p:cTn>
                              </p:par>
                            </p:childTnLst>
                          </p:cTn>
                        </p:par>
                        <p:par>
                          <p:cTn id="39" fill="hold">
                            <p:stCondLst>
                              <p:cond delay="1500"/>
                            </p:stCondLst>
                            <p:childTnLst>
                              <p:par>
                                <p:cTn id="40" presetID="26" presetClass="entr" presetSubtype="0" fill="hold" grpId="0" nodeType="afterEffect">
                                  <p:stCondLst>
                                    <p:cond delay="0"/>
                                  </p:stCondLst>
                                  <p:childTnLst>
                                    <p:set>
                                      <p:cBhvr>
                                        <p:cTn id="41" dur="1" fill="hold">
                                          <p:stCondLst>
                                            <p:cond delay="0"/>
                                          </p:stCondLst>
                                        </p:cTn>
                                        <p:tgtEl>
                                          <p:spTgt spid="74765"/>
                                        </p:tgtEl>
                                        <p:attrNameLst>
                                          <p:attrName>style.visibility</p:attrName>
                                        </p:attrNameLst>
                                      </p:cBhvr>
                                      <p:to>
                                        <p:strVal val="visible"/>
                                      </p:to>
                                    </p:set>
                                    <p:animEffect transition="in" filter="wipe(down)">
                                      <p:cBhvr>
                                        <p:cTn id="42" dur="145">
                                          <p:stCondLst>
                                            <p:cond delay="0"/>
                                          </p:stCondLst>
                                        </p:cTn>
                                        <p:tgtEl>
                                          <p:spTgt spid="74765"/>
                                        </p:tgtEl>
                                      </p:cBhvr>
                                    </p:animEffect>
                                    <p:anim calcmode="lin" valueType="num">
                                      <p:cBhvr>
                                        <p:cTn id="43" dur="456" tmFilter="0,0; 0.14,0.36; 0.43,0.73; 0.71,0.91; 1.0,1.0">
                                          <p:stCondLst>
                                            <p:cond delay="0"/>
                                          </p:stCondLst>
                                        </p:cTn>
                                        <p:tgtEl>
                                          <p:spTgt spid="74765"/>
                                        </p:tgtEl>
                                        <p:attrNameLst>
                                          <p:attrName>ppt_x</p:attrName>
                                        </p:attrNameLst>
                                      </p:cBhvr>
                                      <p:tavLst>
                                        <p:tav tm="0">
                                          <p:val>
                                            <p:strVal val="#ppt_x-0.25"/>
                                          </p:val>
                                        </p:tav>
                                        <p:tav tm="100000">
                                          <p:val>
                                            <p:strVal val="#ppt_x"/>
                                          </p:val>
                                        </p:tav>
                                      </p:tavLst>
                                    </p:anim>
                                    <p:anim calcmode="lin" valueType="num">
                                      <p:cBhvr>
                                        <p:cTn id="44" dur="166" tmFilter="0.0,0.0; 0.25,0.07; 0.50,0.2; 0.75,0.467; 1.0,1.0">
                                          <p:stCondLst>
                                            <p:cond delay="0"/>
                                          </p:stCondLst>
                                        </p:cTn>
                                        <p:tgtEl>
                                          <p:spTgt spid="74765"/>
                                        </p:tgtEl>
                                        <p:attrNameLst>
                                          <p:attrName>ppt_y</p:attrName>
                                        </p:attrNameLst>
                                      </p:cBhvr>
                                      <p:tavLst>
                                        <p:tav tm="0" fmla="#ppt_y-sin(pi*$)/3">
                                          <p:val>
                                            <p:fltVal val="0.5"/>
                                          </p:val>
                                        </p:tav>
                                        <p:tav tm="100000">
                                          <p:val>
                                            <p:fltVal val="1"/>
                                          </p:val>
                                        </p:tav>
                                      </p:tavLst>
                                    </p:anim>
                                    <p:anim calcmode="lin" valueType="num">
                                      <p:cBhvr>
                                        <p:cTn id="45" dur="166" tmFilter="0, 0; 0.125,0.2665; 0.25,0.4; 0.375,0.465; 0.5,0.5;  0.625,0.535; 0.75,0.6; 0.875,0.7335; 1,1">
                                          <p:stCondLst>
                                            <p:cond delay="166"/>
                                          </p:stCondLst>
                                        </p:cTn>
                                        <p:tgtEl>
                                          <p:spTgt spid="74765"/>
                                        </p:tgtEl>
                                        <p:attrNameLst>
                                          <p:attrName>ppt_y</p:attrName>
                                        </p:attrNameLst>
                                      </p:cBhvr>
                                      <p:tavLst>
                                        <p:tav tm="0" fmla="#ppt_y-sin(pi*$)/9">
                                          <p:val>
                                            <p:fltVal val="0"/>
                                          </p:val>
                                        </p:tav>
                                        <p:tav tm="100000">
                                          <p:val>
                                            <p:fltVal val="1"/>
                                          </p:val>
                                        </p:tav>
                                      </p:tavLst>
                                    </p:anim>
                                    <p:anim calcmode="lin" valueType="num">
                                      <p:cBhvr>
                                        <p:cTn id="46" dur="83" tmFilter="0, 0; 0.125,0.2665; 0.25,0.4; 0.375,0.465; 0.5,0.5;  0.625,0.535; 0.75,0.6; 0.875,0.7335; 1,1">
                                          <p:stCondLst>
                                            <p:cond delay="331"/>
                                          </p:stCondLst>
                                        </p:cTn>
                                        <p:tgtEl>
                                          <p:spTgt spid="74765"/>
                                        </p:tgtEl>
                                        <p:attrNameLst>
                                          <p:attrName>ppt_y</p:attrName>
                                        </p:attrNameLst>
                                      </p:cBhvr>
                                      <p:tavLst>
                                        <p:tav tm="0" fmla="#ppt_y-sin(pi*$)/27">
                                          <p:val>
                                            <p:fltVal val="0"/>
                                          </p:val>
                                        </p:tav>
                                        <p:tav tm="100000">
                                          <p:val>
                                            <p:fltVal val="1"/>
                                          </p:val>
                                        </p:tav>
                                      </p:tavLst>
                                    </p:anim>
                                    <p:anim calcmode="lin" valueType="num">
                                      <p:cBhvr>
                                        <p:cTn id="47" dur="41" tmFilter="0, 0; 0.125,0.2665; 0.25,0.4; 0.375,0.465; 0.5,0.5;  0.625,0.535; 0.75,0.6; 0.875,0.7335; 1,1">
                                          <p:stCondLst>
                                            <p:cond delay="414"/>
                                          </p:stCondLst>
                                        </p:cTn>
                                        <p:tgtEl>
                                          <p:spTgt spid="74765"/>
                                        </p:tgtEl>
                                        <p:attrNameLst>
                                          <p:attrName>ppt_y</p:attrName>
                                        </p:attrNameLst>
                                      </p:cBhvr>
                                      <p:tavLst>
                                        <p:tav tm="0" fmla="#ppt_y-sin(pi*$)/81">
                                          <p:val>
                                            <p:fltVal val="0"/>
                                          </p:val>
                                        </p:tav>
                                        <p:tav tm="100000">
                                          <p:val>
                                            <p:fltVal val="1"/>
                                          </p:val>
                                        </p:tav>
                                      </p:tavLst>
                                    </p:anim>
                                    <p:animScale>
                                      <p:cBhvr>
                                        <p:cTn id="48" dur="7">
                                          <p:stCondLst>
                                            <p:cond delay="162"/>
                                          </p:stCondLst>
                                        </p:cTn>
                                        <p:tgtEl>
                                          <p:spTgt spid="74765"/>
                                        </p:tgtEl>
                                      </p:cBhvr>
                                      <p:to x="100000" y="60000"/>
                                    </p:animScale>
                                    <p:animScale>
                                      <p:cBhvr>
                                        <p:cTn id="49" dur="41" decel="50000">
                                          <p:stCondLst>
                                            <p:cond delay="169"/>
                                          </p:stCondLst>
                                        </p:cTn>
                                        <p:tgtEl>
                                          <p:spTgt spid="74765"/>
                                        </p:tgtEl>
                                      </p:cBhvr>
                                      <p:to x="100000" y="100000"/>
                                    </p:animScale>
                                    <p:animScale>
                                      <p:cBhvr>
                                        <p:cTn id="50" dur="7">
                                          <p:stCondLst>
                                            <p:cond delay="328"/>
                                          </p:stCondLst>
                                        </p:cTn>
                                        <p:tgtEl>
                                          <p:spTgt spid="74765"/>
                                        </p:tgtEl>
                                      </p:cBhvr>
                                      <p:to x="100000" y="80000"/>
                                    </p:animScale>
                                    <p:animScale>
                                      <p:cBhvr>
                                        <p:cTn id="51" dur="41" decel="50000">
                                          <p:stCondLst>
                                            <p:cond delay="335"/>
                                          </p:stCondLst>
                                        </p:cTn>
                                        <p:tgtEl>
                                          <p:spTgt spid="74765"/>
                                        </p:tgtEl>
                                      </p:cBhvr>
                                      <p:to x="100000" y="100000"/>
                                    </p:animScale>
                                    <p:animScale>
                                      <p:cBhvr>
                                        <p:cTn id="52" dur="7">
                                          <p:stCondLst>
                                            <p:cond delay="410"/>
                                          </p:stCondLst>
                                        </p:cTn>
                                        <p:tgtEl>
                                          <p:spTgt spid="74765"/>
                                        </p:tgtEl>
                                      </p:cBhvr>
                                      <p:to x="100000" y="90000"/>
                                    </p:animScale>
                                    <p:animScale>
                                      <p:cBhvr>
                                        <p:cTn id="53" dur="41" decel="50000">
                                          <p:stCondLst>
                                            <p:cond delay="417"/>
                                          </p:stCondLst>
                                        </p:cTn>
                                        <p:tgtEl>
                                          <p:spTgt spid="74765"/>
                                        </p:tgtEl>
                                      </p:cBhvr>
                                      <p:to x="100000" y="100000"/>
                                    </p:animScale>
                                    <p:animScale>
                                      <p:cBhvr>
                                        <p:cTn id="54" dur="7">
                                          <p:stCondLst>
                                            <p:cond delay="452"/>
                                          </p:stCondLst>
                                        </p:cTn>
                                        <p:tgtEl>
                                          <p:spTgt spid="74765"/>
                                        </p:tgtEl>
                                      </p:cBhvr>
                                      <p:to x="100000" y="95000"/>
                                    </p:animScale>
                                    <p:animScale>
                                      <p:cBhvr>
                                        <p:cTn id="55" dur="41" decel="50000">
                                          <p:stCondLst>
                                            <p:cond delay="458"/>
                                          </p:stCondLst>
                                        </p:cTn>
                                        <p:tgtEl>
                                          <p:spTgt spid="74765"/>
                                        </p:tgtEl>
                                      </p:cBhvr>
                                      <p:to x="100000" y="100000"/>
                                    </p:animScale>
                                  </p:childTnLst>
                                </p:cTn>
                              </p:par>
                            </p:childTnLst>
                          </p:cTn>
                        </p:par>
                        <p:par>
                          <p:cTn id="56" fill="hold">
                            <p:stCondLst>
                              <p:cond delay="2000"/>
                            </p:stCondLst>
                            <p:childTnLst>
                              <p:par>
                                <p:cTn id="57" presetID="39" presetClass="entr" presetSubtype="0" accel="100000" fill="hold" nodeType="afterEffect">
                                  <p:stCondLst>
                                    <p:cond delay="0"/>
                                  </p:stCondLst>
                                  <p:childTnLst>
                                    <p:set>
                                      <p:cBhvr>
                                        <p:cTn id="58" dur="1" fill="hold">
                                          <p:stCondLst>
                                            <p:cond delay="0"/>
                                          </p:stCondLst>
                                        </p:cTn>
                                        <p:tgtEl>
                                          <p:spTgt spid="74762"/>
                                        </p:tgtEl>
                                        <p:attrNameLst>
                                          <p:attrName>style.visibility</p:attrName>
                                        </p:attrNameLst>
                                      </p:cBhvr>
                                      <p:to>
                                        <p:strVal val="visible"/>
                                      </p:to>
                                    </p:set>
                                    <p:anim calcmode="lin" valueType="num">
                                      <p:cBhvr>
                                        <p:cTn id="59" dur="500" fill="hold"/>
                                        <p:tgtEl>
                                          <p:spTgt spid="74762"/>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74762"/>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74762"/>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74762"/>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39" presetClass="entr" presetSubtype="0" accel="100000" fill="hold" grpId="0" nodeType="afterEffect">
                                  <p:stCondLst>
                                    <p:cond delay="0"/>
                                  </p:stCondLst>
                                  <p:childTnLst>
                                    <p:set>
                                      <p:cBhvr>
                                        <p:cTn id="65" dur="1" fill="hold">
                                          <p:stCondLst>
                                            <p:cond delay="0"/>
                                          </p:stCondLst>
                                        </p:cTn>
                                        <p:tgtEl>
                                          <p:spTgt spid="74767"/>
                                        </p:tgtEl>
                                        <p:attrNameLst>
                                          <p:attrName>style.visibility</p:attrName>
                                        </p:attrNameLst>
                                      </p:cBhvr>
                                      <p:to>
                                        <p:strVal val="visible"/>
                                      </p:to>
                                    </p:set>
                                    <p:anim calcmode="lin" valueType="num">
                                      <p:cBhvr>
                                        <p:cTn id="66" dur="500" fill="hold"/>
                                        <p:tgtEl>
                                          <p:spTgt spid="74767"/>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74767"/>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74767"/>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74767"/>
                                        </p:tgtEl>
                                        <p:attrNameLst>
                                          <p:attrName>ppt_y</p:attrName>
                                        </p:attrNameLst>
                                      </p:cBhvr>
                                      <p:tavLst>
                                        <p:tav tm="0">
                                          <p:val>
                                            <p:strVal val="#ppt_y"/>
                                          </p:val>
                                        </p:tav>
                                        <p:tav tm="100000">
                                          <p:val>
                                            <p:strVal val="#ppt_y"/>
                                          </p:val>
                                        </p:tav>
                                      </p:tavLst>
                                    </p:anim>
                                  </p:childTnLst>
                                </p:cTn>
                              </p:par>
                            </p:childTnLst>
                          </p:cTn>
                        </p:par>
                        <p:par>
                          <p:cTn id="70" fill="hold">
                            <p:stCondLst>
                              <p:cond delay="3000"/>
                            </p:stCondLst>
                            <p:childTnLst>
                              <p:par>
                                <p:cTn id="71" presetID="21" presetClass="entr" presetSubtype="4" fill="hold" grpId="0" nodeType="afterEffect">
                                  <p:stCondLst>
                                    <p:cond delay="0"/>
                                  </p:stCondLst>
                                  <p:childTnLst>
                                    <p:set>
                                      <p:cBhvr>
                                        <p:cTn id="72" dur="1" fill="hold">
                                          <p:stCondLst>
                                            <p:cond delay="0"/>
                                          </p:stCondLst>
                                        </p:cTn>
                                        <p:tgtEl>
                                          <p:spTgt spid="74771"/>
                                        </p:tgtEl>
                                        <p:attrNameLst>
                                          <p:attrName>style.visibility</p:attrName>
                                        </p:attrNameLst>
                                      </p:cBhvr>
                                      <p:to>
                                        <p:strVal val="visible"/>
                                      </p:to>
                                    </p:set>
                                    <p:animEffect transition="in" filter="wheel(4)">
                                      <p:cBhvr>
                                        <p:cTn id="73" dur="500"/>
                                        <p:tgtEl>
                                          <p:spTgt spid="74771"/>
                                        </p:tgtEl>
                                      </p:cBhvr>
                                    </p:animEffect>
                                  </p:childTnLst>
                                </p:cTn>
                              </p:par>
                            </p:childTnLst>
                          </p:cTn>
                        </p:par>
                        <p:par>
                          <p:cTn id="74" fill="hold">
                            <p:stCondLst>
                              <p:cond delay="3500"/>
                            </p:stCondLst>
                            <p:childTnLst>
                              <p:par>
                                <p:cTn id="75" presetID="21" presetClass="entr" presetSubtype="4" fill="hold" nodeType="afterEffect">
                                  <p:stCondLst>
                                    <p:cond delay="0"/>
                                  </p:stCondLst>
                                  <p:childTnLst>
                                    <p:set>
                                      <p:cBhvr>
                                        <p:cTn id="76" dur="1" fill="hold">
                                          <p:stCondLst>
                                            <p:cond delay="0"/>
                                          </p:stCondLst>
                                        </p:cTn>
                                        <p:tgtEl>
                                          <p:spTgt spid="74754"/>
                                        </p:tgtEl>
                                        <p:attrNameLst>
                                          <p:attrName>style.visibility</p:attrName>
                                        </p:attrNameLst>
                                      </p:cBhvr>
                                      <p:to>
                                        <p:strVal val="visible"/>
                                      </p:to>
                                    </p:set>
                                    <p:animEffect transition="in" filter="wheel(4)">
                                      <p:cBhvr>
                                        <p:cTn id="77" dur="500"/>
                                        <p:tgtEl>
                                          <p:spTgt spid="74754"/>
                                        </p:tgtEl>
                                      </p:cBhvr>
                                    </p:animEffect>
                                  </p:childTnLst>
                                </p:cTn>
                              </p:par>
                            </p:childTnLst>
                          </p:cTn>
                        </p:par>
                        <p:par>
                          <p:cTn id="78" fill="hold">
                            <p:stCondLst>
                              <p:cond delay="4000"/>
                            </p:stCondLst>
                            <p:childTnLst>
                              <p:par>
                                <p:cTn id="79" presetID="17" presetClass="entr" presetSubtype="10" fill="hold" nodeType="afterEffect">
                                  <p:stCondLst>
                                    <p:cond delay="0"/>
                                  </p:stCondLst>
                                  <p:childTnLst>
                                    <p:set>
                                      <p:cBhvr>
                                        <p:cTn id="80" dur="1" fill="hold">
                                          <p:stCondLst>
                                            <p:cond delay="0"/>
                                          </p:stCondLst>
                                        </p:cTn>
                                        <p:tgtEl>
                                          <p:spTgt spid="74763"/>
                                        </p:tgtEl>
                                        <p:attrNameLst>
                                          <p:attrName>style.visibility</p:attrName>
                                        </p:attrNameLst>
                                      </p:cBhvr>
                                      <p:to>
                                        <p:strVal val="visible"/>
                                      </p:to>
                                    </p:set>
                                    <p:anim calcmode="lin" valueType="num">
                                      <p:cBhvr>
                                        <p:cTn id="81" dur="500" fill="hold"/>
                                        <p:tgtEl>
                                          <p:spTgt spid="74763"/>
                                        </p:tgtEl>
                                        <p:attrNameLst>
                                          <p:attrName>ppt_w</p:attrName>
                                        </p:attrNameLst>
                                      </p:cBhvr>
                                      <p:tavLst>
                                        <p:tav tm="0">
                                          <p:val>
                                            <p:fltVal val="0"/>
                                          </p:val>
                                        </p:tav>
                                        <p:tav tm="100000">
                                          <p:val>
                                            <p:strVal val="#ppt_w"/>
                                          </p:val>
                                        </p:tav>
                                      </p:tavLst>
                                    </p:anim>
                                    <p:anim calcmode="lin" valueType="num">
                                      <p:cBhvr>
                                        <p:cTn id="82" dur="500" fill="hold"/>
                                        <p:tgtEl>
                                          <p:spTgt spid="74763"/>
                                        </p:tgtEl>
                                        <p:attrNameLst>
                                          <p:attrName>ppt_h</p:attrName>
                                        </p:attrNameLst>
                                      </p:cBhvr>
                                      <p:tavLst>
                                        <p:tav tm="0">
                                          <p:val>
                                            <p:strVal val="#ppt_h"/>
                                          </p:val>
                                        </p:tav>
                                        <p:tav tm="100000">
                                          <p:val>
                                            <p:strVal val="#ppt_h"/>
                                          </p:val>
                                        </p:tav>
                                      </p:tavLst>
                                    </p:anim>
                                  </p:childTnLst>
                                </p:cTn>
                              </p:par>
                            </p:childTnLst>
                          </p:cTn>
                        </p:par>
                        <p:par>
                          <p:cTn id="83" fill="hold">
                            <p:stCondLst>
                              <p:cond delay="4500"/>
                            </p:stCondLst>
                            <p:childTnLst>
                              <p:par>
                                <p:cTn id="84" presetID="17" presetClass="entr" presetSubtype="10" fill="hold" grpId="0" nodeType="afterEffect">
                                  <p:stCondLst>
                                    <p:cond delay="0"/>
                                  </p:stCondLst>
                                  <p:childTnLst>
                                    <p:set>
                                      <p:cBhvr>
                                        <p:cTn id="85" dur="1" fill="hold">
                                          <p:stCondLst>
                                            <p:cond delay="0"/>
                                          </p:stCondLst>
                                        </p:cTn>
                                        <p:tgtEl>
                                          <p:spTgt spid="74770"/>
                                        </p:tgtEl>
                                        <p:attrNameLst>
                                          <p:attrName>style.visibility</p:attrName>
                                        </p:attrNameLst>
                                      </p:cBhvr>
                                      <p:to>
                                        <p:strVal val="visible"/>
                                      </p:to>
                                    </p:set>
                                    <p:anim calcmode="lin" valueType="num">
                                      <p:cBhvr>
                                        <p:cTn id="86" dur="500" fill="hold"/>
                                        <p:tgtEl>
                                          <p:spTgt spid="74770"/>
                                        </p:tgtEl>
                                        <p:attrNameLst>
                                          <p:attrName>ppt_w</p:attrName>
                                        </p:attrNameLst>
                                      </p:cBhvr>
                                      <p:tavLst>
                                        <p:tav tm="0">
                                          <p:val>
                                            <p:fltVal val="0"/>
                                          </p:val>
                                        </p:tav>
                                        <p:tav tm="100000">
                                          <p:val>
                                            <p:strVal val="#ppt_w"/>
                                          </p:val>
                                        </p:tav>
                                      </p:tavLst>
                                    </p:anim>
                                    <p:anim calcmode="lin" valueType="num">
                                      <p:cBhvr>
                                        <p:cTn id="87" dur="500" fill="hold"/>
                                        <p:tgtEl>
                                          <p:spTgt spid="74770"/>
                                        </p:tgtEl>
                                        <p:attrNameLst>
                                          <p:attrName>ppt_h</p:attrName>
                                        </p:attrNameLst>
                                      </p:cBhvr>
                                      <p:tavLst>
                                        <p:tav tm="0">
                                          <p:val>
                                            <p:strVal val="#ppt_h"/>
                                          </p:val>
                                        </p:tav>
                                        <p:tav tm="100000">
                                          <p:val>
                                            <p:strVal val="#ppt_h"/>
                                          </p:val>
                                        </p:tav>
                                      </p:tavLst>
                                    </p:anim>
                                  </p:childTnLst>
                                </p:cTn>
                              </p:par>
                            </p:childTnLst>
                          </p:cTn>
                        </p:par>
                        <p:par>
                          <p:cTn id="88" fill="hold">
                            <p:stCondLst>
                              <p:cond delay="5000"/>
                            </p:stCondLst>
                            <p:childTnLst>
                              <p:par>
                                <p:cTn id="89" presetID="43" presetClass="entr" presetSubtype="0" fill="hold" nodeType="afterEffect">
                                  <p:stCondLst>
                                    <p:cond delay="0"/>
                                  </p:stCondLst>
                                  <p:childTnLst>
                                    <p:set>
                                      <p:cBhvr>
                                        <p:cTn id="90" dur="1" fill="hold">
                                          <p:stCondLst>
                                            <p:cond delay="0"/>
                                          </p:stCondLst>
                                        </p:cTn>
                                        <p:tgtEl>
                                          <p:spTgt spid="74757"/>
                                        </p:tgtEl>
                                        <p:attrNameLst>
                                          <p:attrName>style.visibility</p:attrName>
                                        </p:attrNameLst>
                                      </p:cBhvr>
                                      <p:to>
                                        <p:strVal val="visible"/>
                                      </p:to>
                                    </p:set>
                                    <p:animEffect transition="in" filter="fade">
                                      <p:cBhvr>
                                        <p:cTn id="91" dur="50"/>
                                        <p:tgtEl>
                                          <p:spTgt spid="74757"/>
                                        </p:tgtEl>
                                      </p:cBhvr>
                                    </p:animEffect>
                                    <p:anim calcmode="lin" valueType="num">
                                      <p:cBhvr>
                                        <p:cTn id="92" dur="200" fill="hold"/>
                                        <p:tgtEl>
                                          <p:spTgt spid="74757"/>
                                        </p:tgtEl>
                                        <p:attrNameLst>
                                          <p:attrName>ppt_x</p:attrName>
                                        </p:attrNameLst>
                                      </p:cBhvr>
                                      <p:tavLst>
                                        <p:tav tm="0">
                                          <p:val>
                                            <p:strVal val="#ppt_x"/>
                                          </p:val>
                                        </p:tav>
                                        <p:tav tm="100000">
                                          <p:val>
                                            <p:strVal val="#ppt_x"/>
                                          </p:val>
                                        </p:tav>
                                      </p:tavLst>
                                    </p:anim>
                                    <p:anim calcmode="lin" valueType="num">
                                      <p:cBhvr>
                                        <p:cTn id="93" dur="200" fill="hold"/>
                                        <p:tgtEl>
                                          <p:spTgt spid="74757"/>
                                        </p:tgtEl>
                                        <p:attrNameLst>
                                          <p:attrName>ppt_y</p:attrName>
                                        </p:attrNameLst>
                                      </p:cBhvr>
                                      <p:tavLst>
                                        <p:tav tm="0">
                                          <p:val>
                                            <p:strVal val="#ppt_y+0.31"/>
                                          </p:val>
                                        </p:tav>
                                        <p:tav tm="100000">
                                          <p:val>
                                            <p:strVal val="#ppt_y+0.31"/>
                                          </p:val>
                                        </p:tav>
                                      </p:tavLst>
                                    </p:anim>
                                    <p:anim calcmode="lin" valueType="num">
                                      <p:cBhvr>
                                        <p:cTn id="94" dur="300" decel="50000" fill="hold">
                                          <p:stCondLst>
                                            <p:cond delay="200"/>
                                          </p:stCondLst>
                                        </p:cTn>
                                        <p:tgtEl>
                                          <p:spTgt spid="7475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5" dur="300" decel="50000" fill="hold">
                                          <p:stCondLst>
                                            <p:cond delay="200"/>
                                          </p:stCondLst>
                                        </p:cTn>
                                        <p:tgtEl>
                                          <p:spTgt spid="7475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96" fill="hold">
                            <p:stCondLst>
                              <p:cond delay="5500"/>
                            </p:stCondLst>
                            <p:childTnLst>
                              <p:par>
                                <p:cTn id="97" presetID="43" presetClass="entr" presetSubtype="0" fill="hold" grpId="0" nodeType="afterEffect">
                                  <p:stCondLst>
                                    <p:cond delay="0"/>
                                  </p:stCondLst>
                                  <p:childTnLst>
                                    <p:set>
                                      <p:cBhvr>
                                        <p:cTn id="98" dur="1" fill="hold">
                                          <p:stCondLst>
                                            <p:cond delay="0"/>
                                          </p:stCondLst>
                                        </p:cTn>
                                        <p:tgtEl>
                                          <p:spTgt spid="74766"/>
                                        </p:tgtEl>
                                        <p:attrNameLst>
                                          <p:attrName>style.visibility</p:attrName>
                                        </p:attrNameLst>
                                      </p:cBhvr>
                                      <p:to>
                                        <p:strVal val="visible"/>
                                      </p:to>
                                    </p:set>
                                    <p:animEffect transition="in" filter="fade">
                                      <p:cBhvr>
                                        <p:cTn id="99" dur="50"/>
                                        <p:tgtEl>
                                          <p:spTgt spid="74766"/>
                                        </p:tgtEl>
                                      </p:cBhvr>
                                    </p:animEffect>
                                    <p:anim calcmode="lin" valueType="num">
                                      <p:cBhvr>
                                        <p:cTn id="100" dur="200" fill="hold"/>
                                        <p:tgtEl>
                                          <p:spTgt spid="74766"/>
                                        </p:tgtEl>
                                        <p:attrNameLst>
                                          <p:attrName>ppt_x</p:attrName>
                                        </p:attrNameLst>
                                      </p:cBhvr>
                                      <p:tavLst>
                                        <p:tav tm="0">
                                          <p:val>
                                            <p:strVal val="#ppt_x"/>
                                          </p:val>
                                        </p:tav>
                                        <p:tav tm="100000">
                                          <p:val>
                                            <p:strVal val="#ppt_x"/>
                                          </p:val>
                                        </p:tav>
                                      </p:tavLst>
                                    </p:anim>
                                    <p:anim calcmode="lin" valueType="num">
                                      <p:cBhvr>
                                        <p:cTn id="101" dur="200" fill="hold"/>
                                        <p:tgtEl>
                                          <p:spTgt spid="74766"/>
                                        </p:tgtEl>
                                        <p:attrNameLst>
                                          <p:attrName>ppt_y</p:attrName>
                                        </p:attrNameLst>
                                      </p:cBhvr>
                                      <p:tavLst>
                                        <p:tav tm="0">
                                          <p:val>
                                            <p:strVal val="#ppt_y+0.31"/>
                                          </p:val>
                                        </p:tav>
                                        <p:tav tm="100000">
                                          <p:val>
                                            <p:strVal val="#ppt_y+0.31"/>
                                          </p:val>
                                        </p:tav>
                                      </p:tavLst>
                                    </p:anim>
                                    <p:anim calcmode="lin" valueType="num">
                                      <p:cBhvr>
                                        <p:cTn id="102" dur="300" decel="50000" fill="hold">
                                          <p:stCondLst>
                                            <p:cond delay="200"/>
                                          </p:stCondLst>
                                        </p:cTn>
                                        <p:tgtEl>
                                          <p:spTgt spid="7476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3" dur="300" decel="50000" fill="hold">
                                          <p:stCondLst>
                                            <p:cond delay="200"/>
                                          </p:stCondLst>
                                        </p:cTn>
                                        <p:tgtEl>
                                          <p:spTgt spid="7476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04" fill="hold">
                            <p:stCondLst>
                              <p:cond delay="6000"/>
                            </p:stCondLst>
                            <p:childTnLst>
                              <p:par>
                                <p:cTn id="105" presetID="23" presetClass="entr" presetSubtype="16" fill="hold" nodeType="afterEffect">
                                  <p:stCondLst>
                                    <p:cond delay="0"/>
                                  </p:stCondLst>
                                  <p:childTnLst>
                                    <p:set>
                                      <p:cBhvr>
                                        <p:cTn id="106" dur="1" fill="hold">
                                          <p:stCondLst>
                                            <p:cond delay="0"/>
                                          </p:stCondLst>
                                        </p:cTn>
                                        <p:tgtEl>
                                          <p:spTgt spid="74758"/>
                                        </p:tgtEl>
                                        <p:attrNameLst>
                                          <p:attrName>style.visibility</p:attrName>
                                        </p:attrNameLst>
                                      </p:cBhvr>
                                      <p:to>
                                        <p:strVal val="visible"/>
                                      </p:to>
                                    </p:set>
                                    <p:anim calcmode="lin" valueType="num">
                                      <p:cBhvr>
                                        <p:cTn id="107" dur="500" fill="hold"/>
                                        <p:tgtEl>
                                          <p:spTgt spid="74758"/>
                                        </p:tgtEl>
                                        <p:attrNameLst>
                                          <p:attrName>ppt_w</p:attrName>
                                        </p:attrNameLst>
                                      </p:cBhvr>
                                      <p:tavLst>
                                        <p:tav tm="0">
                                          <p:val>
                                            <p:fltVal val="0"/>
                                          </p:val>
                                        </p:tav>
                                        <p:tav tm="100000">
                                          <p:val>
                                            <p:strVal val="#ppt_w"/>
                                          </p:val>
                                        </p:tav>
                                      </p:tavLst>
                                    </p:anim>
                                    <p:anim calcmode="lin" valueType="num">
                                      <p:cBhvr>
                                        <p:cTn id="108" dur="500" fill="hold"/>
                                        <p:tgtEl>
                                          <p:spTgt spid="74758"/>
                                        </p:tgtEl>
                                        <p:attrNameLst>
                                          <p:attrName>ppt_h</p:attrName>
                                        </p:attrNameLst>
                                      </p:cBhvr>
                                      <p:tavLst>
                                        <p:tav tm="0">
                                          <p:val>
                                            <p:fltVal val="0"/>
                                          </p:val>
                                        </p:tav>
                                        <p:tav tm="100000">
                                          <p:val>
                                            <p:strVal val="#ppt_h"/>
                                          </p:val>
                                        </p:tav>
                                      </p:tavLst>
                                    </p:anim>
                                  </p:childTnLst>
                                </p:cTn>
                              </p:par>
                            </p:childTnLst>
                          </p:cTn>
                        </p:par>
                        <p:par>
                          <p:cTn id="109" fill="hold">
                            <p:stCondLst>
                              <p:cond delay="6500"/>
                            </p:stCondLst>
                            <p:childTnLst>
                              <p:par>
                                <p:cTn id="110" presetID="23" presetClass="entr" presetSubtype="16" fill="hold" grpId="0" nodeType="afterEffect">
                                  <p:stCondLst>
                                    <p:cond delay="0"/>
                                  </p:stCondLst>
                                  <p:childTnLst>
                                    <p:set>
                                      <p:cBhvr>
                                        <p:cTn id="111" dur="1" fill="hold">
                                          <p:stCondLst>
                                            <p:cond delay="0"/>
                                          </p:stCondLst>
                                        </p:cTn>
                                        <p:tgtEl>
                                          <p:spTgt spid="74772"/>
                                        </p:tgtEl>
                                        <p:attrNameLst>
                                          <p:attrName>style.visibility</p:attrName>
                                        </p:attrNameLst>
                                      </p:cBhvr>
                                      <p:to>
                                        <p:strVal val="visible"/>
                                      </p:to>
                                    </p:set>
                                    <p:anim calcmode="lin" valueType="num">
                                      <p:cBhvr>
                                        <p:cTn id="112" dur="500" fill="hold"/>
                                        <p:tgtEl>
                                          <p:spTgt spid="74772"/>
                                        </p:tgtEl>
                                        <p:attrNameLst>
                                          <p:attrName>ppt_w</p:attrName>
                                        </p:attrNameLst>
                                      </p:cBhvr>
                                      <p:tavLst>
                                        <p:tav tm="0">
                                          <p:val>
                                            <p:fltVal val="0"/>
                                          </p:val>
                                        </p:tav>
                                        <p:tav tm="100000">
                                          <p:val>
                                            <p:strVal val="#ppt_w"/>
                                          </p:val>
                                        </p:tav>
                                      </p:tavLst>
                                    </p:anim>
                                    <p:anim calcmode="lin" valueType="num">
                                      <p:cBhvr>
                                        <p:cTn id="113" dur="500" fill="hold"/>
                                        <p:tgtEl>
                                          <p:spTgt spid="74772"/>
                                        </p:tgtEl>
                                        <p:attrNameLst>
                                          <p:attrName>ppt_h</p:attrName>
                                        </p:attrNameLst>
                                      </p:cBhvr>
                                      <p:tavLst>
                                        <p:tav tm="0">
                                          <p:val>
                                            <p:fltVal val="0"/>
                                          </p:val>
                                        </p:tav>
                                        <p:tav tm="100000">
                                          <p:val>
                                            <p:strVal val="#ppt_h"/>
                                          </p:val>
                                        </p:tav>
                                      </p:tavLst>
                                    </p:anim>
                                  </p:childTnLst>
                                </p:cTn>
                              </p:par>
                            </p:childTnLst>
                          </p:cTn>
                        </p:par>
                        <p:par>
                          <p:cTn id="114" fill="hold">
                            <p:stCondLst>
                              <p:cond delay="7000"/>
                            </p:stCondLst>
                            <p:childTnLst>
                              <p:par>
                                <p:cTn id="115" presetID="3" presetClass="entr" presetSubtype="10" fill="hold" grpId="0" nodeType="afterEffect">
                                  <p:stCondLst>
                                    <p:cond delay="0"/>
                                  </p:stCondLst>
                                  <p:childTnLst>
                                    <p:set>
                                      <p:cBhvr>
                                        <p:cTn id="116" dur="1" fill="hold">
                                          <p:stCondLst>
                                            <p:cond delay="0"/>
                                          </p:stCondLst>
                                        </p:cTn>
                                        <p:tgtEl>
                                          <p:spTgt spid="74768"/>
                                        </p:tgtEl>
                                        <p:attrNameLst>
                                          <p:attrName>style.visibility</p:attrName>
                                        </p:attrNameLst>
                                      </p:cBhvr>
                                      <p:to>
                                        <p:strVal val="visible"/>
                                      </p:to>
                                    </p:set>
                                    <p:animEffect transition="in" filter="blinds(horizontal)">
                                      <p:cBhvr>
                                        <p:cTn id="117" dur="500"/>
                                        <p:tgtEl>
                                          <p:spTgt spid="74768"/>
                                        </p:tgtEl>
                                      </p:cBhvr>
                                    </p:animEffect>
                                  </p:childTnLst>
                                </p:cTn>
                              </p:par>
                            </p:childTnLst>
                          </p:cTn>
                        </p:par>
                        <p:par>
                          <p:cTn id="118" fill="hold">
                            <p:stCondLst>
                              <p:cond delay="7500"/>
                            </p:stCondLst>
                            <p:childTnLst>
                              <p:par>
                                <p:cTn id="119" presetID="3" presetClass="entr" presetSubtype="10" fill="hold" nodeType="afterEffect">
                                  <p:stCondLst>
                                    <p:cond delay="0"/>
                                  </p:stCondLst>
                                  <p:childTnLst>
                                    <p:set>
                                      <p:cBhvr>
                                        <p:cTn id="120" dur="1" fill="hold">
                                          <p:stCondLst>
                                            <p:cond delay="0"/>
                                          </p:stCondLst>
                                        </p:cTn>
                                        <p:tgtEl>
                                          <p:spTgt spid="74756"/>
                                        </p:tgtEl>
                                        <p:attrNameLst>
                                          <p:attrName>style.visibility</p:attrName>
                                        </p:attrNameLst>
                                      </p:cBhvr>
                                      <p:to>
                                        <p:strVal val="visible"/>
                                      </p:to>
                                    </p:set>
                                    <p:animEffect transition="in" filter="blinds(horizontal)">
                                      <p:cBhvr>
                                        <p:cTn id="121" dur="500"/>
                                        <p:tgtEl>
                                          <p:spTgt spid="74756"/>
                                        </p:tgtEl>
                                      </p:cBhvr>
                                    </p:animEffect>
                                  </p:childTnLst>
                                </p:cTn>
                              </p:par>
                            </p:childTnLst>
                          </p:cTn>
                        </p:par>
                        <p:par>
                          <p:cTn id="122" fill="hold">
                            <p:stCondLst>
                              <p:cond delay="8000"/>
                            </p:stCondLst>
                            <p:childTnLst>
                              <p:par>
                                <p:cTn id="123" presetID="39" presetClass="entr" presetSubtype="0" accel="100000" fill="hold" grpId="0" nodeType="afterEffect">
                                  <p:stCondLst>
                                    <p:cond delay="0"/>
                                  </p:stCondLst>
                                  <p:childTnLst>
                                    <p:set>
                                      <p:cBhvr>
                                        <p:cTn id="124" dur="1" fill="hold">
                                          <p:stCondLst>
                                            <p:cond delay="0"/>
                                          </p:stCondLst>
                                        </p:cTn>
                                        <p:tgtEl>
                                          <p:spTgt spid="74769"/>
                                        </p:tgtEl>
                                        <p:attrNameLst>
                                          <p:attrName>style.visibility</p:attrName>
                                        </p:attrNameLst>
                                      </p:cBhvr>
                                      <p:to>
                                        <p:strVal val="visible"/>
                                      </p:to>
                                    </p:set>
                                    <p:anim calcmode="lin" valueType="num">
                                      <p:cBhvr>
                                        <p:cTn id="125" dur="500" fill="hold"/>
                                        <p:tgtEl>
                                          <p:spTgt spid="74769"/>
                                        </p:tgtEl>
                                        <p:attrNameLst>
                                          <p:attrName>ppt_h</p:attrName>
                                        </p:attrNameLst>
                                      </p:cBhvr>
                                      <p:tavLst>
                                        <p:tav tm="0">
                                          <p:val>
                                            <p:strVal val="#ppt_h/20"/>
                                          </p:val>
                                        </p:tav>
                                        <p:tav tm="50000">
                                          <p:val>
                                            <p:strVal val="#ppt_h/20"/>
                                          </p:val>
                                        </p:tav>
                                        <p:tav tm="100000">
                                          <p:val>
                                            <p:strVal val="#ppt_h"/>
                                          </p:val>
                                        </p:tav>
                                      </p:tavLst>
                                    </p:anim>
                                    <p:anim calcmode="lin" valueType="num">
                                      <p:cBhvr>
                                        <p:cTn id="126" dur="500" fill="hold"/>
                                        <p:tgtEl>
                                          <p:spTgt spid="74769"/>
                                        </p:tgtEl>
                                        <p:attrNameLst>
                                          <p:attrName>ppt_w</p:attrName>
                                        </p:attrNameLst>
                                      </p:cBhvr>
                                      <p:tavLst>
                                        <p:tav tm="0">
                                          <p:val>
                                            <p:strVal val="#ppt_w+.3"/>
                                          </p:val>
                                        </p:tav>
                                        <p:tav tm="50000">
                                          <p:val>
                                            <p:strVal val="#ppt_w+.3"/>
                                          </p:val>
                                        </p:tav>
                                        <p:tav tm="100000">
                                          <p:val>
                                            <p:strVal val="#ppt_w"/>
                                          </p:val>
                                        </p:tav>
                                      </p:tavLst>
                                    </p:anim>
                                    <p:anim calcmode="lin" valueType="num">
                                      <p:cBhvr>
                                        <p:cTn id="127" dur="500" fill="hold"/>
                                        <p:tgtEl>
                                          <p:spTgt spid="74769"/>
                                        </p:tgtEl>
                                        <p:attrNameLst>
                                          <p:attrName>ppt_x</p:attrName>
                                        </p:attrNameLst>
                                      </p:cBhvr>
                                      <p:tavLst>
                                        <p:tav tm="0">
                                          <p:val>
                                            <p:strVal val="#ppt_x-.3"/>
                                          </p:val>
                                        </p:tav>
                                        <p:tav tm="50000">
                                          <p:val>
                                            <p:strVal val="#ppt_x"/>
                                          </p:val>
                                        </p:tav>
                                        <p:tav tm="100000">
                                          <p:val>
                                            <p:strVal val="#ppt_x"/>
                                          </p:val>
                                        </p:tav>
                                      </p:tavLst>
                                    </p:anim>
                                    <p:anim calcmode="lin" valueType="num">
                                      <p:cBhvr>
                                        <p:cTn id="128" dur="500" fill="hold"/>
                                        <p:tgtEl>
                                          <p:spTgt spid="74769"/>
                                        </p:tgtEl>
                                        <p:attrNameLst>
                                          <p:attrName>ppt_y</p:attrName>
                                        </p:attrNameLst>
                                      </p:cBhvr>
                                      <p:tavLst>
                                        <p:tav tm="0">
                                          <p:val>
                                            <p:strVal val="#ppt_y"/>
                                          </p:val>
                                        </p:tav>
                                        <p:tav tm="100000">
                                          <p:val>
                                            <p:strVal val="#ppt_y"/>
                                          </p:val>
                                        </p:tav>
                                      </p:tavLst>
                                    </p:anim>
                                  </p:childTnLst>
                                </p:cTn>
                              </p:par>
                            </p:childTnLst>
                          </p:cTn>
                        </p:par>
                        <p:par>
                          <p:cTn id="129" fill="hold">
                            <p:stCondLst>
                              <p:cond delay="8500"/>
                            </p:stCondLst>
                            <p:childTnLst>
                              <p:par>
                                <p:cTn id="130" presetID="39" presetClass="entr" presetSubtype="0" accel="100000" fill="hold" nodeType="afterEffect">
                                  <p:stCondLst>
                                    <p:cond delay="0"/>
                                  </p:stCondLst>
                                  <p:childTnLst>
                                    <p:set>
                                      <p:cBhvr>
                                        <p:cTn id="131" dur="1" fill="hold">
                                          <p:stCondLst>
                                            <p:cond delay="0"/>
                                          </p:stCondLst>
                                        </p:cTn>
                                        <p:tgtEl>
                                          <p:spTgt spid="74755"/>
                                        </p:tgtEl>
                                        <p:attrNameLst>
                                          <p:attrName>style.visibility</p:attrName>
                                        </p:attrNameLst>
                                      </p:cBhvr>
                                      <p:to>
                                        <p:strVal val="visible"/>
                                      </p:to>
                                    </p:set>
                                    <p:anim calcmode="lin" valueType="num">
                                      <p:cBhvr>
                                        <p:cTn id="132" dur="500" fill="hold"/>
                                        <p:tgtEl>
                                          <p:spTgt spid="74755"/>
                                        </p:tgtEl>
                                        <p:attrNameLst>
                                          <p:attrName>ppt_h</p:attrName>
                                        </p:attrNameLst>
                                      </p:cBhvr>
                                      <p:tavLst>
                                        <p:tav tm="0">
                                          <p:val>
                                            <p:strVal val="#ppt_h/20"/>
                                          </p:val>
                                        </p:tav>
                                        <p:tav tm="50000">
                                          <p:val>
                                            <p:strVal val="#ppt_h/20"/>
                                          </p:val>
                                        </p:tav>
                                        <p:tav tm="100000">
                                          <p:val>
                                            <p:strVal val="#ppt_h"/>
                                          </p:val>
                                        </p:tav>
                                      </p:tavLst>
                                    </p:anim>
                                    <p:anim calcmode="lin" valueType="num">
                                      <p:cBhvr>
                                        <p:cTn id="133" dur="500" fill="hold"/>
                                        <p:tgtEl>
                                          <p:spTgt spid="74755"/>
                                        </p:tgtEl>
                                        <p:attrNameLst>
                                          <p:attrName>ppt_w</p:attrName>
                                        </p:attrNameLst>
                                      </p:cBhvr>
                                      <p:tavLst>
                                        <p:tav tm="0">
                                          <p:val>
                                            <p:strVal val="#ppt_w+.3"/>
                                          </p:val>
                                        </p:tav>
                                        <p:tav tm="50000">
                                          <p:val>
                                            <p:strVal val="#ppt_w+.3"/>
                                          </p:val>
                                        </p:tav>
                                        <p:tav tm="100000">
                                          <p:val>
                                            <p:strVal val="#ppt_w"/>
                                          </p:val>
                                        </p:tav>
                                      </p:tavLst>
                                    </p:anim>
                                    <p:anim calcmode="lin" valueType="num">
                                      <p:cBhvr>
                                        <p:cTn id="134" dur="500" fill="hold"/>
                                        <p:tgtEl>
                                          <p:spTgt spid="74755"/>
                                        </p:tgtEl>
                                        <p:attrNameLst>
                                          <p:attrName>ppt_x</p:attrName>
                                        </p:attrNameLst>
                                      </p:cBhvr>
                                      <p:tavLst>
                                        <p:tav tm="0">
                                          <p:val>
                                            <p:strVal val="#ppt_x-.3"/>
                                          </p:val>
                                        </p:tav>
                                        <p:tav tm="50000">
                                          <p:val>
                                            <p:strVal val="#ppt_x"/>
                                          </p:val>
                                        </p:tav>
                                        <p:tav tm="100000">
                                          <p:val>
                                            <p:strVal val="#ppt_x"/>
                                          </p:val>
                                        </p:tav>
                                      </p:tavLst>
                                    </p:anim>
                                    <p:anim calcmode="lin" valueType="num">
                                      <p:cBhvr>
                                        <p:cTn id="135" dur="500" fill="hold"/>
                                        <p:tgtEl>
                                          <p:spTgt spid="747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4" grpId="0"/>
      <p:bldP spid="74765" grpId="0"/>
      <p:bldP spid="74766" grpId="0"/>
      <p:bldP spid="74767" grpId="0"/>
      <p:bldP spid="74768" grpId="0"/>
      <p:bldP spid="74769" grpId="0"/>
      <p:bldP spid="74770" grpId="0"/>
      <p:bldP spid="74771" grpId="0"/>
      <p:bldP spid="7477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3"/>
          <p:cNvSpPr txBox="1">
            <a:spLocks noGrp="1"/>
          </p:cNvSpPr>
          <p:nvPr/>
        </p:nvSpPr>
        <p:spPr bwMode="auto">
          <a:xfrm>
            <a:off x="7954341" y="6464300"/>
            <a:ext cx="3862811" cy="304800"/>
          </a:xfrm>
          <a:prstGeom prst="rect">
            <a:avLst/>
          </a:prstGeom>
          <a:noFill/>
          <a:ln>
            <a:miter lim="800000"/>
            <a:headEnd/>
            <a:tailEnd/>
          </a:ln>
        </p:spPr>
        <p:txBody>
          <a:bodyPr/>
          <a:lstStyle/>
          <a:p>
            <a:pPr algn="r" eaLnBrk="1" hangingPunct="1">
              <a:defRPr/>
            </a:pPr>
            <a:r>
              <a:rPr lang="en-US" altLang="ko-KR" sz="1200" b="1">
                <a:solidFill>
                  <a:schemeClr val="bg1"/>
                </a:solidFill>
                <a:latin typeface="+mn-lt"/>
                <a:ea typeface="Gulim" pitchFamily="34" charset="-127"/>
              </a:rPr>
              <a:t>Company Logo</a:t>
            </a:r>
          </a:p>
        </p:txBody>
      </p:sp>
      <p:sp>
        <p:nvSpPr>
          <p:cNvPr id="463875" name="Rectangle 2"/>
          <p:cNvSpPr>
            <a:spLocks noGrp="1" noChangeArrowheads="1"/>
          </p:cNvSpPr>
          <p:nvPr>
            <p:ph type="title" idx="4294967295"/>
          </p:nvPr>
        </p:nvSpPr>
        <p:spPr bwMode="auto">
          <a:xfrm>
            <a:off x="1823400" y="163494"/>
            <a:ext cx="4490089" cy="765176"/>
          </a:xfrm>
          <a:prstGeom prst="rect">
            <a:avLst/>
          </a:prstGeom>
        </p:spPr>
        <p:txBody>
          <a:bodyPr>
            <a:normAutofit/>
          </a:bodyPr>
          <a:lstStyle/>
          <a:p>
            <a:pPr eaLnBrk="1" hangingPunct="1"/>
            <a:r>
              <a:rPr lang="zh-CN" altLang="en-US" sz="3600" b="1" dirty="0" smtClean="0">
                <a:solidFill>
                  <a:schemeClr val="accent2"/>
                </a:solidFill>
                <a:latin typeface="黑体" pitchFamily="49" charset="-122"/>
                <a:ea typeface="黑体" pitchFamily="49" charset="-122"/>
              </a:rPr>
              <a:t>校本研修档案要求</a:t>
            </a:r>
          </a:p>
        </p:txBody>
      </p:sp>
      <p:graphicFrame>
        <p:nvGraphicFramePr>
          <p:cNvPr id="271364" name="Object 3"/>
          <p:cNvGraphicFramePr>
            <a:graphicFrameLocks noGrp="1" noChangeAspect="1"/>
          </p:cNvGraphicFramePr>
          <p:nvPr>
            <p:ph idx="4294967295"/>
          </p:nvPr>
        </p:nvGraphicFramePr>
        <p:xfrm>
          <a:off x="1812895" y="1142984"/>
          <a:ext cx="9510900" cy="5346700"/>
        </p:xfrm>
        <a:graphic>
          <a:graphicData uri="http://schemas.openxmlformats.org/presentationml/2006/ole">
            <mc:AlternateContent xmlns:mc="http://schemas.openxmlformats.org/markup-compatibility/2006">
              <mc:Choice xmlns:v="urn:schemas-microsoft-com:vml" Requires="v">
                <p:oleObj spid="_x0000_s49198" name="幻灯片" r:id="rId3" imgW="4571886" imgH="3429072" progId="PowerPoint.Slide.8">
                  <p:embed/>
                </p:oleObj>
              </mc:Choice>
              <mc:Fallback>
                <p:oleObj name="幻灯片" r:id="rId3" imgW="4571886" imgH="3429072" progId="PowerPoint.Slid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895" y="1142984"/>
                        <a:ext cx="9510900" cy="53467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8350" cy="2143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48761" y="1"/>
            <a:ext cx="796281" cy="35083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任意多边形 2"/>
          <p:cNvSpPr/>
          <p:nvPr/>
        </p:nvSpPr>
        <p:spPr>
          <a:xfrm>
            <a:off x="948761" y="3508376"/>
            <a:ext cx="796281" cy="6572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0" y="2357430"/>
            <a:ext cx="10389775" cy="1168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5400" b="1" spc="200" dirty="0">
                <a:solidFill>
                  <a:srgbClr val="FFFFFF"/>
                </a:solidFill>
                <a:latin typeface="幼圆" panose="02010509060101010101" pitchFamily="49" charset="-122"/>
                <a:ea typeface="幼圆" panose="02010509060101010101" pitchFamily="49" charset="-122"/>
              </a:rPr>
              <a:t>感谢您</a:t>
            </a:r>
            <a:r>
              <a:rPr lang="zh-CN" altLang="en-US" sz="5400" b="1" spc="200" dirty="0" smtClean="0">
                <a:solidFill>
                  <a:srgbClr val="FFFFFF"/>
                </a:solidFill>
                <a:latin typeface="幼圆" panose="02010509060101010101" pitchFamily="49" charset="-122"/>
                <a:ea typeface="幼圆" panose="02010509060101010101" pitchFamily="49" charset="-122"/>
              </a:rPr>
              <a:t>的聆听！</a:t>
            </a:r>
            <a:endParaRPr lang="zh-CN" altLang="en-US" sz="5400" b="1" spc="200" dirty="0">
              <a:solidFill>
                <a:srgbClr val="FFFFFF"/>
              </a:solidFill>
              <a:latin typeface="幼圆" panose="02010509060101010101" pitchFamily="49" charset="-122"/>
              <a:ea typeface="幼圆" panose="02010509060101010101" pitchFamily="49" charset="-122"/>
            </a:endParaRPr>
          </a:p>
        </p:txBody>
      </p:sp>
      <p:sp>
        <p:nvSpPr>
          <p:cNvPr id="6" name="矩形 5"/>
          <p:cNvSpPr/>
          <p:nvPr/>
        </p:nvSpPr>
        <p:spPr>
          <a:xfrm>
            <a:off x="10389775" y="4165601"/>
            <a:ext cx="1346901" cy="6778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直角三角形 6"/>
          <p:cNvSpPr/>
          <p:nvPr/>
        </p:nvSpPr>
        <p:spPr>
          <a:xfrm>
            <a:off x="10389775" y="2339975"/>
            <a:ext cx="1346901" cy="11684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直角三角形 7"/>
          <p:cNvSpPr/>
          <p:nvPr/>
        </p:nvSpPr>
        <p:spPr>
          <a:xfrm flipH="1" flipV="1">
            <a:off x="10389775" y="4843463"/>
            <a:ext cx="1346901" cy="11684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p:cNvSpPr/>
          <p:nvPr/>
        </p:nvSpPr>
        <p:spPr>
          <a:xfrm>
            <a:off x="11736677" y="4843463"/>
            <a:ext cx="461674" cy="1168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1000108"/>
            <a:ext cx="9929882" cy="4893647"/>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第一部分，网络环境下的校本研修的意义</a:t>
            </a:r>
            <a:endParaRPr lang="en-US" altLang="zh-CN" sz="1050" dirty="0" smtClean="0">
              <a:latin typeface="黑体" pitchFamily="49" charset="-122"/>
              <a:ea typeface="黑体" pitchFamily="49" charset="-122"/>
            </a:endParaRPr>
          </a:p>
          <a:p>
            <a:pPr>
              <a:lnSpc>
                <a:spcPct val="150000"/>
              </a:lnSpc>
            </a:pPr>
            <a:r>
              <a:rPr lang="zh-CN" altLang="en-US" sz="2800" dirty="0" smtClean="0">
                <a:latin typeface="黑体" pitchFamily="49" charset="-122"/>
                <a:ea typeface="黑体" pitchFamily="49" charset="-122"/>
              </a:rPr>
              <a:t>一、网络环境下的校本研修是</a:t>
            </a:r>
            <a:r>
              <a:rPr lang="zh-CN" altLang="en-US" sz="2800" dirty="0" smtClean="0">
                <a:solidFill>
                  <a:srgbClr val="FF0000"/>
                </a:solidFill>
                <a:latin typeface="黑体" pitchFamily="49" charset="-122"/>
                <a:ea typeface="黑体" pitchFamily="49" charset="-122"/>
              </a:rPr>
              <a:t>教师专业化的基础性平台</a:t>
            </a:r>
            <a:r>
              <a:rPr lang="zh-CN" altLang="en-US" sz="2800" dirty="0" smtClean="0">
                <a:latin typeface="黑体" pitchFamily="49" charset="-122"/>
                <a:ea typeface="黑体" pitchFamily="49" charset="-122"/>
              </a:rPr>
              <a:t>。</a:t>
            </a:r>
            <a:endParaRPr lang="en-US" altLang="zh-CN" sz="2800" dirty="0" smtClean="0">
              <a:latin typeface="黑体" pitchFamily="49" charset="-122"/>
              <a:ea typeface="黑体" pitchFamily="49" charset="-122"/>
            </a:endParaRPr>
          </a:p>
          <a:p>
            <a:pPr>
              <a:lnSpc>
                <a:spcPct val="150000"/>
              </a:lnSpc>
            </a:pPr>
            <a:r>
              <a:rPr lang="en-US" altLang="zh-CN" sz="2800" dirty="0">
                <a:latin typeface="黑体" pitchFamily="49" charset="-122"/>
                <a:ea typeface="黑体" pitchFamily="49" charset="-122"/>
              </a:rPr>
              <a:t> </a:t>
            </a:r>
            <a:r>
              <a:rPr lang="en-US" altLang="zh-CN" sz="2800" dirty="0" smtClean="0">
                <a:latin typeface="黑体" pitchFamily="49" charset="-122"/>
                <a:ea typeface="黑体" pitchFamily="49" charset="-122"/>
              </a:rPr>
              <a:t>   </a:t>
            </a:r>
            <a:r>
              <a:rPr lang="zh-CN" altLang="en-US" sz="2800" dirty="0" smtClean="0">
                <a:latin typeface="黑体" pitchFamily="49" charset="-122"/>
                <a:ea typeface="黑体" pitchFamily="49" charset="-122"/>
              </a:rPr>
              <a:t>英国语言学家柯里福曾说过：“科技不能取代教师，但是使用科技的教师却会取代不使用科技的教师</a:t>
            </a:r>
            <a:r>
              <a:rPr lang="en-US"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”教师只有具备良好的信息技术操作技能、应用意识和主动应用的习惯，并能积极探索信息技术在工作中的有效应用，才能实现自身职业专业化的全面发展。</a:t>
            </a: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1000108"/>
            <a:ext cx="9929882" cy="6278642"/>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第一部分，网络环境下的校本研修的意义</a:t>
            </a:r>
            <a:endParaRPr lang="en-US" altLang="zh-CN" sz="1050" dirty="0" smtClean="0">
              <a:latin typeface="黑体" pitchFamily="49" charset="-122"/>
              <a:ea typeface="黑体" pitchFamily="49" charset="-122"/>
            </a:endParaRPr>
          </a:p>
          <a:p>
            <a:pPr>
              <a:lnSpc>
                <a:spcPct val="150000"/>
              </a:lnSpc>
            </a:pPr>
            <a:r>
              <a:rPr lang="zh-CN" altLang="en-US" sz="2800" dirty="0" smtClean="0">
                <a:latin typeface="黑体" pitchFamily="49" charset="-122"/>
                <a:ea typeface="黑体" pitchFamily="49" charset="-122"/>
              </a:rPr>
              <a:t>二、网络环境下的校本研修是</a:t>
            </a:r>
            <a:r>
              <a:rPr lang="zh-CN" altLang="en-US" sz="2800" dirty="0" smtClean="0">
                <a:solidFill>
                  <a:srgbClr val="FF0000"/>
                </a:solidFill>
                <a:latin typeface="黑体" pitchFamily="49" charset="-122"/>
                <a:ea typeface="黑体" pitchFamily="49" charset="-122"/>
              </a:rPr>
              <a:t>教师专业知识发展的资源平台</a:t>
            </a:r>
            <a:r>
              <a:rPr lang="zh-CN" altLang="en-US" sz="2800" dirty="0" smtClean="0">
                <a:latin typeface="黑体" pitchFamily="49" charset="-122"/>
                <a:ea typeface="黑体" pitchFamily="49" charset="-122"/>
              </a:rPr>
              <a:t>。</a:t>
            </a:r>
            <a:endParaRPr lang="en-US" altLang="zh-CN" sz="2800" dirty="0" smtClean="0">
              <a:latin typeface="黑体" pitchFamily="49" charset="-122"/>
              <a:ea typeface="黑体" pitchFamily="49" charset="-122"/>
            </a:endParaRPr>
          </a:p>
          <a:p>
            <a:pPr>
              <a:lnSpc>
                <a:spcPct val="150000"/>
              </a:lnSpc>
            </a:pPr>
            <a:r>
              <a:rPr lang="zh-CN" altLang="zh-CN" sz="2800" dirty="0">
                <a:latin typeface="黑体" pitchFamily="49" charset="-122"/>
                <a:ea typeface="黑体" pitchFamily="49" charset="-122"/>
              </a:rPr>
              <a:t> </a:t>
            </a:r>
            <a:r>
              <a:rPr lang="zh-CN" altLang="en-US" sz="2800" dirty="0" smtClean="0">
                <a:latin typeface="黑体" pitchFamily="49" charset="-122"/>
                <a:ea typeface="黑体" pitchFamily="49" charset="-122"/>
              </a:rPr>
              <a:t>  </a:t>
            </a:r>
            <a:r>
              <a:rPr lang="en-US" altLang="zh-CN" sz="2800" dirty="0" smtClean="0">
                <a:latin typeface="黑体" pitchFamily="49" charset="-122"/>
                <a:ea typeface="黑体" pitchFamily="49" charset="-122"/>
              </a:rPr>
              <a:t>  </a:t>
            </a:r>
            <a:r>
              <a:rPr lang="zh-CN" altLang="en-US" sz="2800" dirty="0" smtClean="0">
                <a:latin typeface="黑体" pitchFamily="49" charset="-122"/>
                <a:ea typeface="黑体" pitchFamily="49" charset="-122"/>
              </a:rPr>
              <a:t>信息时代，知识更多地以多媒体形式呈现，它从不同维度</a:t>
            </a:r>
            <a:r>
              <a:rPr lang="en-US"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同时刺激人们的多种认知感官，使学习者更容易建构起自己的知识体系。互联网技术的发展，极大地拓宽了知识的获取渠道，海量的网络主机存储空间和几乎无所不包的丰富内容，交互式平台、不受时空限制、随意检索的知识流，为教师专业知识的发展构筑起丰富知识资源宝库。</a:t>
            </a:r>
          </a:p>
          <a:p>
            <a:pPr>
              <a:lnSpc>
                <a:spcPct val="150000"/>
              </a:lnSpc>
            </a:pPr>
            <a:endParaRPr lang="zh-CN" altLang="en-US" sz="3200" dirty="0" smtClean="0">
              <a:latin typeface="黑体" pitchFamily="49" charset="-122"/>
              <a:ea typeface="黑体" pitchFamily="49" charset="-122"/>
            </a:endParaRP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1000108"/>
            <a:ext cx="9929882" cy="4893647"/>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第一部分，网络环境下的校本研修的意义</a:t>
            </a:r>
            <a:endParaRPr lang="en-US" altLang="zh-CN" sz="1050" dirty="0" smtClean="0">
              <a:latin typeface="黑体" pitchFamily="49" charset="-122"/>
              <a:ea typeface="黑体" pitchFamily="49" charset="-122"/>
            </a:endParaRPr>
          </a:p>
          <a:p>
            <a:pPr>
              <a:lnSpc>
                <a:spcPct val="150000"/>
              </a:lnSpc>
            </a:pPr>
            <a:r>
              <a:rPr lang="zh-CN" altLang="en-US" sz="2800" dirty="0" smtClean="0">
                <a:latin typeface="黑体" pitchFamily="49" charset="-122"/>
                <a:ea typeface="黑体" pitchFamily="49" charset="-122"/>
              </a:rPr>
              <a:t>三、网络环境下的校本研修是</a:t>
            </a:r>
            <a:r>
              <a:rPr lang="zh-CN" altLang="en-US" sz="2800" dirty="0" smtClean="0">
                <a:solidFill>
                  <a:srgbClr val="FF0000"/>
                </a:solidFill>
                <a:latin typeface="黑体" pitchFamily="49" charset="-122"/>
                <a:ea typeface="黑体" pitchFamily="49" charset="-122"/>
              </a:rPr>
              <a:t>教师专业技能发展的实践平台</a:t>
            </a:r>
            <a:r>
              <a:rPr lang="zh-CN" altLang="en-US" sz="2800" dirty="0" smtClean="0">
                <a:latin typeface="黑体" pitchFamily="49" charset="-122"/>
                <a:ea typeface="黑体" pitchFamily="49" charset="-122"/>
              </a:rPr>
              <a:t>。</a:t>
            </a:r>
            <a:endParaRPr lang="en-US" altLang="zh-CN" sz="2800" dirty="0" smtClean="0">
              <a:latin typeface="黑体" pitchFamily="49" charset="-122"/>
              <a:ea typeface="黑体" pitchFamily="49" charset="-122"/>
            </a:endParaRPr>
          </a:p>
          <a:p>
            <a:pPr>
              <a:lnSpc>
                <a:spcPct val="150000"/>
              </a:lnSpc>
            </a:pPr>
            <a:r>
              <a:rPr lang="en-US" altLang="zh-CN" sz="2800" dirty="0">
                <a:latin typeface="黑体" pitchFamily="49" charset="-122"/>
                <a:ea typeface="黑体" pitchFamily="49" charset="-122"/>
              </a:rPr>
              <a:t> </a:t>
            </a:r>
            <a:r>
              <a:rPr lang="en-US" altLang="zh-CN" sz="2800" dirty="0" smtClean="0">
                <a:latin typeface="黑体" pitchFamily="49" charset="-122"/>
                <a:ea typeface="黑体" pitchFamily="49" charset="-122"/>
              </a:rPr>
              <a:t>   </a:t>
            </a:r>
            <a:r>
              <a:rPr lang="zh-CN" altLang="en-US" sz="2800" dirty="0" smtClean="0">
                <a:latin typeface="黑体" pitchFamily="49" charset="-122"/>
                <a:ea typeface="黑体" pitchFamily="49" charset="-122"/>
              </a:rPr>
              <a:t>依靠网络技术，教师可以最大限度地吸纳借鉴成功的教育教学模式，迅速投入实践提高，并可以将自己的实践操作设计通过教育论坛、博客圈以及</a:t>
            </a:r>
            <a:r>
              <a:rPr lang="en-US" sz="2800" dirty="0" smtClean="0">
                <a:latin typeface="黑体" pitchFamily="49" charset="-122"/>
                <a:ea typeface="黑体" pitchFamily="49" charset="-122"/>
              </a:rPr>
              <a:t>QQ </a:t>
            </a:r>
            <a:r>
              <a:rPr lang="zh-CN" altLang="en-US" sz="2800" dirty="0" smtClean="0">
                <a:latin typeface="黑体" pitchFamily="49" charset="-122"/>
                <a:ea typeface="黑体" pitchFamily="49" charset="-122"/>
              </a:rPr>
              <a:t>群等形式与广大同行进行交流探讨，反馈修正之后再应用于教学，可避免少走弯路，有效提升专业技能。</a:t>
            </a:r>
            <a:endParaRPr lang="zh-CN" altLang="en-US" sz="2800" dirty="0">
              <a:latin typeface="黑体" pitchFamily="49" charset="-122"/>
              <a:ea typeface="黑体" pitchFamily="49" charset="-122"/>
            </a:endParaRP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1367265"/>
            <a:ext cx="9929882" cy="3789927"/>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第一部分，网络环境下的校本研修的意义</a:t>
            </a:r>
            <a:endParaRPr lang="en-US" altLang="zh-CN" sz="1050" dirty="0" smtClean="0">
              <a:latin typeface="黑体" pitchFamily="49" charset="-122"/>
              <a:ea typeface="黑体" pitchFamily="49" charset="-122"/>
            </a:endParaRPr>
          </a:p>
          <a:p>
            <a:pPr>
              <a:lnSpc>
                <a:spcPts val="4360"/>
              </a:lnSpc>
            </a:pPr>
            <a:r>
              <a:rPr lang="zh-CN" altLang="en-US" sz="2800" dirty="0" smtClean="0">
                <a:latin typeface="黑体" pitchFamily="49" charset="-122"/>
                <a:ea typeface="黑体" pitchFamily="49" charset="-122"/>
              </a:rPr>
              <a:t>四、网络环境下的校本研修是</a:t>
            </a:r>
            <a:r>
              <a:rPr lang="zh-CN" altLang="en-US" sz="2800" dirty="0" smtClean="0">
                <a:solidFill>
                  <a:srgbClr val="FF0000"/>
                </a:solidFill>
                <a:latin typeface="黑体" pitchFamily="49" charset="-122"/>
                <a:ea typeface="黑体" pitchFamily="49" charset="-122"/>
              </a:rPr>
              <a:t>教师专业化的终身发展平台</a:t>
            </a:r>
            <a:r>
              <a:rPr lang="zh-CN" altLang="en-US" sz="2800" b="1" dirty="0" smtClean="0">
                <a:latin typeface="黑体" pitchFamily="49" charset="-122"/>
                <a:ea typeface="黑体" pitchFamily="49" charset="-122"/>
              </a:rPr>
              <a:t>。</a:t>
            </a:r>
            <a:endParaRPr lang="en-US" altLang="zh-CN" sz="2800" b="1" dirty="0" smtClean="0">
              <a:latin typeface="黑体" pitchFamily="49" charset="-122"/>
              <a:ea typeface="黑体" pitchFamily="49" charset="-122"/>
            </a:endParaRPr>
          </a:p>
          <a:p>
            <a:pPr>
              <a:lnSpc>
                <a:spcPts val="4360"/>
              </a:lnSpc>
            </a:pPr>
            <a:r>
              <a:rPr lang="en-US" altLang="zh-CN" sz="2800" b="1" dirty="0">
                <a:latin typeface="黑体" pitchFamily="49" charset="-122"/>
                <a:ea typeface="黑体" pitchFamily="49" charset="-122"/>
              </a:rPr>
              <a:t> </a:t>
            </a:r>
            <a:r>
              <a:rPr lang="en-US" altLang="zh-CN" sz="2800" b="1" dirty="0" smtClean="0">
                <a:latin typeface="黑体" pitchFamily="49" charset="-122"/>
                <a:ea typeface="黑体" pitchFamily="49" charset="-122"/>
              </a:rPr>
              <a:t>   </a:t>
            </a:r>
            <a:r>
              <a:rPr lang="zh-CN" altLang="en-US" sz="2800" dirty="0" smtClean="0">
                <a:latin typeface="黑体" pitchFamily="49" charset="-122"/>
                <a:ea typeface="黑体" pitchFamily="49" charset="-122"/>
              </a:rPr>
              <a:t>现代终身教育的学习方式，主要是在网络技术环境和资源支持下的远程自我提升学习。网络时代的教师，既是一个教育者，也是一个学习者，网络技术支持教师终身学习，终身学习支持教师专业终身发展。</a:t>
            </a: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130623" y="692478"/>
            <a:ext cx="10258954" cy="5328810"/>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第一部分，网络环境下的校本研修的意义</a:t>
            </a:r>
            <a:endParaRPr lang="en-US" altLang="zh-CN" sz="1050" dirty="0" smtClean="0">
              <a:latin typeface="黑体" pitchFamily="49" charset="-122"/>
              <a:ea typeface="黑体" pitchFamily="49" charset="-122"/>
            </a:endParaRPr>
          </a:p>
          <a:p>
            <a:pPr>
              <a:lnSpc>
                <a:spcPts val="4840"/>
              </a:lnSpc>
            </a:pPr>
            <a:r>
              <a:rPr lang="en-US" altLang="zh-CN" sz="2800" dirty="0" smtClean="0">
                <a:latin typeface="黑体" pitchFamily="49" charset="-122"/>
                <a:ea typeface="黑体" pitchFamily="49" charset="-122"/>
              </a:rPr>
              <a:t>    </a:t>
            </a:r>
            <a:r>
              <a:rPr lang="zh-CN" altLang="en-US" sz="2800" dirty="0" smtClean="0">
                <a:latin typeface="黑体" pitchFamily="49" charset="-122"/>
                <a:ea typeface="黑体" pitchFamily="49" charset="-122"/>
              </a:rPr>
              <a:t>皮亚杰指出</a:t>
            </a:r>
            <a:r>
              <a:rPr lang="en-US"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“有关教育与教学的问题，没有一个问题不总是与师资培养问题有联系的。如果得不到足够数量合格的教师，任何最使人钦佩的改革也势必要在实践中失败。”</a:t>
            </a:r>
            <a:r>
              <a:rPr lang="en-US" altLang="en-US" sz="2800" dirty="0" smtClean="0">
                <a:latin typeface="黑体" pitchFamily="49" charset="-122"/>
                <a:ea typeface="黑体" pitchFamily="49" charset="-122"/>
              </a:rPr>
              <a:t>所以，</a:t>
            </a:r>
            <a:r>
              <a:rPr lang="zh-CN" altLang="en-US" sz="2800" dirty="0" smtClean="0">
                <a:latin typeface="黑体" pitchFamily="49" charset="-122"/>
                <a:ea typeface="黑体" pitchFamily="49" charset="-122"/>
              </a:rPr>
              <a:t>构建网络环境下的校本教研模式，在网络环境中不断反思和发展自己，建立“网络组织化”学习机制和群体驱动机制</a:t>
            </a:r>
            <a:r>
              <a:rPr lang="zh-CN" altLang="en-US" sz="2800" dirty="0">
                <a:latin typeface="黑体" pitchFamily="49" charset="-122"/>
                <a:ea typeface="黑体" pitchFamily="49" charset="-122"/>
              </a:rPr>
              <a:t>。</a:t>
            </a:r>
            <a:r>
              <a:rPr lang="zh-CN" altLang="en-US" sz="2800" dirty="0" smtClean="0">
                <a:latin typeface="黑体" pitchFamily="49" charset="-122"/>
                <a:ea typeface="黑体" pitchFamily="49" charset="-122"/>
              </a:rPr>
              <a:t>以</a:t>
            </a:r>
            <a:r>
              <a:rPr lang="zh-CN" altLang="en-US" sz="2800" dirty="0">
                <a:latin typeface="黑体" pitchFamily="49" charset="-122"/>
                <a:ea typeface="黑体" pitchFamily="49" charset="-122"/>
              </a:rPr>
              <a:t>“在网络组织中学习”的方式来学习，以“用群体来驱动”的方式来驱动，在集体的提升中实现个体和全体的提升，</a:t>
            </a:r>
            <a:r>
              <a:rPr lang="zh-CN" altLang="en-US" sz="2800" dirty="0" smtClean="0">
                <a:latin typeface="黑体" pitchFamily="49" charset="-122"/>
                <a:ea typeface="黑体" pitchFamily="49" charset="-122"/>
              </a:rPr>
              <a:t>实现教师专业化发展。</a:t>
            </a: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964245"/>
            <a:ext cx="9929882" cy="4893647"/>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第二部分，网络环境下的校本研修的内容</a:t>
            </a:r>
            <a:endParaRPr lang="en-US" altLang="zh-CN" sz="4000" b="1" dirty="0" smtClean="0">
              <a:solidFill>
                <a:srgbClr val="C00000"/>
              </a:solidFill>
              <a:latin typeface="黑体" pitchFamily="49" charset="-122"/>
              <a:ea typeface="黑体" pitchFamily="49" charset="-122"/>
            </a:endParaRPr>
          </a:p>
          <a:p>
            <a:pPr>
              <a:lnSpc>
                <a:spcPct val="150000"/>
              </a:lnSpc>
            </a:pPr>
            <a:r>
              <a:rPr lang="en-US" altLang="zh-CN" sz="2800" dirty="0" smtClean="0">
                <a:latin typeface="黑体" pitchFamily="49" charset="-122"/>
                <a:ea typeface="黑体" pitchFamily="49" charset="-122"/>
              </a:rPr>
              <a:t>    </a:t>
            </a:r>
            <a:r>
              <a:rPr lang="zh-CN" altLang="en-US" sz="2800" dirty="0" smtClean="0">
                <a:latin typeface="黑体" pitchFamily="49" charset="-122"/>
                <a:ea typeface="黑体" pitchFamily="49" charset="-122"/>
              </a:rPr>
              <a:t>在以往的校本研修的实践中，出现中小学校的管理者和参训教师将远程学习与校本实践隔离的现象。一种现象是“先远程学习，后校本研修”，校本研修与校本培训划等号，出现不依托网络平台组织实施校内培训的情况。另一种现象是网络平台只以提供资源服务为主，平台没有对校本研修充分发挥促进自主反思、同伴互助和专业引领的作用。</a:t>
            </a: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857232"/>
            <a:ext cx="9929882" cy="4908181"/>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第二部分，网络环境下的校本研修的内容</a:t>
            </a:r>
          </a:p>
          <a:p>
            <a:pPr>
              <a:lnSpc>
                <a:spcPts val="4360"/>
              </a:lnSpc>
            </a:pPr>
            <a:r>
              <a:rPr lang="zh-CN" altLang="en-US" sz="2800" dirty="0" smtClean="0">
                <a:latin typeface="Heiti SC Light"/>
                <a:ea typeface="Heiti SC Light"/>
                <a:cs typeface="Heiti SC Light"/>
              </a:rPr>
              <a:t>例如</a:t>
            </a:r>
            <a:r>
              <a:rPr lang="en-US" altLang="zh-CN" sz="2800" dirty="0" smtClean="0">
                <a:latin typeface="Heiti SC Light"/>
                <a:ea typeface="Heiti SC Light"/>
                <a:cs typeface="Heiti SC Light"/>
              </a:rPr>
              <a:t>2015</a:t>
            </a:r>
            <a:r>
              <a:rPr lang="zh-CN" altLang="en-US" sz="2800" dirty="0" smtClean="0">
                <a:latin typeface="Heiti SC Light"/>
                <a:ea typeface="Heiti SC Light"/>
                <a:cs typeface="Heiti SC Light"/>
              </a:rPr>
              <a:t>年浙江的“网络研修与校本研修的相结合”的项目：</a:t>
            </a:r>
            <a:endParaRPr lang="en-US" altLang="zh-CN" sz="2800" dirty="0" smtClean="0">
              <a:latin typeface="Heiti SC Light"/>
              <a:ea typeface="Heiti SC Light"/>
              <a:cs typeface="Heiti SC Light"/>
            </a:endParaRPr>
          </a:p>
          <a:p>
            <a:pPr>
              <a:lnSpc>
                <a:spcPts val="4360"/>
              </a:lnSpc>
            </a:pPr>
            <a:endParaRPr lang="zh-CN" altLang="zh-CN" sz="2800" dirty="0">
              <a:latin typeface="Heiti SC Light"/>
              <a:ea typeface="Heiti SC Light"/>
              <a:cs typeface="Heiti SC Light"/>
            </a:endParaRPr>
          </a:p>
          <a:p>
            <a:pPr lvl="0">
              <a:lnSpc>
                <a:spcPts val="4360"/>
              </a:lnSpc>
            </a:pPr>
            <a:r>
              <a:rPr lang="zh-CN" altLang="en-US" sz="2800" b="1" dirty="0" smtClean="0">
                <a:solidFill>
                  <a:srgbClr val="FF0000"/>
                </a:solidFill>
                <a:latin typeface="Heiti SC Light"/>
                <a:ea typeface="Heiti SC Light"/>
                <a:cs typeface="Heiti SC Light"/>
              </a:rPr>
              <a:t>第一阶段：</a:t>
            </a:r>
            <a:r>
              <a:rPr lang="zh-CN" altLang="zh-CN" sz="2800" b="1" dirty="0" smtClean="0">
                <a:solidFill>
                  <a:srgbClr val="FF0000"/>
                </a:solidFill>
                <a:latin typeface="Heiti SC Light"/>
                <a:ea typeface="Heiti SC Light"/>
                <a:cs typeface="Heiti SC Light"/>
              </a:rPr>
              <a:t>学用整合</a:t>
            </a:r>
            <a:endParaRPr lang="en-US" altLang="zh-CN" sz="2800" b="1" dirty="0" smtClean="0">
              <a:solidFill>
                <a:srgbClr val="FF0000"/>
              </a:solidFill>
              <a:latin typeface="Heiti SC Light"/>
              <a:ea typeface="Heiti SC Light"/>
              <a:cs typeface="Heiti SC Light"/>
            </a:endParaRPr>
          </a:p>
          <a:p>
            <a:pPr lvl="0">
              <a:lnSpc>
                <a:spcPts val="4360"/>
              </a:lnSpc>
            </a:pPr>
            <a:r>
              <a:rPr lang="zh-CN" altLang="en-US" sz="2800" b="1" dirty="0" smtClean="0">
                <a:latin typeface="Heiti SC Light"/>
                <a:ea typeface="Heiti SC Light"/>
                <a:cs typeface="Heiti SC Light"/>
              </a:rPr>
              <a:t>网上发布主题研修活动：</a:t>
            </a:r>
            <a:endParaRPr lang="en-US" altLang="zh-CN" sz="2800" b="1" dirty="0" smtClean="0">
              <a:latin typeface="Heiti SC Light"/>
              <a:ea typeface="Heiti SC Light"/>
              <a:cs typeface="Heiti SC Light"/>
            </a:endParaRPr>
          </a:p>
          <a:p>
            <a:pPr lvl="0">
              <a:lnSpc>
                <a:spcPts val="4360"/>
              </a:lnSpc>
            </a:pPr>
            <a:r>
              <a:rPr lang="zh-CN" altLang="zh-CN" sz="2800" dirty="0">
                <a:latin typeface="Heiti SC Light"/>
                <a:ea typeface="Heiti SC Light"/>
                <a:cs typeface="Heiti SC Light"/>
              </a:rPr>
              <a:t> </a:t>
            </a:r>
            <a:r>
              <a:rPr lang="zh-CN" altLang="en-US" sz="2800" dirty="0" smtClean="0">
                <a:latin typeface="Heiti SC Light"/>
                <a:ea typeface="Heiti SC Light"/>
                <a:cs typeface="Heiti SC Light"/>
              </a:rPr>
              <a:t>        边网上学习边思考：</a:t>
            </a:r>
            <a:r>
              <a:rPr lang="zh-CN" altLang="zh-CN" sz="2800" dirty="0" smtClean="0">
                <a:latin typeface="Heiti SC Light"/>
                <a:ea typeface="Heiti SC Light"/>
                <a:cs typeface="Heiti SC Light"/>
              </a:rPr>
              <a:t>我们需要整合什么</a:t>
            </a:r>
            <a:r>
              <a:rPr lang="zh-CN" altLang="en-US" sz="2800" dirty="0" smtClean="0">
                <a:latin typeface="Heiti SC Light"/>
                <a:ea typeface="Heiti SC Light"/>
                <a:cs typeface="Heiti SC Light"/>
              </a:rPr>
              <a:t>？</a:t>
            </a:r>
            <a:endParaRPr lang="zh-CN" altLang="zh-CN" sz="2800" dirty="0">
              <a:latin typeface="Heiti SC Light"/>
              <a:ea typeface="Heiti SC Light"/>
              <a:cs typeface="Heiti SC Light"/>
            </a:endParaRPr>
          </a:p>
          <a:p>
            <a:pPr lvl="1">
              <a:lnSpc>
                <a:spcPts val="4360"/>
              </a:lnSpc>
            </a:pPr>
            <a:r>
              <a:rPr lang="zh-CN" altLang="en-US" sz="2800" dirty="0" smtClean="0">
                <a:latin typeface="Heiti SC Light"/>
                <a:ea typeface="Heiti SC Light"/>
                <a:cs typeface="Heiti SC Light"/>
              </a:rPr>
              <a:t>                                       </a:t>
            </a:r>
            <a:r>
              <a:rPr lang="zh-CN" altLang="zh-CN" sz="2800" dirty="0" smtClean="0">
                <a:latin typeface="Heiti SC Light"/>
                <a:ea typeface="Heiti SC Light"/>
                <a:cs typeface="Heiti SC Light"/>
              </a:rPr>
              <a:t>整合的目的是什么</a:t>
            </a:r>
            <a:r>
              <a:rPr lang="zh-CN" altLang="en-US" sz="2800" dirty="0" smtClean="0">
                <a:latin typeface="Heiti SC Light"/>
                <a:ea typeface="Heiti SC Light"/>
                <a:cs typeface="Heiti SC Light"/>
              </a:rPr>
              <a:t>？</a:t>
            </a:r>
            <a:endParaRPr lang="zh-CN" altLang="zh-CN" sz="2800" dirty="0">
              <a:latin typeface="Heiti SC Light"/>
              <a:ea typeface="Heiti SC Light"/>
              <a:cs typeface="Heiti SC Light"/>
            </a:endParaRPr>
          </a:p>
          <a:p>
            <a:pPr>
              <a:lnSpc>
                <a:spcPts val="4360"/>
              </a:lnSpc>
            </a:pPr>
            <a:r>
              <a:rPr lang="zh-CN" altLang="en-US" sz="2800" b="1" dirty="0" smtClean="0">
                <a:latin typeface="Heiti SC Light"/>
                <a:ea typeface="Heiti SC Light"/>
                <a:cs typeface="Heiti SC Light"/>
              </a:rPr>
              <a:t>网上</a:t>
            </a:r>
            <a:r>
              <a:rPr lang="zh-CN" altLang="zh-CN" sz="2800" b="1" dirty="0" smtClean="0">
                <a:latin typeface="Heiti SC Light"/>
                <a:ea typeface="Heiti SC Light"/>
                <a:cs typeface="Heiti SC Light"/>
              </a:rPr>
              <a:t>发布本</a:t>
            </a:r>
            <a:r>
              <a:rPr lang="zh-CN" altLang="en-US" sz="2800" b="1" dirty="0" smtClean="0">
                <a:latin typeface="Heiti SC Light"/>
                <a:ea typeface="Heiti SC Light"/>
                <a:cs typeface="Heiti SC Light"/>
              </a:rPr>
              <a:t>阶段提交</a:t>
            </a:r>
            <a:r>
              <a:rPr lang="zh-CN" altLang="zh-CN" sz="2800" b="1" dirty="0" smtClean="0">
                <a:latin typeface="Heiti SC Light"/>
                <a:ea typeface="Heiti SC Light"/>
                <a:cs typeface="Heiti SC Light"/>
              </a:rPr>
              <a:t>任务：</a:t>
            </a:r>
            <a:r>
              <a:rPr lang="zh-CN" altLang="zh-CN" sz="2800" dirty="0" smtClean="0">
                <a:latin typeface="Heiti SC Light"/>
                <a:ea typeface="Heiti SC Light"/>
                <a:cs typeface="Heiti SC Light"/>
              </a:rPr>
              <a:t>选择一篇课文完成</a:t>
            </a:r>
            <a:r>
              <a:rPr lang="zh-CN" altLang="zh-CN" sz="2800" dirty="0" smtClean="0">
                <a:solidFill>
                  <a:srgbClr val="FF0000"/>
                </a:solidFill>
                <a:latin typeface="Heiti SC Light"/>
                <a:ea typeface="Heiti SC Light"/>
                <a:cs typeface="Heiti SC Light"/>
              </a:rPr>
              <a:t>教学设计初稿</a:t>
            </a:r>
            <a:endParaRPr lang="zh-CN" altLang="zh-CN" sz="2800" dirty="0">
              <a:solidFill>
                <a:srgbClr val="FF0000"/>
              </a:solidFill>
              <a:latin typeface="Heiti SC Light"/>
              <a:ea typeface="Heiti SC Light"/>
              <a:cs typeface="Heiti SC Light"/>
            </a:endParaRPr>
          </a:p>
        </p:txBody>
      </p:sp>
    </p:spTree>
    <p:extLst>
      <p:ext uri="{BB962C8B-B14F-4D97-AF65-F5344CB8AC3E}">
        <p14:creationId xmlns:p14="http://schemas.microsoft.com/office/powerpoint/2010/main" val="171201743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857232"/>
            <a:ext cx="9929882" cy="4908181"/>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第二部分，网络环境下的校本研修的内容</a:t>
            </a:r>
          </a:p>
          <a:p>
            <a:pPr>
              <a:lnSpc>
                <a:spcPts val="4360"/>
              </a:lnSpc>
            </a:pPr>
            <a:r>
              <a:rPr lang="zh-CN" altLang="en-US" sz="2800" dirty="0" smtClean="0">
                <a:latin typeface="Heiti SC Light"/>
                <a:ea typeface="Heiti SC Light"/>
                <a:cs typeface="Heiti SC Light"/>
              </a:rPr>
              <a:t>例如</a:t>
            </a:r>
            <a:r>
              <a:rPr lang="en-US" altLang="zh-CN" sz="2800" dirty="0" smtClean="0">
                <a:latin typeface="Heiti SC Light"/>
                <a:ea typeface="Heiti SC Light"/>
                <a:cs typeface="Heiti SC Light"/>
              </a:rPr>
              <a:t>2015</a:t>
            </a:r>
            <a:r>
              <a:rPr lang="zh-CN" altLang="en-US" sz="2800" dirty="0" smtClean="0">
                <a:latin typeface="Heiti SC Light"/>
                <a:ea typeface="Heiti SC Light"/>
                <a:cs typeface="Heiti SC Light"/>
              </a:rPr>
              <a:t>年浙江的“网络研修与校本研修的相结合”的项目：</a:t>
            </a:r>
            <a:endParaRPr lang="en-US" altLang="zh-CN" sz="2800" dirty="0" smtClean="0">
              <a:latin typeface="Heiti SC Light"/>
              <a:ea typeface="Heiti SC Light"/>
              <a:cs typeface="Heiti SC Light"/>
            </a:endParaRPr>
          </a:p>
          <a:p>
            <a:pPr>
              <a:lnSpc>
                <a:spcPts val="4360"/>
              </a:lnSpc>
            </a:pPr>
            <a:endParaRPr lang="zh-CN" altLang="zh-CN" sz="2800" dirty="0">
              <a:latin typeface="Heiti SC Light"/>
              <a:ea typeface="Heiti SC Light"/>
              <a:cs typeface="Heiti SC Light"/>
            </a:endParaRPr>
          </a:p>
          <a:p>
            <a:pPr lvl="0">
              <a:lnSpc>
                <a:spcPts val="4360"/>
              </a:lnSpc>
            </a:pPr>
            <a:r>
              <a:rPr lang="zh-CN" altLang="en-US" sz="2800" b="1" dirty="0" smtClean="0">
                <a:solidFill>
                  <a:srgbClr val="FF0000"/>
                </a:solidFill>
                <a:latin typeface="Heiti SC Light"/>
                <a:ea typeface="Heiti SC Light"/>
                <a:cs typeface="Heiti SC Light"/>
              </a:rPr>
              <a:t>第一阶段：</a:t>
            </a:r>
            <a:r>
              <a:rPr lang="zh-CN" altLang="zh-CN" sz="2800" b="1" dirty="0" smtClean="0">
                <a:solidFill>
                  <a:srgbClr val="FF0000"/>
                </a:solidFill>
                <a:latin typeface="Heiti SC Light"/>
                <a:ea typeface="Heiti SC Light"/>
                <a:cs typeface="Heiti SC Light"/>
              </a:rPr>
              <a:t>学用整合</a:t>
            </a:r>
            <a:endParaRPr lang="en-US" altLang="zh-CN" sz="2800" b="1" dirty="0" smtClean="0">
              <a:solidFill>
                <a:srgbClr val="FF0000"/>
              </a:solidFill>
              <a:latin typeface="Heiti SC Light"/>
              <a:ea typeface="Heiti SC Light"/>
              <a:cs typeface="Heiti SC Light"/>
            </a:endParaRPr>
          </a:p>
          <a:p>
            <a:pPr lvl="0">
              <a:lnSpc>
                <a:spcPts val="4360"/>
              </a:lnSpc>
            </a:pPr>
            <a:r>
              <a:rPr lang="en-US" altLang="en-US" sz="2800" b="1" dirty="0" smtClean="0">
                <a:latin typeface="Heiti SC Light"/>
                <a:ea typeface="Heiti SC Light"/>
                <a:cs typeface="Heiti SC Light"/>
              </a:rPr>
              <a:t>线下</a:t>
            </a:r>
            <a:r>
              <a:rPr lang="zh-CN" altLang="en-US" sz="2800" b="1" dirty="0" smtClean="0">
                <a:latin typeface="Heiti SC Light"/>
                <a:ea typeface="Heiti SC Light"/>
                <a:cs typeface="Heiti SC Light"/>
              </a:rPr>
              <a:t>主题研修活动：</a:t>
            </a:r>
            <a:endParaRPr lang="en-US" altLang="zh-CN" sz="2800" b="1" dirty="0" smtClean="0">
              <a:latin typeface="Heiti SC Light"/>
              <a:ea typeface="Heiti SC Light"/>
              <a:cs typeface="Heiti SC Light"/>
            </a:endParaRPr>
          </a:p>
          <a:p>
            <a:pPr lvl="0">
              <a:lnSpc>
                <a:spcPts val="4360"/>
              </a:lnSpc>
            </a:pPr>
            <a:r>
              <a:rPr lang="zh-CN" altLang="zh-CN" sz="2800" dirty="0">
                <a:latin typeface="Heiti SC Light"/>
                <a:ea typeface="Heiti SC Light"/>
                <a:cs typeface="Heiti SC Light"/>
              </a:rPr>
              <a:t> </a:t>
            </a:r>
            <a:r>
              <a:rPr lang="zh-CN" altLang="en-US" sz="2800" dirty="0" smtClean="0">
                <a:latin typeface="Heiti SC Light"/>
                <a:ea typeface="Heiti SC Light"/>
                <a:cs typeface="Heiti SC Light"/>
              </a:rPr>
              <a:t>        </a:t>
            </a:r>
            <a:r>
              <a:rPr lang="en-US" altLang="zh-CN" sz="2800" dirty="0" smtClean="0">
                <a:latin typeface="Heiti SC Light"/>
                <a:ea typeface="Heiti SC Light"/>
                <a:cs typeface="Heiti SC Light"/>
              </a:rPr>
              <a:t>1.</a:t>
            </a:r>
            <a:r>
              <a:rPr lang="zh-CN" altLang="en-US" sz="2800" dirty="0" smtClean="0">
                <a:latin typeface="Heiti SC Light"/>
                <a:ea typeface="Heiti SC Light"/>
                <a:cs typeface="Heiti SC Light"/>
              </a:rPr>
              <a:t>结合网上学习与学情调研，确定教学设计的主题。</a:t>
            </a:r>
            <a:endParaRPr lang="en-US" altLang="zh-CN" sz="2800" dirty="0" smtClean="0">
              <a:latin typeface="Heiti SC Light"/>
              <a:ea typeface="Heiti SC Light"/>
              <a:cs typeface="Heiti SC Light"/>
            </a:endParaRPr>
          </a:p>
          <a:p>
            <a:pPr lvl="0">
              <a:lnSpc>
                <a:spcPts val="4360"/>
              </a:lnSpc>
            </a:pPr>
            <a:r>
              <a:rPr lang="zh-CN" altLang="zh-CN" sz="2800" dirty="0">
                <a:latin typeface="Heiti SC Light"/>
                <a:ea typeface="Heiti SC Light"/>
                <a:cs typeface="Heiti SC Light"/>
              </a:rPr>
              <a:t> </a:t>
            </a:r>
            <a:r>
              <a:rPr lang="zh-CN" altLang="en-US" sz="2800" dirty="0" smtClean="0">
                <a:latin typeface="Heiti SC Light"/>
                <a:ea typeface="Heiti SC Light"/>
                <a:cs typeface="Heiti SC Light"/>
              </a:rPr>
              <a:t>        </a:t>
            </a:r>
            <a:r>
              <a:rPr lang="en-US" altLang="zh-CN" sz="2800" dirty="0" smtClean="0">
                <a:latin typeface="Heiti SC Light"/>
                <a:ea typeface="Heiti SC Light"/>
                <a:cs typeface="Heiti SC Light"/>
              </a:rPr>
              <a:t>2.</a:t>
            </a:r>
            <a:r>
              <a:rPr lang="zh-CN" altLang="en-US" sz="2800" dirty="0" smtClean="0">
                <a:latin typeface="Heiti SC Light"/>
                <a:ea typeface="Heiti SC Light"/>
                <a:cs typeface="Heiti SC Light"/>
              </a:rPr>
              <a:t>结合自己已有的知识、技能、方法等撰写教学设计草稿。</a:t>
            </a:r>
            <a:endParaRPr lang="zh-CN" altLang="zh-CN" sz="2800" dirty="0">
              <a:latin typeface="Heiti SC Light"/>
              <a:ea typeface="Heiti SC Light"/>
              <a:cs typeface="Heiti SC Light"/>
            </a:endParaRPr>
          </a:p>
          <a:p>
            <a:pPr>
              <a:lnSpc>
                <a:spcPts val="4360"/>
              </a:lnSpc>
            </a:pPr>
            <a:r>
              <a:rPr lang="zh-CN" altLang="en-US" sz="2800" b="1" dirty="0" smtClean="0">
                <a:latin typeface="Heiti SC Light"/>
                <a:ea typeface="Heiti SC Light"/>
                <a:cs typeface="Heiti SC Light"/>
              </a:rPr>
              <a:t>线下</a:t>
            </a:r>
            <a:r>
              <a:rPr lang="zh-CN" altLang="zh-CN" sz="2800" b="1" dirty="0" smtClean="0">
                <a:latin typeface="Heiti SC Light"/>
                <a:ea typeface="Heiti SC Light"/>
                <a:cs typeface="Heiti SC Light"/>
              </a:rPr>
              <a:t>本</a:t>
            </a:r>
            <a:r>
              <a:rPr lang="zh-CN" altLang="en-US" sz="2800" b="1" dirty="0" smtClean="0">
                <a:latin typeface="Heiti SC Light"/>
                <a:ea typeface="Heiti SC Light"/>
                <a:cs typeface="Heiti SC Light"/>
              </a:rPr>
              <a:t>阶段的实施</a:t>
            </a:r>
            <a:r>
              <a:rPr lang="zh-CN" altLang="zh-CN" sz="2800" b="1" dirty="0" smtClean="0">
                <a:latin typeface="Heiti SC Light"/>
                <a:ea typeface="Heiti SC Light"/>
                <a:cs typeface="Heiti SC Light"/>
              </a:rPr>
              <a:t>：</a:t>
            </a:r>
            <a:r>
              <a:rPr lang="zh-CN" altLang="en-US" sz="2800" dirty="0" smtClean="0">
                <a:latin typeface="Heiti SC Light"/>
                <a:ea typeface="Heiti SC Light"/>
                <a:cs typeface="Heiti SC Light"/>
              </a:rPr>
              <a:t>研究使用教学设计模板</a:t>
            </a:r>
            <a:r>
              <a:rPr lang="zh-CN" altLang="zh-CN" sz="2800" dirty="0" smtClean="0">
                <a:latin typeface="Heiti SC Light"/>
                <a:ea typeface="Heiti SC Light"/>
                <a:cs typeface="Heiti SC Light"/>
              </a:rPr>
              <a:t>完成</a:t>
            </a:r>
            <a:r>
              <a:rPr lang="zh-CN" altLang="zh-CN" sz="2800" dirty="0" smtClean="0">
                <a:solidFill>
                  <a:srgbClr val="FF0000"/>
                </a:solidFill>
                <a:latin typeface="Heiti SC Light"/>
                <a:ea typeface="Heiti SC Light"/>
                <a:cs typeface="Heiti SC Light"/>
              </a:rPr>
              <a:t>教学设计初稿</a:t>
            </a:r>
            <a:endParaRPr lang="zh-CN" altLang="zh-CN" sz="2800" dirty="0">
              <a:solidFill>
                <a:srgbClr val="FF0000"/>
              </a:solidFill>
              <a:latin typeface="Heiti SC Light"/>
              <a:ea typeface="Heiti SC Light"/>
              <a:cs typeface="Heiti SC Light"/>
            </a:endParaRPr>
          </a:p>
        </p:txBody>
      </p:sp>
    </p:spTree>
    <p:extLst>
      <p:ext uri="{BB962C8B-B14F-4D97-AF65-F5344CB8AC3E}">
        <p14:creationId xmlns:p14="http://schemas.microsoft.com/office/powerpoint/2010/main" val="211943788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404664"/>
            <a:ext cx="9929882" cy="5965736"/>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第二部分，网络环境下的校本研修的内容</a:t>
            </a:r>
          </a:p>
          <a:p>
            <a:pPr>
              <a:lnSpc>
                <a:spcPts val="4360"/>
              </a:lnSpc>
            </a:pPr>
            <a:r>
              <a:rPr lang="zh-CN" altLang="en-US" sz="2800" dirty="0" smtClean="0">
                <a:latin typeface="Heiti SC Light"/>
                <a:ea typeface="Heiti SC Light"/>
                <a:cs typeface="Heiti SC Light"/>
              </a:rPr>
              <a:t>例如</a:t>
            </a:r>
            <a:r>
              <a:rPr lang="en-US" altLang="zh-CN" sz="2800" dirty="0" smtClean="0">
                <a:latin typeface="Heiti SC Light"/>
                <a:ea typeface="Heiti SC Light"/>
                <a:cs typeface="Heiti SC Light"/>
              </a:rPr>
              <a:t>2015</a:t>
            </a:r>
            <a:r>
              <a:rPr lang="zh-CN" altLang="en-US" sz="2800" dirty="0" smtClean="0">
                <a:latin typeface="Heiti SC Light"/>
                <a:ea typeface="Heiti SC Light"/>
                <a:cs typeface="Heiti SC Light"/>
              </a:rPr>
              <a:t>年浙江的“网络研修与校本研修的相结合”的项目：</a:t>
            </a:r>
            <a:endParaRPr lang="en-US" altLang="zh-CN" sz="2800" dirty="0" smtClean="0">
              <a:latin typeface="Heiti SC Light"/>
              <a:ea typeface="Heiti SC Light"/>
              <a:cs typeface="Heiti SC Light"/>
            </a:endParaRPr>
          </a:p>
          <a:p>
            <a:pPr>
              <a:lnSpc>
                <a:spcPts val="4360"/>
              </a:lnSpc>
            </a:pPr>
            <a:endParaRPr lang="zh-CN" altLang="zh-CN" sz="2800" dirty="0">
              <a:latin typeface="Heiti SC Light"/>
              <a:ea typeface="Heiti SC Light"/>
              <a:cs typeface="Heiti SC Light"/>
            </a:endParaRPr>
          </a:p>
          <a:p>
            <a:pPr lvl="0">
              <a:lnSpc>
                <a:spcPts val="4360"/>
              </a:lnSpc>
            </a:pPr>
            <a:r>
              <a:rPr lang="zh-CN" altLang="en-US" sz="2800" b="1" dirty="0" smtClean="0">
                <a:solidFill>
                  <a:srgbClr val="FF0000"/>
                </a:solidFill>
                <a:latin typeface="Heiti SC Light"/>
                <a:ea typeface="Heiti SC Light"/>
                <a:cs typeface="Heiti SC Light"/>
              </a:rPr>
              <a:t>第二阶段：会</a:t>
            </a:r>
            <a:r>
              <a:rPr lang="zh-CN" altLang="zh-CN" sz="2800" b="1" dirty="0" smtClean="0">
                <a:solidFill>
                  <a:srgbClr val="FF0000"/>
                </a:solidFill>
                <a:latin typeface="Heiti SC Light"/>
                <a:ea typeface="Heiti SC Light"/>
                <a:cs typeface="Heiti SC Light"/>
              </a:rPr>
              <a:t>用整合</a:t>
            </a:r>
            <a:endParaRPr lang="en-US" altLang="zh-CN" sz="2800" b="1" dirty="0" smtClean="0">
              <a:solidFill>
                <a:srgbClr val="FF0000"/>
              </a:solidFill>
              <a:latin typeface="Heiti SC Light"/>
              <a:ea typeface="Heiti SC Light"/>
              <a:cs typeface="Heiti SC Light"/>
            </a:endParaRPr>
          </a:p>
          <a:p>
            <a:pPr lvl="0">
              <a:lnSpc>
                <a:spcPts val="4360"/>
              </a:lnSpc>
            </a:pPr>
            <a:r>
              <a:rPr lang="zh-CN" altLang="en-US" sz="2800" b="1" dirty="0" smtClean="0">
                <a:latin typeface="Heiti SC Light"/>
                <a:ea typeface="Heiti SC Light"/>
                <a:cs typeface="Heiti SC Light"/>
              </a:rPr>
              <a:t>网上发布主题研修活动：</a:t>
            </a:r>
            <a:endParaRPr lang="en-US" altLang="zh-CN" sz="2800" b="1" dirty="0">
              <a:latin typeface="Heiti SC Light"/>
              <a:ea typeface="Heiti SC Light"/>
              <a:cs typeface="Heiti SC Light"/>
            </a:endParaRPr>
          </a:p>
          <a:p>
            <a:pPr lvl="0">
              <a:lnSpc>
                <a:spcPts val="4360"/>
              </a:lnSpc>
            </a:pPr>
            <a:r>
              <a:rPr lang="zh-CN" altLang="en-US" sz="2800" dirty="0" smtClean="0">
                <a:latin typeface="Heiti SC Light"/>
                <a:ea typeface="Heiti SC Light"/>
                <a:cs typeface="Heiti SC Light"/>
              </a:rPr>
              <a:t>    借助网络学习思考：</a:t>
            </a:r>
            <a:r>
              <a:rPr lang="zh-CN" altLang="zh-CN" sz="2800" dirty="0" smtClean="0">
                <a:latin typeface="Heiti SC Light"/>
                <a:ea typeface="Heiti SC Light"/>
                <a:cs typeface="Heiti SC Light"/>
              </a:rPr>
              <a:t>整合的途径有哪些</a:t>
            </a:r>
            <a:r>
              <a:rPr lang="zh-CN" altLang="en-US" sz="2800" dirty="0" smtClean="0">
                <a:latin typeface="Heiti SC Light"/>
                <a:ea typeface="Heiti SC Light"/>
                <a:cs typeface="Heiti SC Light"/>
              </a:rPr>
              <a:t>？</a:t>
            </a:r>
            <a:endParaRPr lang="zh-CN" altLang="zh-CN" sz="2800" dirty="0">
              <a:latin typeface="Heiti SC Light"/>
              <a:ea typeface="Heiti SC Light"/>
              <a:cs typeface="Heiti SC Light"/>
            </a:endParaRPr>
          </a:p>
          <a:p>
            <a:pPr lvl="1"/>
            <a:r>
              <a:rPr lang="zh-CN" altLang="en-US" sz="2800" dirty="0" smtClean="0">
                <a:latin typeface="Heiti SC Light"/>
                <a:ea typeface="Heiti SC Light"/>
                <a:cs typeface="Heiti SC Light"/>
              </a:rPr>
              <a:t>                                   </a:t>
            </a:r>
            <a:r>
              <a:rPr lang="zh-CN" altLang="zh-CN" sz="2800" dirty="0" smtClean="0">
                <a:latin typeface="Heiti SC Light"/>
                <a:ea typeface="Heiti SC Light"/>
                <a:cs typeface="Heiti SC Light"/>
              </a:rPr>
              <a:t>整合需要注意什么</a:t>
            </a:r>
            <a:r>
              <a:rPr lang="zh-CN" altLang="en-US" sz="2800" dirty="0" smtClean="0">
                <a:latin typeface="Heiti SC Light"/>
                <a:ea typeface="Heiti SC Light"/>
                <a:cs typeface="Heiti SC Light"/>
              </a:rPr>
              <a:t>？</a:t>
            </a:r>
            <a:endParaRPr lang="zh-CN" altLang="zh-CN" sz="2800" dirty="0">
              <a:latin typeface="Heiti SC Light"/>
              <a:ea typeface="Heiti SC Light"/>
              <a:cs typeface="Heiti SC Light"/>
            </a:endParaRPr>
          </a:p>
          <a:p>
            <a:r>
              <a:rPr lang="zh-CN" altLang="en-US" sz="2800" b="1" dirty="0" smtClean="0">
                <a:latin typeface="Heiti SC Light"/>
                <a:ea typeface="Heiti SC Light"/>
                <a:cs typeface="Heiti SC Light"/>
              </a:rPr>
              <a:t>网上</a:t>
            </a:r>
            <a:r>
              <a:rPr lang="zh-CN" altLang="zh-CN" sz="2800" b="1" dirty="0" smtClean="0">
                <a:latin typeface="Heiti SC Light"/>
                <a:ea typeface="Heiti SC Light"/>
                <a:cs typeface="Heiti SC Light"/>
              </a:rPr>
              <a:t>发布</a:t>
            </a:r>
            <a:r>
              <a:rPr lang="zh-CN" altLang="en-US" sz="2800" b="1" dirty="0" smtClean="0">
                <a:latin typeface="Heiti SC Light"/>
                <a:ea typeface="Heiti SC Light"/>
                <a:cs typeface="Heiti SC Light"/>
              </a:rPr>
              <a:t>本阶段</a:t>
            </a:r>
            <a:r>
              <a:rPr lang="zh-CN" altLang="zh-CN" sz="2800" b="1" dirty="0" smtClean="0">
                <a:latin typeface="Heiti SC Light"/>
                <a:ea typeface="Heiti SC Light"/>
                <a:cs typeface="Heiti SC Light"/>
              </a:rPr>
              <a:t>任务：</a:t>
            </a:r>
            <a:r>
              <a:rPr lang="zh-CN" altLang="zh-CN" sz="2800" dirty="0" smtClean="0">
                <a:latin typeface="Heiti SC Light"/>
                <a:ea typeface="Heiti SC Light"/>
                <a:cs typeface="Heiti SC Light"/>
              </a:rPr>
              <a:t>完成教学实践</a:t>
            </a:r>
            <a:endParaRPr lang="zh-CN" altLang="zh-CN" sz="2800" dirty="0">
              <a:latin typeface="Heiti SC Light"/>
              <a:ea typeface="Heiti SC Light"/>
              <a:cs typeface="Heiti SC Light"/>
            </a:endParaRPr>
          </a:p>
          <a:p>
            <a:pPr lvl="0"/>
            <a:r>
              <a:rPr lang="zh-CN" altLang="en-US" sz="2800" dirty="0" smtClean="0">
                <a:latin typeface="Heiti SC Light"/>
                <a:ea typeface="Heiti SC Light"/>
                <a:cs typeface="Heiti SC Light"/>
              </a:rPr>
              <a:t>                                        </a:t>
            </a:r>
            <a:r>
              <a:rPr lang="zh-CN" altLang="zh-CN" sz="2800" dirty="0" smtClean="0">
                <a:latin typeface="Heiti SC Light"/>
                <a:ea typeface="Heiti SC Light"/>
                <a:cs typeface="Heiti SC Light"/>
              </a:rPr>
              <a:t>完成教学观察</a:t>
            </a:r>
            <a:endParaRPr lang="zh-CN" altLang="zh-CN" sz="2800" dirty="0">
              <a:latin typeface="Heiti SC Light"/>
              <a:ea typeface="Heiti SC Light"/>
              <a:cs typeface="Heiti SC Light"/>
            </a:endParaRPr>
          </a:p>
          <a:p>
            <a:pPr lvl="0"/>
            <a:r>
              <a:rPr lang="zh-CN" altLang="en-US" sz="2800" dirty="0" smtClean="0">
                <a:latin typeface="Heiti SC Light"/>
                <a:ea typeface="Heiti SC Light"/>
                <a:cs typeface="Heiti SC Light"/>
              </a:rPr>
              <a:t>                                        </a:t>
            </a:r>
            <a:r>
              <a:rPr lang="zh-CN" altLang="zh-CN" sz="2800" dirty="0" smtClean="0">
                <a:latin typeface="Heiti SC Light"/>
                <a:ea typeface="Heiti SC Light"/>
                <a:cs typeface="Heiti SC Light"/>
              </a:rPr>
              <a:t>完成教学评价</a:t>
            </a:r>
            <a:endParaRPr lang="zh-CN" altLang="zh-CN" sz="2800" dirty="0">
              <a:latin typeface="Heiti SC Light"/>
              <a:ea typeface="Heiti SC Light"/>
              <a:cs typeface="Heiti SC Light"/>
            </a:endParaRPr>
          </a:p>
          <a:p>
            <a:r>
              <a:rPr lang="zh-CN" altLang="zh-CN" sz="2800" dirty="0">
                <a:latin typeface="Heiti SC Light"/>
                <a:ea typeface="Heiti SC Light"/>
                <a:cs typeface="Heiti SC Light"/>
              </a:rPr>
              <a:t>提交</a:t>
            </a:r>
            <a:r>
              <a:rPr lang="zh-CN" altLang="zh-CN" sz="2800" dirty="0" smtClean="0">
                <a:latin typeface="Heiti SC Light"/>
                <a:ea typeface="Heiti SC Light"/>
                <a:cs typeface="Heiti SC Light"/>
              </a:rPr>
              <a:t>：</a:t>
            </a:r>
            <a:r>
              <a:rPr lang="zh-CN" altLang="zh-CN" sz="2800" b="1" dirty="0" smtClean="0">
                <a:solidFill>
                  <a:srgbClr val="FF0000"/>
                </a:solidFill>
                <a:latin typeface="Heiti SC Light"/>
                <a:ea typeface="Heiti SC Light"/>
                <a:cs typeface="Heiti SC Light"/>
              </a:rPr>
              <a:t>教学评价表单</a:t>
            </a:r>
            <a:endParaRPr lang="zh-CN" altLang="zh-CN" sz="2800" b="1" dirty="0">
              <a:solidFill>
                <a:srgbClr val="FF0000"/>
              </a:solidFill>
              <a:latin typeface="Heiti SC Light"/>
              <a:ea typeface="Heiti SC Light"/>
              <a:cs typeface="Heiti SC Light"/>
            </a:endParaRPr>
          </a:p>
        </p:txBody>
      </p:sp>
    </p:spTree>
    <p:extLst>
      <p:ext uri="{BB962C8B-B14F-4D97-AF65-F5344CB8AC3E}">
        <p14:creationId xmlns:p14="http://schemas.microsoft.com/office/powerpoint/2010/main" val="17082135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stCxn id="9" idx="6"/>
          </p:cNvCxnSpPr>
          <p:nvPr/>
        </p:nvCxnSpPr>
        <p:spPr>
          <a:xfrm>
            <a:off x="3902931" y="3429000"/>
            <a:ext cx="5436004" cy="0"/>
          </a:xfrm>
          <a:prstGeom prst="line">
            <a:avLst/>
          </a:prstGeom>
          <a:noFill/>
          <a:ln w="5715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 name="TextBox 8"/>
          <p:cNvSpPr txBox="1"/>
          <p:nvPr/>
        </p:nvSpPr>
        <p:spPr>
          <a:xfrm>
            <a:off x="4155559" y="2708921"/>
            <a:ext cx="5111903" cy="646331"/>
          </a:xfrm>
          <a:prstGeom prst="rect">
            <a:avLst/>
          </a:prstGeom>
          <a:noFill/>
        </p:spPr>
        <p:txBody>
          <a:bodyPr wrap="square" rtlCol="0">
            <a:spAutoFit/>
          </a:bodyPr>
          <a:lstStyle/>
          <a:p>
            <a:r>
              <a:rPr lang="zh-CN" altLang="en-US" sz="3600" b="1" baseline="0" dirty="0" smtClean="0">
                <a:solidFill>
                  <a:schemeClr val="tx1">
                    <a:lumMod val="65000"/>
                    <a:lumOff val="35000"/>
                  </a:schemeClr>
                </a:solidFill>
                <a:latin typeface="微软雅黑" pitchFamily="34" charset="-122"/>
                <a:ea typeface="微软雅黑" pitchFamily="34" charset="-122"/>
              </a:rPr>
              <a:t>   </a:t>
            </a:r>
            <a:r>
              <a:rPr lang="zh-CN" altLang="en-US" sz="3600" b="1" dirty="0" smtClean="0">
                <a:solidFill>
                  <a:schemeClr val="tx1">
                    <a:lumMod val="65000"/>
                    <a:lumOff val="35000"/>
                  </a:schemeClr>
                </a:solidFill>
                <a:latin typeface="微软雅黑" pitchFamily="34" charset="-122"/>
                <a:ea typeface="微软雅黑" pitchFamily="34" charset="-122"/>
              </a:rPr>
              <a:t>观点</a:t>
            </a:r>
            <a:endParaRPr lang="zh-CN" altLang="en-US" sz="3600" b="1" dirty="0">
              <a:solidFill>
                <a:schemeClr val="tx1">
                  <a:lumMod val="65000"/>
                  <a:lumOff val="35000"/>
                </a:schemeClr>
              </a:solidFill>
              <a:latin typeface="微软雅黑" pitchFamily="34" charset="-122"/>
              <a:ea typeface="微软雅黑" pitchFamily="34" charset="-122"/>
            </a:endParaRPr>
          </a:p>
        </p:txBody>
      </p:sp>
      <p:sp>
        <p:nvSpPr>
          <p:cNvPr id="9" name="椭圆 8"/>
          <p:cNvSpPr/>
          <p:nvPr/>
        </p:nvSpPr>
        <p:spPr>
          <a:xfrm>
            <a:off x="2102731" y="2528900"/>
            <a:ext cx="1800200" cy="1800200"/>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p:nvSpPr>
        <p:spPr>
          <a:xfrm>
            <a:off x="2592531" y="2907000"/>
            <a:ext cx="792000" cy="1044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404664"/>
            <a:ext cx="10114938" cy="5278369"/>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第二部分，网络环境下的校本研修的内容</a:t>
            </a:r>
          </a:p>
          <a:p>
            <a:pPr>
              <a:lnSpc>
                <a:spcPts val="4360"/>
              </a:lnSpc>
            </a:pPr>
            <a:r>
              <a:rPr lang="zh-CN" altLang="en-US" sz="2800" dirty="0" smtClean="0">
                <a:latin typeface="Heiti SC Light"/>
                <a:ea typeface="Heiti SC Light"/>
                <a:cs typeface="Heiti SC Light"/>
              </a:rPr>
              <a:t>例如</a:t>
            </a:r>
            <a:r>
              <a:rPr lang="en-US" altLang="zh-CN" sz="2800" dirty="0" smtClean="0">
                <a:latin typeface="Heiti SC Light"/>
                <a:ea typeface="Heiti SC Light"/>
                <a:cs typeface="Heiti SC Light"/>
              </a:rPr>
              <a:t>2015</a:t>
            </a:r>
            <a:r>
              <a:rPr lang="zh-CN" altLang="en-US" sz="2800" dirty="0" smtClean="0">
                <a:latin typeface="Heiti SC Light"/>
                <a:ea typeface="Heiti SC Light"/>
                <a:cs typeface="Heiti SC Light"/>
              </a:rPr>
              <a:t>年浙江的“网络研修与校本研修的相结合”的项目：</a:t>
            </a:r>
            <a:endParaRPr lang="en-US" altLang="zh-CN" sz="2800" dirty="0" smtClean="0">
              <a:latin typeface="Heiti SC Light"/>
              <a:ea typeface="Heiti SC Light"/>
              <a:cs typeface="Heiti SC Light"/>
            </a:endParaRPr>
          </a:p>
          <a:p>
            <a:pPr>
              <a:lnSpc>
                <a:spcPts val="4360"/>
              </a:lnSpc>
            </a:pPr>
            <a:endParaRPr lang="zh-CN" altLang="zh-CN" sz="2800" dirty="0">
              <a:latin typeface="Heiti SC Light"/>
              <a:ea typeface="Heiti SC Light"/>
              <a:cs typeface="Heiti SC Light"/>
            </a:endParaRPr>
          </a:p>
          <a:p>
            <a:pPr lvl="0">
              <a:lnSpc>
                <a:spcPts val="4360"/>
              </a:lnSpc>
            </a:pPr>
            <a:r>
              <a:rPr lang="zh-CN" altLang="en-US" sz="2800" b="1" dirty="0" smtClean="0">
                <a:solidFill>
                  <a:srgbClr val="FF0000"/>
                </a:solidFill>
                <a:latin typeface="Heiti SC Light"/>
                <a:ea typeface="Heiti SC Light"/>
                <a:cs typeface="Heiti SC Light"/>
              </a:rPr>
              <a:t>第二阶段：会</a:t>
            </a:r>
            <a:r>
              <a:rPr lang="zh-CN" altLang="zh-CN" sz="2800" b="1" dirty="0" smtClean="0">
                <a:solidFill>
                  <a:srgbClr val="FF0000"/>
                </a:solidFill>
                <a:latin typeface="Heiti SC Light"/>
                <a:ea typeface="Heiti SC Light"/>
                <a:cs typeface="Heiti SC Light"/>
              </a:rPr>
              <a:t>用整合</a:t>
            </a:r>
            <a:endParaRPr lang="en-US" altLang="zh-CN" sz="2800" b="1" dirty="0" smtClean="0">
              <a:solidFill>
                <a:srgbClr val="FF0000"/>
              </a:solidFill>
              <a:latin typeface="Heiti SC Light"/>
              <a:ea typeface="Heiti SC Light"/>
              <a:cs typeface="Heiti SC Light"/>
            </a:endParaRPr>
          </a:p>
          <a:p>
            <a:r>
              <a:rPr lang="zh-CN" altLang="en-US" sz="2800" b="1" dirty="0" smtClean="0">
                <a:latin typeface="Heiti SC Light"/>
                <a:ea typeface="Heiti SC Light"/>
                <a:cs typeface="Heiti SC Light"/>
              </a:rPr>
              <a:t>线下完成本阶段</a:t>
            </a:r>
            <a:r>
              <a:rPr lang="zh-CN" altLang="zh-CN" sz="2800" b="1" dirty="0" smtClean="0">
                <a:latin typeface="Heiti SC Light"/>
                <a:ea typeface="Heiti SC Light"/>
                <a:cs typeface="Heiti SC Light"/>
              </a:rPr>
              <a:t>任务：</a:t>
            </a:r>
            <a:r>
              <a:rPr lang="zh-CN" altLang="en-US" sz="2800" dirty="0" smtClean="0">
                <a:latin typeface="Heiti SC Light"/>
                <a:ea typeface="Heiti SC Light"/>
                <a:cs typeface="Heiti SC Light"/>
              </a:rPr>
              <a:t>教师预设的教学设计要在课堂上</a:t>
            </a:r>
            <a:r>
              <a:rPr lang="zh-CN" altLang="zh-CN" sz="2800" dirty="0" smtClean="0">
                <a:latin typeface="Heiti SC Light"/>
                <a:ea typeface="Heiti SC Light"/>
                <a:cs typeface="Heiti SC Light"/>
              </a:rPr>
              <a:t>完成</a:t>
            </a:r>
            <a:r>
              <a:rPr lang="zh-CN" altLang="en-US" sz="2800" dirty="0" smtClean="0">
                <a:latin typeface="Heiti SC Light"/>
                <a:ea typeface="Heiti SC Light"/>
                <a:cs typeface="Heiti SC Light"/>
              </a:rPr>
              <a:t>。</a:t>
            </a:r>
            <a:endParaRPr lang="zh-CN" altLang="zh-CN" sz="2800" dirty="0">
              <a:latin typeface="Heiti SC Light"/>
              <a:ea typeface="Heiti SC Light"/>
              <a:cs typeface="Heiti SC Light"/>
            </a:endParaRPr>
          </a:p>
          <a:p>
            <a:pPr lvl="0"/>
            <a:r>
              <a:rPr lang="zh-CN" altLang="en-US" sz="2800" dirty="0" smtClean="0">
                <a:latin typeface="Heiti SC Light"/>
                <a:ea typeface="Heiti SC Light"/>
                <a:cs typeface="Heiti SC Light"/>
              </a:rPr>
              <a:t>                                        工作坊的成员依据</a:t>
            </a:r>
            <a:r>
              <a:rPr lang="en-US" altLang="zh-CN" sz="2800" dirty="0" smtClean="0">
                <a:latin typeface="Heiti SC Light"/>
                <a:ea typeface="Heiti SC Light"/>
                <a:cs typeface="Heiti SC Light"/>
              </a:rPr>
              <a:t>5-1</a:t>
            </a:r>
            <a:r>
              <a:rPr lang="zh-CN" altLang="en-US" sz="2800" dirty="0" smtClean="0">
                <a:latin typeface="Heiti SC Light"/>
                <a:ea typeface="Heiti SC Light"/>
                <a:cs typeface="Heiti SC Light"/>
              </a:rPr>
              <a:t>进行课堂</a:t>
            </a:r>
            <a:r>
              <a:rPr lang="zh-CN" altLang="zh-CN" sz="2800" dirty="0" smtClean="0">
                <a:latin typeface="Heiti SC Light"/>
                <a:ea typeface="Heiti SC Light"/>
                <a:cs typeface="Heiti SC Light"/>
              </a:rPr>
              <a:t>教学观察</a:t>
            </a:r>
            <a:r>
              <a:rPr lang="zh-CN" altLang="en-US" sz="2800" dirty="0" smtClean="0">
                <a:latin typeface="Heiti SC Light"/>
                <a:ea typeface="Heiti SC Light"/>
                <a:cs typeface="Heiti SC Light"/>
              </a:rPr>
              <a:t>。</a:t>
            </a:r>
            <a:endParaRPr lang="en-US" altLang="zh-CN" sz="2800" dirty="0" smtClean="0">
              <a:latin typeface="Heiti SC Light"/>
              <a:ea typeface="Heiti SC Light"/>
              <a:cs typeface="Heiti SC Light"/>
            </a:endParaRPr>
          </a:p>
          <a:p>
            <a:pPr lvl="0"/>
            <a:endParaRPr lang="en-US" altLang="zh-CN" sz="2800" dirty="0" smtClean="0">
              <a:latin typeface="Heiti SC Light"/>
              <a:ea typeface="Heiti SC Light"/>
              <a:cs typeface="Heiti SC Light"/>
            </a:endParaRPr>
          </a:p>
          <a:p>
            <a:pPr lvl="0"/>
            <a:r>
              <a:rPr lang="zh-CN" altLang="en-US" sz="2800" b="1" dirty="0" smtClean="0">
                <a:latin typeface="Heiti SC Light"/>
                <a:ea typeface="Heiti SC Light"/>
                <a:cs typeface="Heiti SC Light"/>
              </a:rPr>
              <a:t>线上学员与专家互动答疑解惑</a:t>
            </a:r>
            <a:endParaRPr lang="en-US" altLang="zh-CN" sz="2800" b="1" dirty="0" smtClean="0">
              <a:latin typeface="Heiti SC Light"/>
              <a:ea typeface="Heiti SC Light"/>
              <a:cs typeface="Heiti SC Light"/>
            </a:endParaRPr>
          </a:p>
          <a:p>
            <a:pPr lvl="0"/>
            <a:endParaRPr lang="zh-CN" altLang="zh-CN" sz="2800" dirty="0">
              <a:latin typeface="Heiti SC Light"/>
              <a:ea typeface="Heiti SC Light"/>
              <a:cs typeface="Heiti SC Light"/>
            </a:endParaRPr>
          </a:p>
          <a:p>
            <a:r>
              <a:rPr lang="zh-CN" altLang="en-US" sz="2800" dirty="0" smtClean="0">
                <a:latin typeface="Heiti SC Light"/>
                <a:ea typeface="Heiti SC Light"/>
                <a:cs typeface="Heiti SC Light"/>
              </a:rPr>
              <a:t>线下在坊内学员的互助研讨后完善</a:t>
            </a:r>
            <a:r>
              <a:rPr lang="en-US" altLang="zh-CN" sz="2800" dirty="0" smtClean="0">
                <a:latin typeface="Heiti SC Light"/>
                <a:ea typeface="Heiti SC Light"/>
                <a:cs typeface="Heiti SC Light"/>
              </a:rPr>
              <a:t>6-1</a:t>
            </a:r>
            <a:r>
              <a:rPr lang="zh-CN" altLang="en-US" sz="2800" dirty="0" smtClean="0">
                <a:latin typeface="Heiti SC Light"/>
                <a:ea typeface="Heiti SC Light"/>
                <a:cs typeface="Heiti SC Light"/>
              </a:rPr>
              <a:t>，并</a:t>
            </a:r>
            <a:r>
              <a:rPr lang="zh-CN" altLang="zh-CN" sz="2800" dirty="0" smtClean="0">
                <a:latin typeface="Heiti SC Light"/>
                <a:ea typeface="Heiti SC Light"/>
                <a:cs typeface="Heiti SC Light"/>
              </a:rPr>
              <a:t>提交：</a:t>
            </a:r>
            <a:r>
              <a:rPr lang="zh-CN" altLang="zh-CN" sz="2800" b="1" dirty="0" smtClean="0">
                <a:solidFill>
                  <a:srgbClr val="FF0000"/>
                </a:solidFill>
                <a:latin typeface="Heiti SC Light"/>
                <a:ea typeface="Heiti SC Light"/>
                <a:cs typeface="Heiti SC Light"/>
              </a:rPr>
              <a:t>教学评价表单</a:t>
            </a:r>
            <a:endParaRPr lang="zh-CN" altLang="zh-CN" sz="2800" b="1" dirty="0">
              <a:solidFill>
                <a:srgbClr val="FF0000"/>
              </a:solidFill>
              <a:latin typeface="Heiti SC Light"/>
              <a:ea typeface="Heiti SC Light"/>
              <a:cs typeface="Heiti SC Light"/>
            </a:endParaRPr>
          </a:p>
        </p:txBody>
      </p:sp>
    </p:spTree>
    <p:extLst>
      <p:ext uri="{BB962C8B-B14F-4D97-AF65-F5344CB8AC3E}">
        <p14:creationId xmlns:p14="http://schemas.microsoft.com/office/powerpoint/2010/main" val="243547796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404664"/>
            <a:ext cx="9929882" cy="5339069"/>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第二部分，网络环境下的校本研修的内容</a:t>
            </a:r>
          </a:p>
          <a:p>
            <a:pPr>
              <a:lnSpc>
                <a:spcPts val="4360"/>
              </a:lnSpc>
            </a:pPr>
            <a:r>
              <a:rPr lang="zh-CN" altLang="en-US" sz="2800" dirty="0" smtClean="0">
                <a:latin typeface="Heiti SC Light"/>
                <a:ea typeface="Heiti SC Light"/>
                <a:cs typeface="Heiti SC Light"/>
              </a:rPr>
              <a:t>例如</a:t>
            </a:r>
            <a:r>
              <a:rPr lang="en-US" altLang="zh-CN" sz="2800" dirty="0" smtClean="0">
                <a:latin typeface="Heiti SC Light"/>
                <a:ea typeface="Heiti SC Light"/>
                <a:cs typeface="Heiti SC Light"/>
              </a:rPr>
              <a:t>2015</a:t>
            </a:r>
            <a:r>
              <a:rPr lang="zh-CN" altLang="en-US" sz="2800" dirty="0" smtClean="0">
                <a:latin typeface="Heiti SC Light"/>
                <a:ea typeface="Heiti SC Light"/>
                <a:cs typeface="Heiti SC Light"/>
              </a:rPr>
              <a:t>年浙江的“网络研修与校本研修的相结合”的项目：</a:t>
            </a:r>
            <a:endParaRPr lang="en-US" altLang="zh-CN" sz="2800" dirty="0" smtClean="0">
              <a:latin typeface="Heiti SC Light"/>
              <a:ea typeface="Heiti SC Light"/>
              <a:cs typeface="Heiti SC Light"/>
            </a:endParaRPr>
          </a:p>
          <a:p>
            <a:pPr>
              <a:lnSpc>
                <a:spcPts val="4360"/>
              </a:lnSpc>
            </a:pPr>
            <a:endParaRPr lang="zh-CN" altLang="zh-CN" sz="2800" dirty="0">
              <a:latin typeface="Heiti SC Light"/>
              <a:ea typeface="Heiti SC Light"/>
              <a:cs typeface="Heiti SC Light"/>
            </a:endParaRPr>
          </a:p>
          <a:p>
            <a:r>
              <a:rPr lang="zh-CN" altLang="en-US" sz="2800" b="1" dirty="0" smtClean="0">
                <a:solidFill>
                  <a:srgbClr val="FF0000"/>
                </a:solidFill>
                <a:latin typeface="Heiti SC Light"/>
                <a:ea typeface="Heiti SC Light"/>
                <a:cs typeface="Heiti SC Light"/>
              </a:rPr>
              <a:t>第三阶段：善</a:t>
            </a:r>
            <a:r>
              <a:rPr lang="zh-CN" altLang="zh-CN" sz="2800" b="1" dirty="0" smtClean="0">
                <a:solidFill>
                  <a:srgbClr val="FF0000"/>
                </a:solidFill>
                <a:latin typeface="Heiti SC Light"/>
                <a:ea typeface="Heiti SC Light"/>
                <a:cs typeface="Heiti SC Light"/>
              </a:rPr>
              <a:t>用整合</a:t>
            </a:r>
            <a:endParaRPr lang="en-US" altLang="zh-CN" sz="2800" b="1" dirty="0" smtClean="0">
              <a:solidFill>
                <a:srgbClr val="FF0000"/>
              </a:solidFill>
              <a:latin typeface="Heiti SC Light"/>
              <a:ea typeface="Heiti SC Light"/>
              <a:cs typeface="Heiti SC Light"/>
            </a:endParaRPr>
          </a:p>
          <a:p>
            <a:pPr>
              <a:lnSpc>
                <a:spcPts val="4360"/>
              </a:lnSpc>
            </a:pPr>
            <a:r>
              <a:rPr lang="zh-CN" altLang="en-US" sz="2800" b="1" dirty="0" smtClean="0">
                <a:latin typeface="Heiti SC Light"/>
                <a:ea typeface="Heiti SC Light"/>
                <a:cs typeface="Heiti SC Light"/>
              </a:rPr>
              <a:t>网上</a:t>
            </a:r>
            <a:r>
              <a:rPr lang="zh-CN" altLang="zh-CN" sz="2800" b="1" dirty="0" smtClean="0">
                <a:latin typeface="Heiti SC Light"/>
                <a:ea typeface="Heiti SC Light"/>
                <a:cs typeface="Heiti SC Light"/>
              </a:rPr>
              <a:t>发布主题研修活动：</a:t>
            </a:r>
            <a:r>
              <a:rPr lang="zh-CN" altLang="zh-CN" sz="2800" dirty="0" smtClean="0">
                <a:latin typeface="Heiti SC Light"/>
                <a:ea typeface="Heiti SC Light"/>
                <a:cs typeface="Heiti SC Light"/>
              </a:rPr>
              <a:t>整合关键是些什么</a:t>
            </a:r>
            <a:endParaRPr lang="zh-CN" altLang="zh-CN" sz="2800" dirty="0">
              <a:latin typeface="Heiti SC Light"/>
              <a:ea typeface="Heiti SC Light"/>
              <a:cs typeface="Heiti SC Light"/>
            </a:endParaRPr>
          </a:p>
          <a:p>
            <a:pPr lvl="1">
              <a:lnSpc>
                <a:spcPts val="4360"/>
              </a:lnSpc>
            </a:pPr>
            <a:r>
              <a:rPr lang="zh-CN" altLang="en-US" sz="2800" dirty="0" smtClean="0">
                <a:latin typeface="Heiti SC Light"/>
                <a:ea typeface="Heiti SC Light"/>
                <a:cs typeface="Heiti SC Light"/>
              </a:rPr>
              <a:t>                                       </a:t>
            </a:r>
            <a:r>
              <a:rPr lang="zh-CN" altLang="zh-CN" sz="2800" dirty="0" smtClean="0">
                <a:latin typeface="Heiti SC Light"/>
                <a:ea typeface="Heiti SC Light"/>
                <a:cs typeface="Heiti SC Light"/>
              </a:rPr>
              <a:t>整合的二</a:t>
            </a:r>
            <a:r>
              <a:rPr lang="en-US" altLang="zh-CN" sz="2800" dirty="0">
                <a:latin typeface="Heiti SC Light"/>
                <a:ea typeface="Heiti SC Light"/>
                <a:cs typeface="Heiti SC Light"/>
              </a:rPr>
              <a:t>+</a:t>
            </a:r>
            <a:r>
              <a:rPr lang="zh-CN" altLang="zh-CN" sz="2800" dirty="0">
                <a:latin typeface="Heiti SC Light"/>
                <a:ea typeface="Heiti SC Light"/>
                <a:cs typeface="Heiti SC Light"/>
              </a:rPr>
              <a:t>一法则</a:t>
            </a:r>
          </a:p>
          <a:p>
            <a:pPr>
              <a:lnSpc>
                <a:spcPts val="4360"/>
              </a:lnSpc>
            </a:pPr>
            <a:r>
              <a:rPr lang="zh-CN" altLang="en-US" sz="2800" b="1" dirty="0" smtClean="0">
                <a:latin typeface="Heiti SC Light"/>
                <a:ea typeface="Heiti SC Light"/>
                <a:cs typeface="Heiti SC Light"/>
              </a:rPr>
              <a:t>网上</a:t>
            </a:r>
            <a:r>
              <a:rPr lang="zh-CN" altLang="zh-CN" sz="2800" b="1" dirty="0" smtClean="0">
                <a:latin typeface="Heiti SC Light"/>
                <a:ea typeface="Heiti SC Light"/>
                <a:cs typeface="Heiti SC Light"/>
              </a:rPr>
              <a:t>发布本</a:t>
            </a:r>
            <a:r>
              <a:rPr lang="zh-CN" altLang="en-US" sz="2800" b="1" dirty="0" smtClean="0">
                <a:latin typeface="Heiti SC Light"/>
                <a:ea typeface="Heiti SC Light"/>
                <a:cs typeface="Heiti SC Light"/>
              </a:rPr>
              <a:t>阶段的研修</a:t>
            </a:r>
            <a:r>
              <a:rPr lang="zh-CN" altLang="zh-CN" sz="2800" b="1" dirty="0" smtClean="0">
                <a:latin typeface="Heiti SC Light"/>
                <a:ea typeface="Heiti SC Light"/>
                <a:cs typeface="Heiti SC Light"/>
              </a:rPr>
              <a:t>任务：</a:t>
            </a:r>
            <a:r>
              <a:rPr lang="zh-CN" altLang="zh-CN" sz="2800" dirty="0" smtClean="0">
                <a:latin typeface="Heiti SC Light"/>
                <a:ea typeface="Heiti SC Light"/>
                <a:cs typeface="Heiti SC Light"/>
              </a:rPr>
              <a:t>完成教学反思</a:t>
            </a:r>
            <a:endParaRPr lang="zh-CN" altLang="zh-CN" sz="2800" dirty="0">
              <a:latin typeface="Heiti SC Light"/>
              <a:ea typeface="Heiti SC Light"/>
              <a:cs typeface="Heiti SC Light"/>
            </a:endParaRPr>
          </a:p>
          <a:p>
            <a:pPr lvl="0">
              <a:lnSpc>
                <a:spcPts val="4360"/>
              </a:lnSpc>
            </a:pPr>
            <a:r>
              <a:rPr lang="zh-CN" altLang="en-US" sz="2800" dirty="0" smtClean="0">
                <a:latin typeface="Heiti SC Light"/>
                <a:ea typeface="Heiti SC Light"/>
                <a:cs typeface="Heiti SC Light"/>
              </a:rPr>
              <a:t>                                                    </a:t>
            </a:r>
            <a:r>
              <a:rPr lang="zh-CN" altLang="zh-CN" sz="2800" dirty="0" smtClean="0">
                <a:latin typeface="Heiti SC Light"/>
                <a:ea typeface="Heiti SC Light"/>
                <a:cs typeface="Heiti SC Light"/>
              </a:rPr>
              <a:t>修改教学设计</a:t>
            </a:r>
            <a:endParaRPr lang="zh-CN" altLang="zh-CN" sz="2800" dirty="0">
              <a:latin typeface="Heiti SC Light"/>
              <a:ea typeface="Heiti SC Light"/>
              <a:cs typeface="Heiti SC Light"/>
            </a:endParaRPr>
          </a:p>
          <a:p>
            <a:pPr>
              <a:lnSpc>
                <a:spcPts val="4360"/>
              </a:lnSpc>
            </a:pPr>
            <a:r>
              <a:rPr lang="zh-CN" altLang="zh-CN" sz="2800" b="1" dirty="0">
                <a:latin typeface="Heiti SC Light"/>
                <a:ea typeface="Heiti SC Light"/>
                <a:cs typeface="Heiti SC Light"/>
              </a:rPr>
              <a:t>提交</a:t>
            </a:r>
            <a:r>
              <a:rPr lang="zh-CN" altLang="zh-CN" sz="2800" b="1" dirty="0" smtClean="0">
                <a:latin typeface="Heiti SC Light"/>
                <a:ea typeface="Heiti SC Light"/>
                <a:cs typeface="Heiti SC Light"/>
              </a:rPr>
              <a:t>：</a:t>
            </a:r>
            <a:r>
              <a:rPr lang="zh-CN" altLang="zh-CN" sz="2800" b="1" dirty="0" smtClean="0">
                <a:solidFill>
                  <a:srgbClr val="FF0000"/>
                </a:solidFill>
                <a:latin typeface="Heiti SC Light"/>
                <a:ea typeface="Heiti SC Light"/>
                <a:cs typeface="Heiti SC Light"/>
              </a:rPr>
              <a:t>教学设计终稿</a:t>
            </a:r>
            <a:endParaRPr lang="zh-CN" altLang="zh-CN" sz="2800" b="1" dirty="0">
              <a:solidFill>
                <a:srgbClr val="FF0000"/>
              </a:solidFill>
              <a:latin typeface="Heiti SC Light"/>
              <a:ea typeface="Heiti SC Light"/>
              <a:cs typeface="Heiti SC Light"/>
            </a:endParaRPr>
          </a:p>
        </p:txBody>
      </p:sp>
    </p:spTree>
    <p:extLst>
      <p:ext uri="{BB962C8B-B14F-4D97-AF65-F5344CB8AC3E}">
        <p14:creationId xmlns:p14="http://schemas.microsoft.com/office/powerpoint/2010/main" val="285105252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528056"/>
            <a:ext cx="10114938" cy="5709256"/>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第二部分，网络环境下的校本研修的内容</a:t>
            </a:r>
          </a:p>
          <a:p>
            <a:pPr>
              <a:lnSpc>
                <a:spcPts val="4360"/>
              </a:lnSpc>
            </a:pPr>
            <a:r>
              <a:rPr lang="zh-CN" altLang="en-US" sz="2800" dirty="0" smtClean="0">
                <a:latin typeface="Heiti SC Light"/>
                <a:ea typeface="Heiti SC Light"/>
                <a:cs typeface="Heiti SC Light"/>
              </a:rPr>
              <a:t>例如</a:t>
            </a:r>
            <a:r>
              <a:rPr lang="en-US" altLang="zh-CN" sz="2800" dirty="0" smtClean="0">
                <a:latin typeface="Heiti SC Light"/>
                <a:ea typeface="Heiti SC Light"/>
                <a:cs typeface="Heiti SC Light"/>
              </a:rPr>
              <a:t>2015</a:t>
            </a:r>
            <a:r>
              <a:rPr lang="zh-CN" altLang="en-US" sz="2800" dirty="0" smtClean="0">
                <a:latin typeface="Heiti SC Light"/>
                <a:ea typeface="Heiti SC Light"/>
                <a:cs typeface="Heiti SC Light"/>
              </a:rPr>
              <a:t>年浙江的“网络研修与校本研修的相结合”的项目：</a:t>
            </a:r>
            <a:endParaRPr lang="en-US" altLang="zh-CN" sz="2800" dirty="0" smtClean="0">
              <a:latin typeface="Heiti SC Light"/>
              <a:ea typeface="Heiti SC Light"/>
              <a:cs typeface="Heiti SC Light"/>
            </a:endParaRPr>
          </a:p>
          <a:p>
            <a:pPr>
              <a:lnSpc>
                <a:spcPts val="4360"/>
              </a:lnSpc>
            </a:pPr>
            <a:endParaRPr lang="zh-CN" altLang="zh-CN" sz="2800" dirty="0">
              <a:latin typeface="Heiti SC Light"/>
              <a:ea typeface="Heiti SC Light"/>
              <a:cs typeface="Heiti SC Light"/>
            </a:endParaRPr>
          </a:p>
          <a:p>
            <a:pPr lvl="0">
              <a:lnSpc>
                <a:spcPts val="4360"/>
              </a:lnSpc>
            </a:pPr>
            <a:r>
              <a:rPr lang="zh-CN" altLang="en-US" sz="2800" b="1" dirty="0" smtClean="0">
                <a:solidFill>
                  <a:srgbClr val="FF0000"/>
                </a:solidFill>
                <a:latin typeface="Heiti SC Light"/>
                <a:ea typeface="Heiti SC Light"/>
                <a:cs typeface="Heiti SC Light"/>
              </a:rPr>
              <a:t>第三阶段：善</a:t>
            </a:r>
            <a:r>
              <a:rPr lang="zh-CN" altLang="zh-CN" sz="2800" b="1" dirty="0" smtClean="0">
                <a:solidFill>
                  <a:srgbClr val="FF0000"/>
                </a:solidFill>
                <a:latin typeface="Heiti SC Light"/>
                <a:ea typeface="Heiti SC Light"/>
                <a:cs typeface="Heiti SC Light"/>
              </a:rPr>
              <a:t>用整合</a:t>
            </a:r>
            <a:endParaRPr lang="en-US" altLang="zh-CN" sz="2800" b="1" dirty="0" smtClean="0">
              <a:solidFill>
                <a:srgbClr val="FF0000"/>
              </a:solidFill>
              <a:latin typeface="Heiti SC Light"/>
              <a:ea typeface="Heiti SC Light"/>
              <a:cs typeface="Heiti SC Light"/>
            </a:endParaRPr>
          </a:p>
          <a:p>
            <a:r>
              <a:rPr lang="zh-CN" altLang="en-US" sz="2800" b="1" dirty="0" smtClean="0">
                <a:latin typeface="Heiti SC Light"/>
                <a:ea typeface="Heiti SC Light"/>
                <a:cs typeface="Heiti SC Light"/>
              </a:rPr>
              <a:t>线下完成本阶段</a:t>
            </a:r>
            <a:r>
              <a:rPr lang="zh-CN" altLang="zh-CN" sz="2800" b="1" dirty="0" smtClean="0">
                <a:latin typeface="Heiti SC Light"/>
                <a:ea typeface="Heiti SC Light"/>
                <a:cs typeface="Heiti SC Light"/>
              </a:rPr>
              <a:t>任务：</a:t>
            </a:r>
            <a:r>
              <a:rPr lang="zh-CN" altLang="en-US" sz="2800" dirty="0" smtClean="0">
                <a:latin typeface="Heiti SC Light"/>
                <a:ea typeface="Heiti SC Light"/>
                <a:cs typeface="Heiti SC Light"/>
              </a:rPr>
              <a:t>教师在教学实践的工程中依据</a:t>
            </a:r>
            <a:r>
              <a:rPr lang="en-US" altLang="zh-CN" sz="2800" dirty="0" smtClean="0">
                <a:latin typeface="Heiti SC Light"/>
                <a:ea typeface="Heiti SC Light"/>
                <a:cs typeface="Heiti SC Light"/>
              </a:rPr>
              <a:t>8-1</a:t>
            </a:r>
            <a:r>
              <a:rPr lang="zh-CN" altLang="en-US" sz="2800" dirty="0" smtClean="0">
                <a:latin typeface="Heiti SC Light"/>
                <a:ea typeface="Heiti SC Light"/>
                <a:cs typeface="Heiti SC Light"/>
              </a:rPr>
              <a:t>学情分</a:t>
            </a:r>
            <a:endParaRPr lang="en-US" altLang="zh-CN" sz="2800" dirty="0" smtClean="0">
              <a:latin typeface="Heiti SC Light"/>
              <a:ea typeface="Heiti SC Light"/>
              <a:cs typeface="Heiti SC Light"/>
            </a:endParaRPr>
          </a:p>
          <a:p>
            <a:r>
              <a:rPr lang="en-US" altLang="zh-CN" sz="2800" dirty="0">
                <a:latin typeface="Heiti SC Light"/>
                <a:ea typeface="Heiti SC Light"/>
                <a:cs typeface="Heiti SC Light"/>
              </a:rPr>
              <a:t> </a:t>
            </a:r>
            <a:r>
              <a:rPr lang="en-US" altLang="zh-CN" sz="2800" dirty="0" smtClean="0">
                <a:latin typeface="Heiti SC Light"/>
                <a:ea typeface="Heiti SC Light"/>
                <a:cs typeface="Heiti SC Light"/>
              </a:rPr>
              <a:t>                                       </a:t>
            </a:r>
            <a:r>
              <a:rPr lang="zh-CN" altLang="en-US" sz="2800" dirty="0" smtClean="0">
                <a:latin typeface="Heiti SC Light"/>
                <a:ea typeface="Heiti SC Light"/>
                <a:cs typeface="Heiti SC Light"/>
              </a:rPr>
              <a:t>析、</a:t>
            </a:r>
            <a:r>
              <a:rPr lang="en-US" altLang="zh-CN" sz="2800" dirty="0" smtClean="0">
                <a:latin typeface="Heiti SC Light"/>
                <a:ea typeface="Heiti SC Light"/>
                <a:cs typeface="Heiti SC Light"/>
              </a:rPr>
              <a:t>8-2</a:t>
            </a:r>
            <a:r>
              <a:rPr lang="zh-CN" altLang="en-US" sz="2800" dirty="0" smtClean="0">
                <a:latin typeface="Heiti SC Light"/>
                <a:ea typeface="Heiti SC Light"/>
                <a:cs typeface="Heiti SC Light"/>
              </a:rPr>
              <a:t>教学内容、</a:t>
            </a:r>
            <a:r>
              <a:rPr lang="en-US" altLang="zh-CN" sz="2800" dirty="0" smtClean="0">
                <a:latin typeface="Heiti SC Light"/>
                <a:ea typeface="Heiti SC Light"/>
                <a:cs typeface="Heiti SC Light"/>
              </a:rPr>
              <a:t>8-3</a:t>
            </a:r>
            <a:r>
              <a:rPr lang="zh-CN" altLang="en-US" sz="2800" dirty="0" smtClean="0">
                <a:latin typeface="Heiti SC Light"/>
                <a:ea typeface="Heiti SC Light"/>
                <a:cs typeface="Heiti SC Light"/>
              </a:rPr>
              <a:t>教学设计三个模板</a:t>
            </a:r>
            <a:endParaRPr lang="en-US" altLang="zh-CN" sz="2800" dirty="0" smtClean="0">
              <a:latin typeface="Heiti SC Light"/>
              <a:ea typeface="Heiti SC Light"/>
              <a:cs typeface="Heiti SC Light"/>
            </a:endParaRPr>
          </a:p>
          <a:p>
            <a:r>
              <a:rPr lang="zh-CN" altLang="zh-CN" sz="2800" dirty="0">
                <a:latin typeface="Heiti SC Light"/>
                <a:ea typeface="Heiti SC Light"/>
                <a:cs typeface="Heiti SC Light"/>
              </a:rPr>
              <a:t> </a:t>
            </a:r>
            <a:r>
              <a:rPr lang="zh-CN" altLang="en-US" sz="2800" dirty="0" smtClean="0">
                <a:latin typeface="Heiti SC Light"/>
                <a:ea typeface="Heiti SC Light"/>
                <a:cs typeface="Heiti SC Light"/>
              </a:rPr>
              <a:t>                                        修改完善教学设计。</a:t>
            </a:r>
            <a:endParaRPr lang="zh-CN" altLang="zh-CN" sz="2800" dirty="0">
              <a:latin typeface="Heiti SC Light"/>
              <a:ea typeface="Heiti SC Light"/>
              <a:cs typeface="Heiti SC Light"/>
            </a:endParaRPr>
          </a:p>
          <a:p>
            <a:pPr lvl="0"/>
            <a:r>
              <a:rPr lang="zh-CN" altLang="en-US" sz="2800" dirty="0" smtClean="0">
                <a:latin typeface="Heiti SC Light"/>
                <a:ea typeface="Heiti SC Light"/>
                <a:cs typeface="Heiti SC Light"/>
              </a:rPr>
              <a:t>                                        工作坊的成员依据</a:t>
            </a:r>
            <a:r>
              <a:rPr lang="en-US" altLang="zh-CN" sz="2800" dirty="0" smtClean="0">
                <a:latin typeface="Heiti SC Light"/>
                <a:ea typeface="Heiti SC Light"/>
                <a:cs typeface="Heiti SC Light"/>
              </a:rPr>
              <a:t>5-1</a:t>
            </a:r>
            <a:r>
              <a:rPr lang="zh-CN" altLang="en-US" sz="2800" dirty="0" smtClean="0">
                <a:latin typeface="Heiti SC Light"/>
                <a:ea typeface="Heiti SC Light"/>
                <a:cs typeface="Heiti SC Light"/>
              </a:rPr>
              <a:t>进行课堂</a:t>
            </a:r>
            <a:r>
              <a:rPr lang="zh-CN" altLang="zh-CN" sz="2800" dirty="0" smtClean="0">
                <a:latin typeface="Heiti SC Light"/>
                <a:ea typeface="Heiti SC Light"/>
                <a:cs typeface="Heiti SC Light"/>
              </a:rPr>
              <a:t>教学观察</a:t>
            </a:r>
            <a:r>
              <a:rPr lang="zh-CN" altLang="en-US" sz="2800" dirty="0" smtClean="0">
                <a:latin typeface="Heiti SC Light"/>
                <a:ea typeface="Heiti SC Light"/>
                <a:cs typeface="Heiti SC Light"/>
              </a:rPr>
              <a:t>。</a:t>
            </a:r>
            <a:endParaRPr lang="en-US" altLang="zh-CN" sz="2800" dirty="0" smtClean="0">
              <a:latin typeface="Heiti SC Light"/>
              <a:ea typeface="Heiti SC Light"/>
              <a:cs typeface="Heiti SC Light"/>
            </a:endParaRPr>
          </a:p>
          <a:p>
            <a:pPr lvl="0"/>
            <a:r>
              <a:rPr lang="en-US" altLang="en-US" sz="2800" b="1" dirty="0" smtClean="0">
                <a:latin typeface="Heiti SC Light"/>
                <a:ea typeface="Heiti SC Light"/>
                <a:cs typeface="Heiti SC Light"/>
              </a:rPr>
              <a:t>线</a:t>
            </a:r>
            <a:r>
              <a:rPr lang="zh-CN" altLang="en-US" sz="2800" b="1" dirty="0" smtClean="0">
                <a:latin typeface="Heiti SC Light"/>
                <a:ea typeface="Heiti SC Light"/>
                <a:cs typeface="Heiti SC Light"/>
              </a:rPr>
              <a:t>下专家在现场与学员互动答疑解惑。</a:t>
            </a:r>
            <a:endParaRPr lang="en-US" altLang="zh-CN" sz="2800" b="1" dirty="0" smtClean="0">
              <a:latin typeface="Heiti SC Light"/>
              <a:ea typeface="Heiti SC Light"/>
              <a:cs typeface="Heiti SC Light"/>
            </a:endParaRPr>
          </a:p>
          <a:p>
            <a:pPr lvl="0"/>
            <a:endParaRPr lang="zh-CN" altLang="zh-CN" sz="2800" dirty="0">
              <a:latin typeface="Heiti SC Light"/>
              <a:ea typeface="Heiti SC Light"/>
              <a:cs typeface="Heiti SC Light"/>
            </a:endParaRPr>
          </a:p>
          <a:p>
            <a:r>
              <a:rPr lang="zh-CN" altLang="en-US" sz="2800" dirty="0" smtClean="0">
                <a:latin typeface="Heiti SC Light"/>
                <a:ea typeface="Heiti SC Light"/>
                <a:cs typeface="Heiti SC Light"/>
              </a:rPr>
              <a:t>线下学员独自完成</a:t>
            </a:r>
            <a:r>
              <a:rPr lang="en-US" altLang="zh-CN" sz="2800" dirty="0" smtClean="0">
                <a:latin typeface="Heiti SC Light"/>
                <a:ea typeface="Heiti SC Light"/>
                <a:cs typeface="Heiti SC Light"/>
              </a:rPr>
              <a:t>7-</a:t>
            </a:r>
            <a:r>
              <a:rPr lang="zh-CN" altLang="en-US" sz="2800" dirty="0" smtClean="0">
                <a:latin typeface="Heiti SC Light"/>
                <a:ea typeface="Heiti SC Light"/>
                <a:cs typeface="Heiti SC Light"/>
              </a:rPr>
              <a:t>教学反思，并完善提交</a:t>
            </a:r>
            <a:r>
              <a:rPr lang="zh-CN" altLang="zh-CN" sz="2800" dirty="0" smtClean="0">
                <a:latin typeface="Heiti SC Light"/>
                <a:ea typeface="Heiti SC Light"/>
                <a:cs typeface="Heiti SC Light"/>
              </a:rPr>
              <a:t>：</a:t>
            </a:r>
            <a:r>
              <a:rPr lang="zh-CN" altLang="zh-CN" sz="2800" b="1" dirty="0" smtClean="0">
                <a:solidFill>
                  <a:srgbClr val="FF0000"/>
                </a:solidFill>
                <a:latin typeface="Heiti SC Light"/>
                <a:ea typeface="Heiti SC Light"/>
                <a:cs typeface="Heiti SC Light"/>
              </a:rPr>
              <a:t>教学</a:t>
            </a:r>
            <a:r>
              <a:rPr lang="zh-CN" altLang="en-US" sz="2800" b="1" dirty="0" smtClean="0">
                <a:solidFill>
                  <a:srgbClr val="FF0000"/>
                </a:solidFill>
                <a:latin typeface="Heiti SC Light"/>
                <a:ea typeface="Heiti SC Light"/>
                <a:cs typeface="Heiti SC Light"/>
              </a:rPr>
              <a:t>设计终稿</a:t>
            </a:r>
            <a:endParaRPr lang="zh-CN" altLang="zh-CN" sz="2800" b="1" dirty="0">
              <a:solidFill>
                <a:srgbClr val="FF0000"/>
              </a:solidFill>
              <a:latin typeface="Heiti SC Light"/>
              <a:ea typeface="Heiti SC Light"/>
              <a:cs typeface="Heiti SC Light"/>
            </a:endParaRPr>
          </a:p>
        </p:txBody>
      </p:sp>
    </p:spTree>
    <p:extLst>
      <p:ext uri="{BB962C8B-B14F-4D97-AF65-F5344CB8AC3E}">
        <p14:creationId xmlns:p14="http://schemas.microsoft.com/office/powerpoint/2010/main" val="387280961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857232"/>
            <a:ext cx="9929882" cy="4893647"/>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第二部分，网络环境下的校本研修的内容</a:t>
            </a:r>
            <a:endParaRPr lang="en-US" altLang="zh-CN" sz="4000" dirty="0" smtClean="0"/>
          </a:p>
          <a:p>
            <a:pPr>
              <a:lnSpc>
                <a:spcPct val="150000"/>
              </a:lnSpc>
            </a:pPr>
            <a:r>
              <a:rPr lang="zh-CN" altLang="en-US" sz="2800" b="1" dirty="0" smtClean="0">
                <a:latin typeface="黑体" pitchFamily="49" charset="-122"/>
                <a:ea typeface="黑体" pitchFamily="49" charset="-122"/>
              </a:rPr>
              <a:t>一、开展网上研修</a:t>
            </a:r>
          </a:p>
          <a:p>
            <a:pPr>
              <a:lnSpc>
                <a:spcPct val="150000"/>
              </a:lnSpc>
            </a:pPr>
            <a:r>
              <a:rPr lang="zh-CN" altLang="en-US" sz="2800" dirty="0" smtClean="0">
                <a:latin typeface="黑体" pitchFamily="49" charset="-122"/>
                <a:ea typeface="黑体" pitchFamily="49" charset="-122"/>
              </a:rPr>
              <a:t>建立了专供教师进行校本研修的网络交互平台（中国教师教育网）、博客圈</a:t>
            </a:r>
            <a:r>
              <a:rPr lang="en-US"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问题式教学实践</a:t>
            </a:r>
            <a:r>
              <a:rPr lang="en-US"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和</a:t>
            </a:r>
            <a:r>
              <a:rPr lang="en-US" sz="2800" dirty="0" smtClean="0">
                <a:latin typeface="黑体" pitchFamily="49" charset="-122"/>
                <a:ea typeface="黑体" pitchFamily="49" charset="-122"/>
              </a:rPr>
              <a:t>QQ </a:t>
            </a:r>
            <a:r>
              <a:rPr lang="zh-CN" altLang="en-US" sz="2800" dirty="0" smtClean="0">
                <a:latin typeface="黑体" pitchFamily="49" charset="-122"/>
                <a:ea typeface="黑体" pitchFamily="49" charset="-122"/>
              </a:rPr>
              <a:t>群等，教师们可以随时把自己的教学设计、案例反思、教学随笔、教育故事、论文心得等发送到网络状态下的交互空间，在那里互相学习、讨论、或跟帖发表意见和建议。</a:t>
            </a: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857232"/>
            <a:ext cx="9929882" cy="4893647"/>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第二部分，网络环境下的校本研修的内容</a:t>
            </a:r>
            <a:endParaRPr lang="en-US" altLang="zh-CN" sz="4000" dirty="0" smtClean="0"/>
          </a:p>
          <a:p>
            <a:pPr>
              <a:lnSpc>
                <a:spcPct val="150000"/>
              </a:lnSpc>
            </a:pPr>
            <a:r>
              <a:rPr lang="zh-CN" altLang="en-US" sz="2800" b="1" dirty="0" smtClean="0">
                <a:latin typeface="黑体" pitchFamily="49" charset="-122"/>
                <a:ea typeface="黑体" pitchFamily="49" charset="-122"/>
              </a:rPr>
              <a:t>一、开展网上研修</a:t>
            </a:r>
            <a:endParaRPr lang="zh-CN" altLang="en-US" sz="2800" dirty="0" smtClean="0">
              <a:latin typeface="黑体" pitchFamily="49" charset="-122"/>
              <a:ea typeface="黑体" pitchFamily="49" charset="-122"/>
            </a:endParaRPr>
          </a:p>
          <a:p>
            <a:pPr>
              <a:lnSpc>
                <a:spcPct val="150000"/>
              </a:lnSpc>
            </a:pPr>
            <a:r>
              <a:rPr lang="zh-CN" altLang="en-US" sz="2800" dirty="0" smtClean="0">
                <a:latin typeface="黑体" pitchFamily="49" charset="-122"/>
                <a:ea typeface="黑体" pitchFamily="49" charset="-122"/>
              </a:rPr>
              <a:t>研修内容的重点下移到教师工作坊或教研组和年级组，充分发挥团队作用，采用集体备课形式，进行互相研讨、合作交流。每次由集体确定教研主题，可在</a:t>
            </a:r>
            <a:r>
              <a:rPr lang="en-US" sz="2800" dirty="0" smtClean="0">
                <a:latin typeface="黑体" pitchFamily="49" charset="-122"/>
                <a:ea typeface="黑体" pitchFamily="49" charset="-122"/>
              </a:rPr>
              <a:t>QQ </a:t>
            </a:r>
            <a:r>
              <a:rPr lang="zh-CN" altLang="en-US" sz="2800" dirty="0" smtClean="0">
                <a:latin typeface="黑体" pitchFamily="49" charset="-122"/>
                <a:ea typeface="黑体" pitchFamily="49" charset="-122"/>
              </a:rPr>
              <a:t>群发出帖子后，组内的其他教师充分发挥自己见解；老师们在学习中反思，在反思中成长，也实现了专业切磋，协调合作，共同成长的目的。 </a:t>
            </a:r>
            <a:endParaRPr lang="zh-CN" altLang="en-US" sz="2800" dirty="0">
              <a:latin typeface="黑体" pitchFamily="49" charset="-122"/>
              <a:ea typeface="黑体" pitchFamily="49" charset="-122"/>
            </a:endParaRP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12829" y="857232"/>
            <a:ext cx="9929882" cy="4893647"/>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第二部分，网络环境下的校本研修的内容</a:t>
            </a:r>
            <a:endParaRPr lang="en-US" altLang="zh-CN" sz="4000" dirty="0" smtClean="0"/>
          </a:p>
          <a:p>
            <a:pPr>
              <a:lnSpc>
                <a:spcPct val="150000"/>
              </a:lnSpc>
            </a:pPr>
            <a:r>
              <a:rPr lang="zh-CN" altLang="en-US" sz="2800" dirty="0" smtClean="0">
                <a:latin typeface="黑体" pitchFamily="49" charset="-122"/>
                <a:ea typeface="黑体" pitchFamily="49" charset="-122"/>
              </a:rPr>
              <a:t>因此，网络环境下校本研修模式务求构建“网下”与“网上”结合的框架。“网下”实践、反思，自主学习，行为跟进；“网上”交流、讨论、质疑，分享经验、同伴互助，表达困难、获取指导。远程学习与校本实践“双轨”并进，专题培训侧重“专业引领”，并向校本研修延伸，使教师在“行为跟进”中跟自己的经验、背景结合，实现理论和理念的内化。</a:t>
            </a:r>
          </a:p>
        </p:txBody>
      </p:sp>
    </p:spTree>
    <p:extLst>
      <p:ext uri="{BB962C8B-B14F-4D97-AF65-F5344CB8AC3E}">
        <p14:creationId xmlns:p14="http://schemas.microsoft.com/office/powerpoint/2010/main" val="240047612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098515" y="857232"/>
            <a:ext cx="10429948" cy="3508653"/>
          </a:xfrm>
          <a:prstGeom prst="rect">
            <a:avLst/>
          </a:prstGeom>
          <a:noFill/>
        </p:spPr>
        <p:txBody>
          <a:bodyPr wrap="square" rtlCol="0">
            <a:spAutoFit/>
          </a:bodyPr>
          <a:lstStyle/>
          <a:p>
            <a:pPr>
              <a:lnSpc>
                <a:spcPct val="150000"/>
              </a:lnSpc>
            </a:pPr>
            <a:r>
              <a:rPr lang="zh-CN" altLang="en-US" sz="4000" b="1" dirty="0" smtClean="0">
                <a:solidFill>
                  <a:srgbClr val="C00000"/>
                </a:solidFill>
                <a:latin typeface="黑体" pitchFamily="49" charset="-122"/>
                <a:ea typeface="黑体" pitchFamily="49" charset="-122"/>
              </a:rPr>
              <a:t>第二部分，网络环境下的校本研修的内容</a:t>
            </a:r>
            <a:endParaRPr lang="en-US" altLang="zh-CN" sz="4000" dirty="0" smtClean="0"/>
          </a:p>
          <a:p>
            <a:pPr>
              <a:lnSpc>
                <a:spcPct val="150000"/>
              </a:lnSpc>
            </a:pPr>
            <a:endParaRPr lang="en-US" altLang="zh-CN" sz="3600" b="1" dirty="0" smtClean="0">
              <a:latin typeface="黑体" pitchFamily="49" charset="-122"/>
              <a:ea typeface="黑体" pitchFamily="49" charset="-122"/>
            </a:endParaRPr>
          </a:p>
          <a:p>
            <a:pPr>
              <a:lnSpc>
                <a:spcPct val="150000"/>
              </a:lnSpc>
            </a:pPr>
            <a:r>
              <a:rPr lang="zh-CN" altLang="en-US" sz="3600" b="1" dirty="0" smtClean="0">
                <a:latin typeface="黑体" pitchFamily="49" charset="-122"/>
                <a:ea typeface="黑体" pitchFamily="49" charset="-122"/>
              </a:rPr>
              <a:t>二、开展线下研修 </a:t>
            </a:r>
            <a:endParaRPr lang="zh-CN" altLang="en-US" sz="3600" dirty="0" smtClean="0">
              <a:latin typeface="黑体" pitchFamily="49" charset="-122"/>
              <a:ea typeface="黑体" pitchFamily="49" charset="-122"/>
            </a:endParaRPr>
          </a:p>
          <a:p>
            <a:pPr>
              <a:lnSpc>
                <a:spcPct val="150000"/>
              </a:lnSpc>
            </a:pPr>
            <a:r>
              <a:rPr lang="zh-CN" altLang="en-US" sz="3600" dirty="0" smtClean="0">
                <a:latin typeface="黑体" pitchFamily="49" charset="-122"/>
                <a:ea typeface="黑体" pitchFamily="49" charset="-122"/>
              </a:rPr>
              <a:t>线下研修，我们泛指校本研修。</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1837952" y="2533569"/>
            <a:ext cx="2239030" cy="154504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lstStyle/>
          <a:p>
            <a:pPr algn="ctr" eaLnBrk="1" fontAlgn="auto" hangingPunct="1">
              <a:spcBef>
                <a:spcPts val="0"/>
              </a:spcBef>
              <a:spcAft>
                <a:spcPts val="0"/>
              </a:spcAft>
              <a:defRPr/>
            </a:pPr>
            <a:r>
              <a:rPr lang="zh-CN" altLang="en-US" sz="3600" dirty="0">
                <a:solidFill>
                  <a:srgbClr val="FFFFFF"/>
                </a:solidFill>
                <a:latin typeface="黑体" panose="02010609060101010101" pitchFamily="49" charset="-122"/>
                <a:ea typeface="黑体" panose="02010609060101010101" pitchFamily="49" charset="-122"/>
              </a:rPr>
              <a:t>目录</a:t>
            </a:r>
          </a:p>
        </p:txBody>
      </p:sp>
      <p:sp>
        <p:nvSpPr>
          <p:cNvPr id="9" name="等腰三角形 8"/>
          <p:cNvSpPr/>
          <p:nvPr/>
        </p:nvSpPr>
        <p:spPr>
          <a:xfrm>
            <a:off x="1579170" y="2289062"/>
            <a:ext cx="2756595" cy="1902051"/>
          </a:xfrm>
          <a:prstGeom prst="triangle">
            <a:avLst/>
          </a:prstGeom>
          <a:noFill/>
          <a:ln>
            <a:solidFill>
              <a:schemeClr val="accent6">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0" name="文本框 11"/>
          <p:cNvSpPr txBox="1">
            <a:spLocks noChangeArrowheads="1"/>
          </p:cNvSpPr>
          <p:nvPr/>
        </p:nvSpPr>
        <p:spPr bwMode="auto">
          <a:xfrm>
            <a:off x="5847662" y="2357430"/>
            <a:ext cx="5395049" cy="523220"/>
          </a:xfrm>
          <a:prstGeom prst="rect">
            <a:avLst/>
          </a:prstGeom>
          <a:noFill/>
          <a:ln w="9525">
            <a:noFill/>
            <a:miter lim="800000"/>
            <a:headEnd/>
            <a:tailEnd/>
          </a:ln>
        </p:spPr>
        <p:txBody>
          <a:bodyPr>
            <a:spAutoFit/>
          </a:bodyPr>
          <a:lstStyle/>
          <a:p>
            <a:pPr eaLnBrk="1" hangingPunct="1"/>
            <a:r>
              <a:rPr lang="zh-CN" altLang="en-US" sz="2800" b="1" dirty="0" smtClean="0">
                <a:solidFill>
                  <a:schemeClr val="accent6">
                    <a:lumMod val="75000"/>
                  </a:schemeClr>
                </a:solidFill>
                <a:latin typeface="微软雅黑" pitchFamily="34" charset="-122"/>
                <a:ea typeface="微软雅黑" pitchFamily="34" charset="-122"/>
              </a:rPr>
              <a:t>研修</a:t>
            </a:r>
            <a:endParaRPr lang="zh-CN" altLang="en-US" sz="2800" b="1" dirty="0">
              <a:solidFill>
                <a:schemeClr val="accent6">
                  <a:lumMod val="75000"/>
                </a:schemeClr>
              </a:solidFill>
              <a:latin typeface="微软雅黑" pitchFamily="34" charset="-122"/>
              <a:ea typeface="微软雅黑" pitchFamily="34" charset="-122"/>
            </a:endParaRPr>
          </a:p>
        </p:txBody>
      </p:sp>
      <p:cxnSp>
        <p:nvCxnSpPr>
          <p:cNvPr id="11" name="直接连接符 10"/>
          <p:cNvCxnSpPr/>
          <p:nvPr/>
        </p:nvCxnSpPr>
        <p:spPr>
          <a:xfrm flipH="1">
            <a:off x="5188917" y="2318948"/>
            <a:ext cx="588824" cy="613516"/>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
        <p:nvSpPr>
          <p:cNvPr id="12" name="文本框 13"/>
          <p:cNvSpPr txBox="1">
            <a:spLocks noChangeArrowheads="1"/>
          </p:cNvSpPr>
          <p:nvPr/>
        </p:nvSpPr>
        <p:spPr bwMode="auto">
          <a:xfrm>
            <a:off x="4954513" y="2045940"/>
            <a:ext cx="455681" cy="707886"/>
          </a:xfrm>
          <a:prstGeom prst="rect">
            <a:avLst/>
          </a:prstGeom>
          <a:noFill/>
          <a:ln w="9525">
            <a:noFill/>
            <a:miter lim="800000"/>
            <a:headEnd/>
            <a:tailEnd/>
          </a:ln>
        </p:spPr>
        <p:txBody>
          <a:bodyPr>
            <a:spAutoFit/>
          </a:bodyPr>
          <a:lstStyle/>
          <a:p>
            <a:pPr eaLnBrk="1" hangingPunct="1"/>
            <a:r>
              <a:rPr lang="en-US" altLang="zh-CN" sz="4000">
                <a:solidFill>
                  <a:schemeClr val="accent6">
                    <a:lumMod val="75000"/>
                  </a:schemeClr>
                </a:solidFill>
                <a:latin typeface="华康俪金黑W8"/>
                <a:ea typeface="华康俪金黑W8"/>
                <a:cs typeface="华康俪金黑W8"/>
              </a:rPr>
              <a:t>1</a:t>
            </a:r>
            <a:endParaRPr lang="zh-CN" altLang="en-US" sz="4000">
              <a:solidFill>
                <a:schemeClr val="accent6">
                  <a:lumMod val="75000"/>
                </a:schemeClr>
              </a:solidFill>
              <a:latin typeface="华康俪金黑W8"/>
              <a:ea typeface="华康俪金黑W8"/>
              <a:cs typeface="华康俪金黑W8"/>
            </a:endParaRPr>
          </a:p>
        </p:txBody>
      </p:sp>
      <p:sp>
        <p:nvSpPr>
          <p:cNvPr id="15" name="文本框 15"/>
          <p:cNvSpPr txBox="1">
            <a:spLocks noChangeArrowheads="1"/>
          </p:cNvSpPr>
          <p:nvPr/>
        </p:nvSpPr>
        <p:spPr bwMode="auto">
          <a:xfrm>
            <a:off x="5884861" y="3357562"/>
            <a:ext cx="5395049" cy="523220"/>
          </a:xfrm>
          <a:prstGeom prst="rect">
            <a:avLst/>
          </a:prstGeom>
          <a:noFill/>
          <a:ln w="9525">
            <a:noFill/>
            <a:miter lim="800000"/>
            <a:headEnd/>
            <a:tailEnd/>
          </a:ln>
        </p:spPr>
        <p:txBody>
          <a:bodyPr>
            <a:spAutoFit/>
          </a:bodyPr>
          <a:lstStyle/>
          <a:p>
            <a:pPr eaLnBrk="1" hangingPunct="1"/>
            <a:r>
              <a:rPr lang="zh-CN" altLang="en-US" sz="2800" b="1" dirty="0" smtClean="0">
                <a:solidFill>
                  <a:schemeClr val="accent6">
                    <a:lumMod val="75000"/>
                  </a:schemeClr>
                </a:solidFill>
                <a:latin typeface="微软雅黑" pitchFamily="34" charset="-122"/>
                <a:ea typeface="微软雅黑" pitchFamily="34" charset="-122"/>
              </a:rPr>
              <a:t>课例研修</a:t>
            </a:r>
            <a:endParaRPr lang="en-US" altLang="zh-CN" sz="2800" b="1" dirty="0" smtClean="0">
              <a:solidFill>
                <a:schemeClr val="accent6">
                  <a:lumMod val="75000"/>
                </a:schemeClr>
              </a:solidFill>
              <a:latin typeface="微软雅黑" pitchFamily="34" charset="-122"/>
              <a:ea typeface="微软雅黑" pitchFamily="34" charset="-122"/>
            </a:endParaRPr>
          </a:p>
        </p:txBody>
      </p:sp>
      <p:cxnSp>
        <p:nvCxnSpPr>
          <p:cNvPr id="16" name="直接连接符 15"/>
          <p:cNvCxnSpPr/>
          <p:nvPr/>
        </p:nvCxnSpPr>
        <p:spPr>
          <a:xfrm flipH="1">
            <a:off x="5188917" y="3355475"/>
            <a:ext cx="588824" cy="615017"/>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
        <p:nvSpPr>
          <p:cNvPr id="19" name="文本框 17"/>
          <p:cNvSpPr txBox="1">
            <a:spLocks noChangeArrowheads="1"/>
          </p:cNvSpPr>
          <p:nvPr/>
        </p:nvSpPr>
        <p:spPr bwMode="auto">
          <a:xfrm>
            <a:off x="4954513" y="3082468"/>
            <a:ext cx="455681" cy="707886"/>
          </a:xfrm>
          <a:prstGeom prst="rect">
            <a:avLst/>
          </a:prstGeom>
          <a:noFill/>
          <a:ln w="9525">
            <a:noFill/>
            <a:miter lim="800000"/>
            <a:headEnd/>
            <a:tailEnd/>
          </a:ln>
        </p:spPr>
        <p:txBody>
          <a:bodyPr>
            <a:spAutoFit/>
          </a:bodyPr>
          <a:lstStyle/>
          <a:p>
            <a:pPr eaLnBrk="1" hangingPunct="1"/>
            <a:r>
              <a:rPr lang="en-US" altLang="zh-CN" sz="4000" dirty="0">
                <a:solidFill>
                  <a:schemeClr val="accent6">
                    <a:lumMod val="75000"/>
                  </a:schemeClr>
                </a:solidFill>
                <a:latin typeface="华康俪金黑W8"/>
                <a:ea typeface="华康俪金黑W8"/>
                <a:cs typeface="华康俪金黑W8"/>
              </a:rPr>
              <a:t>2</a:t>
            </a:r>
            <a:endParaRPr lang="zh-CN" altLang="en-US" sz="4000" dirty="0">
              <a:solidFill>
                <a:schemeClr val="accent6">
                  <a:lumMod val="75000"/>
                </a:schemeClr>
              </a:solidFill>
              <a:latin typeface="华康俪金黑W8"/>
              <a:ea typeface="华康俪金黑W8"/>
              <a:cs typeface="华康俪金黑W8"/>
            </a:endParaRPr>
          </a:p>
        </p:txBody>
      </p:sp>
      <p:sp>
        <p:nvSpPr>
          <p:cNvPr id="17" name="文本框 17"/>
          <p:cNvSpPr txBox="1">
            <a:spLocks noChangeArrowheads="1"/>
          </p:cNvSpPr>
          <p:nvPr/>
        </p:nvSpPr>
        <p:spPr bwMode="auto">
          <a:xfrm>
            <a:off x="5027605" y="4286256"/>
            <a:ext cx="455681" cy="707886"/>
          </a:xfrm>
          <a:prstGeom prst="rect">
            <a:avLst/>
          </a:prstGeom>
          <a:noFill/>
          <a:ln w="9525">
            <a:noFill/>
            <a:miter lim="800000"/>
            <a:headEnd/>
            <a:tailEnd/>
          </a:ln>
        </p:spPr>
        <p:txBody>
          <a:bodyPr>
            <a:spAutoFit/>
          </a:bodyPr>
          <a:lstStyle/>
          <a:p>
            <a:pPr eaLnBrk="1" hangingPunct="1"/>
            <a:r>
              <a:rPr lang="en-US" altLang="zh-CN" sz="4000" dirty="0" smtClean="0">
                <a:solidFill>
                  <a:schemeClr val="accent6">
                    <a:lumMod val="75000"/>
                  </a:schemeClr>
                </a:solidFill>
                <a:latin typeface="华康俪金黑W8"/>
                <a:ea typeface="华康俪金黑W8"/>
                <a:cs typeface="华康俪金黑W8"/>
              </a:rPr>
              <a:t>3</a:t>
            </a:r>
            <a:endParaRPr lang="zh-CN" altLang="en-US" sz="4000" dirty="0">
              <a:solidFill>
                <a:schemeClr val="accent6">
                  <a:lumMod val="75000"/>
                </a:schemeClr>
              </a:solidFill>
              <a:latin typeface="华康俪金黑W8"/>
              <a:ea typeface="华康俪金黑W8"/>
              <a:cs typeface="华康俪金黑W8"/>
            </a:endParaRPr>
          </a:p>
        </p:txBody>
      </p:sp>
      <p:sp>
        <p:nvSpPr>
          <p:cNvPr id="18" name="文本框 15"/>
          <p:cNvSpPr txBox="1">
            <a:spLocks noChangeArrowheads="1"/>
          </p:cNvSpPr>
          <p:nvPr/>
        </p:nvSpPr>
        <p:spPr bwMode="auto">
          <a:xfrm>
            <a:off x="5956299" y="4429132"/>
            <a:ext cx="5395049" cy="523220"/>
          </a:xfrm>
          <a:prstGeom prst="rect">
            <a:avLst/>
          </a:prstGeom>
          <a:noFill/>
          <a:ln w="9525">
            <a:noFill/>
            <a:miter lim="800000"/>
            <a:headEnd/>
            <a:tailEnd/>
          </a:ln>
        </p:spPr>
        <p:txBody>
          <a:bodyPr>
            <a:spAutoFit/>
          </a:bodyPr>
          <a:lstStyle/>
          <a:p>
            <a:pPr eaLnBrk="1" hangingPunct="1"/>
            <a:r>
              <a:rPr lang="zh-CN" altLang="en-US" sz="2800" b="1" dirty="0" smtClean="0">
                <a:solidFill>
                  <a:schemeClr val="accent6">
                    <a:lumMod val="75000"/>
                  </a:schemeClr>
                </a:solidFill>
                <a:latin typeface="微软雅黑" pitchFamily="34" charset="-122"/>
                <a:ea typeface="微软雅黑" pitchFamily="34" charset="-122"/>
              </a:rPr>
              <a:t>校本研修</a:t>
            </a:r>
            <a:endParaRPr lang="en-US" altLang="zh-CN" sz="2800" b="1" dirty="0" smtClean="0">
              <a:solidFill>
                <a:schemeClr val="accent6">
                  <a:lumMod val="75000"/>
                </a:schemeClr>
              </a:solidFill>
              <a:latin typeface="微软雅黑" pitchFamily="34" charset="-122"/>
              <a:ea typeface="微软雅黑" pitchFamily="34" charset="-122"/>
            </a:endParaRPr>
          </a:p>
        </p:txBody>
      </p:sp>
      <p:cxnSp>
        <p:nvCxnSpPr>
          <p:cNvPr id="20" name="直接连接符 19"/>
          <p:cNvCxnSpPr/>
          <p:nvPr/>
        </p:nvCxnSpPr>
        <p:spPr>
          <a:xfrm flipH="1">
            <a:off x="5241919" y="4500570"/>
            <a:ext cx="588824" cy="615017"/>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35614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stCxn id="9" idx="6"/>
          </p:cNvCxnSpPr>
          <p:nvPr/>
        </p:nvCxnSpPr>
        <p:spPr>
          <a:xfrm>
            <a:off x="3902931" y="3429000"/>
            <a:ext cx="5436004" cy="0"/>
          </a:xfrm>
          <a:prstGeom prst="line">
            <a:avLst/>
          </a:prstGeom>
          <a:noFill/>
          <a:ln w="5715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 name="TextBox 8"/>
          <p:cNvSpPr txBox="1"/>
          <p:nvPr/>
        </p:nvSpPr>
        <p:spPr>
          <a:xfrm>
            <a:off x="4155559" y="2708921"/>
            <a:ext cx="5111903" cy="646331"/>
          </a:xfrm>
          <a:prstGeom prst="rect">
            <a:avLst/>
          </a:prstGeom>
          <a:noFill/>
        </p:spPr>
        <p:txBody>
          <a:bodyPr wrap="square" rtlCol="0">
            <a:spAutoFit/>
          </a:bodyPr>
          <a:lstStyle/>
          <a:p>
            <a:r>
              <a:rPr lang="zh-CN" altLang="en-US" sz="3600" b="1" baseline="0" dirty="0" smtClean="0">
                <a:solidFill>
                  <a:schemeClr val="tx1">
                    <a:lumMod val="65000"/>
                    <a:lumOff val="35000"/>
                  </a:schemeClr>
                </a:solidFill>
                <a:latin typeface="微软雅黑" pitchFamily="34" charset="-122"/>
                <a:ea typeface="微软雅黑" pitchFamily="34" charset="-122"/>
              </a:rPr>
              <a:t>   第一章</a:t>
            </a:r>
            <a:r>
              <a:rPr lang="zh-CN" altLang="en-US" sz="3600" b="1" dirty="0" smtClean="0">
                <a:solidFill>
                  <a:schemeClr val="tx1">
                    <a:lumMod val="65000"/>
                    <a:lumOff val="35000"/>
                  </a:schemeClr>
                </a:solidFill>
                <a:latin typeface="微软雅黑" pitchFamily="34" charset="-122"/>
                <a:ea typeface="微软雅黑" pitchFamily="34" charset="-122"/>
              </a:rPr>
              <a:t>    研修</a:t>
            </a:r>
            <a:endParaRPr lang="zh-CN" altLang="en-US" sz="3600" b="1" dirty="0">
              <a:solidFill>
                <a:schemeClr val="tx1">
                  <a:lumMod val="65000"/>
                  <a:lumOff val="35000"/>
                </a:schemeClr>
              </a:solidFill>
              <a:latin typeface="微软雅黑" pitchFamily="34" charset="-122"/>
              <a:ea typeface="微软雅黑" pitchFamily="34" charset="-122"/>
            </a:endParaRPr>
          </a:p>
        </p:txBody>
      </p:sp>
      <p:sp>
        <p:nvSpPr>
          <p:cNvPr id="9" name="椭圆 8"/>
          <p:cNvSpPr/>
          <p:nvPr/>
        </p:nvSpPr>
        <p:spPr>
          <a:xfrm>
            <a:off x="2102731" y="2528900"/>
            <a:ext cx="1800200" cy="1800200"/>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p:nvSpPr>
        <p:spPr>
          <a:xfrm>
            <a:off x="2592531" y="2907000"/>
            <a:ext cx="792000" cy="1044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84201" y="1857364"/>
            <a:ext cx="5402848" cy="4192594"/>
          </a:xfrm>
          <a:custGeom>
            <a:avLst/>
            <a:gdLst>
              <a:gd name="connsiteX0" fmla="*/ 0 w 3718560"/>
              <a:gd name="connsiteY0" fmla="*/ 0 h 3518262"/>
              <a:gd name="connsiteX1" fmla="*/ 0 w 3718560"/>
              <a:gd name="connsiteY1" fmla="*/ 3509554 h 3518262"/>
              <a:gd name="connsiteX2" fmla="*/ 3718560 w 3718560"/>
              <a:gd name="connsiteY2" fmla="*/ 3518262 h 3518262"/>
              <a:gd name="connsiteX3" fmla="*/ 3718560 w 3718560"/>
              <a:gd name="connsiteY3" fmla="*/ 3518262 h 3518262"/>
            </a:gdLst>
            <a:ahLst/>
            <a:cxnLst>
              <a:cxn ang="0">
                <a:pos x="connsiteX0" y="connsiteY0"/>
              </a:cxn>
              <a:cxn ang="0">
                <a:pos x="connsiteX1" y="connsiteY1"/>
              </a:cxn>
              <a:cxn ang="0">
                <a:pos x="connsiteX2" y="connsiteY2"/>
              </a:cxn>
              <a:cxn ang="0">
                <a:pos x="connsiteX3" y="connsiteY3"/>
              </a:cxn>
            </a:cxnLst>
            <a:rect l="l" t="t" r="r" b="b"/>
            <a:pathLst>
              <a:path w="3718560" h="3518262">
                <a:moveTo>
                  <a:pt x="0" y="0"/>
                </a:moveTo>
                <a:lnTo>
                  <a:pt x="0" y="3509554"/>
                </a:lnTo>
                <a:lnTo>
                  <a:pt x="3718560" y="3518262"/>
                </a:lnTo>
                <a:lnTo>
                  <a:pt x="3718560" y="3518262"/>
                </a:lnTo>
              </a:path>
            </a:pathLst>
          </a:custGeom>
          <a:noFill/>
          <a:ln w="76200" cap="flat" cmpd="sng" algn="ctr">
            <a:solidFill>
              <a:schemeClr val="accent6"/>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Arial"/>
              <a:ea typeface="宋体"/>
            </a:endParaRPr>
          </a:p>
        </p:txBody>
      </p:sp>
      <p:sp>
        <p:nvSpPr>
          <p:cNvPr id="6" name="Rectangle 2"/>
          <p:cNvSpPr txBox="1">
            <a:spLocks noChangeArrowheads="1"/>
          </p:cNvSpPr>
          <p:nvPr/>
        </p:nvSpPr>
        <p:spPr>
          <a:xfrm>
            <a:off x="1257031" y="2233009"/>
            <a:ext cx="9056986" cy="2981941"/>
          </a:xfrm>
          <a:prstGeom prst="rect">
            <a:avLst/>
          </a:prstGeom>
        </p:spPr>
        <p:txBody>
          <a:bodyPr lIns="84353" tIns="42177" rIns="84353" bIns="42177"/>
          <a:lstStyle/>
          <a:p>
            <a:pPr>
              <a:lnSpc>
                <a:spcPct val="150000"/>
              </a:lnSpc>
            </a:pPr>
            <a:r>
              <a:rPr lang="zh-CN" altLang="en-US" sz="3200" dirty="0" smtClean="0">
                <a:latin typeface="黑体" pitchFamily="49" charset="-122"/>
                <a:ea typeface="黑体" pitchFamily="49" charset="-122"/>
              </a:rPr>
              <a:t>    是以某专业硕士研究生主要课程为教学内容，对具有</a:t>
            </a:r>
            <a:r>
              <a:rPr lang="zh-CN" altLang="en-US" sz="3200" dirty="0" smtClean="0">
                <a:latin typeface="黑体" pitchFamily="49" charset="-122"/>
                <a:ea typeface="黑体" pitchFamily="49" charset="-122"/>
                <a:hlinkClick r:id="rId2"/>
              </a:rPr>
              <a:t>大学本科</a:t>
            </a:r>
            <a:r>
              <a:rPr lang="zh-CN" altLang="en-US" sz="3200" dirty="0" smtClean="0">
                <a:latin typeface="黑体" pitchFamily="49" charset="-122"/>
                <a:ea typeface="黑体" pitchFamily="49" charset="-122"/>
              </a:rPr>
              <a:t>毕业或相当</a:t>
            </a:r>
            <a:r>
              <a:rPr lang="zh-CN" altLang="en-US" sz="3200" dirty="0" smtClean="0">
                <a:latin typeface="黑体" pitchFamily="49" charset="-122"/>
                <a:ea typeface="黑体" pitchFamily="49" charset="-122"/>
                <a:hlinkClick r:id="rId3"/>
              </a:rPr>
              <a:t>学力</a:t>
            </a:r>
            <a:r>
              <a:rPr lang="zh-CN" altLang="en-US" sz="3200" dirty="0" smtClean="0">
                <a:latin typeface="黑体" pitchFamily="49" charset="-122"/>
                <a:ea typeface="黑体" pitchFamily="49" charset="-122"/>
              </a:rPr>
              <a:t>程度的在职人员进行较系统的基础理论、专业知识与能力培训的一种教育形式。</a:t>
            </a:r>
            <a:endParaRPr lang="en-US" altLang="zh-CN" sz="3200" dirty="0" smtClean="0">
              <a:latin typeface="黑体" pitchFamily="49" charset="-122"/>
              <a:ea typeface="黑体" pitchFamily="49" charset="-122"/>
            </a:endParaRPr>
          </a:p>
        </p:txBody>
      </p:sp>
      <p:sp>
        <p:nvSpPr>
          <p:cNvPr id="23" name="矩形 22"/>
          <p:cNvSpPr/>
          <p:nvPr/>
        </p:nvSpPr>
        <p:spPr>
          <a:xfrm>
            <a:off x="1527143" y="214290"/>
            <a:ext cx="2236510" cy="553998"/>
          </a:xfrm>
          <a:prstGeom prst="rect">
            <a:avLst/>
          </a:prstGeom>
        </p:spPr>
        <p:txBody>
          <a:bodyPr wrap="none">
            <a:spAutoFit/>
          </a:bodyPr>
          <a:lstStyle/>
          <a:p>
            <a:pPr>
              <a:lnSpc>
                <a:spcPts val="3600"/>
              </a:lnSpc>
            </a:pPr>
            <a:r>
              <a:rPr lang="zh-CN" altLang="en-US" sz="3200" dirty="0" smtClean="0">
                <a:solidFill>
                  <a:srgbClr val="C00000"/>
                </a:solidFill>
                <a:latin typeface="黑体" pitchFamily="49" charset="-122"/>
                <a:ea typeface="黑体" pitchFamily="49" charset="-122"/>
              </a:rPr>
              <a:t>什么是研修</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455837" y="3857628"/>
            <a:ext cx="7715304" cy="71438"/>
          </a:xfrm>
          <a:prstGeom prst="line">
            <a:avLst/>
          </a:prstGeom>
          <a:noFill/>
          <a:ln w="5715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 name="TextBox 8"/>
          <p:cNvSpPr txBox="1"/>
          <p:nvPr/>
        </p:nvSpPr>
        <p:spPr>
          <a:xfrm>
            <a:off x="1527143" y="2337381"/>
            <a:ext cx="9358378" cy="1877437"/>
          </a:xfrm>
          <a:prstGeom prst="rect">
            <a:avLst/>
          </a:prstGeom>
          <a:noFill/>
        </p:spPr>
        <p:txBody>
          <a:bodyPr wrap="square" rtlCol="0">
            <a:spAutoFit/>
          </a:bodyPr>
          <a:lstStyle/>
          <a:p>
            <a:pPr algn="ctr"/>
            <a:r>
              <a:rPr lang="zh-CN" altLang="en-US" sz="4000" b="1" dirty="0" smtClean="0">
                <a:latin typeface="黑体" pitchFamily="49" charset="-122"/>
                <a:ea typeface="黑体" pitchFamily="49" charset="-122"/>
              </a:rPr>
              <a:t>构建网络环境下的校本研修</a:t>
            </a:r>
            <a:endParaRPr lang="en-US" altLang="zh-CN" sz="4000" b="1" dirty="0" smtClean="0">
              <a:latin typeface="黑体" pitchFamily="49" charset="-122"/>
              <a:ea typeface="黑体" pitchFamily="49" charset="-122"/>
            </a:endParaRPr>
          </a:p>
          <a:p>
            <a:pPr algn="ctr"/>
            <a:r>
              <a:rPr lang="zh-CN" altLang="en-US" sz="4000" b="1" dirty="0" smtClean="0">
                <a:latin typeface="黑体" pitchFamily="49" charset="-122"/>
                <a:ea typeface="黑体" pitchFamily="49" charset="-122"/>
              </a:rPr>
              <a:t>是促进教师专业化发展的有效途径</a:t>
            </a:r>
            <a:endParaRPr lang="zh-CN" altLang="en-US" sz="4000" dirty="0" smtClean="0">
              <a:latin typeface="黑体" pitchFamily="49" charset="-122"/>
              <a:ea typeface="黑体" pitchFamily="49" charset="-122"/>
            </a:endParaRPr>
          </a:p>
          <a:p>
            <a:endParaRPr lang="zh-CN" altLang="en-US" sz="3600" b="1"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84201" y="1857364"/>
            <a:ext cx="5402848" cy="4192594"/>
          </a:xfrm>
          <a:custGeom>
            <a:avLst/>
            <a:gdLst>
              <a:gd name="connsiteX0" fmla="*/ 0 w 3718560"/>
              <a:gd name="connsiteY0" fmla="*/ 0 h 3518262"/>
              <a:gd name="connsiteX1" fmla="*/ 0 w 3718560"/>
              <a:gd name="connsiteY1" fmla="*/ 3509554 h 3518262"/>
              <a:gd name="connsiteX2" fmla="*/ 3718560 w 3718560"/>
              <a:gd name="connsiteY2" fmla="*/ 3518262 h 3518262"/>
              <a:gd name="connsiteX3" fmla="*/ 3718560 w 3718560"/>
              <a:gd name="connsiteY3" fmla="*/ 3518262 h 3518262"/>
            </a:gdLst>
            <a:ahLst/>
            <a:cxnLst>
              <a:cxn ang="0">
                <a:pos x="connsiteX0" y="connsiteY0"/>
              </a:cxn>
              <a:cxn ang="0">
                <a:pos x="connsiteX1" y="connsiteY1"/>
              </a:cxn>
              <a:cxn ang="0">
                <a:pos x="connsiteX2" y="connsiteY2"/>
              </a:cxn>
              <a:cxn ang="0">
                <a:pos x="connsiteX3" y="connsiteY3"/>
              </a:cxn>
            </a:cxnLst>
            <a:rect l="l" t="t" r="r" b="b"/>
            <a:pathLst>
              <a:path w="3718560" h="3518262">
                <a:moveTo>
                  <a:pt x="0" y="0"/>
                </a:moveTo>
                <a:lnTo>
                  <a:pt x="0" y="3509554"/>
                </a:lnTo>
                <a:lnTo>
                  <a:pt x="3718560" y="3518262"/>
                </a:lnTo>
                <a:lnTo>
                  <a:pt x="3718560" y="3518262"/>
                </a:lnTo>
              </a:path>
            </a:pathLst>
          </a:custGeom>
          <a:noFill/>
          <a:ln w="76200" cap="flat" cmpd="sng" algn="ctr">
            <a:solidFill>
              <a:schemeClr val="accent6"/>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Arial"/>
              <a:ea typeface="宋体"/>
            </a:endParaRPr>
          </a:p>
        </p:txBody>
      </p:sp>
      <p:sp>
        <p:nvSpPr>
          <p:cNvPr id="6" name="Rectangle 2"/>
          <p:cNvSpPr txBox="1">
            <a:spLocks noChangeArrowheads="1"/>
          </p:cNvSpPr>
          <p:nvPr/>
        </p:nvSpPr>
        <p:spPr>
          <a:xfrm>
            <a:off x="1114155" y="1375753"/>
            <a:ext cx="9985680" cy="5125081"/>
          </a:xfrm>
          <a:prstGeom prst="rect">
            <a:avLst/>
          </a:prstGeom>
        </p:spPr>
        <p:txBody>
          <a:bodyPr lIns="84353" tIns="42177" rIns="84353" bIns="42177"/>
          <a:lstStyle/>
          <a:p>
            <a:pPr>
              <a:lnSpc>
                <a:spcPts val="3600"/>
              </a:lnSpc>
            </a:pPr>
            <a:r>
              <a:rPr lang="zh-CN" altLang="en-US" sz="2800" dirty="0" smtClean="0">
                <a:latin typeface="黑体" pitchFamily="49" charset="-122"/>
                <a:ea typeface="黑体" pitchFamily="49" charset="-122"/>
              </a:rPr>
              <a:t>    </a:t>
            </a:r>
            <a:r>
              <a:rPr lang="zh-CN" altLang="en-US" sz="2800" dirty="0" smtClean="0">
                <a:latin typeface="+mn-ea"/>
              </a:rPr>
              <a:t>在短短四天的研修时光里，我们每天都要观看视频，还要完成作业。四天的时间充实而又充满乐趣。但这究竟是不是我们的研修，我时常思索这样一个问题，究竟什么是研修，怎样才算是研修。</a:t>
            </a:r>
          </a:p>
          <a:p>
            <a:pPr>
              <a:lnSpc>
                <a:spcPts val="3600"/>
              </a:lnSpc>
            </a:pPr>
            <a:r>
              <a:rPr lang="zh-CN" altLang="en-US" sz="2800" dirty="0" smtClean="0">
                <a:latin typeface="+mn-ea"/>
              </a:rPr>
              <a:t>  从表面来看，四天的研修为我们每个人都带来了累累硕果。因为这四天我们不但聆听了专家们的讲座，还联系实际写了作业。但这是不是我们自身素质的一个提升，业务水平的一个提高呢？我认为并非如此。专家们的讲座只是为我们创造了提升自我的一次机会，但如何更好地提高我们的业务水平还有待于我们在今后的教学实践中去努力，去拼搏。</a:t>
            </a:r>
            <a:endParaRPr lang="zh-CN" altLang="en-US" sz="2800" dirty="0">
              <a:latin typeface="+mn-ea"/>
            </a:endParaRPr>
          </a:p>
        </p:txBody>
      </p:sp>
      <p:sp>
        <p:nvSpPr>
          <p:cNvPr id="23" name="矩形 22"/>
          <p:cNvSpPr/>
          <p:nvPr/>
        </p:nvSpPr>
        <p:spPr>
          <a:xfrm>
            <a:off x="1527143" y="214290"/>
            <a:ext cx="3068469" cy="553998"/>
          </a:xfrm>
          <a:prstGeom prst="rect">
            <a:avLst/>
          </a:prstGeom>
        </p:spPr>
        <p:txBody>
          <a:bodyPr wrap="none">
            <a:spAutoFit/>
          </a:bodyPr>
          <a:lstStyle/>
          <a:p>
            <a:pPr>
              <a:lnSpc>
                <a:spcPts val="3600"/>
              </a:lnSpc>
            </a:pPr>
            <a:r>
              <a:rPr lang="zh-CN" altLang="en-US" sz="3200" dirty="0" smtClean="0">
                <a:solidFill>
                  <a:srgbClr val="C00000"/>
                </a:solidFill>
                <a:latin typeface="黑体" pitchFamily="49" charset="-122"/>
                <a:ea typeface="黑体" pitchFamily="49" charset="-122"/>
              </a:rPr>
              <a:t>究竟什么是研修</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84201" y="1857364"/>
            <a:ext cx="5402848" cy="4192594"/>
          </a:xfrm>
          <a:custGeom>
            <a:avLst/>
            <a:gdLst>
              <a:gd name="connsiteX0" fmla="*/ 0 w 3718560"/>
              <a:gd name="connsiteY0" fmla="*/ 0 h 3518262"/>
              <a:gd name="connsiteX1" fmla="*/ 0 w 3718560"/>
              <a:gd name="connsiteY1" fmla="*/ 3509554 h 3518262"/>
              <a:gd name="connsiteX2" fmla="*/ 3718560 w 3718560"/>
              <a:gd name="connsiteY2" fmla="*/ 3518262 h 3518262"/>
              <a:gd name="connsiteX3" fmla="*/ 3718560 w 3718560"/>
              <a:gd name="connsiteY3" fmla="*/ 3518262 h 3518262"/>
            </a:gdLst>
            <a:ahLst/>
            <a:cxnLst>
              <a:cxn ang="0">
                <a:pos x="connsiteX0" y="connsiteY0"/>
              </a:cxn>
              <a:cxn ang="0">
                <a:pos x="connsiteX1" y="connsiteY1"/>
              </a:cxn>
              <a:cxn ang="0">
                <a:pos x="connsiteX2" y="connsiteY2"/>
              </a:cxn>
              <a:cxn ang="0">
                <a:pos x="connsiteX3" y="connsiteY3"/>
              </a:cxn>
            </a:cxnLst>
            <a:rect l="l" t="t" r="r" b="b"/>
            <a:pathLst>
              <a:path w="3718560" h="3518262">
                <a:moveTo>
                  <a:pt x="0" y="0"/>
                </a:moveTo>
                <a:lnTo>
                  <a:pt x="0" y="3509554"/>
                </a:lnTo>
                <a:lnTo>
                  <a:pt x="3718560" y="3518262"/>
                </a:lnTo>
                <a:lnTo>
                  <a:pt x="3718560" y="3518262"/>
                </a:lnTo>
              </a:path>
            </a:pathLst>
          </a:custGeom>
          <a:noFill/>
          <a:ln w="76200" cap="flat" cmpd="sng" algn="ctr">
            <a:solidFill>
              <a:schemeClr val="accent6"/>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Arial"/>
              <a:ea typeface="宋体"/>
            </a:endParaRPr>
          </a:p>
        </p:txBody>
      </p:sp>
      <p:sp>
        <p:nvSpPr>
          <p:cNvPr id="6" name="Rectangle 2"/>
          <p:cNvSpPr txBox="1">
            <a:spLocks noChangeArrowheads="1"/>
          </p:cNvSpPr>
          <p:nvPr/>
        </p:nvSpPr>
        <p:spPr>
          <a:xfrm>
            <a:off x="1114155" y="1375753"/>
            <a:ext cx="9699928" cy="5125081"/>
          </a:xfrm>
          <a:prstGeom prst="rect">
            <a:avLst/>
          </a:prstGeom>
        </p:spPr>
        <p:txBody>
          <a:bodyPr lIns="84353" tIns="42177" rIns="84353" bIns="42177"/>
          <a:lstStyle/>
          <a:p>
            <a:pPr>
              <a:lnSpc>
                <a:spcPts val="4000"/>
              </a:lnSpc>
            </a:pPr>
            <a:r>
              <a:rPr lang="en-US" sz="2800" dirty="0" smtClean="0">
                <a:latin typeface="黑体" pitchFamily="49" charset="-122"/>
                <a:ea typeface="黑体" pitchFamily="49" charset="-122"/>
              </a:rPr>
              <a:t>    </a:t>
            </a:r>
            <a:r>
              <a:rPr lang="en-US" sz="2800" dirty="0" smtClean="0">
                <a:latin typeface="+mn-ea"/>
              </a:rPr>
              <a:t>四天的培训不仅是远程的一个开始，更是我们在教学过程中进行自我反思、自我提升的开始。</a:t>
            </a:r>
            <a:r>
              <a:rPr lang="en-US" sz="2800" dirty="0" err="1" smtClean="0">
                <a:latin typeface="+mn-ea"/>
              </a:rPr>
              <a:t>远程为我们指明了方向，专家们的讲座带给我们理论上的提高</a:t>
            </a:r>
            <a:r>
              <a:rPr lang="en-US" sz="2800" dirty="0" smtClean="0">
                <a:latin typeface="+mn-ea"/>
              </a:rPr>
              <a:t>。</a:t>
            </a:r>
            <a:r>
              <a:rPr lang="en-US" sz="2800" dirty="0" err="1" smtClean="0">
                <a:latin typeface="+mn-ea"/>
              </a:rPr>
              <a:t>正所谓</a:t>
            </a:r>
            <a:r>
              <a:rPr lang="en-US" sz="2800" dirty="0" smtClean="0">
                <a:latin typeface="+mn-ea"/>
              </a:rPr>
              <a:t>：“</a:t>
            </a:r>
            <a:r>
              <a:rPr lang="en-US" sz="2800" dirty="0" err="1" smtClean="0">
                <a:latin typeface="+mn-ea"/>
              </a:rPr>
              <a:t>师傅领进门，修行在个人</a:t>
            </a:r>
            <a:r>
              <a:rPr lang="en-US" sz="2800" dirty="0" smtClean="0">
                <a:latin typeface="+mn-ea"/>
              </a:rPr>
              <a:t>。” </a:t>
            </a:r>
            <a:r>
              <a:rPr lang="en-US" sz="2800" dirty="0" err="1" smtClean="0">
                <a:latin typeface="+mn-ea"/>
              </a:rPr>
              <a:t>如何将理论运用到我们的教学实践中，显得尤为重要</a:t>
            </a:r>
            <a:r>
              <a:rPr lang="en-US" sz="2800" dirty="0" smtClean="0">
                <a:latin typeface="+mn-ea"/>
              </a:rPr>
              <a:t>。</a:t>
            </a:r>
            <a:r>
              <a:rPr lang="en-US" sz="2800" dirty="0" err="1" smtClean="0">
                <a:latin typeface="+mn-ea"/>
              </a:rPr>
              <a:t>研修是短暂的，我们曾经为了研修的开始而激动，我们又将为研修的结束而伤感</a:t>
            </a:r>
            <a:r>
              <a:rPr lang="en-US" sz="2800" dirty="0" smtClean="0">
                <a:latin typeface="+mn-ea"/>
              </a:rPr>
              <a:t>。</a:t>
            </a:r>
            <a:r>
              <a:rPr lang="en-US" sz="2800" dirty="0" err="1" smtClean="0">
                <a:latin typeface="+mn-ea"/>
              </a:rPr>
              <a:t>如果你是一名热爱教育的老师，可能你的一生都在研修，都在学习，直至生命的终结</a:t>
            </a:r>
            <a:r>
              <a:rPr lang="en-US" sz="2800" dirty="0" smtClean="0">
                <a:latin typeface="+mn-ea"/>
              </a:rPr>
              <a:t>。</a:t>
            </a:r>
            <a:r>
              <a:rPr lang="en-US" sz="2800" dirty="0" err="1" smtClean="0">
                <a:latin typeface="+mn-ea"/>
              </a:rPr>
              <a:t>因此说我们的研修仅仅为我们开了一个好头，而研修的结束与你自己的人生的价值观是相当密切的</a:t>
            </a:r>
            <a:r>
              <a:rPr lang="en-US" sz="2800" dirty="0" smtClean="0">
                <a:latin typeface="+mn-ea"/>
              </a:rPr>
              <a:t>。</a:t>
            </a:r>
            <a:endParaRPr lang="zh-CN" altLang="en-US" sz="2800" dirty="0">
              <a:latin typeface="+mn-ea"/>
            </a:endParaRPr>
          </a:p>
        </p:txBody>
      </p:sp>
      <p:sp>
        <p:nvSpPr>
          <p:cNvPr id="23" name="矩形 22"/>
          <p:cNvSpPr/>
          <p:nvPr/>
        </p:nvSpPr>
        <p:spPr>
          <a:xfrm>
            <a:off x="1527143" y="214290"/>
            <a:ext cx="3068469" cy="553998"/>
          </a:xfrm>
          <a:prstGeom prst="rect">
            <a:avLst/>
          </a:prstGeom>
        </p:spPr>
        <p:txBody>
          <a:bodyPr wrap="none">
            <a:spAutoFit/>
          </a:bodyPr>
          <a:lstStyle/>
          <a:p>
            <a:pPr>
              <a:lnSpc>
                <a:spcPts val="3600"/>
              </a:lnSpc>
            </a:pPr>
            <a:r>
              <a:rPr lang="zh-CN" altLang="en-US" sz="3200" dirty="0" smtClean="0">
                <a:solidFill>
                  <a:srgbClr val="C00000"/>
                </a:solidFill>
                <a:latin typeface="黑体" pitchFamily="49" charset="-122"/>
                <a:ea typeface="黑体" pitchFamily="49" charset="-122"/>
              </a:rPr>
              <a:t>究竟什么是研修</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84201" y="1857364"/>
            <a:ext cx="5402848" cy="4192594"/>
          </a:xfrm>
          <a:custGeom>
            <a:avLst/>
            <a:gdLst>
              <a:gd name="connsiteX0" fmla="*/ 0 w 3718560"/>
              <a:gd name="connsiteY0" fmla="*/ 0 h 3518262"/>
              <a:gd name="connsiteX1" fmla="*/ 0 w 3718560"/>
              <a:gd name="connsiteY1" fmla="*/ 3509554 h 3518262"/>
              <a:gd name="connsiteX2" fmla="*/ 3718560 w 3718560"/>
              <a:gd name="connsiteY2" fmla="*/ 3518262 h 3518262"/>
              <a:gd name="connsiteX3" fmla="*/ 3718560 w 3718560"/>
              <a:gd name="connsiteY3" fmla="*/ 3518262 h 3518262"/>
            </a:gdLst>
            <a:ahLst/>
            <a:cxnLst>
              <a:cxn ang="0">
                <a:pos x="connsiteX0" y="connsiteY0"/>
              </a:cxn>
              <a:cxn ang="0">
                <a:pos x="connsiteX1" y="connsiteY1"/>
              </a:cxn>
              <a:cxn ang="0">
                <a:pos x="connsiteX2" y="connsiteY2"/>
              </a:cxn>
              <a:cxn ang="0">
                <a:pos x="connsiteX3" y="connsiteY3"/>
              </a:cxn>
            </a:cxnLst>
            <a:rect l="l" t="t" r="r" b="b"/>
            <a:pathLst>
              <a:path w="3718560" h="3518262">
                <a:moveTo>
                  <a:pt x="0" y="0"/>
                </a:moveTo>
                <a:lnTo>
                  <a:pt x="0" y="3509554"/>
                </a:lnTo>
                <a:lnTo>
                  <a:pt x="3718560" y="3518262"/>
                </a:lnTo>
                <a:lnTo>
                  <a:pt x="3718560" y="3518262"/>
                </a:lnTo>
              </a:path>
            </a:pathLst>
          </a:custGeom>
          <a:noFill/>
          <a:ln w="76200" cap="flat" cmpd="sng" algn="ctr">
            <a:solidFill>
              <a:schemeClr val="accent6"/>
            </a:solid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Arial"/>
              <a:ea typeface="宋体"/>
            </a:endParaRPr>
          </a:p>
        </p:txBody>
      </p:sp>
      <p:sp>
        <p:nvSpPr>
          <p:cNvPr id="6" name="Rectangle 2"/>
          <p:cNvSpPr txBox="1">
            <a:spLocks noChangeArrowheads="1"/>
          </p:cNvSpPr>
          <p:nvPr/>
        </p:nvSpPr>
        <p:spPr>
          <a:xfrm>
            <a:off x="1114155" y="1214422"/>
            <a:ext cx="9985680" cy="5125081"/>
          </a:xfrm>
          <a:prstGeom prst="rect">
            <a:avLst/>
          </a:prstGeom>
        </p:spPr>
        <p:txBody>
          <a:bodyPr lIns="84353" tIns="42177" rIns="84353" bIns="42177"/>
          <a:lstStyle/>
          <a:p>
            <a:r>
              <a:rPr lang="zh-CN" altLang="en-US" sz="2800" dirty="0" smtClean="0">
                <a:latin typeface="黑体" pitchFamily="49" charset="-122"/>
                <a:ea typeface="黑体" pitchFamily="49" charset="-122"/>
              </a:rPr>
              <a:t>    </a:t>
            </a:r>
            <a:r>
              <a:rPr lang="zh-CN" altLang="en-US" sz="2800" dirty="0" smtClean="0">
                <a:latin typeface="+mn-ea"/>
              </a:rPr>
              <a:t>一个真正走在研修路上的人，他的一生都在学习，每时每刻都在提升自己的业务水平。苏霍姆林斯基的日记一记就是</a:t>
            </a:r>
            <a:r>
              <a:rPr lang="en-US" altLang="zh-CN" sz="2800" dirty="0" smtClean="0">
                <a:latin typeface="+mn-ea"/>
              </a:rPr>
              <a:t>32</a:t>
            </a:r>
            <a:r>
              <a:rPr lang="zh-CN" altLang="en-US" sz="2800" dirty="0" smtClean="0">
                <a:latin typeface="+mn-ea"/>
              </a:rPr>
              <a:t>年，这种精神值得我们去学习。也许暑期研修只不过是我们人生旅途、教育生涯的一小部分。平时你对知识的渴望，可能成为你研修的一部分；课后你对课堂教学效果的反思，又成为你研修的一部分。研修的形式和途经很多，不经意间，你可能已经闯入了研修。</a:t>
            </a:r>
          </a:p>
          <a:p>
            <a:r>
              <a:rPr lang="zh-CN" altLang="en-US" sz="2800" dirty="0" smtClean="0">
                <a:latin typeface="+mn-ea"/>
              </a:rPr>
              <a:t>  总之，真正的研修是用我们一生去学习、去探索，去实践，去反思的。在学习中不断进步，在探索中寻求答案，在实践中体会快乐，在反思中得到提高。这就是研修</a:t>
            </a:r>
            <a:r>
              <a:rPr lang="en-US" altLang="zh-CN" sz="2800" dirty="0" smtClean="0">
                <a:latin typeface="+mn-ea"/>
              </a:rPr>
              <a:t>——</a:t>
            </a:r>
            <a:r>
              <a:rPr lang="zh-CN" altLang="en-US" sz="2800" dirty="0" smtClean="0">
                <a:latin typeface="+mn-ea"/>
              </a:rPr>
              <a:t>生命意义上的研修。</a:t>
            </a:r>
            <a:endParaRPr lang="zh-CN" altLang="en-US" sz="2800" dirty="0">
              <a:latin typeface="+mn-ea"/>
            </a:endParaRPr>
          </a:p>
        </p:txBody>
      </p:sp>
      <p:sp>
        <p:nvSpPr>
          <p:cNvPr id="23" name="矩形 22"/>
          <p:cNvSpPr/>
          <p:nvPr/>
        </p:nvSpPr>
        <p:spPr>
          <a:xfrm>
            <a:off x="1527143" y="214290"/>
            <a:ext cx="3068469" cy="553998"/>
          </a:xfrm>
          <a:prstGeom prst="rect">
            <a:avLst/>
          </a:prstGeom>
        </p:spPr>
        <p:txBody>
          <a:bodyPr wrap="none">
            <a:spAutoFit/>
          </a:bodyPr>
          <a:lstStyle/>
          <a:p>
            <a:pPr>
              <a:lnSpc>
                <a:spcPts val="3600"/>
              </a:lnSpc>
            </a:pPr>
            <a:r>
              <a:rPr lang="zh-CN" altLang="en-US" sz="3200" dirty="0" smtClean="0">
                <a:solidFill>
                  <a:srgbClr val="C00000"/>
                </a:solidFill>
                <a:latin typeface="黑体" pitchFamily="49" charset="-122"/>
                <a:ea typeface="黑体" pitchFamily="49" charset="-122"/>
              </a:rPr>
              <a:t>究竟什么是研修</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stCxn id="9" idx="6"/>
          </p:cNvCxnSpPr>
          <p:nvPr/>
        </p:nvCxnSpPr>
        <p:spPr>
          <a:xfrm>
            <a:off x="3902931" y="3429000"/>
            <a:ext cx="5436004" cy="0"/>
          </a:xfrm>
          <a:prstGeom prst="line">
            <a:avLst/>
          </a:prstGeom>
          <a:noFill/>
          <a:ln w="5715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 name="TextBox 8"/>
          <p:cNvSpPr txBox="1"/>
          <p:nvPr/>
        </p:nvSpPr>
        <p:spPr>
          <a:xfrm>
            <a:off x="4155559" y="2708921"/>
            <a:ext cx="5111903" cy="646331"/>
          </a:xfrm>
          <a:prstGeom prst="rect">
            <a:avLst/>
          </a:prstGeom>
          <a:noFill/>
        </p:spPr>
        <p:txBody>
          <a:bodyPr wrap="square" rtlCol="0">
            <a:spAutoFit/>
          </a:bodyPr>
          <a:lstStyle/>
          <a:p>
            <a:r>
              <a:rPr lang="zh-CN" altLang="en-US" sz="3600" b="1" dirty="0" smtClean="0">
                <a:solidFill>
                  <a:schemeClr val="tx1">
                    <a:lumMod val="65000"/>
                    <a:lumOff val="35000"/>
                  </a:schemeClr>
                </a:solidFill>
                <a:latin typeface="微软雅黑" pitchFamily="34" charset="-122"/>
                <a:ea typeface="微软雅黑" pitchFamily="34" charset="-122"/>
              </a:rPr>
              <a:t>第二章</a:t>
            </a:r>
            <a:r>
              <a:rPr lang="zh-CN" altLang="en-US" sz="3600" b="1" baseline="0" dirty="0" smtClean="0">
                <a:solidFill>
                  <a:schemeClr val="tx1">
                    <a:lumMod val="65000"/>
                    <a:lumOff val="35000"/>
                  </a:schemeClr>
                </a:solidFill>
                <a:latin typeface="微软雅黑" pitchFamily="34" charset="-122"/>
                <a:ea typeface="微软雅黑" pitchFamily="34" charset="-122"/>
              </a:rPr>
              <a:t>  </a:t>
            </a:r>
            <a:r>
              <a:rPr lang="zh-CN" altLang="en-US" sz="3600" b="1" dirty="0" smtClean="0">
                <a:solidFill>
                  <a:schemeClr val="tx1">
                    <a:lumMod val="65000"/>
                    <a:lumOff val="35000"/>
                  </a:schemeClr>
                </a:solidFill>
                <a:latin typeface="微软雅黑" pitchFamily="34" charset="-122"/>
                <a:ea typeface="微软雅黑" pitchFamily="34" charset="-122"/>
              </a:rPr>
              <a:t> 课例</a:t>
            </a:r>
            <a:r>
              <a:rPr lang="zh-CN" altLang="en-US" sz="3600" b="1" baseline="0" dirty="0" smtClean="0">
                <a:solidFill>
                  <a:schemeClr val="tx1">
                    <a:lumMod val="65000"/>
                    <a:lumOff val="35000"/>
                  </a:schemeClr>
                </a:solidFill>
                <a:latin typeface="微软雅黑" pitchFamily="34" charset="-122"/>
                <a:ea typeface="微软雅黑" pitchFamily="34" charset="-122"/>
              </a:rPr>
              <a:t>研修</a:t>
            </a:r>
            <a:endParaRPr lang="zh-CN" altLang="en-US" sz="3600" b="1" dirty="0">
              <a:solidFill>
                <a:schemeClr val="tx1">
                  <a:lumMod val="65000"/>
                  <a:lumOff val="35000"/>
                </a:schemeClr>
              </a:solidFill>
              <a:latin typeface="微软雅黑" pitchFamily="34" charset="-122"/>
              <a:ea typeface="微软雅黑" pitchFamily="34" charset="-122"/>
            </a:endParaRPr>
          </a:p>
        </p:txBody>
      </p:sp>
      <p:sp>
        <p:nvSpPr>
          <p:cNvPr id="9" name="椭圆 8"/>
          <p:cNvSpPr/>
          <p:nvPr/>
        </p:nvSpPr>
        <p:spPr>
          <a:xfrm>
            <a:off x="2102731" y="2528900"/>
            <a:ext cx="1800200" cy="1800200"/>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p:nvSpPr>
        <p:spPr>
          <a:xfrm>
            <a:off x="2592531" y="2907000"/>
            <a:ext cx="792000" cy="1044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41457" y="142852"/>
            <a:ext cx="3492979" cy="594249"/>
          </a:xfrm>
          <a:prstGeom prst="rect">
            <a:avLst/>
          </a:prstGeom>
          <a:noFill/>
        </p:spPr>
        <p:txBody>
          <a:bodyPr wrap="none" lIns="100824" tIns="50411" rIns="100824" bIns="50411">
            <a:spAutoFit/>
          </a:bodyPr>
          <a:lstStyle/>
          <a:p>
            <a:pPr>
              <a:buFont typeface="Wingdings" pitchFamily="2" charset="2"/>
              <a:buChar char="u"/>
              <a:defRPr/>
            </a:pPr>
            <a:r>
              <a:rPr lang="zh-CN" altLang="en-US" sz="3200" b="1" dirty="0" smtClean="0">
                <a:solidFill>
                  <a:srgbClr val="C00000"/>
                </a:solidFill>
                <a:latin typeface="+mn-ea"/>
              </a:rPr>
              <a:t>什么是课例研修</a:t>
            </a:r>
            <a:endParaRPr lang="zh-CN" altLang="en-US" sz="3200" b="1" dirty="0">
              <a:solidFill>
                <a:srgbClr val="C00000"/>
              </a:solidFill>
              <a:latin typeface="+mn-ea"/>
            </a:endParaRPr>
          </a:p>
        </p:txBody>
      </p:sp>
      <p:sp>
        <p:nvSpPr>
          <p:cNvPr id="12295" name="矩形 8"/>
          <p:cNvSpPr>
            <a:spLocks noChangeArrowheads="1"/>
          </p:cNvSpPr>
          <p:nvPr/>
        </p:nvSpPr>
        <p:spPr bwMode="auto">
          <a:xfrm>
            <a:off x="539686" y="1643050"/>
            <a:ext cx="10488711" cy="3878803"/>
          </a:xfrm>
          <a:prstGeom prst="rect">
            <a:avLst/>
          </a:prstGeom>
          <a:noFill/>
          <a:ln w="9525">
            <a:noFill/>
            <a:miter lim="800000"/>
            <a:headEnd/>
            <a:tailEnd/>
          </a:ln>
        </p:spPr>
        <p:txBody>
          <a:bodyPr wrap="square" lIns="100824" tIns="50411" rIns="100824" bIns="50411">
            <a:spAutoFit/>
          </a:bodyPr>
          <a:lstStyle/>
          <a:p>
            <a:pPr marL="504118" indent="-504118">
              <a:lnSpc>
                <a:spcPct val="150000"/>
              </a:lnSpc>
            </a:pPr>
            <a:r>
              <a:rPr lang="en-US" altLang="zh-CN" sz="2800" dirty="0" smtClean="0">
                <a:latin typeface="黑体" pitchFamily="49" charset="-122"/>
                <a:ea typeface="黑体" pitchFamily="49" charset="-122"/>
              </a:rPr>
              <a:t>       •</a:t>
            </a:r>
            <a:r>
              <a:rPr lang="zh-CN" altLang="en-US" sz="2800" dirty="0" smtClean="0">
                <a:latin typeface="黑体" pitchFamily="49" charset="-122"/>
                <a:ea typeface="黑体" pitchFamily="49" charset="-122"/>
              </a:rPr>
              <a:t>课例研修，是指以课例为载体的教师在职研修模式。</a:t>
            </a:r>
            <a:endParaRPr lang="en-US" altLang="zh-CN" sz="2800" dirty="0" smtClean="0">
              <a:latin typeface="黑体" pitchFamily="49" charset="-122"/>
              <a:ea typeface="黑体" pitchFamily="49" charset="-122"/>
            </a:endParaRPr>
          </a:p>
          <a:p>
            <a:pPr marL="504118" indent="-504118">
              <a:lnSpc>
                <a:spcPct val="150000"/>
              </a:lnSpc>
            </a:pPr>
            <a:r>
              <a:rPr lang="en-US" altLang="zh-CN" sz="2800" dirty="0" smtClean="0">
                <a:latin typeface="黑体" pitchFamily="49" charset="-122"/>
                <a:ea typeface="黑体" pitchFamily="49" charset="-122"/>
              </a:rPr>
              <a:t>       •</a:t>
            </a:r>
            <a:r>
              <a:rPr lang="zh-CN" altLang="en-US" sz="2800" dirty="0" smtClean="0">
                <a:latin typeface="黑体" pitchFamily="49" charset="-122"/>
                <a:ea typeface="黑体" pitchFamily="49" charset="-122"/>
              </a:rPr>
              <a:t>课例研修的主体是教师、教研员，也包括大学教授等各类专家。</a:t>
            </a:r>
            <a:endParaRPr lang="en-US" altLang="zh-CN" sz="2800" dirty="0" smtClean="0">
              <a:latin typeface="黑体" pitchFamily="49" charset="-122"/>
              <a:ea typeface="黑体" pitchFamily="49" charset="-122"/>
            </a:endParaRPr>
          </a:p>
          <a:p>
            <a:pPr marL="504118" indent="-504118">
              <a:lnSpc>
                <a:spcPct val="150000"/>
              </a:lnSpc>
            </a:pPr>
            <a:r>
              <a:rPr lang="en-US" altLang="zh-CN" sz="2800" dirty="0" smtClean="0">
                <a:latin typeface="黑体" pitchFamily="49" charset="-122"/>
                <a:ea typeface="黑体" pitchFamily="49" charset="-122"/>
              </a:rPr>
              <a:t>       •</a:t>
            </a:r>
            <a:r>
              <a:rPr lang="zh-CN" altLang="en-US" sz="2800" dirty="0" smtClean="0">
                <a:latin typeface="黑体" pitchFamily="49" charset="-122"/>
                <a:ea typeface="黑体" pitchFamily="49" charset="-122"/>
              </a:rPr>
              <a:t>课例研修把研究和进修的阵地搬到课堂中来，以课例为载体，以行动研究为手段，以行为跟进为特征，进行教育教学研究，同时作为教师进修的内容与提高的途径。</a:t>
            </a:r>
            <a:endParaRPr lang="zh-CN" altLang="en-US" sz="2800" dirty="0">
              <a:latin typeface="黑体" pitchFamily="49" charset="-122"/>
              <a:ea typeface="黑体" pitchFamily="49" charset="-122"/>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41457" y="142852"/>
            <a:ext cx="3492979" cy="594249"/>
          </a:xfrm>
          <a:prstGeom prst="rect">
            <a:avLst/>
          </a:prstGeom>
          <a:noFill/>
        </p:spPr>
        <p:txBody>
          <a:bodyPr wrap="none" lIns="100824" tIns="50411" rIns="100824" bIns="50411">
            <a:spAutoFit/>
          </a:bodyPr>
          <a:lstStyle/>
          <a:p>
            <a:pPr>
              <a:buFont typeface="Wingdings" pitchFamily="2" charset="2"/>
              <a:buChar char="u"/>
              <a:defRPr/>
            </a:pPr>
            <a:r>
              <a:rPr lang="zh-CN" altLang="en-US" sz="3200" b="1" dirty="0" smtClean="0">
                <a:solidFill>
                  <a:srgbClr val="C00000"/>
                </a:solidFill>
                <a:latin typeface="+mn-ea"/>
              </a:rPr>
              <a:t>什么是课例研修</a:t>
            </a:r>
            <a:endParaRPr lang="zh-CN" altLang="en-US" sz="3200" b="1" dirty="0">
              <a:solidFill>
                <a:srgbClr val="C00000"/>
              </a:solidFill>
              <a:latin typeface="+mn-ea"/>
            </a:endParaRPr>
          </a:p>
        </p:txBody>
      </p:sp>
      <p:sp>
        <p:nvSpPr>
          <p:cNvPr id="12295" name="矩形 8"/>
          <p:cNvSpPr>
            <a:spLocks noChangeArrowheads="1"/>
          </p:cNvSpPr>
          <p:nvPr/>
        </p:nvSpPr>
        <p:spPr bwMode="auto">
          <a:xfrm>
            <a:off x="539686" y="1643050"/>
            <a:ext cx="10488711" cy="3297553"/>
          </a:xfrm>
          <a:prstGeom prst="rect">
            <a:avLst/>
          </a:prstGeom>
          <a:noFill/>
          <a:ln w="9525">
            <a:noFill/>
            <a:miter lim="800000"/>
            <a:headEnd/>
            <a:tailEnd/>
          </a:ln>
        </p:spPr>
        <p:txBody>
          <a:bodyPr wrap="square" lIns="100824" tIns="50411" rIns="100824" bIns="50411">
            <a:spAutoFit/>
          </a:bodyPr>
          <a:lstStyle/>
          <a:p>
            <a:pPr marL="504118" indent="-504118">
              <a:lnSpc>
                <a:spcPct val="150000"/>
              </a:lnSpc>
            </a:pPr>
            <a:r>
              <a:rPr lang="zh-CN" altLang="en-US" dirty="0" smtClean="0"/>
              <a:t>     </a:t>
            </a:r>
            <a:r>
              <a:rPr lang="zh-CN" altLang="en-US" sz="2800" dirty="0" smtClean="0">
                <a:latin typeface="黑体" pitchFamily="49" charset="-122"/>
                <a:ea typeface="黑体" pitchFamily="49" charset="-122"/>
              </a:rPr>
              <a:t>课例研修的特点：</a:t>
            </a:r>
            <a:endParaRPr lang="en-US" altLang="zh-CN" sz="2800" dirty="0" smtClean="0">
              <a:latin typeface="黑体" pitchFamily="49" charset="-122"/>
              <a:ea typeface="黑体" pitchFamily="49" charset="-122"/>
            </a:endParaRPr>
          </a:p>
          <a:p>
            <a:pPr marL="504118" indent="-504118">
              <a:lnSpc>
                <a:spcPct val="150000"/>
              </a:lnSpc>
            </a:pPr>
            <a:r>
              <a:rPr lang="zh-CN" altLang="zh-CN" sz="2800" dirty="0">
                <a:latin typeface="黑体" pitchFamily="49" charset="-122"/>
                <a:ea typeface="黑体" pitchFamily="49" charset="-122"/>
              </a:rPr>
              <a:t> </a:t>
            </a:r>
            <a:r>
              <a:rPr lang="zh-CN" altLang="en-US" sz="2800" dirty="0" smtClean="0">
                <a:latin typeface="黑体" pitchFamily="49" charset="-122"/>
                <a:ea typeface="黑体" pitchFamily="49" charset="-122"/>
              </a:rPr>
              <a:t>       </a:t>
            </a:r>
            <a:r>
              <a:rPr lang="en-US" altLang="zh-CN" sz="2800" dirty="0" smtClean="0">
                <a:latin typeface="黑体" pitchFamily="49" charset="-122"/>
                <a:ea typeface="黑体" pitchFamily="49" charset="-122"/>
              </a:rPr>
              <a:t>1.</a:t>
            </a:r>
            <a:r>
              <a:rPr lang="zh-CN" altLang="en-US" sz="2800" dirty="0" smtClean="0">
                <a:latin typeface="黑体" pitchFamily="49" charset="-122"/>
                <a:ea typeface="黑体" pitchFamily="49" charset="-122"/>
              </a:rPr>
              <a:t>在常态课堂教学中</a:t>
            </a:r>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科学观察、深度反思和持续改进教师教学行为</a:t>
            </a:r>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提高研修技能和实践智慧。</a:t>
            </a:r>
            <a:endParaRPr lang="en-US" altLang="zh-CN" sz="2800" dirty="0" smtClean="0">
              <a:latin typeface="黑体" pitchFamily="49" charset="-122"/>
              <a:ea typeface="黑体" pitchFamily="49" charset="-122"/>
            </a:endParaRPr>
          </a:p>
          <a:p>
            <a:pPr marL="504118" indent="-504118">
              <a:lnSpc>
                <a:spcPct val="150000"/>
              </a:lnSpc>
            </a:pPr>
            <a:r>
              <a:rPr lang="zh-CN" altLang="zh-CN" sz="2800" dirty="0">
                <a:latin typeface="黑体" pitchFamily="49" charset="-122"/>
                <a:ea typeface="黑体" pitchFamily="49" charset="-122"/>
              </a:rPr>
              <a:t> </a:t>
            </a:r>
            <a:r>
              <a:rPr lang="zh-CN" altLang="en-US" sz="2800" dirty="0" smtClean="0">
                <a:latin typeface="黑体" pitchFamily="49" charset="-122"/>
                <a:ea typeface="黑体" pitchFamily="49" charset="-122"/>
              </a:rPr>
              <a:t>       </a:t>
            </a:r>
            <a:r>
              <a:rPr lang="en-US" altLang="zh-CN" sz="2800" dirty="0" smtClean="0">
                <a:latin typeface="黑体" pitchFamily="49" charset="-122"/>
                <a:ea typeface="黑体" pitchFamily="49" charset="-122"/>
              </a:rPr>
              <a:t>2.</a:t>
            </a:r>
            <a:r>
              <a:rPr lang="zh-CN" altLang="en-US" sz="2800" dirty="0" smtClean="0">
                <a:latin typeface="黑体" pitchFamily="49" charset="-122"/>
                <a:ea typeface="黑体" pitchFamily="49" charset="-122"/>
              </a:rPr>
              <a:t>将日常教学与研修、培训融为一体</a:t>
            </a:r>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重视理论与实践的有机结合。</a:t>
            </a:r>
            <a:endParaRPr lang="zh-CN" altLang="en-US" sz="2800" dirty="0">
              <a:latin typeface="黑体" pitchFamily="49" charset="-122"/>
              <a:ea typeface="黑体" pitchFamily="49" charset="-122"/>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41457" y="142852"/>
            <a:ext cx="3492979" cy="594249"/>
          </a:xfrm>
          <a:prstGeom prst="rect">
            <a:avLst/>
          </a:prstGeom>
          <a:noFill/>
        </p:spPr>
        <p:txBody>
          <a:bodyPr wrap="none" lIns="100824" tIns="50411" rIns="100824" bIns="50411">
            <a:spAutoFit/>
          </a:bodyPr>
          <a:lstStyle/>
          <a:p>
            <a:pPr>
              <a:buFont typeface="Wingdings" pitchFamily="2" charset="2"/>
              <a:buChar char="u"/>
              <a:defRPr/>
            </a:pPr>
            <a:r>
              <a:rPr lang="zh-CN" altLang="en-US" sz="3200" b="1" dirty="0" smtClean="0">
                <a:solidFill>
                  <a:srgbClr val="C00000"/>
                </a:solidFill>
                <a:latin typeface="+mn-ea"/>
              </a:rPr>
              <a:t>什么是课例研修</a:t>
            </a:r>
            <a:endParaRPr lang="zh-CN" altLang="en-US" sz="3200" b="1" dirty="0">
              <a:solidFill>
                <a:srgbClr val="C00000"/>
              </a:solidFill>
              <a:latin typeface="+mn-ea"/>
            </a:endParaRPr>
          </a:p>
        </p:txBody>
      </p:sp>
      <p:sp>
        <p:nvSpPr>
          <p:cNvPr id="12295" name="矩形 8"/>
          <p:cNvSpPr>
            <a:spLocks noChangeArrowheads="1"/>
          </p:cNvSpPr>
          <p:nvPr/>
        </p:nvSpPr>
        <p:spPr bwMode="auto">
          <a:xfrm>
            <a:off x="539686" y="1479023"/>
            <a:ext cx="10488711" cy="4590214"/>
          </a:xfrm>
          <a:prstGeom prst="rect">
            <a:avLst/>
          </a:prstGeom>
          <a:noFill/>
          <a:ln w="9525">
            <a:noFill/>
            <a:miter lim="800000"/>
            <a:headEnd/>
            <a:tailEnd/>
          </a:ln>
        </p:spPr>
        <p:txBody>
          <a:bodyPr wrap="square" lIns="100824" tIns="50411" rIns="100824" bIns="50411">
            <a:spAutoFit/>
          </a:bodyPr>
          <a:lstStyle/>
          <a:p>
            <a:pPr marL="504118" indent="-504118">
              <a:lnSpc>
                <a:spcPct val="150000"/>
              </a:lnSpc>
            </a:pPr>
            <a:r>
              <a:rPr lang="zh-CN" altLang="en-US" dirty="0" smtClean="0"/>
              <a:t>          </a:t>
            </a:r>
            <a:r>
              <a:rPr lang="zh-CN" altLang="en-US" dirty="0"/>
              <a:t> </a:t>
            </a:r>
            <a:r>
              <a:rPr lang="zh-CN" altLang="en-US" sz="2800" dirty="0" smtClean="0">
                <a:latin typeface="黑体" pitchFamily="49" charset="-122"/>
                <a:ea typeface="黑体" pitchFamily="49" charset="-122"/>
              </a:rPr>
              <a:t>课例研修也是一种</a:t>
            </a:r>
            <a:r>
              <a:rPr lang="zh-CN" altLang="en-US" sz="2800" dirty="0" smtClean="0">
                <a:latin typeface="黑体" pitchFamily="49" charset="-122"/>
                <a:ea typeface="黑体" pitchFamily="49" charset="-122"/>
                <a:hlinkClick r:id="rId2"/>
              </a:rPr>
              <a:t>行动研究</a:t>
            </a:r>
            <a:r>
              <a:rPr lang="zh-CN" altLang="en-US" sz="2800" dirty="0" smtClean="0">
                <a:latin typeface="黑体" pitchFamily="49" charset="-122"/>
                <a:ea typeface="黑体" pitchFamily="49" charset="-122"/>
              </a:rPr>
              <a:t>，其基本框架应包括：</a:t>
            </a:r>
            <a:endParaRPr lang="en-US" altLang="zh-CN" sz="2800" dirty="0" smtClean="0">
              <a:latin typeface="黑体" pitchFamily="49" charset="-122"/>
              <a:ea typeface="黑体" pitchFamily="49" charset="-122"/>
            </a:endParaRPr>
          </a:p>
          <a:p>
            <a:pPr marL="504118" indent="-504118">
              <a:lnSpc>
                <a:spcPct val="150000"/>
              </a:lnSpc>
            </a:pPr>
            <a:r>
              <a:rPr lang="zh-CN" altLang="en-US" sz="2800" dirty="0" smtClean="0">
                <a:latin typeface="黑体" pitchFamily="49" charset="-122"/>
                <a:ea typeface="黑体" pitchFamily="49" charset="-122"/>
              </a:rPr>
              <a:t>       一、研修背景：学校、执教教师及备课组、研究学科与课题、研究主要问题。</a:t>
            </a:r>
            <a:endParaRPr lang="en-US" altLang="zh-CN" sz="2800" dirty="0" smtClean="0">
              <a:latin typeface="黑体" pitchFamily="49" charset="-122"/>
              <a:ea typeface="黑体" pitchFamily="49" charset="-122"/>
            </a:endParaRPr>
          </a:p>
          <a:p>
            <a:pPr marL="504118" indent="-504118">
              <a:lnSpc>
                <a:spcPct val="150000"/>
              </a:lnSpc>
            </a:pPr>
            <a:r>
              <a:rPr lang="zh-CN" altLang="en-US" sz="2800" dirty="0" smtClean="0">
                <a:latin typeface="黑体" pitchFamily="49" charset="-122"/>
                <a:ea typeface="黑体" pitchFamily="49" charset="-122"/>
              </a:rPr>
              <a:t>       二、研究过程：主要研究过程及方法；“试教学设计”与“改进教学设计”的主要变化及差异：教学目标、</a:t>
            </a:r>
            <a:r>
              <a:rPr lang="zh-CN" altLang="en-US" sz="2800" dirty="0" smtClean="0">
                <a:latin typeface="黑体" pitchFamily="49" charset="-122"/>
                <a:ea typeface="黑体" pitchFamily="49" charset="-122"/>
                <a:hlinkClick r:id="rId3"/>
              </a:rPr>
              <a:t>教学策略</a:t>
            </a:r>
            <a:r>
              <a:rPr lang="zh-CN" altLang="en-US" sz="2800" dirty="0" smtClean="0">
                <a:latin typeface="黑体" pitchFamily="49" charset="-122"/>
                <a:ea typeface="黑体" pitchFamily="49" charset="-122"/>
              </a:rPr>
              <a:t>、教学程序、</a:t>
            </a:r>
            <a:r>
              <a:rPr lang="zh-CN" altLang="en-US" sz="2800" dirty="0" smtClean="0">
                <a:latin typeface="黑体" pitchFamily="49" charset="-122"/>
                <a:ea typeface="黑体" pitchFamily="49" charset="-122"/>
                <a:hlinkClick r:id="rId4"/>
              </a:rPr>
              <a:t>教学重点</a:t>
            </a:r>
            <a:r>
              <a:rPr lang="zh-CN" altLang="en-US" sz="2800" dirty="0" smtClean="0">
                <a:latin typeface="黑体" pitchFamily="49" charset="-122"/>
                <a:ea typeface="黑体" pitchFamily="49" charset="-122"/>
              </a:rPr>
              <a:t>、</a:t>
            </a:r>
            <a:r>
              <a:rPr lang="zh-CN" altLang="en-US" sz="2800" dirty="0" smtClean="0">
                <a:latin typeface="黑体" pitchFamily="49" charset="-122"/>
                <a:ea typeface="黑体" pitchFamily="49" charset="-122"/>
                <a:hlinkClick r:id="rId5"/>
              </a:rPr>
              <a:t>教学难点</a:t>
            </a:r>
            <a:r>
              <a:rPr lang="zh-CN" altLang="en-US" sz="2800" dirty="0" smtClean="0">
                <a:latin typeface="黑体" pitchFamily="49" charset="-122"/>
                <a:ea typeface="黑体" pitchFamily="49" charset="-122"/>
              </a:rPr>
              <a:t>、教学关键和教学效果。</a:t>
            </a:r>
            <a:endParaRPr lang="zh-CN" altLang="en-US" sz="2800" dirty="0">
              <a:latin typeface="黑体" pitchFamily="49" charset="-122"/>
              <a:ea typeface="黑体" pitchFamily="49" charset="-122"/>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41457" y="142852"/>
            <a:ext cx="3492979" cy="594249"/>
          </a:xfrm>
          <a:prstGeom prst="rect">
            <a:avLst/>
          </a:prstGeom>
          <a:noFill/>
        </p:spPr>
        <p:txBody>
          <a:bodyPr wrap="none" lIns="100824" tIns="50411" rIns="100824" bIns="50411">
            <a:spAutoFit/>
          </a:bodyPr>
          <a:lstStyle/>
          <a:p>
            <a:pPr>
              <a:buFont typeface="Wingdings" pitchFamily="2" charset="2"/>
              <a:buChar char="u"/>
              <a:defRPr/>
            </a:pPr>
            <a:r>
              <a:rPr lang="zh-CN" altLang="en-US" sz="3200" b="1" dirty="0" smtClean="0">
                <a:solidFill>
                  <a:srgbClr val="C00000"/>
                </a:solidFill>
                <a:latin typeface="+mn-ea"/>
              </a:rPr>
              <a:t>什么是课例研修</a:t>
            </a:r>
            <a:endParaRPr lang="zh-CN" altLang="en-US" sz="3200" b="1" dirty="0">
              <a:solidFill>
                <a:srgbClr val="C00000"/>
              </a:solidFill>
              <a:latin typeface="+mn-ea"/>
            </a:endParaRPr>
          </a:p>
        </p:txBody>
      </p:sp>
      <p:sp>
        <p:nvSpPr>
          <p:cNvPr id="12295" name="矩形 8"/>
          <p:cNvSpPr>
            <a:spLocks noChangeArrowheads="1"/>
          </p:cNvSpPr>
          <p:nvPr/>
        </p:nvSpPr>
        <p:spPr bwMode="auto">
          <a:xfrm>
            <a:off x="539686" y="1479023"/>
            <a:ext cx="10488711" cy="3878803"/>
          </a:xfrm>
          <a:prstGeom prst="rect">
            <a:avLst/>
          </a:prstGeom>
          <a:noFill/>
          <a:ln w="9525">
            <a:noFill/>
            <a:miter lim="800000"/>
            <a:headEnd/>
            <a:tailEnd/>
          </a:ln>
        </p:spPr>
        <p:txBody>
          <a:bodyPr wrap="square" lIns="100824" tIns="50411" rIns="100824" bIns="50411">
            <a:spAutoFit/>
          </a:bodyPr>
          <a:lstStyle/>
          <a:p>
            <a:pPr marL="504118" indent="-504118">
              <a:lnSpc>
                <a:spcPct val="150000"/>
              </a:lnSpc>
            </a:pPr>
            <a:r>
              <a:rPr lang="zh-CN" altLang="en-US" sz="2800" dirty="0" smtClean="0">
                <a:latin typeface="黑体" pitchFamily="49" charset="-122"/>
                <a:ea typeface="黑体" pitchFamily="49" charset="-122"/>
              </a:rPr>
              <a:t>        三、问题讨论：在课例研修中遇到的主要问题的讨论及分析；发现捕捉的关键教学事件的讨论及分析。</a:t>
            </a:r>
            <a:endParaRPr lang="en-US" altLang="zh-CN" sz="2800" dirty="0" smtClean="0">
              <a:latin typeface="黑体" pitchFamily="49" charset="-122"/>
              <a:ea typeface="黑体" pitchFamily="49" charset="-122"/>
            </a:endParaRPr>
          </a:p>
          <a:p>
            <a:pPr marL="504118" indent="-504118">
              <a:lnSpc>
                <a:spcPct val="150000"/>
              </a:lnSpc>
            </a:pPr>
            <a:r>
              <a:rPr lang="en-US" altLang="zh-CN" sz="2800" dirty="0" smtClean="0">
                <a:latin typeface="黑体" pitchFamily="49" charset="-122"/>
                <a:ea typeface="黑体" pitchFamily="49" charset="-122"/>
              </a:rPr>
              <a:t>        </a:t>
            </a:r>
            <a:r>
              <a:rPr lang="zh-CN" altLang="en-US" sz="2800" dirty="0" smtClean="0">
                <a:latin typeface="黑体" pitchFamily="49" charset="-122"/>
                <a:ea typeface="黑体" pitchFamily="49" charset="-122"/>
              </a:rPr>
              <a:t>四、研修结果：课例研修的主要结论和评论；课例研修中的主要体会和感悟。</a:t>
            </a:r>
            <a:endParaRPr lang="en-US" altLang="zh-CN" sz="2800" dirty="0" smtClean="0">
              <a:latin typeface="黑体" pitchFamily="49" charset="-122"/>
              <a:ea typeface="黑体" pitchFamily="49" charset="-122"/>
            </a:endParaRPr>
          </a:p>
          <a:p>
            <a:pPr marL="504118" indent="-504118">
              <a:lnSpc>
                <a:spcPct val="150000"/>
              </a:lnSpc>
            </a:pPr>
            <a:r>
              <a:rPr lang="en-US" altLang="zh-CN" sz="2800" dirty="0" smtClean="0">
                <a:latin typeface="黑体" pitchFamily="49" charset="-122"/>
                <a:ea typeface="黑体" pitchFamily="49" charset="-122"/>
              </a:rPr>
              <a:t>        </a:t>
            </a:r>
            <a:r>
              <a:rPr lang="zh-CN" altLang="en-US" sz="2800" dirty="0" smtClean="0">
                <a:latin typeface="黑体" pitchFamily="49" charset="-122"/>
                <a:ea typeface="黑体" pitchFamily="49" charset="-122"/>
              </a:rPr>
              <a:t>五、鸣谢与文献：鸣谢研修过程中的所有参与者、指导者；注明参考文献：作者、题目、出处、时间。</a:t>
            </a:r>
            <a:endParaRPr lang="zh-CN" altLang="en-US" sz="2800" dirty="0">
              <a:latin typeface="黑体" pitchFamily="49" charset="-122"/>
              <a:ea typeface="黑体" pitchFamily="49" charset="-122"/>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4027473" y="2298705"/>
            <a:ext cx="7463543" cy="3916377"/>
          </a:xfrm>
        </p:spPr>
        <p:txBody>
          <a:bodyPr/>
          <a:lstStyle/>
          <a:p>
            <a:r>
              <a:rPr lang="zh-CN" altLang="en-US" b="1" dirty="0" smtClean="0">
                <a:ea typeface="宋体" pitchFamily="2" charset="-122"/>
              </a:rPr>
              <a:t>课例研究研修活动</a:t>
            </a:r>
            <a:r>
              <a:rPr lang="zh-CN" altLang="en-US" b="1" dirty="0">
                <a:ea typeface="宋体" pitchFamily="2" charset="-122"/>
              </a:rPr>
              <a:t>的基本流程</a:t>
            </a:r>
            <a:r>
              <a:rPr lang="zh-CN" altLang="en-US" dirty="0">
                <a:ea typeface="宋体" pitchFamily="2" charset="-122"/>
              </a:rPr>
              <a:t> </a:t>
            </a:r>
          </a:p>
        </p:txBody>
      </p:sp>
      <p:grpSp>
        <p:nvGrpSpPr>
          <p:cNvPr id="2" name="Group 5"/>
          <p:cNvGrpSpPr>
            <a:grpSpLocks/>
          </p:cNvGrpSpPr>
          <p:nvPr/>
        </p:nvGrpSpPr>
        <p:grpSpPr bwMode="auto">
          <a:xfrm>
            <a:off x="1391375" y="1331914"/>
            <a:ext cx="2117769" cy="4860925"/>
            <a:chOff x="703" y="686"/>
            <a:chExt cx="1000" cy="3062"/>
          </a:xfrm>
        </p:grpSpPr>
        <p:sp>
          <p:nvSpPr>
            <p:cNvPr id="151558" name="AutoShape 6"/>
            <p:cNvSpPr>
              <a:spLocks noChangeArrowheads="1"/>
            </p:cNvSpPr>
            <p:nvPr/>
          </p:nvSpPr>
          <p:spPr bwMode="auto">
            <a:xfrm>
              <a:off x="703" y="686"/>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前期调研</a:t>
              </a:r>
              <a:endParaRPr lang="zh-CN" altLang="en-US" sz="2000" b="1" dirty="0">
                <a:ea typeface="宋体" pitchFamily="2" charset="-122"/>
              </a:endParaRPr>
            </a:p>
          </p:txBody>
        </p:sp>
        <p:sp>
          <p:nvSpPr>
            <p:cNvPr id="151559" name="AutoShape 7"/>
            <p:cNvSpPr>
              <a:spLocks noChangeArrowheads="1"/>
            </p:cNvSpPr>
            <p:nvPr/>
          </p:nvSpPr>
          <p:spPr bwMode="auto">
            <a:xfrm>
              <a:off x="703" y="1132"/>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solidFill>
                    <a:srgbClr val="FF0000"/>
                  </a:solidFill>
                  <a:latin typeface="楷体" pitchFamily="49" charset="-122"/>
                  <a:ea typeface="楷体" pitchFamily="49" charset="-122"/>
                </a:rPr>
                <a:t>确定主题</a:t>
              </a:r>
              <a:endParaRPr lang="zh-CN" altLang="en-US" sz="2000" b="1" dirty="0">
                <a:solidFill>
                  <a:srgbClr val="FF0000"/>
                </a:solidFill>
                <a:ea typeface="宋体" pitchFamily="2" charset="-122"/>
              </a:endParaRPr>
            </a:p>
          </p:txBody>
        </p:sp>
        <p:sp>
          <p:nvSpPr>
            <p:cNvPr id="151560" name="AutoShape 8"/>
            <p:cNvSpPr>
              <a:spLocks noChangeArrowheads="1"/>
            </p:cNvSpPr>
            <p:nvPr/>
          </p:nvSpPr>
          <p:spPr bwMode="auto">
            <a:xfrm>
              <a:off x="703" y="2545"/>
              <a:ext cx="1000" cy="462"/>
            </a:xfrm>
            <a:prstGeom prst="downArrowCallout">
              <a:avLst>
                <a:gd name="adj1" fmla="val 22567"/>
                <a:gd name="adj2" fmla="val 47639"/>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行为跟进  </a:t>
              </a:r>
              <a:endParaRPr lang="zh-CN" altLang="en-US" sz="2000" b="1" dirty="0">
                <a:ea typeface="宋体" pitchFamily="2" charset="-122"/>
              </a:endParaRPr>
            </a:p>
          </p:txBody>
        </p:sp>
        <p:sp>
          <p:nvSpPr>
            <p:cNvPr id="151561" name="AutoShape 9"/>
            <p:cNvSpPr>
              <a:spLocks noChangeArrowheads="1"/>
            </p:cNvSpPr>
            <p:nvPr/>
          </p:nvSpPr>
          <p:spPr bwMode="auto">
            <a:xfrm>
              <a:off x="703" y="1619"/>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查阅文献</a:t>
              </a:r>
              <a:endParaRPr lang="zh-CN" altLang="en-US" sz="2000" b="1" dirty="0">
                <a:ea typeface="宋体" pitchFamily="2" charset="-122"/>
              </a:endParaRPr>
            </a:p>
          </p:txBody>
        </p:sp>
        <p:sp>
          <p:nvSpPr>
            <p:cNvPr id="151562" name="AutoShape 10"/>
            <p:cNvSpPr>
              <a:spLocks noChangeArrowheads="1"/>
            </p:cNvSpPr>
            <p:nvPr/>
          </p:nvSpPr>
          <p:spPr bwMode="auto">
            <a:xfrm>
              <a:off x="703" y="3007"/>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反思归纳</a:t>
              </a:r>
              <a:endParaRPr lang="zh-CN" altLang="en-US" sz="2000" b="1" dirty="0">
                <a:ea typeface="宋体" pitchFamily="2" charset="-122"/>
              </a:endParaRPr>
            </a:p>
          </p:txBody>
        </p:sp>
        <p:sp>
          <p:nvSpPr>
            <p:cNvPr id="151563" name="Rectangle 11"/>
            <p:cNvSpPr>
              <a:spLocks noChangeArrowheads="1"/>
            </p:cNvSpPr>
            <p:nvPr/>
          </p:nvSpPr>
          <p:spPr bwMode="auto">
            <a:xfrm>
              <a:off x="703" y="3470"/>
              <a:ext cx="1000"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交流传播</a:t>
              </a:r>
              <a:endParaRPr lang="zh-CN" altLang="en-US" sz="2000" b="1" dirty="0">
                <a:ea typeface="宋体" pitchFamily="2" charset="-122"/>
              </a:endParaRPr>
            </a:p>
          </p:txBody>
        </p:sp>
        <p:sp>
          <p:nvSpPr>
            <p:cNvPr id="151564" name="AutoShape 12"/>
            <p:cNvSpPr>
              <a:spLocks noChangeArrowheads="1"/>
            </p:cNvSpPr>
            <p:nvPr/>
          </p:nvSpPr>
          <p:spPr bwMode="auto">
            <a:xfrm>
              <a:off x="703" y="2082"/>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制定方案  </a:t>
              </a:r>
              <a:endParaRPr lang="zh-CN" altLang="en-US" sz="2000" b="1" dirty="0">
                <a:ea typeface="宋体" pitchFamily="2" charset="-122"/>
              </a:endParaRPr>
            </a:p>
          </p:txBody>
        </p:sp>
      </p:grpSp>
      <p:sp>
        <p:nvSpPr>
          <p:cNvPr id="151565" name="AutoShape 13"/>
          <p:cNvSpPr>
            <a:spLocks noChangeArrowheads="1"/>
          </p:cNvSpPr>
          <p:nvPr/>
        </p:nvSpPr>
        <p:spPr bwMode="auto">
          <a:xfrm>
            <a:off x="3509144" y="4346575"/>
            <a:ext cx="1853047" cy="293688"/>
          </a:xfrm>
          <a:prstGeom prst="rightArrow">
            <a:avLst>
              <a:gd name="adj1" fmla="val 50000"/>
              <a:gd name="adj2" fmla="val 118243"/>
            </a:avLst>
          </a:prstGeom>
          <a:solidFill>
            <a:srgbClr val="FFFFFF"/>
          </a:solidFill>
          <a:ln w="19050">
            <a:solidFill>
              <a:srgbClr val="00CC66"/>
            </a:solidFill>
            <a:miter lim="800000"/>
            <a:headEnd/>
            <a:tailEnd/>
          </a:ln>
        </p:spPr>
        <p:txBody>
          <a:bodyPr/>
          <a:lstStyle/>
          <a:p>
            <a:endParaRPr lang="zh-CN" altLang="en-US"/>
          </a:p>
        </p:txBody>
      </p:sp>
      <p:grpSp>
        <p:nvGrpSpPr>
          <p:cNvPr id="3" name="Group 20"/>
          <p:cNvGrpSpPr>
            <a:grpSpLocks/>
          </p:cNvGrpSpPr>
          <p:nvPr/>
        </p:nvGrpSpPr>
        <p:grpSpPr bwMode="auto">
          <a:xfrm>
            <a:off x="5362192" y="3317876"/>
            <a:ext cx="5825983" cy="2498725"/>
            <a:chOff x="2532" y="2090"/>
            <a:chExt cx="2751" cy="1574"/>
          </a:xfrm>
        </p:grpSpPr>
        <p:sp>
          <p:nvSpPr>
            <p:cNvPr id="151556" name="Rectangle 4"/>
            <p:cNvSpPr>
              <a:spLocks noChangeArrowheads="1"/>
            </p:cNvSpPr>
            <p:nvPr/>
          </p:nvSpPr>
          <p:spPr bwMode="auto">
            <a:xfrm>
              <a:off x="2532" y="2090"/>
              <a:ext cx="2751" cy="1574"/>
            </a:xfrm>
            <a:prstGeom prst="rect">
              <a:avLst/>
            </a:prstGeom>
            <a:solidFill>
              <a:srgbClr val="FFFFFF"/>
            </a:solidFill>
            <a:ln w="19050">
              <a:solidFill>
                <a:srgbClr val="00CC66"/>
              </a:solidFill>
              <a:miter lim="800000"/>
              <a:headEnd/>
              <a:tailEnd/>
            </a:ln>
          </p:spPr>
          <p:txBody>
            <a:bodyPr/>
            <a:lstStyle/>
            <a:p>
              <a:endParaRPr lang="zh-CN" altLang="en-US"/>
            </a:p>
          </p:txBody>
        </p:sp>
        <p:sp>
          <p:nvSpPr>
            <p:cNvPr id="151566" name="Rectangle 14"/>
            <p:cNvSpPr>
              <a:spLocks noChangeArrowheads="1"/>
            </p:cNvSpPr>
            <p:nvPr/>
          </p:nvSpPr>
          <p:spPr bwMode="auto">
            <a:xfrm>
              <a:off x="3408" y="2268"/>
              <a:ext cx="875"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教学设计</a:t>
              </a:r>
              <a:endParaRPr lang="zh-CN" altLang="en-US" sz="2000" b="1" dirty="0">
                <a:ea typeface="宋体" pitchFamily="2" charset="-122"/>
              </a:endParaRPr>
            </a:p>
          </p:txBody>
        </p:sp>
        <p:sp>
          <p:nvSpPr>
            <p:cNvPr id="151567" name="Rectangle 15"/>
            <p:cNvSpPr>
              <a:spLocks noChangeArrowheads="1"/>
            </p:cNvSpPr>
            <p:nvPr/>
          </p:nvSpPr>
          <p:spPr bwMode="auto">
            <a:xfrm>
              <a:off x="4283" y="2776"/>
              <a:ext cx="875"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课堂观察</a:t>
              </a:r>
              <a:endParaRPr lang="zh-CN" altLang="en-US" sz="2000" b="1" dirty="0">
                <a:ea typeface="宋体" pitchFamily="2" charset="-122"/>
              </a:endParaRPr>
            </a:p>
          </p:txBody>
        </p:sp>
        <p:sp>
          <p:nvSpPr>
            <p:cNvPr id="151568" name="Rectangle 16"/>
            <p:cNvSpPr>
              <a:spLocks noChangeArrowheads="1"/>
            </p:cNvSpPr>
            <p:nvPr/>
          </p:nvSpPr>
          <p:spPr bwMode="auto">
            <a:xfrm>
              <a:off x="2657" y="2776"/>
              <a:ext cx="876"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反馈会议</a:t>
              </a:r>
              <a:endParaRPr lang="zh-CN" altLang="en-US" sz="2000" b="1" dirty="0">
                <a:ea typeface="宋体" pitchFamily="2" charset="-122"/>
              </a:endParaRPr>
            </a:p>
          </p:txBody>
        </p:sp>
        <p:sp>
          <p:nvSpPr>
            <p:cNvPr id="151569" name="AutoShape 17"/>
            <p:cNvSpPr>
              <a:spLocks noChangeArrowheads="1"/>
            </p:cNvSpPr>
            <p:nvPr/>
          </p:nvSpPr>
          <p:spPr bwMode="auto">
            <a:xfrm>
              <a:off x="4533" y="2337"/>
              <a:ext cx="500" cy="463"/>
            </a:xfrm>
            <a:prstGeom prst="curvedLeftArrow">
              <a:avLst>
                <a:gd name="adj1" fmla="val 20000"/>
                <a:gd name="adj2" fmla="val 40000"/>
                <a:gd name="adj3" fmla="val 35997"/>
              </a:avLst>
            </a:prstGeom>
            <a:solidFill>
              <a:srgbClr val="FFFFFF"/>
            </a:solidFill>
            <a:ln w="19050">
              <a:solidFill>
                <a:srgbClr val="00CC66"/>
              </a:solidFill>
              <a:miter lim="800000"/>
              <a:headEnd/>
              <a:tailEnd/>
            </a:ln>
          </p:spPr>
          <p:txBody>
            <a:bodyPr/>
            <a:lstStyle/>
            <a:p>
              <a:endParaRPr lang="zh-CN" altLang="en-US"/>
            </a:p>
          </p:txBody>
        </p:sp>
        <p:sp>
          <p:nvSpPr>
            <p:cNvPr id="151570" name="AutoShape 18"/>
            <p:cNvSpPr>
              <a:spLocks noChangeArrowheads="1"/>
            </p:cNvSpPr>
            <p:nvPr/>
          </p:nvSpPr>
          <p:spPr bwMode="auto">
            <a:xfrm flipH="1">
              <a:off x="3408" y="3099"/>
              <a:ext cx="875" cy="277"/>
            </a:xfrm>
            <a:prstGeom prst="curvedUpArrow">
              <a:avLst>
                <a:gd name="adj1" fmla="val 63177"/>
                <a:gd name="adj2" fmla="val 126354"/>
                <a:gd name="adj3" fmla="val 33333"/>
              </a:avLst>
            </a:prstGeom>
            <a:solidFill>
              <a:srgbClr val="FFFFFF"/>
            </a:solidFill>
            <a:ln w="19050">
              <a:solidFill>
                <a:srgbClr val="00CC66"/>
              </a:solidFill>
              <a:miter lim="800000"/>
              <a:headEnd/>
              <a:tailEnd/>
            </a:ln>
          </p:spPr>
          <p:txBody>
            <a:bodyPr/>
            <a:lstStyle/>
            <a:p>
              <a:endParaRPr lang="zh-CN" altLang="en-US"/>
            </a:p>
          </p:txBody>
        </p:sp>
        <p:sp>
          <p:nvSpPr>
            <p:cNvPr id="151571" name="AutoShape 19"/>
            <p:cNvSpPr>
              <a:spLocks noChangeArrowheads="1"/>
            </p:cNvSpPr>
            <p:nvPr/>
          </p:nvSpPr>
          <p:spPr bwMode="auto">
            <a:xfrm rot="11411655">
              <a:off x="2735" y="2295"/>
              <a:ext cx="500" cy="463"/>
            </a:xfrm>
            <a:prstGeom prst="curvedLeftArrow">
              <a:avLst>
                <a:gd name="adj1" fmla="val 20000"/>
                <a:gd name="adj2" fmla="val 40000"/>
                <a:gd name="adj3" fmla="val 35997"/>
              </a:avLst>
            </a:prstGeom>
            <a:solidFill>
              <a:srgbClr val="FFFFFF"/>
            </a:solidFill>
            <a:ln w="19050">
              <a:solidFill>
                <a:srgbClr val="00CC66"/>
              </a:solidFill>
              <a:miter lim="800000"/>
              <a:headEnd/>
              <a:tailEnd/>
            </a:ln>
          </p:spPr>
          <p:txBody>
            <a:bodyPr/>
            <a:lstStyle/>
            <a:p>
              <a:endParaRPr lang="zh-CN" altLang="en-US"/>
            </a:p>
          </p:txBody>
        </p:sp>
      </p:grpSp>
      <p:sp>
        <p:nvSpPr>
          <p:cNvPr id="21" name="Rectangle 5"/>
          <p:cNvSpPr txBox="1">
            <a:spLocks noChangeArrowheads="1"/>
          </p:cNvSpPr>
          <p:nvPr/>
        </p:nvSpPr>
        <p:spPr>
          <a:xfrm>
            <a:off x="1598581" y="142852"/>
            <a:ext cx="3071834" cy="79637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课例研修举例</a:t>
            </a:r>
            <a:endParaRPr kumimoji="0" lang="zh-CN" altLang="en-US" sz="36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
        <p:nvSpPr>
          <p:cNvPr id="22" name="Rectangle 2"/>
          <p:cNvSpPr txBox="1">
            <a:spLocks noChangeArrowheads="1"/>
          </p:cNvSpPr>
          <p:nvPr/>
        </p:nvSpPr>
        <p:spPr>
          <a:xfrm>
            <a:off x="5894385" y="1223946"/>
            <a:ext cx="3416595" cy="582065"/>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chemeClr val="tx1"/>
                </a:solidFill>
                <a:effectLst/>
                <a:uLnTx/>
                <a:uFillTx/>
                <a:latin typeface="宋体"/>
                <a:ea typeface="宋体"/>
                <a:cs typeface="+mj-cs"/>
              </a:rPr>
              <a:t>【</a:t>
            </a:r>
            <a:r>
              <a:rPr kumimoji="0" lang="zh-CN" altLang="en-US" sz="36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j-cs"/>
              </a:rPr>
              <a:t>研修实践</a:t>
            </a:r>
            <a:r>
              <a:rPr kumimoji="0" lang="en-US" altLang="zh-CN" sz="3600" b="0" i="0" u="none" strike="noStrike" kern="1200" cap="none" spc="0" normalizeH="0" baseline="0" noProof="0" dirty="0" smtClean="0">
                <a:ln>
                  <a:noFill/>
                </a:ln>
                <a:solidFill>
                  <a:schemeClr val="tx1"/>
                </a:solidFill>
                <a:effectLst/>
                <a:uLnTx/>
                <a:uFillTx/>
                <a:latin typeface="宋体"/>
                <a:ea typeface="宋体"/>
                <a:cs typeface="+mj-cs"/>
              </a:rPr>
              <a:t>】</a:t>
            </a:r>
            <a:endParaRPr kumimoji="0" lang="zh-CN" altLang="en-US" sz="36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sp>
        <p:nvSpPr>
          <p:cNvPr id="23" name="标题 2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41312928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a:xfrm>
            <a:off x="1598581" y="142852"/>
            <a:ext cx="3071834" cy="796379"/>
          </a:xfrm>
        </p:spPr>
        <p:txBody>
          <a:bodyPr/>
          <a:lstStyle/>
          <a:p>
            <a:pPr algn="ctr"/>
            <a:r>
              <a:rPr lang="zh-CN" altLang="en-US" sz="3600" dirty="0" smtClean="0">
                <a:solidFill>
                  <a:srgbClr val="C00000"/>
                </a:solidFill>
                <a:latin typeface="黑体" pitchFamily="49" charset="-122"/>
                <a:ea typeface="黑体" pitchFamily="49" charset="-122"/>
              </a:rPr>
              <a:t>课例研修举例</a:t>
            </a:r>
            <a:endParaRPr lang="zh-CN" altLang="en-US" sz="3600" dirty="0">
              <a:solidFill>
                <a:srgbClr val="C00000"/>
              </a:solidFill>
              <a:latin typeface="黑体" pitchFamily="49" charset="-122"/>
              <a:ea typeface="黑体" pitchFamily="49" charset="-122"/>
            </a:endParaRPr>
          </a:p>
        </p:txBody>
      </p:sp>
      <p:sp>
        <p:nvSpPr>
          <p:cNvPr id="92167" name="Rectangle 7"/>
          <p:cNvSpPr>
            <a:spLocks noChangeArrowheads="1"/>
          </p:cNvSpPr>
          <p:nvPr/>
        </p:nvSpPr>
        <p:spPr bwMode="auto">
          <a:xfrm>
            <a:off x="762398" y="1285860"/>
            <a:ext cx="2646878" cy="584775"/>
          </a:xfrm>
          <a:prstGeom prst="rect">
            <a:avLst/>
          </a:prstGeom>
          <a:noFill/>
          <a:ln w="9525">
            <a:noFill/>
            <a:miter lim="800000"/>
            <a:headEnd/>
            <a:tailEnd/>
          </a:ln>
          <a:effectLst/>
        </p:spPr>
        <p:txBody>
          <a:bodyPr wrap="none">
            <a:spAutoFit/>
          </a:bodyPr>
          <a:lstStyle/>
          <a:p>
            <a:r>
              <a:rPr lang="en-US" altLang="zh-CN" sz="3200" b="1" dirty="0">
                <a:ea typeface="宋体" pitchFamily="2" charset="-122"/>
              </a:rPr>
              <a:t>【</a:t>
            </a:r>
            <a:r>
              <a:rPr lang="zh-CN" altLang="en-US" sz="3200" b="1" dirty="0">
                <a:ea typeface="宋体" pitchFamily="2" charset="-122"/>
              </a:rPr>
              <a:t>选题思考</a:t>
            </a:r>
            <a:r>
              <a:rPr lang="en-US" altLang="zh-CN" sz="3200" b="1" dirty="0">
                <a:ea typeface="宋体" pitchFamily="2" charset="-122"/>
              </a:rPr>
              <a:t>】</a:t>
            </a:r>
            <a:endParaRPr lang="zh-CN" altLang="en-US" sz="3200" b="1" dirty="0">
              <a:ea typeface="宋体" pitchFamily="2" charset="-122"/>
            </a:endParaRPr>
          </a:p>
        </p:txBody>
      </p:sp>
      <p:sp>
        <p:nvSpPr>
          <p:cNvPr id="92168" name="Rectangle 8"/>
          <p:cNvSpPr>
            <a:spLocks noChangeArrowheads="1"/>
          </p:cNvSpPr>
          <p:nvPr/>
        </p:nvSpPr>
        <p:spPr bwMode="auto">
          <a:xfrm>
            <a:off x="1008058" y="2276475"/>
            <a:ext cx="9989517" cy="2308324"/>
          </a:xfrm>
          <a:prstGeom prst="rect">
            <a:avLst/>
          </a:prstGeom>
          <a:noFill/>
          <a:ln w="9525">
            <a:noFill/>
            <a:miter lim="800000"/>
            <a:headEnd/>
            <a:tailEnd/>
          </a:ln>
          <a:effectLst/>
        </p:spPr>
        <p:txBody>
          <a:bodyPr anchor="ctr">
            <a:spAutoFit/>
          </a:bodyPr>
          <a:lstStyle/>
          <a:p>
            <a:pPr>
              <a:lnSpc>
                <a:spcPct val="150000"/>
              </a:lnSpc>
            </a:pPr>
            <a:r>
              <a:rPr lang="zh-CN" altLang="en-US" sz="3200" dirty="0">
                <a:latin typeface="黑体" pitchFamily="49" charset="-122"/>
                <a:ea typeface="黑体" pitchFamily="49" charset="-122"/>
              </a:rPr>
              <a:t>     我们</a:t>
            </a:r>
            <a:r>
              <a:rPr lang="zh-CN" altLang="en-US" sz="3200" dirty="0">
                <a:solidFill>
                  <a:srgbClr val="C00000"/>
                </a:solidFill>
                <a:latin typeface="黑体" pitchFamily="49" charset="-122"/>
                <a:ea typeface="黑体" pitchFamily="49" charset="-122"/>
              </a:rPr>
              <a:t>拿什么</a:t>
            </a:r>
            <a:r>
              <a:rPr lang="zh-CN" altLang="en-US" sz="3200" dirty="0">
                <a:latin typeface="黑体" pitchFamily="49" charset="-122"/>
                <a:ea typeface="黑体" pitchFamily="49" charset="-122"/>
              </a:rPr>
              <a:t>给我们的老师？给我们的教研组？给我们的学校管理者？以及</a:t>
            </a:r>
            <a:r>
              <a:rPr lang="zh-CN" altLang="en-US" sz="3200" dirty="0">
                <a:solidFill>
                  <a:srgbClr val="C00000"/>
                </a:solidFill>
                <a:latin typeface="黑体" pitchFamily="49" charset="-122"/>
                <a:ea typeface="黑体" pitchFamily="49" charset="-122"/>
              </a:rPr>
              <a:t>怎样</a:t>
            </a:r>
            <a:r>
              <a:rPr lang="zh-CN" altLang="en-US" sz="3200" dirty="0">
                <a:latin typeface="黑体" pitchFamily="49" charset="-122"/>
                <a:ea typeface="黑体" pitchFamily="49" charset="-122"/>
              </a:rPr>
              <a:t>给我们的教师、教研组、和学校管理者。</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stCxn id="9" idx="6"/>
          </p:cNvCxnSpPr>
          <p:nvPr/>
        </p:nvCxnSpPr>
        <p:spPr>
          <a:xfrm>
            <a:off x="3902931" y="3429000"/>
            <a:ext cx="5436004" cy="0"/>
          </a:xfrm>
          <a:prstGeom prst="line">
            <a:avLst/>
          </a:prstGeom>
          <a:noFill/>
          <a:ln w="5715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 name="TextBox 8"/>
          <p:cNvSpPr txBox="1"/>
          <p:nvPr/>
        </p:nvSpPr>
        <p:spPr>
          <a:xfrm>
            <a:off x="4155559" y="2708921"/>
            <a:ext cx="5111903" cy="646331"/>
          </a:xfrm>
          <a:prstGeom prst="rect">
            <a:avLst/>
          </a:prstGeom>
          <a:noFill/>
        </p:spPr>
        <p:txBody>
          <a:bodyPr wrap="square" rtlCol="0">
            <a:spAutoFit/>
          </a:bodyPr>
          <a:lstStyle/>
          <a:p>
            <a:r>
              <a:rPr lang="zh-CN" altLang="en-US" sz="3600" b="1" baseline="0" dirty="0" smtClean="0">
                <a:solidFill>
                  <a:schemeClr val="tx1">
                    <a:lumMod val="65000"/>
                    <a:lumOff val="35000"/>
                  </a:schemeClr>
                </a:solidFill>
                <a:latin typeface="微软雅黑" pitchFamily="34" charset="-122"/>
                <a:ea typeface="微软雅黑" pitchFamily="34" charset="-122"/>
              </a:rPr>
              <a:t>   </a:t>
            </a:r>
            <a:r>
              <a:rPr lang="zh-CN" altLang="en-US" sz="3600" b="1" dirty="0" smtClean="0">
                <a:solidFill>
                  <a:schemeClr val="tx1">
                    <a:lumMod val="65000"/>
                    <a:lumOff val="35000"/>
                  </a:schemeClr>
                </a:solidFill>
                <a:latin typeface="微软雅黑" pitchFamily="34" charset="-122"/>
                <a:ea typeface="微软雅黑" pitchFamily="34" charset="-122"/>
              </a:rPr>
              <a:t>引言</a:t>
            </a:r>
            <a:endParaRPr lang="zh-CN" altLang="en-US" sz="3600" b="1" dirty="0">
              <a:solidFill>
                <a:schemeClr val="tx1">
                  <a:lumMod val="65000"/>
                  <a:lumOff val="35000"/>
                </a:schemeClr>
              </a:solidFill>
              <a:latin typeface="微软雅黑" pitchFamily="34" charset="-122"/>
              <a:ea typeface="微软雅黑" pitchFamily="34" charset="-122"/>
            </a:endParaRPr>
          </a:p>
        </p:txBody>
      </p:sp>
      <p:sp>
        <p:nvSpPr>
          <p:cNvPr id="9" name="椭圆 8"/>
          <p:cNvSpPr/>
          <p:nvPr/>
        </p:nvSpPr>
        <p:spPr>
          <a:xfrm>
            <a:off x="2102731" y="2528900"/>
            <a:ext cx="1800200" cy="1800200"/>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p:nvSpPr>
        <p:spPr>
          <a:xfrm>
            <a:off x="2592531" y="2907000"/>
            <a:ext cx="792000" cy="1044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ChangeArrowheads="1"/>
          </p:cNvSpPr>
          <p:nvPr/>
        </p:nvSpPr>
        <p:spPr bwMode="auto">
          <a:xfrm>
            <a:off x="762397" y="1129713"/>
            <a:ext cx="6237605" cy="584775"/>
          </a:xfrm>
          <a:prstGeom prst="rect">
            <a:avLst/>
          </a:prstGeom>
          <a:noFill/>
          <a:ln w="9525">
            <a:noFill/>
            <a:miter lim="800000"/>
            <a:headEnd/>
            <a:tailEnd/>
          </a:ln>
          <a:effectLst/>
        </p:spPr>
        <p:txBody>
          <a:bodyPr wrap="none">
            <a:spAutoFit/>
          </a:bodyPr>
          <a:lstStyle/>
          <a:p>
            <a:r>
              <a:rPr lang="en-US" altLang="zh-CN" sz="3200" dirty="0">
                <a:latin typeface="黑体" pitchFamily="49" charset="-122"/>
                <a:ea typeface="黑体" pitchFamily="49" charset="-122"/>
              </a:rPr>
              <a:t>【</a:t>
            </a:r>
            <a:r>
              <a:rPr lang="zh-CN" altLang="en-US" sz="3200" dirty="0">
                <a:latin typeface="黑体" pitchFamily="49" charset="-122"/>
                <a:ea typeface="黑体" pitchFamily="49" charset="-122"/>
              </a:rPr>
              <a:t>选题过程</a:t>
            </a:r>
            <a:r>
              <a:rPr lang="en-US" altLang="zh-CN" sz="3200" dirty="0">
                <a:latin typeface="黑体" pitchFamily="49" charset="-122"/>
                <a:ea typeface="黑体" pitchFamily="49" charset="-122"/>
              </a:rPr>
              <a:t>】</a:t>
            </a:r>
            <a:r>
              <a:rPr lang="zh-CN" altLang="en-US" sz="2800" dirty="0">
                <a:latin typeface="黑体" pitchFamily="49" charset="-122"/>
                <a:ea typeface="黑体" pitchFamily="49" charset="-122"/>
              </a:rPr>
              <a:t>从课堂观察到课例研究</a:t>
            </a:r>
          </a:p>
        </p:txBody>
      </p:sp>
      <p:sp>
        <p:nvSpPr>
          <p:cNvPr id="116742" name="Rectangle 6"/>
          <p:cNvSpPr>
            <a:spLocks noChangeArrowheads="1"/>
          </p:cNvSpPr>
          <p:nvPr/>
        </p:nvSpPr>
        <p:spPr bwMode="auto">
          <a:xfrm>
            <a:off x="1008058" y="3494088"/>
            <a:ext cx="10277534" cy="369332"/>
          </a:xfrm>
          <a:prstGeom prst="rect">
            <a:avLst/>
          </a:prstGeom>
          <a:noFill/>
          <a:ln w="9525">
            <a:noFill/>
            <a:miter lim="800000"/>
            <a:headEnd/>
            <a:tailEnd/>
          </a:ln>
          <a:effectLst/>
        </p:spPr>
        <p:txBody>
          <a:bodyPr anchor="ctr">
            <a:spAutoFit/>
          </a:bodyPr>
          <a:lstStyle/>
          <a:p>
            <a:pPr indent="304800"/>
            <a:endParaRPr lang="zh-CN" altLang="en-US">
              <a:ea typeface="宋体" pitchFamily="2" charset="-122"/>
            </a:endParaRPr>
          </a:p>
        </p:txBody>
      </p:sp>
      <p:sp>
        <p:nvSpPr>
          <p:cNvPr id="116747" name="Rectangle 11"/>
          <p:cNvSpPr>
            <a:spLocks noGrp="1" noChangeArrowheads="1"/>
          </p:cNvSpPr>
          <p:nvPr>
            <p:ph type="body" idx="1"/>
          </p:nvPr>
        </p:nvSpPr>
        <p:spPr>
          <a:xfrm>
            <a:off x="609918" y="1857364"/>
            <a:ext cx="10978515" cy="4332287"/>
          </a:xfrm>
        </p:spPr>
        <p:txBody>
          <a:bodyPr/>
          <a:lstStyle/>
          <a:p>
            <a:pPr>
              <a:lnSpc>
                <a:spcPct val="150000"/>
              </a:lnSpc>
            </a:pPr>
            <a:r>
              <a:rPr lang="zh-CN" altLang="en-US" sz="2800" b="1" dirty="0" smtClean="0">
                <a:latin typeface="黑体" pitchFamily="49" charset="-122"/>
                <a:ea typeface="黑体" pitchFamily="49" charset="-122"/>
              </a:rPr>
              <a:t>全国</a:t>
            </a:r>
            <a:r>
              <a:rPr lang="zh-CN" altLang="en-US" sz="2800" b="1" dirty="0">
                <a:latin typeface="黑体" pitchFamily="49" charset="-122"/>
                <a:ea typeface="黑体" pitchFamily="49" charset="-122"/>
              </a:rPr>
              <a:t>历史教学年会上的一节历史课及课后教研组的课堂观察会议。别开生面。</a:t>
            </a:r>
          </a:p>
          <a:p>
            <a:pPr>
              <a:lnSpc>
                <a:spcPct val="150000"/>
              </a:lnSpc>
            </a:pPr>
            <a:r>
              <a:rPr lang="zh-CN" altLang="en-US" sz="2800" b="1" dirty="0" smtClean="0">
                <a:latin typeface="黑体" pitchFamily="49" charset="-122"/>
                <a:ea typeface="黑体" pitchFamily="49" charset="-122"/>
              </a:rPr>
              <a:t>带队</a:t>
            </a:r>
            <a:r>
              <a:rPr lang="zh-CN" altLang="en-US" sz="2800" b="1" dirty="0">
                <a:latin typeface="黑体" pitchFamily="49" charset="-122"/>
                <a:ea typeface="黑体" pitchFamily="49" charset="-122"/>
              </a:rPr>
              <a:t>外地一次课堂观察学术专题研讨会，深入了解，很有收获。</a:t>
            </a:r>
          </a:p>
          <a:p>
            <a:pPr>
              <a:lnSpc>
                <a:spcPct val="150000"/>
              </a:lnSpc>
            </a:pPr>
            <a:r>
              <a:rPr lang="zh-CN" altLang="en-US" sz="2800" b="1" dirty="0" smtClean="0">
                <a:latin typeface="黑体" pitchFamily="49" charset="-122"/>
                <a:ea typeface="黑体" pitchFamily="49" charset="-122"/>
              </a:rPr>
              <a:t>全国</a:t>
            </a:r>
            <a:r>
              <a:rPr lang="zh-CN" altLang="en-US" sz="2800" b="1" dirty="0">
                <a:latin typeface="黑体" pitchFamily="49" charset="-122"/>
                <a:ea typeface="黑体" pitchFamily="49" charset="-122"/>
              </a:rPr>
              <a:t>教师教育学会区县级教师培训机构协作委员会学术年会上海市教科院教师发展研究中心周卫主任的</a:t>
            </a:r>
            <a:r>
              <a:rPr lang="en-US" altLang="zh-CN" sz="2800" b="1" dirty="0">
                <a:latin typeface="黑体" pitchFamily="49" charset="-122"/>
                <a:ea typeface="黑体" pitchFamily="49" charset="-122"/>
              </a:rPr>
              <a:t>《</a:t>
            </a:r>
            <a:r>
              <a:rPr lang="zh-CN" altLang="en-US" sz="2800" b="1" dirty="0">
                <a:latin typeface="黑体" pitchFamily="49" charset="-122"/>
                <a:ea typeface="黑体" pitchFamily="49" charset="-122"/>
              </a:rPr>
              <a:t>关于课例研究</a:t>
            </a:r>
            <a:r>
              <a:rPr lang="en-US" altLang="zh-CN" sz="2800" b="1" dirty="0">
                <a:latin typeface="黑体" pitchFamily="49" charset="-122"/>
                <a:ea typeface="黑体" pitchFamily="49" charset="-122"/>
              </a:rPr>
              <a:t>》</a:t>
            </a:r>
            <a:r>
              <a:rPr lang="zh-CN" altLang="en-US" sz="2800" b="1" dirty="0">
                <a:latin typeface="黑体" pitchFamily="49" charset="-122"/>
                <a:ea typeface="黑体" pitchFamily="49" charset="-122"/>
              </a:rPr>
              <a:t>报告，引起强烈共鸣</a:t>
            </a:r>
            <a:r>
              <a:rPr lang="zh-CN" altLang="en-US" sz="2600" b="1" dirty="0">
                <a:latin typeface="宋体" pitchFamily="2" charset="-122"/>
                <a:ea typeface="宋体" pitchFamily="2" charset="-122"/>
              </a:rPr>
              <a:t>。</a:t>
            </a:r>
          </a:p>
        </p:txBody>
      </p:sp>
      <p:sp>
        <p:nvSpPr>
          <p:cNvPr id="6" name="Rectangle 5"/>
          <p:cNvSpPr>
            <a:spLocks noGrp="1" noChangeArrowheads="1"/>
          </p:cNvSpPr>
          <p:nvPr>
            <p:ph type="title"/>
          </p:nvPr>
        </p:nvSpPr>
        <p:spPr>
          <a:xfrm>
            <a:off x="1598581" y="142852"/>
            <a:ext cx="3071834" cy="796379"/>
          </a:xfrm>
        </p:spPr>
        <p:txBody>
          <a:bodyPr/>
          <a:lstStyle/>
          <a:p>
            <a:pPr algn="ctr"/>
            <a:r>
              <a:rPr lang="zh-CN" altLang="en-US" sz="3600" dirty="0" smtClean="0">
                <a:solidFill>
                  <a:srgbClr val="C00000"/>
                </a:solidFill>
                <a:latin typeface="黑体" pitchFamily="49" charset="-122"/>
                <a:ea typeface="黑体" pitchFamily="49" charset="-122"/>
              </a:rPr>
              <a:t>课例研修举例</a:t>
            </a:r>
            <a:endParaRPr lang="zh-CN" altLang="en-US" sz="3600" dirty="0">
              <a:solidFill>
                <a:srgbClr val="C00000"/>
              </a:solidFill>
              <a:latin typeface="黑体" pitchFamily="49" charset="-122"/>
              <a:ea typeface="黑体" pitchFamily="49" charset="-122"/>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501199" y="1285859"/>
            <a:ext cx="4526406" cy="4806965"/>
            <a:chOff x="158" y="754"/>
            <a:chExt cx="2429" cy="3220"/>
          </a:xfrm>
        </p:grpSpPr>
        <p:pic>
          <p:nvPicPr>
            <p:cNvPr id="119813" name="Picture 5" descr="DSC_5881"/>
            <p:cNvPicPr>
              <a:picLocks noChangeAspect="1" noChangeArrowheads="1"/>
            </p:cNvPicPr>
            <p:nvPr/>
          </p:nvPicPr>
          <p:blipFill>
            <a:blip r:embed="rId2">
              <a:lum bright="18000" contrast="48000"/>
            </a:blip>
            <a:srcRect l="11450" t="14496" r="10236" b="10895"/>
            <a:stretch>
              <a:fillRect/>
            </a:stretch>
          </p:blipFill>
          <p:spPr bwMode="auto">
            <a:xfrm>
              <a:off x="158" y="754"/>
              <a:ext cx="1885" cy="2676"/>
            </a:xfrm>
            <a:prstGeom prst="rect">
              <a:avLst/>
            </a:prstGeom>
            <a:noFill/>
            <a:effectLst>
              <a:outerShdw dist="107763" dir="2700000" algn="ctr" rotWithShape="0">
                <a:srgbClr val="808080">
                  <a:alpha val="50000"/>
                </a:srgbClr>
              </a:outerShdw>
            </a:effectLst>
          </p:spPr>
        </p:pic>
        <p:pic>
          <p:nvPicPr>
            <p:cNvPr id="119814" name="Picture 6" descr="DSC_5881"/>
            <p:cNvPicPr>
              <a:picLocks noChangeAspect="1" noChangeArrowheads="1"/>
            </p:cNvPicPr>
            <p:nvPr/>
          </p:nvPicPr>
          <p:blipFill>
            <a:blip r:embed="rId2">
              <a:lum bright="18000" contrast="48000"/>
            </a:blip>
            <a:srcRect l="11450" t="14496" r="10236" b="10895"/>
            <a:stretch>
              <a:fillRect/>
            </a:stretch>
          </p:blipFill>
          <p:spPr bwMode="auto">
            <a:xfrm>
              <a:off x="294" y="890"/>
              <a:ext cx="1885" cy="2676"/>
            </a:xfrm>
            <a:prstGeom prst="rect">
              <a:avLst/>
            </a:prstGeom>
            <a:noFill/>
            <a:effectLst>
              <a:outerShdw dist="107763" dir="2700000" algn="ctr" rotWithShape="0">
                <a:srgbClr val="808080">
                  <a:alpha val="50000"/>
                </a:srgbClr>
              </a:outerShdw>
            </a:effectLst>
          </p:spPr>
        </p:pic>
        <p:pic>
          <p:nvPicPr>
            <p:cNvPr id="119815" name="Picture 7" descr="DSC_5881"/>
            <p:cNvPicPr>
              <a:picLocks noChangeAspect="1" noChangeArrowheads="1"/>
            </p:cNvPicPr>
            <p:nvPr/>
          </p:nvPicPr>
          <p:blipFill>
            <a:blip r:embed="rId2">
              <a:lum bright="18000" contrast="48000"/>
            </a:blip>
            <a:srcRect l="11450" t="14496" r="10236" b="10895"/>
            <a:stretch>
              <a:fillRect/>
            </a:stretch>
          </p:blipFill>
          <p:spPr bwMode="auto">
            <a:xfrm>
              <a:off x="430" y="1026"/>
              <a:ext cx="1885" cy="2676"/>
            </a:xfrm>
            <a:prstGeom prst="rect">
              <a:avLst/>
            </a:prstGeom>
            <a:noFill/>
            <a:effectLst>
              <a:outerShdw dist="107763" dir="2700000" algn="ctr" rotWithShape="0">
                <a:srgbClr val="808080">
                  <a:alpha val="50000"/>
                </a:srgbClr>
              </a:outerShdw>
            </a:effectLst>
          </p:spPr>
        </p:pic>
        <p:pic>
          <p:nvPicPr>
            <p:cNvPr id="119816" name="Picture 8" descr="DSC_5881"/>
            <p:cNvPicPr>
              <a:picLocks noChangeAspect="1" noChangeArrowheads="1"/>
            </p:cNvPicPr>
            <p:nvPr/>
          </p:nvPicPr>
          <p:blipFill>
            <a:blip r:embed="rId2">
              <a:lum bright="18000" contrast="48000"/>
            </a:blip>
            <a:srcRect l="11450" t="14496" r="10236" b="10895"/>
            <a:stretch>
              <a:fillRect/>
            </a:stretch>
          </p:blipFill>
          <p:spPr bwMode="auto">
            <a:xfrm>
              <a:off x="566" y="1162"/>
              <a:ext cx="1885" cy="2676"/>
            </a:xfrm>
            <a:prstGeom prst="rect">
              <a:avLst/>
            </a:prstGeom>
            <a:noFill/>
            <a:effectLst>
              <a:outerShdw dist="107763" dir="2700000" algn="ctr" rotWithShape="0">
                <a:srgbClr val="808080">
                  <a:alpha val="50000"/>
                </a:srgbClr>
              </a:outerShdw>
            </a:effectLst>
          </p:spPr>
        </p:pic>
        <p:pic>
          <p:nvPicPr>
            <p:cNvPr id="119817" name="Picture 9" descr="DSC_5881"/>
            <p:cNvPicPr>
              <a:picLocks noChangeAspect="1" noChangeArrowheads="1"/>
            </p:cNvPicPr>
            <p:nvPr/>
          </p:nvPicPr>
          <p:blipFill>
            <a:blip r:embed="rId2">
              <a:lum bright="18000" contrast="48000"/>
            </a:blip>
            <a:srcRect l="11450" t="14496" r="10236" b="10895"/>
            <a:stretch>
              <a:fillRect/>
            </a:stretch>
          </p:blipFill>
          <p:spPr bwMode="auto">
            <a:xfrm>
              <a:off x="702" y="1298"/>
              <a:ext cx="1885" cy="2676"/>
            </a:xfrm>
            <a:prstGeom prst="rect">
              <a:avLst/>
            </a:prstGeom>
            <a:noFill/>
            <a:effectLst>
              <a:outerShdw dist="107763" dir="2700000" algn="ctr" rotWithShape="0">
                <a:srgbClr val="808080">
                  <a:alpha val="50000"/>
                </a:srgbClr>
              </a:outerShdw>
            </a:effectLst>
          </p:spPr>
        </p:pic>
      </p:grpSp>
      <p:sp>
        <p:nvSpPr>
          <p:cNvPr id="119823" name="Rectangle 15"/>
          <p:cNvSpPr>
            <a:spLocks noGrp="1" noChangeArrowheads="1"/>
          </p:cNvSpPr>
          <p:nvPr>
            <p:ph type="body" sz="half" idx="2"/>
          </p:nvPr>
        </p:nvSpPr>
        <p:spPr>
          <a:xfrm>
            <a:off x="5330426" y="1482728"/>
            <a:ext cx="6340913" cy="4375164"/>
          </a:xfrm>
        </p:spPr>
        <p:txBody>
          <a:bodyPr/>
          <a:lstStyle/>
          <a:p>
            <a:pPr marL="0" indent="0">
              <a:lnSpc>
                <a:spcPct val="120000"/>
              </a:lnSpc>
              <a:buNone/>
            </a:pPr>
            <a:endParaRPr lang="zh-CN" altLang="en-US" sz="2600" b="1" dirty="0">
              <a:ea typeface="宋体" pitchFamily="2" charset="-122"/>
            </a:endParaRPr>
          </a:p>
          <a:p>
            <a:pPr>
              <a:lnSpc>
                <a:spcPct val="120000"/>
              </a:lnSpc>
            </a:pPr>
            <a:r>
              <a:rPr lang="zh-CN" altLang="en-US" sz="3600" b="1" dirty="0">
                <a:ea typeface="宋体" pitchFamily="2" charset="-122"/>
              </a:rPr>
              <a:t>教师将教学中的隐性知识显性化</a:t>
            </a:r>
            <a:r>
              <a:rPr lang="zh-CN" altLang="en-US" sz="3600" b="1" dirty="0" smtClean="0">
                <a:ea typeface="宋体" pitchFamily="2" charset="-122"/>
              </a:rPr>
              <a:t>，是教师专业发展的</a:t>
            </a:r>
            <a:r>
              <a:rPr lang="zh-CN" altLang="en-US" sz="3600" b="1" dirty="0">
                <a:ea typeface="宋体" pitchFamily="2" charset="-122"/>
              </a:rPr>
              <a:t>一条有效途径。</a:t>
            </a:r>
          </a:p>
        </p:txBody>
      </p:sp>
      <p:sp>
        <p:nvSpPr>
          <p:cNvPr id="10" name="Rectangle 5"/>
          <p:cNvSpPr>
            <a:spLocks noGrp="1" noChangeArrowheads="1"/>
          </p:cNvSpPr>
          <p:nvPr>
            <p:ph type="title"/>
          </p:nvPr>
        </p:nvSpPr>
        <p:spPr>
          <a:xfrm>
            <a:off x="1598581" y="142852"/>
            <a:ext cx="3071834" cy="796379"/>
          </a:xfrm>
        </p:spPr>
        <p:txBody>
          <a:bodyPr/>
          <a:lstStyle/>
          <a:p>
            <a:pPr algn="ctr"/>
            <a:r>
              <a:rPr lang="zh-CN" altLang="en-US" sz="3600" dirty="0" smtClean="0">
                <a:solidFill>
                  <a:srgbClr val="C00000"/>
                </a:solidFill>
                <a:latin typeface="黑体" pitchFamily="49" charset="-122"/>
                <a:ea typeface="黑体" pitchFamily="49" charset="-122"/>
              </a:rPr>
              <a:t>课例研修举例</a:t>
            </a:r>
            <a:endParaRPr lang="zh-CN" altLang="en-US" sz="3600" dirty="0">
              <a:solidFill>
                <a:srgbClr val="C00000"/>
              </a:solidFill>
              <a:latin typeface="黑体" pitchFamily="49" charset="-122"/>
              <a:ea typeface="黑体" pitchFamily="49" charset="-122"/>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4027473" y="2298705"/>
            <a:ext cx="7463543" cy="3916377"/>
          </a:xfrm>
        </p:spPr>
        <p:txBody>
          <a:bodyPr/>
          <a:lstStyle/>
          <a:p>
            <a:r>
              <a:rPr lang="zh-CN" altLang="en-US" b="1" dirty="0" smtClean="0">
                <a:ea typeface="宋体" pitchFamily="2" charset="-122"/>
              </a:rPr>
              <a:t>课例研究研修活动</a:t>
            </a:r>
            <a:r>
              <a:rPr lang="zh-CN" altLang="en-US" b="1" dirty="0">
                <a:ea typeface="宋体" pitchFamily="2" charset="-122"/>
              </a:rPr>
              <a:t>的基本流程</a:t>
            </a:r>
            <a:r>
              <a:rPr lang="zh-CN" altLang="en-US" dirty="0">
                <a:ea typeface="宋体" pitchFamily="2" charset="-122"/>
              </a:rPr>
              <a:t> </a:t>
            </a:r>
          </a:p>
        </p:txBody>
      </p:sp>
      <p:grpSp>
        <p:nvGrpSpPr>
          <p:cNvPr id="2" name="Group 5"/>
          <p:cNvGrpSpPr>
            <a:grpSpLocks/>
          </p:cNvGrpSpPr>
          <p:nvPr/>
        </p:nvGrpSpPr>
        <p:grpSpPr bwMode="auto">
          <a:xfrm>
            <a:off x="1391375" y="1331914"/>
            <a:ext cx="2117769" cy="4860925"/>
            <a:chOff x="703" y="686"/>
            <a:chExt cx="1000" cy="3062"/>
          </a:xfrm>
        </p:grpSpPr>
        <p:sp>
          <p:nvSpPr>
            <p:cNvPr id="151558" name="AutoShape 6"/>
            <p:cNvSpPr>
              <a:spLocks noChangeArrowheads="1"/>
            </p:cNvSpPr>
            <p:nvPr/>
          </p:nvSpPr>
          <p:spPr bwMode="auto">
            <a:xfrm>
              <a:off x="703" y="686"/>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前期调研</a:t>
              </a:r>
              <a:endParaRPr lang="zh-CN" altLang="en-US" sz="2000" b="1" dirty="0">
                <a:ea typeface="宋体" pitchFamily="2" charset="-122"/>
              </a:endParaRPr>
            </a:p>
          </p:txBody>
        </p:sp>
        <p:sp>
          <p:nvSpPr>
            <p:cNvPr id="151559" name="AutoShape 7"/>
            <p:cNvSpPr>
              <a:spLocks noChangeArrowheads="1"/>
            </p:cNvSpPr>
            <p:nvPr/>
          </p:nvSpPr>
          <p:spPr bwMode="auto">
            <a:xfrm>
              <a:off x="703" y="1132"/>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确定主题</a:t>
              </a:r>
              <a:endParaRPr lang="zh-CN" altLang="en-US" sz="2000" b="1" dirty="0">
                <a:ea typeface="宋体" pitchFamily="2" charset="-122"/>
              </a:endParaRPr>
            </a:p>
          </p:txBody>
        </p:sp>
        <p:sp>
          <p:nvSpPr>
            <p:cNvPr id="151560" name="AutoShape 8"/>
            <p:cNvSpPr>
              <a:spLocks noChangeArrowheads="1"/>
            </p:cNvSpPr>
            <p:nvPr/>
          </p:nvSpPr>
          <p:spPr bwMode="auto">
            <a:xfrm>
              <a:off x="703" y="2545"/>
              <a:ext cx="1000" cy="462"/>
            </a:xfrm>
            <a:prstGeom prst="downArrowCallout">
              <a:avLst>
                <a:gd name="adj1" fmla="val 22567"/>
                <a:gd name="adj2" fmla="val 47639"/>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行为跟进  </a:t>
              </a:r>
              <a:endParaRPr lang="zh-CN" altLang="en-US" sz="2000" b="1" dirty="0">
                <a:ea typeface="宋体" pitchFamily="2" charset="-122"/>
              </a:endParaRPr>
            </a:p>
          </p:txBody>
        </p:sp>
        <p:sp>
          <p:nvSpPr>
            <p:cNvPr id="151561" name="AutoShape 9"/>
            <p:cNvSpPr>
              <a:spLocks noChangeArrowheads="1"/>
            </p:cNvSpPr>
            <p:nvPr/>
          </p:nvSpPr>
          <p:spPr bwMode="auto">
            <a:xfrm>
              <a:off x="703" y="1619"/>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查阅文献</a:t>
              </a:r>
              <a:endParaRPr lang="zh-CN" altLang="en-US" sz="2000" b="1" dirty="0">
                <a:ea typeface="宋体" pitchFamily="2" charset="-122"/>
              </a:endParaRPr>
            </a:p>
          </p:txBody>
        </p:sp>
        <p:sp>
          <p:nvSpPr>
            <p:cNvPr id="151562" name="AutoShape 10"/>
            <p:cNvSpPr>
              <a:spLocks noChangeArrowheads="1"/>
            </p:cNvSpPr>
            <p:nvPr/>
          </p:nvSpPr>
          <p:spPr bwMode="auto">
            <a:xfrm>
              <a:off x="703" y="3007"/>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反思归纳</a:t>
              </a:r>
              <a:endParaRPr lang="zh-CN" altLang="en-US" sz="2000" b="1" dirty="0">
                <a:ea typeface="宋体" pitchFamily="2" charset="-122"/>
              </a:endParaRPr>
            </a:p>
          </p:txBody>
        </p:sp>
        <p:sp>
          <p:nvSpPr>
            <p:cNvPr id="151563" name="Rectangle 11"/>
            <p:cNvSpPr>
              <a:spLocks noChangeArrowheads="1"/>
            </p:cNvSpPr>
            <p:nvPr/>
          </p:nvSpPr>
          <p:spPr bwMode="auto">
            <a:xfrm>
              <a:off x="703" y="3470"/>
              <a:ext cx="1000"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交流传播</a:t>
              </a:r>
              <a:endParaRPr lang="zh-CN" altLang="en-US" sz="2000" b="1" dirty="0">
                <a:ea typeface="宋体" pitchFamily="2" charset="-122"/>
              </a:endParaRPr>
            </a:p>
          </p:txBody>
        </p:sp>
        <p:sp>
          <p:nvSpPr>
            <p:cNvPr id="151564" name="AutoShape 12"/>
            <p:cNvSpPr>
              <a:spLocks noChangeArrowheads="1"/>
            </p:cNvSpPr>
            <p:nvPr/>
          </p:nvSpPr>
          <p:spPr bwMode="auto">
            <a:xfrm>
              <a:off x="703" y="2082"/>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solidFill>
                    <a:srgbClr val="FF0000"/>
                  </a:solidFill>
                  <a:latin typeface="楷体" pitchFamily="49" charset="-122"/>
                  <a:ea typeface="楷体" pitchFamily="49" charset="-122"/>
                </a:rPr>
                <a:t>制定方案  </a:t>
              </a:r>
              <a:endParaRPr lang="zh-CN" altLang="en-US" sz="2000" b="1" dirty="0">
                <a:solidFill>
                  <a:srgbClr val="FF0000"/>
                </a:solidFill>
                <a:ea typeface="宋体" pitchFamily="2" charset="-122"/>
              </a:endParaRPr>
            </a:p>
          </p:txBody>
        </p:sp>
      </p:grpSp>
      <p:sp>
        <p:nvSpPr>
          <p:cNvPr id="151565" name="AutoShape 13"/>
          <p:cNvSpPr>
            <a:spLocks noChangeArrowheads="1"/>
          </p:cNvSpPr>
          <p:nvPr/>
        </p:nvSpPr>
        <p:spPr bwMode="auto">
          <a:xfrm>
            <a:off x="3509144" y="4346575"/>
            <a:ext cx="1853047" cy="293688"/>
          </a:xfrm>
          <a:prstGeom prst="rightArrow">
            <a:avLst>
              <a:gd name="adj1" fmla="val 50000"/>
              <a:gd name="adj2" fmla="val 118243"/>
            </a:avLst>
          </a:prstGeom>
          <a:solidFill>
            <a:srgbClr val="FFFFFF"/>
          </a:solidFill>
          <a:ln w="19050">
            <a:solidFill>
              <a:srgbClr val="00CC66"/>
            </a:solidFill>
            <a:miter lim="800000"/>
            <a:headEnd/>
            <a:tailEnd/>
          </a:ln>
        </p:spPr>
        <p:txBody>
          <a:bodyPr/>
          <a:lstStyle/>
          <a:p>
            <a:endParaRPr lang="zh-CN" altLang="en-US"/>
          </a:p>
        </p:txBody>
      </p:sp>
      <p:grpSp>
        <p:nvGrpSpPr>
          <p:cNvPr id="3" name="Group 20"/>
          <p:cNvGrpSpPr>
            <a:grpSpLocks/>
          </p:cNvGrpSpPr>
          <p:nvPr/>
        </p:nvGrpSpPr>
        <p:grpSpPr bwMode="auto">
          <a:xfrm>
            <a:off x="5362192" y="3317876"/>
            <a:ext cx="5825983" cy="2498725"/>
            <a:chOff x="2532" y="2090"/>
            <a:chExt cx="2751" cy="1574"/>
          </a:xfrm>
        </p:grpSpPr>
        <p:sp>
          <p:nvSpPr>
            <p:cNvPr id="151556" name="Rectangle 4"/>
            <p:cNvSpPr>
              <a:spLocks noChangeArrowheads="1"/>
            </p:cNvSpPr>
            <p:nvPr/>
          </p:nvSpPr>
          <p:spPr bwMode="auto">
            <a:xfrm>
              <a:off x="2532" y="2090"/>
              <a:ext cx="2751" cy="1574"/>
            </a:xfrm>
            <a:prstGeom prst="rect">
              <a:avLst/>
            </a:prstGeom>
            <a:solidFill>
              <a:srgbClr val="FFFFFF"/>
            </a:solidFill>
            <a:ln w="19050">
              <a:solidFill>
                <a:srgbClr val="00CC66"/>
              </a:solidFill>
              <a:miter lim="800000"/>
              <a:headEnd/>
              <a:tailEnd/>
            </a:ln>
          </p:spPr>
          <p:txBody>
            <a:bodyPr/>
            <a:lstStyle/>
            <a:p>
              <a:endParaRPr lang="zh-CN" altLang="en-US"/>
            </a:p>
          </p:txBody>
        </p:sp>
        <p:sp>
          <p:nvSpPr>
            <p:cNvPr id="151566" name="Rectangle 14"/>
            <p:cNvSpPr>
              <a:spLocks noChangeArrowheads="1"/>
            </p:cNvSpPr>
            <p:nvPr/>
          </p:nvSpPr>
          <p:spPr bwMode="auto">
            <a:xfrm>
              <a:off x="3408" y="2268"/>
              <a:ext cx="875"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教学设计</a:t>
              </a:r>
              <a:endParaRPr lang="zh-CN" altLang="en-US" sz="2000" b="1" dirty="0">
                <a:ea typeface="宋体" pitchFamily="2" charset="-122"/>
              </a:endParaRPr>
            </a:p>
          </p:txBody>
        </p:sp>
        <p:sp>
          <p:nvSpPr>
            <p:cNvPr id="151567" name="Rectangle 15"/>
            <p:cNvSpPr>
              <a:spLocks noChangeArrowheads="1"/>
            </p:cNvSpPr>
            <p:nvPr/>
          </p:nvSpPr>
          <p:spPr bwMode="auto">
            <a:xfrm>
              <a:off x="4283" y="2776"/>
              <a:ext cx="875"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课堂观察</a:t>
              </a:r>
              <a:endParaRPr lang="zh-CN" altLang="en-US" sz="2000" b="1" dirty="0">
                <a:ea typeface="宋体" pitchFamily="2" charset="-122"/>
              </a:endParaRPr>
            </a:p>
          </p:txBody>
        </p:sp>
        <p:sp>
          <p:nvSpPr>
            <p:cNvPr id="151568" name="Rectangle 16"/>
            <p:cNvSpPr>
              <a:spLocks noChangeArrowheads="1"/>
            </p:cNvSpPr>
            <p:nvPr/>
          </p:nvSpPr>
          <p:spPr bwMode="auto">
            <a:xfrm>
              <a:off x="2657" y="2776"/>
              <a:ext cx="876"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反馈会议</a:t>
              </a:r>
              <a:endParaRPr lang="zh-CN" altLang="en-US" sz="2000" b="1" dirty="0">
                <a:ea typeface="宋体" pitchFamily="2" charset="-122"/>
              </a:endParaRPr>
            </a:p>
          </p:txBody>
        </p:sp>
        <p:sp>
          <p:nvSpPr>
            <p:cNvPr id="151569" name="AutoShape 17"/>
            <p:cNvSpPr>
              <a:spLocks noChangeArrowheads="1"/>
            </p:cNvSpPr>
            <p:nvPr/>
          </p:nvSpPr>
          <p:spPr bwMode="auto">
            <a:xfrm>
              <a:off x="4533" y="2337"/>
              <a:ext cx="500" cy="463"/>
            </a:xfrm>
            <a:prstGeom prst="curvedLeftArrow">
              <a:avLst>
                <a:gd name="adj1" fmla="val 20000"/>
                <a:gd name="adj2" fmla="val 40000"/>
                <a:gd name="adj3" fmla="val 35997"/>
              </a:avLst>
            </a:prstGeom>
            <a:solidFill>
              <a:srgbClr val="FFFFFF"/>
            </a:solidFill>
            <a:ln w="19050">
              <a:solidFill>
                <a:srgbClr val="00CC66"/>
              </a:solidFill>
              <a:miter lim="800000"/>
              <a:headEnd/>
              <a:tailEnd/>
            </a:ln>
          </p:spPr>
          <p:txBody>
            <a:bodyPr/>
            <a:lstStyle/>
            <a:p>
              <a:endParaRPr lang="zh-CN" altLang="en-US"/>
            </a:p>
          </p:txBody>
        </p:sp>
        <p:sp>
          <p:nvSpPr>
            <p:cNvPr id="151570" name="AutoShape 18"/>
            <p:cNvSpPr>
              <a:spLocks noChangeArrowheads="1"/>
            </p:cNvSpPr>
            <p:nvPr/>
          </p:nvSpPr>
          <p:spPr bwMode="auto">
            <a:xfrm flipH="1">
              <a:off x="3408" y="3099"/>
              <a:ext cx="875" cy="277"/>
            </a:xfrm>
            <a:prstGeom prst="curvedUpArrow">
              <a:avLst>
                <a:gd name="adj1" fmla="val 63177"/>
                <a:gd name="adj2" fmla="val 126354"/>
                <a:gd name="adj3" fmla="val 33333"/>
              </a:avLst>
            </a:prstGeom>
            <a:solidFill>
              <a:srgbClr val="FFFFFF"/>
            </a:solidFill>
            <a:ln w="19050">
              <a:solidFill>
                <a:srgbClr val="00CC66"/>
              </a:solidFill>
              <a:miter lim="800000"/>
              <a:headEnd/>
              <a:tailEnd/>
            </a:ln>
          </p:spPr>
          <p:txBody>
            <a:bodyPr/>
            <a:lstStyle/>
            <a:p>
              <a:endParaRPr lang="zh-CN" altLang="en-US"/>
            </a:p>
          </p:txBody>
        </p:sp>
        <p:sp>
          <p:nvSpPr>
            <p:cNvPr id="151571" name="AutoShape 19"/>
            <p:cNvSpPr>
              <a:spLocks noChangeArrowheads="1"/>
            </p:cNvSpPr>
            <p:nvPr/>
          </p:nvSpPr>
          <p:spPr bwMode="auto">
            <a:xfrm rot="11411655">
              <a:off x="2735" y="2295"/>
              <a:ext cx="500" cy="463"/>
            </a:xfrm>
            <a:prstGeom prst="curvedLeftArrow">
              <a:avLst>
                <a:gd name="adj1" fmla="val 20000"/>
                <a:gd name="adj2" fmla="val 40000"/>
                <a:gd name="adj3" fmla="val 35997"/>
              </a:avLst>
            </a:prstGeom>
            <a:solidFill>
              <a:srgbClr val="FFFFFF"/>
            </a:solidFill>
            <a:ln w="19050">
              <a:solidFill>
                <a:srgbClr val="00CC66"/>
              </a:solidFill>
              <a:miter lim="800000"/>
              <a:headEnd/>
              <a:tailEnd/>
            </a:ln>
          </p:spPr>
          <p:txBody>
            <a:bodyPr/>
            <a:lstStyle/>
            <a:p>
              <a:endParaRPr lang="zh-CN" altLang="en-US"/>
            </a:p>
          </p:txBody>
        </p:sp>
      </p:grpSp>
      <p:sp>
        <p:nvSpPr>
          <p:cNvPr id="21" name="Rectangle 5"/>
          <p:cNvSpPr txBox="1">
            <a:spLocks noChangeArrowheads="1"/>
          </p:cNvSpPr>
          <p:nvPr/>
        </p:nvSpPr>
        <p:spPr>
          <a:xfrm>
            <a:off x="1598581" y="142852"/>
            <a:ext cx="3071834" cy="79637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课例研修举例</a:t>
            </a:r>
            <a:endParaRPr kumimoji="0" lang="zh-CN" altLang="en-US" sz="36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
        <p:nvSpPr>
          <p:cNvPr id="22" name="Rectangle 2"/>
          <p:cNvSpPr txBox="1">
            <a:spLocks noChangeArrowheads="1"/>
          </p:cNvSpPr>
          <p:nvPr/>
        </p:nvSpPr>
        <p:spPr>
          <a:xfrm>
            <a:off x="5894385" y="1223946"/>
            <a:ext cx="3416595" cy="582065"/>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chemeClr val="tx1"/>
                </a:solidFill>
                <a:effectLst/>
                <a:uLnTx/>
                <a:uFillTx/>
                <a:latin typeface="宋体"/>
                <a:ea typeface="宋体"/>
                <a:cs typeface="+mj-cs"/>
              </a:rPr>
              <a:t>【</a:t>
            </a:r>
            <a:r>
              <a:rPr kumimoji="0" lang="zh-CN" altLang="en-US" sz="36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j-cs"/>
              </a:rPr>
              <a:t>研修实践</a:t>
            </a:r>
            <a:r>
              <a:rPr kumimoji="0" lang="en-US" altLang="zh-CN" sz="3600" b="0" i="0" u="none" strike="noStrike" kern="1200" cap="none" spc="0" normalizeH="0" baseline="0" noProof="0" dirty="0" smtClean="0">
                <a:ln>
                  <a:noFill/>
                </a:ln>
                <a:solidFill>
                  <a:schemeClr val="tx1"/>
                </a:solidFill>
                <a:effectLst/>
                <a:uLnTx/>
                <a:uFillTx/>
                <a:latin typeface="宋体"/>
                <a:ea typeface="宋体"/>
                <a:cs typeface="+mj-cs"/>
              </a:rPr>
              <a:t>】</a:t>
            </a:r>
            <a:endParaRPr kumimoji="0" lang="zh-CN" altLang="en-US" sz="36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sp>
        <p:nvSpPr>
          <p:cNvPr id="23" name="标题 2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18607827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70" name="Picture 6" descr="j0205582"/>
          <p:cNvPicPr>
            <a:picLocks noChangeAspect="1" noChangeArrowheads="1"/>
          </p:cNvPicPr>
          <p:nvPr/>
        </p:nvPicPr>
        <p:blipFill>
          <a:blip r:embed="rId2"/>
          <a:srcRect/>
          <a:stretch>
            <a:fillRect/>
          </a:stretch>
        </p:blipFill>
        <p:spPr bwMode="auto">
          <a:xfrm>
            <a:off x="720042" y="476251"/>
            <a:ext cx="2369784" cy="1630363"/>
          </a:xfrm>
          <a:prstGeom prst="rect">
            <a:avLst/>
          </a:prstGeom>
          <a:noFill/>
        </p:spPr>
      </p:pic>
      <p:sp>
        <p:nvSpPr>
          <p:cNvPr id="139271" name="AutoShape 7">
            <a:hlinkClick r:id="rId3" action="ppaction://hlinkfile"/>
          </p:cNvPr>
          <p:cNvSpPr>
            <a:spLocks noChangeArrowheads="1"/>
          </p:cNvSpPr>
          <p:nvPr/>
        </p:nvSpPr>
        <p:spPr bwMode="auto">
          <a:xfrm>
            <a:off x="2930993" y="1123951"/>
            <a:ext cx="3360900" cy="792163"/>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zh-CN" altLang="en-US" sz="2400" dirty="0">
                <a:solidFill>
                  <a:srgbClr val="993300"/>
                </a:solidFill>
                <a:ea typeface="宋体" pitchFamily="2" charset="-122"/>
              </a:rPr>
              <a:t>第一期研究计划</a:t>
            </a:r>
          </a:p>
        </p:txBody>
      </p:sp>
      <p:pic>
        <p:nvPicPr>
          <p:cNvPr id="139272" name="Picture 8" descr="j0205582"/>
          <p:cNvPicPr>
            <a:picLocks noChangeAspect="1" noChangeArrowheads="1"/>
          </p:cNvPicPr>
          <p:nvPr/>
        </p:nvPicPr>
        <p:blipFill>
          <a:blip r:embed="rId2"/>
          <a:srcRect/>
          <a:stretch>
            <a:fillRect/>
          </a:stretch>
        </p:blipFill>
        <p:spPr bwMode="auto">
          <a:xfrm>
            <a:off x="5042409" y="1916113"/>
            <a:ext cx="2369783" cy="1630362"/>
          </a:xfrm>
          <a:prstGeom prst="rect">
            <a:avLst/>
          </a:prstGeom>
          <a:noFill/>
        </p:spPr>
      </p:pic>
      <p:sp>
        <p:nvSpPr>
          <p:cNvPr id="139273" name="AutoShape 9">
            <a:hlinkClick r:id="rId4" action="ppaction://hlinkfile"/>
          </p:cNvPr>
          <p:cNvSpPr>
            <a:spLocks noChangeArrowheads="1"/>
          </p:cNvSpPr>
          <p:nvPr/>
        </p:nvSpPr>
        <p:spPr bwMode="auto">
          <a:xfrm>
            <a:off x="7253360" y="2563813"/>
            <a:ext cx="3360899" cy="792162"/>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zh-CN" altLang="en-US" sz="2400" dirty="0">
                <a:solidFill>
                  <a:srgbClr val="993300"/>
                </a:solidFill>
                <a:ea typeface="宋体" pitchFamily="2" charset="-122"/>
              </a:rPr>
              <a:t>第二期研究计划</a:t>
            </a:r>
          </a:p>
        </p:txBody>
      </p:sp>
      <p:pic>
        <p:nvPicPr>
          <p:cNvPr id="139274" name="Picture 10" descr="j0205582"/>
          <p:cNvPicPr>
            <a:picLocks noChangeAspect="1" noChangeArrowheads="1"/>
          </p:cNvPicPr>
          <p:nvPr/>
        </p:nvPicPr>
        <p:blipFill>
          <a:blip r:embed="rId2"/>
          <a:srcRect/>
          <a:stretch>
            <a:fillRect/>
          </a:stretch>
        </p:blipFill>
        <p:spPr bwMode="auto">
          <a:xfrm>
            <a:off x="720042" y="2708276"/>
            <a:ext cx="2369784" cy="1630363"/>
          </a:xfrm>
          <a:prstGeom prst="rect">
            <a:avLst/>
          </a:prstGeom>
          <a:noFill/>
        </p:spPr>
      </p:pic>
      <p:sp>
        <p:nvSpPr>
          <p:cNvPr id="139275" name="AutoShape 11">
            <a:hlinkClick r:id="rId5" action="ppaction://hlinkfile"/>
          </p:cNvPr>
          <p:cNvSpPr>
            <a:spLocks noChangeArrowheads="1"/>
          </p:cNvSpPr>
          <p:nvPr/>
        </p:nvSpPr>
        <p:spPr bwMode="auto">
          <a:xfrm>
            <a:off x="2930993" y="3355976"/>
            <a:ext cx="3360900" cy="792163"/>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zh-CN" altLang="en-US" sz="2400" dirty="0">
                <a:solidFill>
                  <a:srgbClr val="993300"/>
                </a:solidFill>
                <a:ea typeface="宋体" pitchFamily="2" charset="-122"/>
              </a:rPr>
              <a:t>第三期研究计划</a:t>
            </a:r>
          </a:p>
        </p:txBody>
      </p:sp>
      <p:pic>
        <p:nvPicPr>
          <p:cNvPr id="139276" name="Picture 12" descr="j0205582"/>
          <p:cNvPicPr>
            <a:picLocks noChangeAspect="1" noChangeArrowheads="1"/>
          </p:cNvPicPr>
          <p:nvPr/>
        </p:nvPicPr>
        <p:blipFill>
          <a:blip r:embed="rId2"/>
          <a:srcRect/>
          <a:stretch>
            <a:fillRect/>
          </a:stretch>
        </p:blipFill>
        <p:spPr bwMode="auto">
          <a:xfrm>
            <a:off x="5042409" y="4149726"/>
            <a:ext cx="2369783" cy="1630363"/>
          </a:xfrm>
          <a:prstGeom prst="rect">
            <a:avLst/>
          </a:prstGeom>
          <a:noFill/>
        </p:spPr>
      </p:pic>
      <p:sp>
        <p:nvSpPr>
          <p:cNvPr id="139277" name="AutoShape 13">
            <a:hlinkClick r:id="rId6" action="ppaction://hlinkfile"/>
          </p:cNvPr>
          <p:cNvSpPr>
            <a:spLocks noChangeArrowheads="1"/>
          </p:cNvSpPr>
          <p:nvPr/>
        </p:nvSpPr>
        <p:spPr bwMode="auto">
          <a:xfrm>
            <a:off x="7253360" y="4797426"/>
            <a:ext cx="3360899" cy="792163"/>
          </a:xfrm>
          <a:prstGeom prst="roundRect">
            <a:avLst>
              <a:gd name="adj" fmla="val 16667"/>
            </a:avLst>
          </a:prstGeom>
          <a:solidFill>
            <a:srgbClr val="FFFF00"/>
          </a:solidFill>
          <a:ln w="9525">
            <a:solidFill>
              <a:schemeClr val="tx1"/>
            </a:solidFill>
            <a:round/>
            <a:headEnd/>
            <a:tailEnd/>
          </a:ln>
          <a:effectLst/>
        </p:spPr>
        <p:txBody>
          <a:bodyPr wrap="none" anchor="ctr"/>
          <a:lstStyle/>
          <a:p>
            <a:pPr algn="ctr"/>
            <a:r>
              <a:rPr lang="zh-CN" altLang="en-US" sz="2400" dirty="0">
                <a:solidFill>
                  <a:srgbClr val="993300"/>
                </a:solidFill>
                <a:ea typeface="宋体" pitchFamily="2" charset="-122"/>
              </a:rPr>
              <a:t>第四期研究计划</a:t>
            </a:r>
          </a:p>
        </p:txBody>
      </p:sp>
    </p:spTree>
    <p:extLst>
      <p:ext uri="{BB962C8B-B14F-4D97-AF65-F5344CB8AC3E}">
        <p14:creationId xmlns:p14="http://schemas.microsoft.com/office/powerpoint/2010/main" val="335490108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4027473" y="2298705"/>
            <a:ext cx="7463543" cy="3916377"/>
          </a:xfrm>
        </p:spPr>
        <p:txBody>
          <a:bodyPr/>
          <a:lstStyle/>
          <a:p>
            <a:r>
              <a:rPr lang="zh-CN" altLang="en-US" b="1" dirty="0" smtClean="0">
                <a:ea typeface="宋体" pitchFamily="2" charset="-122"/>
              </a:rPr>
              <a:t>课例研究研修活动</a:t>
            </a:r>
            <a:r>
              <a:rPr lang="zh-CN" altLang="en-US" b="1" dirty="0">
                <a:ea typeface="宋体" pitchFamily="2" charset="-122"/>
              </a:rPr>
              <a:t>的基本流程</a:t>
            </a:r>
            <a:r>
              <a:rPr lang="zh-CN" altLang="en-US" dirty="0">
                <a:ea typeface="宋体" pitchFamily="2" charset="-122"/>
              </a:rPr>
              <a:t> </a:t>
            </a:r>
          </a:p>
        </p:txBody>
      </p:sp>
      <p:grpSp>
        <p:nvGrpSpPr>
          <p:cNvPr id="2" name="Group 5"/>
          <p:cNvGrpSpPr>
            <a:grpSpLocks/>
          </p:cNvGrpSpPr>
          <p:nvPr/>
        </p:nvGrpSpPr>
        <p:grpSpPr bwMode="auto">
          <a:xfrm>
            <a:off x="1391375" y="1331914"/>
            <a:ext cx="2117769" cy="4860925"/>
            <a:chOff x="703" y="686"/>
            <a:chExt cx="1000" cy="3062"/>
          </a:xfrm>
        </p:grpSpPr>
        <p:sp>
          <p:nvSpPr>
            <p:cNvPr id="151558" name="AutoShape 6"/>
            <p:cNvSpPr>
              <a:spLocks noChangeArrowheads="1"/>
            </p:cNvSpPr>
            <p:nvPr/>
          </p:nvSpPr>
          <p:spPr bwMode="auto">
            <a:xfrm>
              <a:off x="703" y="686"/>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前期调研</a:t>
              </a:r>
              <a:endParaRPr lang="zh-CN" altLang="en-US" sz="2000" b="1" dirty="0">
                <a:ea typeface="宋体" pitchFamily="2" charset="-122"/>
              </a:endParaRPr>
            </a:p>
          </p:txBody>
        </p:sp>
        <p:sp>
          <p:nvSpPr>
            <p:cNvPr id="151559" name="AutoShape 7"/>
            <p:cNvSpPr>
              <a:spLocks noChangeArrowheads="1"/>
            </p:cNvSpPr>
            <p:nvPr/>
          </p:nvSpPr>
          <p:spPr bwMode="auto">
            <a:xfrm>
              <a:off x="703" y="1132"/>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确定主题</a:t>
              </a:r>
              <a:endParaRPr lang="zh-CN" altLang="en-US" sz="2000" b="1" dirty="0">
                <a:ea typeface="宋体" pitchFamily="2" charset="-122"/>
              </a:endParaRPr>
            </a:p>
          </p:txBody>
        </p:sp>
        <p:sp>
          <p:nvSpPr>
            <p:cNvPr id="151560" name="AutoShape 8"/>
            <p:cNvSpPr>
              <a:spLocks noChangeArrowheads="1"/>
            </p:cNvSpPr>
            <p:nvPr/>
          </p:nvSpPr>
          <p:spPr bwMode="auto">
            <a:xfrm>
              <a:off x="703" y="2545"/>
              <a:ext cx="1000" cy="462"/>
            </a:xfrm>
            <a:prstGeom prst="downArrowCallout">
              <a:avLst>
                <a:gd name="adj1" fmla="val 22567"/>
                <a:gd name="adj2" fmla="val 47639"/>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solidFill>
                    <a:srgbClr val="FF0000"/>
                  </a:solidFill>
                  <a:latin typeface="楷体" pitchFamily="49" charset="-122"/>
                  <a:ea typeface="楷体" pitchFamily="49" charset="-122"/>
                </a:rPr>
                <a:t>行为跟进</a:t>
              </a:r>
              <a:r>
                <a:rPr lang="zh-CN" altLang="en-US" sz="2000" b="1" dirty="0">
                  <a:latin typeface="楷体" pitchFamily="49" charset="-122"/>
                  <a:ea typeface="楷体" pitchFamily="49" charset="-122"/>
                </a:rPr>
                <a:t>  </a:t>
              </a:r>
              <a:endParaRPr lang="zh-CN" altLang="en-US" sz="2000" b="1" dirty="0">
                <a:ea typeface="宋体" pitchFamily="2" charset="-122"/>
              </a:endParaRPr>
            </a:p>
          </p:txBody>
        </p:sp>
        <p:sp>
          <p:nvSpPr>
            <p:cNvPr id="151561" name="AutoShape 9"/>
            <p:cNvSpPr>
              <a:spLocks noChangeArrowheads="1"/>
            </p:cNvSpPr>
            <p:nvPr/>
          </p:nvSpPr>
          <p:spPr bwMode="auto">
            <a:xfrm>
              <a:off x="703" y="1619"/>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查阅文献</a:t>
              </a:r>
              <a:endParaRPr lang="zh-CN" altLang="en-US" sz="2000" b="1" dirty="0">
                <a:ea typeface="宋体" pitchFamily="2" charset="-122"/>
              </a:endParaRPr>
            </a:p>
          </p:txBody>
        </p:sp>
        <p:sp>
          <p:nvSpPr>
            <p:cNvPr id="151562" name="AutoShape 10"/>
            <p:cNvSpPr>
              <a:spLocks noChangeArrowheads="1"/>
            </p:cNvSpPr>
            <p:nvPr/>
          </p:nvSpPr>
          <p:spPr bwMode="auto">
            <a:xfrm>
              <a:off x="703" y="3007"/>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反思归纳</a:t>
              </a:r>
              <a:endParaRPr lang="zh-CN" altLang="en-US" sz="2000" b="1" dirty="0">
                <a:ea typeface="宋体" pitchFamily="2" charset="-122"/>
              </a:endParaRPr>
            </a:p>
          </p:txBody>
        </p:sp>
        <p:sp>
          <p:nvSpPr>
            <p:cNvPr id="151563" name="Rectangle 11"/>
            <p:cNvSpPr>
              <a:spLocks noChangeArrowheads="1"/>
            </p:cNvSpPr>
            <p:nvPr/>
          </p:nvSpPr>
          <p:spPr bwMode="auto">
            <a:xfrm>
              <a:off x="703" y="3470"/>
              <a:ext cx="1000"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交流传播</a:t>
              </a:r>
              <a:endParaRPr lang="zh-CN" altLang="en-US" sz="2000" b="1" dirty="0">
                <a:ea typeface="宋体" pitchFamily="2" charset="-122"/>
              </a:endParaRPr>
            </a:p>
          </p:txBody>
        </p:sp>
        <p:sp>
          <p:nvSpPr>
            <p:cNvPr id="151564" name="AutoShape 12"/>
            <p:cNvSpPr>
              <a:spLocks noChangeArrowheads="1"/>
            </p:cNvSpPr>
            <p:nvPr/>
          </p:nvSpPr>
          <p:spPr bwMode="auto">
            <a:xfrm>
              <a:off x="703" y="2082"/>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制定方案  </a:t>
              </a:r>
              <a:endParaRPr lang="zh-CN" altLang="en-US" sz="2000" b="1" dirty="0">
                <a:ea typeface="宋体" pitchFamily="2" charset="-122"/>
              </a:endParaRPr>
            </a:p>
          </p:txBody>
        </p:sp>
      </p:grpSp>
      <p:sp>
        <p:nvSpPr>
          <p:cNvPr id="151565" name="AutoShape 13"/>
          <p:cNvSpPr>
            <a:spLocks noChangeArrowheads="1"/>
          </p:cNvSpPr>
          <p:nvPr/>
        </p:nvSpPr>
        <p:spPr bwMode="auto">
          <a:xfrm>
            <a:off x="3509144" y="4346575"/>
            <a:ext cx="1853047" cy="293688"/>
          </a:xfrm>
          <a:prstGeom prst="rightArrow">
            <a:avLst>
              <a:gd name="adj1" fmla="val 50000"/>
              <a:gd name="adj2" fmla="val 118243"/>
            </a:avLst>
          </a:prstGeom>
          <a:solidFill>
            <a:srgbClr val="FFFFFF"/>
          </a:solidFill>
          <a:ln w="19050">
            <a:solidFill>
              <a:srgbClr val="00CC66"/>
            </a:solidFill>
            <a:miter lim="800000"/>
            <a:headEnd/>
            <a:tailEnd/>
          </a:ln>
        </p:spPr>
        <p:txBody>
          <a:bodyPr/>
          <a:lstStyle/>
          <a:p>
            <a:endParaRPr lang="zh-CN" altLang="en-US"/>
          </a:p>
        </p:txBody>
      </p:sp>
      <p:grpSp>
        <p:nvGrpSpPr>
          <p:cNvPr id="3" name="Group 20"/>
          <p:cNvGrpSpPr>
            <a:grpSpLocks/>
          </p:cNvGrpSpPr>
          <p:nvPr/>
        </p:nvGrpSpPr>
        <p:grpSpPr bwMode="auto">
          <a:xfrm>
            <a:off x="5362192" y="3317876"/>
            <a:ext cx="5825983" cy="2498725"/>
            <a:chOff x="2532" y="2090"/>
            <a:chExt cx="2751" cy="1574"/>
          </a:xfrm>
        </p:grpSpPr>
        <p:sp>
          <p:nvSpPr>
            <p:cNvPr id="151556" name="Rectangle 4"/>
            <p:cNvSpPr>
              <a:spLocks noChangeArrowheads="1"/>
            </p:cNvSpPr>
            <p:nvPr/>
          </p:nvSpPr>
          <p:spPr bwMode="auto">
            <a:xfrm>
              <a:off x="2532" y="2090"/>
              <a:ext cx="2751" cy="1574"/>
            </a:xfrm>
            <a:prstGeom prst="rect">
              <a:avLst/>
            </a:prstGeom>
            <a:solidFill>
              <a:srgbClr val="FFFFFF"/>
            </a:solidFill>
            <a:ln w="19050">
              <a:solidFill>
                <a:srgbClr val="00CC66"/>
              </a:solidFill>
              <a:miter lim="800000"/>
              <a:headEnd/>
              <a:tailEnd/>
            </a:ln>
          </p:spPr>
          <p:txBody>
            <a:bodyPr/>
            <a:lstStyle/>
            <a:p>
              <a:endParaRPr lang="zh-CN" altLang="en-US"/>
            </a:p>
          </p:txBody>
        </p:sp>
        <p:sp>
          <p:nvSpPr>
            <p:cNvPr id="151566" name="Rectangle 14"/>
            <p:cNvSpPr>
              <a:spLocks noChangeArrowheads="1"/>
            </p:cNvSpPr>
            <p:nvPr/>
          </p:nvSpPr>
          <p:spPr bwMode="auto">
            <a:xfrm>
              <a:off x="3408" y="2268"/>
              <a:ext cx="875"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教学设计</a:t>
              </a:r>
              <a:endParaRPr lang="zh-CN" altLang="en-US" sz="2000" b="1" dirty="0">
                <a:ea typeface="宋体" pitchFamily="2" charset="-122"/>
              </a:endParaRPr>
            </a:p>
          </p:txBody>
        </p:sp>
        <p:sp>
          <p:nvSpPr>
            <p:cNvPr id="151567" name="Rectangle 15"/>
            <p:cNvSpPr>
              <a:spLocks noChangeArrowheads="1"/>
            </p:cNvSpPr>
            <p:nvPr/>
          </p:nvSpPr>
          <p:spPr bwMode="auto">
            <a:xfrm>
              <a:off x="4283" y="2776"/>
              <a:ext cx="875"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课堂观察</a:t>
              </a:r>
              <a:endParaRPr lang="zh-CN" altLang="en-US" sz="2000" b="1" dirty="0">
                <a:ea typeface="宋体" pitchFamily="2" charset="-122"/>
              </a:endParaRPr>
            </a:p>
          </p:txBody>
        </p:sp>
        <p:sp>
          <p:nvSpPr>
            <p:cNvPr id="151568" name="Rectangle 16"/>
            <p:cNvSpPr>
              <a:spLocks noChangeArrowheads="1"/>
            </p:cNvSpPr>
            <p:nvPr/>
          </p:nvSpPr>
          <p:spPr bwMode="auto">
            <a:xfrm>
              <a:off x="2657" y="2776"/>
              <a:ext cx="876"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反馈会议</a:t>
              </a:r>
              <a:endParaRPr lang="zh-CN" altLang="en-US" sz="2000" b="1" dirty="0">
                <a:ea typeface="宋体" pitchFamily="2" charset="-122"/>
              </a:endParaRPr>
            </a:p>
          </p:txBody>
        </p:sp>
        <p:sp>
          <p:nvSpPr>
            <p:cNvPr id="151569" name="AutoShape 17"/>
            <p:cNvSpPr>
              <a:spLocks noChangeArrowheads="1"/>
            </p:cNvSpPr>
            <p:nvPr/>
          </p:nvSpPr>
          <p:spPr bwMode="auto">
            <a:xfrm>
              <a:off x="4533" y="2337"/>
              <a:ext cx="500" cy="463"/>
            </a:xfrm>
            <a:prstGeom prst="curvedLeftArrow">
              <a:avLst>
                <a:gd name="adj1" fmla="val 20000"/>
                <a:gd name="adj2" fmla="val 40000"/>
                <a:gd name="adj3" fmla="val 35997"/>
              </a:avLst>
            </a:prstGeom>
            <a:solidFill>
              <a:srgbClr val="FFFFFF"/>
            </a:solidFill>
            <a:ln w="19050">
              <a:solidFill>
                <a:srgbClr val="00CC66"/>
              </a:solidFill>
              <a:miter lim="800000"/>
              <a:headEnd/>
              <a:tailEnd/>
            </a:ln>
          </p:spPr>
          <p:txBody>
            <a:bodyPr/>
            <a:lstStyle/>
            <a:p>
              <a:endParaRPr lang="zh-CN" altLang="en-US"/>
            </a:p>
          </p:txBody>
        </p:sp>
        <p:sp>
          <p:nvSpPr>
            <p:cNvPr id="151570" name="AutoShape 18"/>
            <p:cNvSpPr>
              <a:spLocks noChangeArrowheads="1"/>
            </p:cNvSpPr>
            <p:nvPr/>
          </p:nvSpPr>
          <p:spPr bwMode="auto">
            <a:xfrm flipH="1">
              <a:off x="3408" y="3099"/>
              <a:ext cx="875" cy="277"/>
            </a:xfrm>
            <a:prstGeom prst="curvedUpArrow">
              <a:avLst>
                <a:gd name="adj1" fmla="val 63177"/>
                <a:gd name="adj2" fmla="val 126354"/>
                <a:gd name="adj3" fmla="val 33333"/>
              </a:avLst>
            </a:prstGeom>
            <a:solidFill>
              <a:srgbClr val="FFFFFF"/>
            </a:solidFill>
            <a:ln w="19050">
              <a:solidFill>
                <a:srgbClr val="00CC66"/>
              </a:solidFill>
              <a:miter lim="800000"/>
              <a:headEnd/>
              <a:tailEnd/>
            </a:ln>
          </p:spPr>
          <p:txBody>
            <a:bodyPr/>
            <a:lstStyle/>
            <a:p>
              <a:endParaRPr lang="zh-CN" altLang="en-US"/>
            </a:p>
          </p:txBody>
        </p:sp>
        <p:sp>
          <p:nvSpPr>
            <p:cNvPr id="151571" name="AutoShape 19"/>
            <p:cNvSpPr>
              <a:spLocks noChangeArrowheads="1"/>
            </p:cNvSpPr>
            <p:nvPr/>
          </p:nvSpPr>
          <p:spPr bwMode="auto">
            <a:xfrm rot="11411655">
              <a:off x="2735" y="2295"/>
              <a:ext cx="500" cy="463"/>
            </a:xfrm>
            <a:prstGeom prst="curvedLeftArrow">
              <a:avLst>
                <a:gd name="adj1" fmla="val 20000"/>
                <a:gd name="adj2" fmla="val 40000"/>
                <a:gd name="adj3" fmla="val 35997"/>
              </a:avLst>
            </a:prstGeom>
            <a:solidFill>
              <a:srgbClr val="FFFFFF"/>
            </a:solidFill>
            <a:ln w="19050">
              <a:solidFill>
                <a:srgbClr val="00CC66"/>
              </a:solidFill>
              <a:miter lim="800000"/>
              <a:headEnd/>
              <a:tailEnd/>
            </a:ln>
          </p:spPr>
          <p:txBody>
            <a:bodyPr/>
            <a:lstStyle/>
            <a:p>
              <a:endParaRPr lang="zh-CN" altLang="en-US"/>
            </a:p>
          </p:txBody>
        </p:sp>
      </p:grpSp>
      <p:sp>
        <p:nvSpPr>
          <p:cNvPr id="21" name="Rectangle 5"/>
          <p:cNvSpPr txBox="1">
            <a:spLocks noChangeArrowheads="1"/>
          </p:cNvSpPr>
          <p:nvPr/>
        </p:nvSpPr>
        <p:spPr>
          <a:xfrm>
            <a:off x="1598581" y="142852"/>
            <a:ext cx="3071834" cy="79637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课例研修举例</a:t>
            </a:r>
            <a:endParaRPr kumimoji="0" lang="zh-CN" altLang="en-US" sz="36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
        <p:nvSpPr>
          <p:cNvPr id="22" name="Rectangle 2"/>
          <p:cNvSpPr txBox="1">
            <a:spLocks noChangeArrowheads="1"/>
          </p:cNvSpPr>
          <p:nvPr/>
        </p:nvSpPr>
        <p:spPr>
          <a:xfrm>
            <a:off x="5894385" y="1223946"/>
            <a:ext cx="3416595" cy="582065"/>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chemeClr val="tx1"/>
                </a:solidFill>
                <a:effectLst/>
                <a:uLnTx/>
                <a:uFillTx/>
                <a:latin typeface="宋体"/>
                <a:ea typeface="宋体"/>
                <a:cs typeface="+mj-cs"/>
              </a:rPr>
              <a:t>【</a:t>
            </a:r>
            <a:r>
              <a:rPr kumimoji="0" lang="zh-CN" altLang="en-US" sz="36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j-cs"/>
              </a:rPr>
              <a:t>研修实践</a:t>
            </a:r>
            <a:r>
              <a:rPr kumimoji="0" lang="en-US" altLang="zh-CN" sz="3600" b="0" i="0" u="none" strike="noStrike" kern="1200" cap="none" spc="0" normalizeH="0" baseline="0" noProof="0" dirty="0" smtClean="0">
                <a:ln>
                  <a:noFill/>
                </a:ln>
                <a:solidFill>
                  <a:schemeClr val="tx1"/>
                </a:solidFill>
                <a:effectLst/>
                <a:uLnTx/>
                <a:uFillTx/>
                <a:latin typeface="宋体"/>
                <a:ea typeface="宋体"/>
                <a:cs typeface="+mj-cs"/>
              </a:rPr>
              <a:t>】</a:t>
            </a:r>
            <a:endParaRPr kumimoji="0" lang="zh-CN" altLang="en-US" sz="36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sp>
        <p:nvSpPr>
          <p:cNvPr id="23" name="标题 2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18607827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609918" y="1138226"/>
            <a:ext cx="2774613" cy="647700"/>
          </a:xfrm>
          <a:noFill/>
          <a:ln/>
        </p:spPr>
        <p:txBody>
          <a:bodyPr/>
          <a:lstStyle/>
          <a:p>
            <a:pPr algn="ctr">
              <a:buNone/>
            </a:pPr>
            <a:r>
              <a:rPr lang="en-US" altLang="zh-CN" dirty="0" smtClean="0">
                <a:latin typeface="黑体" pitchFamily="49" charset="-122"/>
                <a:ea typeface="黑体" pitchFamily="49" charset="-122"/>
              </a:rPr>
              <a:t>【</a:t>
            </a:r>
            <a:r>
              <a:rPr lang="zh-CN" altLang="en-US" b="1" dirty="0" smtClean="0">
                <a:latin typeface="黑体"/>
                <a:ea typeface="黑体"/>
                <a:cs typeface="黑体"/>
              </a:rPr>
              <a:t>行动模式</a:t>
            </a:r>
            <a:r>
              <a:rPr lang="en-US" altLang="zh-CN" dirty="0" smtClean="0">
                <a:latin typeface="黑体" pitchFamily="49" charset="-122"/>
                <a:ea typeface="黑体" pitchFamily="49" charset="-122"/>
              </a:rPr>
              <a:t>】</a:t>
            </a:r>
            <a:endParaRPr lang="zh-CN" altLang="en-US" b="1" dirty="0">
              <a:ea typeface="宋体" pitchFamily="2" charset="-122"/>
            </a:endParaRPr>
          </a:p>
        </p:txBody>
      </p:sp>
      <p:grpSp>
        <p:nvGrpSpPr>
          <p:cNvPr id="2" name="Group 3"/>
          <p:cNvGrpSpPr>
            <a:grpSpLocks/>
          </p:cNvGrpSpPr>
          <p:nvPr/>
        </p:nvGrpSpPr>
        <p:grpSpPr bwMode="auto">
          <a:xfrm>
            <a:off x="1103358" y="1965345"/>
            <a:ext cx="10182234" cy="4321175"/>
            <a:chOff x="521" y="1071"/>
            <a:chExt cx="4808" cy="2722"/>
          </a:xfrm>
        </p:grpSpPr>
        <p:sp>
          <p:nvSpPr>
            <p:cNvPr id="129028" name="Rectangle 4"/>
            <p:cNvSpPr>
              <a:spLocks noChangeArrowheads="1"/>
            </p:cNvSpPr>
            <p:nvPr/>
          </p:nvSpPr>
          <p:spPr bwMode="auto">
            <a:xfrm>
              <a:off x="521" y="1071"/>
              <a:ext cx="1254" cy="710"/>
            </a:xfrm>
            <a:prstGeom prst="rect">
              <a:avLst/>
            </a:prstGeom>
            <a:solidFill>
              <a:srgbClr val="FFFFFF"/>
            </a:solidFill>
            <a:ln w="28575">
              <a:solidFill>
                <a:srgbClr val="00CC66"/>
              </a:solidFill>
              <a:miter lim="800000"/>
              <a:headEnd/>
              <a:tailEnd/>
            </a:ln>
          </p:spPr>
          <p:txBody>
            <a:bodyPr/>
            <a:lstStyle/>
            <a:p>
              <a:pPr algn="ctr"/>
              <a:r>
                <a:rPr lang="zh-CN" altLang="en-US" sz="2000" dirty="0">
                  <a:latin typeface="楷体" pitchFamily="49" charset="-122"/>
                  <a:ea typeface="楷体" pitchFamily="49" charset="-122"/>
                </a:rPr>
                <a:t>原行为阶段</a:t>
              </a:r>
            </a:p>
            <a:p>
              <a:pPr algn="ctr"/>
              <a:r>
                <a:rPr lang="zh-CN" altLang="en-US" sz="2000" b="0" dirty="0">
                  <a:latin typeface="楷体" pitchFamily="49" charset="-122"/>
                  <a:ea typeface="隶书" pitchFamily="49" charset="-122"/>
                </a:rPr>
                <a:t>关注个人已有经验的教学行为</a:t>
              </a:r>
              <a:endParaRPr lang="zh-CN" altLang="en-US" sz="2000" dirty="0">
                <a:ea typeface="隶书" pitchFamily="49" charset="-122"/>
              </a:endParaRPr>
            </a:p>
          </p:txBody>
        </p:sp>
        <p:sp>
          <p:nvSpPr>
            <p:cNvPr id="129029" name="Line 5"/>
            <p:cNvSpPr>
              <a:spLocks noChangeShapeType="1"/>
            </p:cNvSpPr>
            <p:nvPr/>
          </p:nvSpPr>
          <p:spPr bwMode="auto">
            <a:xfrm>
              <a:off x="1775" y="1349"/>
              <a:ext cx="523" cy="0"/>
            </a:xfrm>
            <a:prstGeom prst="line">
              <a:avLst/>
            </a:prstGeom>
            <a:noFill/>
            <a:ln w="28575">
              <a:solidFill>
                <a:srgbClr val="00CC66"/>
              </a:solidFill>
              <a:round/>
              <a:headEnd/>
              <a:tailEnd type="triangle" w="med" len="med"/>
            </a:ln>
          </p:spPr>
          <p:txBody>
            <a:bodyPr/>
            <a:lstStyle/>
            <a:p>
              <a:endParaRPr lang="zh-CN" altLang="en-US"/>
            </a:p>
          </p:txBody>
        </p:sp>
        <p:sp>
          <p:nvSpPr>
            <p:cNvPr id="129030" name="Rectangle 6"/>
            <p:cNvSpPr>
              <a:spLocks noChangeArrowheads="1"/>
            </p:cNvSpPr>
            <p:nvPr/>
          </p:nvSpPr>
          <p:spPr bwMode="auto">
            <a:xfrm>
              <a:off x="2298" y="1071"/>
              <a:ext cx="1254" cy="710"/>
            </a:xfrm>
            <a:prstGeom prst="rect">
              <a:avLst/>
            </a:prstGeom>
            <a:solidFill>
              <a:srgbClr val="FFFFFF"/>
            </a:solidFill>
            <a:ln w="28575">
              <a:solidFill>
                <a:srgbClr val="00CC66"/>
              </a:solidFill>
              <a:miter lim="800000"/>
              <a:headEnd/>
              <a:tailEnd/>
            </a:ln>
          </p:spPr>
          <p:txBody>
            <a:bodyPr/>
            <a:lstStyle/>
            <a:p>
              <a:pPr algn="ctr"/>
              <a:r>
                <a:rPr lang="zh-CN" altLang="en-US" sz="2000" dirty="0">
                  <a:latin typeface="楷体" pitchFamily="49" charset="-122"/>
                  <a:ea typeface="楷体" pitchFamily="49" charset="-122"/>
                </a:rPr>
                <a:t>新设计阶段</a:t>
              </a:r>
            </a:p>
            <a:p>
              <a:pPr algn="ctr"/>
              <a:r>
                <a:rPr lang="zh-CN" altLang="en-US" sz="2000" b="0" dirty="0">
                  <a:latin typeface="楷体" pitchFamily="49" charset="-122"/>
                  <a:ea typeface="隶书" pitchFamily="49" charset="-122"/>
                </a:rPr>
                <a:t>关注新理念的</a:t>
              </a:r>
            </a:p>
            <a:p>
              <a:pPr algn="ctr"/>
              <a:r>
                <a:rPr lang="zh-CN" altLang="en-US" sz="2000" b="0" dirty="0">
                  <a:latin typeface="楷体" pitchFamily="49" charset="-122"/>
                  <a:ea typeface="隶书" pitchFamily="49" charset="-122"/>
                </a:rPr>
                <a:t>课例设计</a:t>
              </a:r>
            </a:p>
          </p:txBody>
        </p:sp>
        <p:sp>
          <p:nvSpPr>
            <p:cNvPr id="129031" name="Line 7"/>
            <p:cNvSpPr>
              <a:spLocks noChangeShapeType="1"/>
            </p:cNvSpPr>
            <p:nvPr/>
          </p:nvSpPr>
          <p:spPr bwMode="auto">
            <a:xfrm>
              <a:off x="3552" y="1349"/>
              <a:ext cx="523" cy="0"/>
            </a:xfrm>
            <a:prstGeom prst="line">
              <a:avLst/>
            </a:prstGeom>
            <a:noFill/>
            <a:ln w="28575">
              <a:solidFill>
                <a:srgbClr val="00CC66"/>
              </a:solidFill>
              <a:round/>
              <a:headEnd/>
              <a:tailEnd type="triangle" w="med" len="med"/>
            </a:ln>
          </p:spPr>
          <p:txBody>
            <a:bodyPr/>
            <a:lstStyle/>
            <a:p>
              <a:endParaRPr lang="zh-CN" altLang="en-US"/>
            </a:p>
          </p:txBody>
        </p:sp>
        <p:sp>
          <p:nvSpPr>
            <p:cNvPr id="129032" name="Rectangle 8"/>
            <p:cNvSpPr>
              <a:spLocks noChangeArrowheads="1"/>
            </p:cNvSpPr>
            <p:nvPr/>
          </p:nvSpPr>
          <p:spPr bwMode="auto">
            <a:xfrm>
              <a:off x="4075" y="1071"/>
              <a:ext cx="1254" cy="710"/>
            </a:xfrm>
            <a:prstGeom prst="rect">
              <a:avLst/>
            </a:prstGeom>
            <a:solidFill>
              <a:srgbClr val="FFFFFF"/>
            </a:solidFill>
            <a:ln w="28575">
              <a:solidFill>
                <a:srgbClr val="00CC66"/>
              </a:solidFill>
              <a:miter lim="800000"/>
              <a:headEnd/>
              <a:tailEnd/>
            </a:ln>
          </p:spPr>
          <p:txBody>
            <a:bodyPr/>
            <a:lstStyle/>
            <a:p>
              <a:pPr algn="ctr"/>
              <a:r>
                <a:rPr lang="zh-CN" altLang="en-US" sz="2000" dirty="0">
                  <a:latin typeface="楷体" pitchFamily="49" charset="-122"/>
                  <a:ea typeface="楷体" pitchFamily="49" charset="-122"/>
                </a:rPr>
                <a:t>新行为阶段</a:t>
              </a:r>
            </a:p>
            <a:p>
              <a:pPr algn="ctr"/>
              <a:r>
                <a:rPr lang="zh-CN" altLang="en-US" sz="2000" b="0" dirty="0">
                  <a:latin typeface="楷体" pitchFamily="49" charset="-122"/>
                  <a:ea typeface="隶书" pitchFamily="49" charset="-122"/>
                </a:rPr>
                <a:t>关注学生获得的</a:t>
              </a:r>
            </a:p>
            <a:p>
              <a:pPr algn="ctr"/>
              <a:r>
                <a:rPr lang="zh-CN" altLang="en-US" sz="2000" b="0" dirty="0">
                  <a:latin typeface="楷体" pitchFamily="49" charset="-122"/>
                  <a:ea typeface="隶书" pitchFamily="49" charset="-122"/>
                </a:rPr>
                <a:t>行为调整</a:t>
              </a:r>
            </a:p>
          </p:txBody>
        </p:sp>
        <p:sp>
          <p:nvSpPr>
            <p:cNvPr id="129033" name="Rectangle 9"/>
            <p:cNvSpPr>
              <a:spLocks noChangeArrowheads="1"/>
            </p:cNvSpPr>
            <p:nvPr/>
          </p:nvSpPr>
          <p:spPr bwMode="auto">
            <a:xfrm>
              <a:off x="3134" y="2147"/>
              <a:ext cx="1254" cy="710"/>
            </a:xfrm>
            <a:prstGeom prst="rect">
              <a:avLst/>
            </a:prstGeom>
            <a:solidFill>
              <a:srgbClr val="FFFFFF"/>
            </a:solidFill>
            <a:ln w="28575">
              <a:solidFill>
                <a:srgbClr val="00CC66"/>
              </a:solidFill>
              <a:miter lim="800000"/>
              <a:headEnd/>
              <a:tailEnd/>
            </a:ln>
          </p:spPr>
          <p:txBody>
            <a:bodyPr/>
            <a:lstStyle/>
            <a:p>
              <a:pPr algn="ctr"/>
              <a:r>
                <a:rPr lang="zh-CN" altLang="en-US" sz="2000" dirty="0">
                  <a:latin typeface="楷体" pitchFamily="49" charset="-122"/>
                  <a:ea typeface="楷体" pitchFamily="49" charset="-122"/>
                </a:rPr>
                <a:t>改善行为</a:t>
              </a:r>
            </a:p>
            <a:p>
              <a:pPr algn="ctr"/>
              <a:r>
                <a:rPr lang="zh-CN" altLang="en-US" sz="2000" b="0" dirty="0">
                  <a:latin typeface="楷体" pitchFamily="49" charset="-122"/>
                  <a:ea typeface="隶书" pitchFamily="49" charset="-122"/>
                </a:rPr>
                <a:t>反思</a:t>
              </a:r>
              <a:r>
                <a:rPr lang="en-US" altLang="zh-CN" sz="2000" b="0" dirty="0">
                  <a:latin typeface="楷体" pitchFamily="49" charset="-122"/>
                  <a:ea typeface="隶书" pitchFamily="49" charset="-122"/>
                </a:rPr>
                <a:t>2</a:t>
              </a:r>
              <a:r>
                <a:rPr lang="zh-CN" altLang="en-US" sz="2000" b="0" dirty="0">
                  <a:latin typeface="楷体" pitchFamily="49" charset="-122"/>
                  <a:ea typeface="隶书" pitchFamily="49" charset="-122"/>
                </a:rPr>
                <a:t>：寻找设计与现实的差距</a:t>
              </a:r>
            </a:p>
          </p:txBody>
        </p:sp>
        <p:sp>
          <p:nvSpPr>
            <p:cNvPr id="129034" name="Rectangle 10"/>
            <p:cNvSpPr>
              <a:spLocks noChangeArrowheads="1"/>
            </p:cNvSpPr>
            <p:nvPr/>
          </p:nvSpPr>
          <p:spPr bwMode="auto">
            <a:xfrm>
              <a:off x="1357" y="2147"/>
              <a:ext cx="1254" cy="710"/>
            </a:xfrm>
            <a:prstGeom prst="rect">
              <a:avLst/>
            </a:prstGeom>
            <a:solidFill>
              <a:srgbClr val="FFFFFF"/>
            </a:solidFill>
            <a:ln w="28575">
              <a:solidFill>
                <a:srgbClr val="00CC66"/>
              </a:solidFill>
              <a:miter lim="800000"/>
              <a:headEnd/>
              <a:tailEnd/>
            </a:ln>
          </p:spPr>
          <p:txBody>
            <a:bodyPr/>
            <a:lstStyle/>
            <a:p>
              <a:pPr algn="ctr"/>
              <a:r>
                <a:rPr lang="zh-CN" altLang="en-US" sz="2000" dirty="0">
                  <a:latin typeface="楷体" pitchFamily="49" charset="-122"/>
                  <a:ea typeface="楷体" pitchFamily="49" charset="-122"/>
                </a:rPr>
                <a:t>更新理念</a:t>
              </a:r>
            </a:p>
            <a:p>
              <a:pPr algn="ctr"/>
              <a:r>
                <a:rPr lang="zh-CN" altLang="en-US" sz="2000" b="0" dirty="0">
                  <a:latin typeface="楷体" pitchFamily="49" charset="-122"/>
                  <a:ea typeface="隶书" pitchFamily="49" charset="-122"/>
                </a:rPr>
                <a:t>反思</a:t>
              </a:r>
              <a:r>
                <a:rPr lang="en-US" altLang="zh-CN" sz="2000" b="0" dirty="0">
                  <a:latin typeface="楷体" pitchFamily="49" charset="-122"/>
                  <a:ea typeface="隶书" pitchFamily="49" charset="-122"/>
                </a:rPr>
                <a:t>1</a:t>
              </a:r>
              <a:r>
                <a:rPr lang="zh-CN" altLang="en-US" sz="2000" b="0" dirty="0">
                  <a:latin typeface="楷体" pitchFamily="49" charset="-122"/>
                  <a:ea typeface="隶书" pitchFamily="49" charset="-122"/>
                </a:rPr>
                <a:t>：寻找自身与他人的差距</a:t>
              </a:r>
              <a:r>
                <a:rPr lang="zh-CN" altLang="en-US" sz="2000" b="0" dirty="0">
                  <a:latin typeface="楷体" pitchFamily="49" charset="-122"/>
                  <a:ea typeface="楷体" pitchFamily="49" charset="-122"/>
                </a:rPr>
                <a:t> </a:t>
              </a:r>
              <a:endParaRPr lang="zh-CN" altLang="en-US" sz="2000" dirty="0">
                <a:ea typeface="宋体" pitchFamily="2" charset="-122"/>
              </a:endParaRPr>
            </a:p>
          </p:txBody>
        </p:sp>
        <p:sp>
          <p:nvSpPr>
            <p:cNvPr id="129035" name="Rectangle 11"/>
            <p:cNvSpPr>
              <a:spLocks noChangeArrowheads="1"/>
            </p:cNvSpPr>
            <p:nvPr/>
          </p:nvSpPr>
          <p:spPr bwMode="auto">
            <a:xfrm>
              <a:off x="930" y="3307"/>
              <a:ext cx="3981" cy="486"/>
            </a:xfrm>
            <a:prstGeom prst="rect">
              <a:avLst/>
            </a:prstGeom>
            <a:solidFill>
              <a:srgbClr val="FFFFFF"/>
            </a:solidFill>
            <a:ln w="28575">
              <a:solidFill>
                <a:srgbClr val="00CC66"/>
              </a:solidFill>
              <a:miter lim="800000"/>
              <a:headEnd/>
              <a:tailEnd/>
            </a:ln>
          </p:spPr>
          <p:txBody>
            <a:bodyPr/>
            <a:lstStyle/>
            <a:p>
              <a:pPr algn="ctr"/>
              <a:r>
                <a:rPr lang="zh-CN" altLang="en-US" sz="2000" b="0" dirty="0">
                  <a:latin typeface="楷体" pitchFamily="49" charset="-122"/>
                  <a:ea typeface="隶书" pitchFamily="49" charset="-122"/>
                </a:rPr>
                <a:t>课例为载体</a:t>
              </a:r>
              <a:r>
                <a:rPr lang="en-US" altLang="zh-CN" sz="2000" b="0" dirty="0">
                  <a:latin typeface="楷体" pitchFamily="49" charset="-122"/>
                  <a:ea typeface="隶书" pitchFamily="49" charset="-122"/>
                </a:rPr>
                <a:t>/</a:t>
              </a:r>
              <a:r>
                <a:rPr lang="zh-CN" altLang="en-US" sz="2000" b="0" dirty="0">
                  <a:latin typeface="楷体" pitchFamily="49" charset="-122"/>
                  <a:ea typeface="隶书" pitchFamily="49" charset="-122"/>
                </a:rPr>
                <a:t>研究者与教师的合作平台：理念学习、情境设计、行为反省</a:t>
              </a:r>
            </a:p>
          </p:txBody>
        </p:sp>
        <p:sp>
          <p:nvSpPr>
            <p:cNvPr id="129036" name="Line 12"/>
            <p:cNvSpPr>
              <a:spLocks noChangeShapeType="1"/>
            </p:cNvSpPr>
            <p:nvPr/>
          </p:nvSpPr>
          <p:spPr bwMode="auto">
            <a:xfrm>
              <a:off x="1984" y="1336"/>
              <a:ext cx="0" cy="811"/>
            </a:xfrm>
            <a:prstGeom prst="line">
              <a:avLst/>
            </a:prstGeom>
            <a:noFill/>
            <a:ln w="28575">
              <a:solidFill>
                <a:srgbClr val="00CC66"/>
              </a:solidFill>
              <a:round/>
              <a:headEnd/>
              <a:tailEnd/>
            </a:ln>
          </p:spPr>
          <p:txBody>
            <a:bodyPr/>
            <a:lstStyle/>
            <a:p>
              <a:endParaRPr lang="zh-CN" altLang="en-US"/>
            </a:p>
          </p:txBody>
        </p:sp>
        <p:sp>
          <p:nvSpPr>
            <p:cNvPr id="129037" name="Line 13"/>
            <p:cNvSpPr>
              <a:spLocks noChangeShapeType="1"/>
            </p:cNvSpPr>
            <p:nvPr/>
          </p:nvSpPr>
          <p:spPr bwMode="auto">
            <a:xfrm>
              <a:off x="3761" y="1336"/>
              <a:ext cx="0" cy="811"/>
            </a:xfrm>
            <a:prstGeom prst="line">
              <a:avLst/>
            </a:prstGeom>
            <a:noFill/>
            <a:ln w="28575">
              <a:solidFill>
                <a:srgbClr val="00CC66"/>
              </a:solidFill>
              <a:round/>
              <a:headEnd/>
              <a:tailEnd/>
            </a:ln>
          </p:spPr>
          <p:txBody>
            <a:bodyPr/>
            <a:lstStyle/>
            <a:p>
              <a:endParaRPr lang="zh-CN" altLang="en-US"/>
            </a:p>
          </p:txBody>
        </p:sp>
        <p:sp>
          <p:nvSpPr>
            <p:cNvPr id="129038" name="Line 14"/>
            <p:cNvSpPr>
              <a:spLocks noChangeShapeType="1"/>
            </p:cNvSpPr>
            <p:nvPr/>
          </p:nvSpPr>
          <p:spPr bwMode="auto">
            <a:xfrm>
              <a:off x="1973" y="2849"/>
              <a:ext cx="11" cy="425"/>
            </a:xfrm>
            <a:prstGeom prst="line">
              <a:avLst/>
            </a:prstGeom>
            <a:noFill/>
            <a:ln w="28575">
              <a:solidFill>
                <a:srgbClr val="00CC66"/>
              </a:solidFill>
              <a:round/>
              <a:headEnd/>
              <a:tailEnd/>
            </a:ln>
          </p:spPr>
          <p:txBody>
            <a:bodyPr/>
            <a:lstStyle/>
            <a:p>
              <a:endParaRPr lang="zh-CN" altLang="en-US"/>
            </a:p>
          </p:txBody>
        </p:sp>
        <p:sp>
          <p:nvSpPr>
            <p:cNvPr id="129039" name="Line 15"/>
            <p:cNvSpPr>
              <a:spLocks noChangeShapeType="1"/>
            </p:cNvSpPr>
            <p:nvPr/>
          </p:nvSpPr>
          <p:spPr bwMode="auto">
            <a:xfrm>
              <a:off x="3787" y="2867"/>
              <a:ext cx="0" cy="408"/>
            </a:xfrm>
            <a:prstGeom prst="line">
              <a:avLst/>
            </a:prstGeom>
            <a:noFill/>
            <a:ln w="28575">
              <a:solidFill>
                <a:srgbClr val="00CC66"/>
              </a:solidFill>
              <a:round/>
              <a:headEnd/>
              <a:tailEnd/>
            </a:ln>
            <a:effectLst/>
          </p:spPr>
          <p:txBody>
            <a:bodyPr/>
            <a:lstStyle/>
            <a:p>
              <a:endParaRPr lang="zh-CN" altLang="en-US"/>
            </a:p>
          </p:txBody>
        </p:sp>
      </p:grpSp>
      <p:sp>
        <p:nvSpPr>
          <p:cNvPr id="17" name="Rectangle 5"/>
          <p:cNvSpPr>
            <a:spLocks noGrp="1" noChangeArrowheads="1"/>
          </p:cNvSpPr>
          <p:nvPr>
            <p:ph type="title"/>
          </p:nvPr>
        </p:nvSpPr>
        <p:spPr>
          <a:xfrm>
            <a:off x="1598581" y="142852"/>
            <a:ext cx="3071834" cy="796379"/>
          </a:xfrm>
        </p:spPr>
        <p:txBody>
          <a:bodyPr/>
          <a:lstStyle/>
          <a:p>
            <a:pPr algn="ctr"/>
            <a:r>
              <a:rPr lang="zh-CN" altLang="en-US" sz="3600" dirty="0" smtClean="0">
                <a:solidFill>
                  <a:srgbClr val="C00000"/>
                </a:solidFill>
                <a:latin typeface="黑体" pitchFamily="49" charset="-122"/>
                <a:ea typeface="黑体" pitchFamily="49" charset="-122"/>
              </a:rPr>
              <a:t>课例研修举例</a:t>
            </a:r>
            <a:endParaRPr lang="zh-CN" altLang="en-US" sz="3600" dirty="0">
              <a:solidFill>
                <a:srgbClr val="C00000"/>
              </a:solidFill>
              <a:latin typeface="黑体" pitchFamily="49" charset="-122"/>
              <a:ea typeface="黑体" pitchFamily="49" charset="-122"/>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21" name="AutoShape 21"/>
          <p:cNvSpPr>
            <a:spLocks noChangeArrowheads="1"/>
          </p:cNvSpPr>
          <p:nvPr/>
        </p:nvSpPr>
        <p:spPr bwMode="gray">
          <a:xfrm rot="39573186">
            <a:off x="6221948" y="2489365"/>
            <a:ext cx="792163" cy="385434"/>
          </a:xfrm>
          <a:prstGeom prst="rightArrow">
            <a:avLst>
              <a:gd name="adj1" fmla="val 35167"/>
              <a:gd name="adj2" fmla="val 111029"/>
            </a:avLst>
          </a:prstGeom>
          <a:solidFill>
            <a:schemeClr val="accent1">
              <a:alpha val="89999"/>
            </a:schemeClr>
          </a:solidFill>
          <a:ln w="0" algn="ctr">
            <a:noFill/>
            <a:miter lim="800000"/>
            <a:headEnd/>
            <a:tailEnd/>
          </a:ln>
          <a:effectLst/>
        </p:spPr>
        <p:txBody>
          <a:bodyPr wrap="none" anchor="ctr"/>
          <a:lstStyle/>
          <a:p>
            <a:endParaRPr lang="zh-CN" altLang="en-US"/>
          </a:p>
        </p:txBody>
      </p:sp>
      <p:sp>
        <p:nvSpPr>
          <p:cNvPr id="128022" name="AutoShape 22"/>
          <p:cNvSpPr>
            <a:spLocks noChangeArrowheads="1"/>
          </p:cNvSpPr>
          <p:nvPr/>
        </p:nvSpPr>
        <p:spPr bwMode="gray">
          <a:xfrm rot="3465783">
            <a:off x="6289717" y="4599152"/>
            <a:ext cx="792162" cy="385434"/>
          </a:xfrm>
          <a:prstGeom prst="rightArrow">
            <a:avLst>
              <a:gd name="adj1" fmla="val 35167"/>
              <a:gd name="adj2" fmla="val 111028"/>
            </a:avLst>
          </a:prstGeom>
          <a:solidFill>
            <a:schemeClr val="accent1">
              <a:alpha val="89999"/>
            </a:schemeClr>
          </a:solidFill>
          <a:ln w="0" algn="ctr">
            <a:noFill/>
            <a:miter lim="800000"/>
            <a:headEnd/>
            <a:tailEnd/>
          </a:ln>
          <a:effectLst/>
        </p:spPr>
        <p:txBody>
          <a:bodyPr wrap="none" anchor="ctr"/>
          <a:lstStyle/>
          <a:p>
            <a:endParaRPr lang="zh-CN" altLang="en-US"/>
          </a:p>
        </p:txBody>
      </p:sp>
      <p:sp>
        <p:nvSpPr>
          <p:cNvPr id="128023" name="AutoShape 23"/>
          <p:cNvSpPr>
            <a:spLocks noChangeArrowheads="1"/>
          </p:cNvSpPr>
          <p:nvPr/>
        </p:nvSpPr>
        <p:spPr bwMode="gray">
          <a:xfrm rot="35969022">
            <a:off x="4663270" y="2511590"/>
            <a:ext cx="792163" cy="385434"/>
          </a:xfrm>
          <a:prstGeom prst="rightArrow">
            <a:avLst>
              <a:gd name="adj1" fmla="val 35167"/>
              <a:gd name="adj2" fmla="val 111029"/>
            </a:avLst>
          </a:prstGeom>
          <a:solidFill>
            <a:schemeClr val="accent1">
              <a:alpha val="89999"/>
            </a:schemeClr>
          </a:solidFill>
          <a:ln w="0" algn="ctr">
            <a:noFill/>
            <a:miter lim="800000"/>
            <a:headEnd/>
            <a:tailEnd/>
          </a:ln>
          <a:effectLst/>
        </p:spPr>
        <p:txBody>
          <a:bodyPr wrap="none" anchor="ctr"/>
          <a:lstStyle/>
          <a:p>
            <a:endParaRPr lang="zh-CN" altLang="en-US"/>
          </a:p>
        </p:txBody>
      </p:sp>
      <p:sp>
        <p:nvSpPr>
          <p:cNvPr id="128024" name="AutoShape 24"/>
          <p:cNvSpPr>
            <a:spLocks noChangeArrowheads="1"/>
          </p:cNvSpPr>
          <p:nvPr/>
        </p:nvSpPr>
        <p:spPr bwMode="gray">
          <a:xfrm rot="7535209">
            <a:off x="4612443" y="4565815"/>
            <a:ext cx="792163" cy="385434"/>
          </a:xfrm>
          <a:prstGeom prst="rightArrow">
            <a:avLst>
              <a:gd name="adj1" fmla="val 35167"/>
              <a:gd name="adj2" fmla="val 111029"/>
            </a:avLst>
          </a:prstGeom>
          <a:solidFill>
            <a:schemeClr val="accent1">
              <a:alpha val="89999"/>
            </a:schemeClr>
          </a:solidFill>
          <a:ln w="0" algn="ctr">
            <a:noFill/>
            <a:miter lim="800000"/>
            <a:headEnd/>
            <a:tailEnd/>
          </a:ln>
          <a:effectLst/>
        </p:spPr>
        <p:txBody>
          <a:bodyPr wrap="none" anchor="ctr"/>
          <a:lstStyle/>
          <a:p>
            <a:endParaRPr lang="zh-CN" altLang="en-US"/>
          </a:p>
        </p:txBody>
      </p:sp>
      <p:sp>
        <p:nvSpPr>
          <p:cNvPr id="128025" name="AutoShape 25"/>
          <p:cNvSpPr>
            <a:spLocks noChangeArrowheads="1"/>
          </p:cNvSpPr>
          <p:nvPr/>
        </p:nvSpPr>
        <p:spPr bwMode="gray">
          <a:xfrm>
            <a:off x="6929341" y="3611564"/>
            <a:ext cx="1056767" cy="288925"/>
          </a:xfrm>
          <a:prstGeom prst="rightArrow">
            <a:avLst>
              <a:gd name="adj1" fmla="val 35167"/>
              <a:gd name="adj2" fmla="val 111029"/>
            </a:avLst>
          </a:prstGeom>
          <a:solidFill>
            <a:schemeClr val="accent1">
              <a:alpha val="89999"/>
            </a:schemeClr>
          </a:solidFill>
          <a:ln w="0" algn="ctr">
            <a:noFill/>
            <a:miter lim="800000"/>
            <a:headEnd/>
            <a:tailEnd/>
          </a:ln>
          <a:effectLst/>
        </p:spPr>
        <p:txBody>
          <a:bodyPr wrap="none" anchor="ctr"/>
          <a:lstStyle/>
          <a:p>
            <a:endParaRPr lang="zh-CN" altLang="en-US"/>
          </a:p>
        </p:txBody>
      </p:sp>
      <p:sp>
        <p:nvSpPr>
          <p:cNvPr id="128026" name="AutoShape 26"/>
          <p:cNvSpPr>
            <a:spLocks noChangeArrowheads="1"/>
          </p:cNvSpPr>
          <p:nvPr/>
        </p:nvSpPr>
        <p:spPr bwMode="gray">
          <a:xfrm rot="-10800000">
            <a:off x="3714567" y="3605214"/>
            <a:ext cx="1152066" cy="288925"/>
          </a:xfrm>
          <a:prstGeom prst="rightArrow">
            <a:avLst>
              <a:gd name="adj1" fmla="val 35167"/>
              <a:gd name="adj2" fmla="val 121041"/>
            </a:avLst>
          </a:prstGeom>
          <a:solidFill>
            <a:schemeClr val="accent1">
              <a:alpha val="89999"/>
            </a:schemeClr>
          </a:solidFill>
          <a:ln w="0" algn="ctr">
            <a:noFill/>
            <a:miter lim="800000"/>
            <a:headEnd/>
            <a:tailEnd/>
          </a:ln>
          <a:effectLst/>
        </p:spPr>
        <p:txBody>
          <a:bodyPr wrap="none" anchor="ctr"/>
          <a:lstStyle/>
          <a:p>
            <a:endParaRPr lang="zh-CN" altLang="en-US"/>
          </a:p>
        </p:txBody>
      </p:sp>
      <p:sp>
        <p:nvSpPr>
          <p:cNvPr id="128027" name="Oval 27"/>
          <p:cNvSpPr>
            <a:spLocks noChangeArrowheads="1"/>
          </p:cNvSpPr>
          <p:nvPr/>
        </p:nvSpPr>
        <p:spPr bwMode="auto">
          <a:xfrm>
            <a:off x="3341840" y="1854200"/>
            <a:ext cx="4993700" cy="519351"/>
          </a:xfrm>
          <a:prstGeom prst="ellipse">
            <a:avLst/>
          </a:prstGeom>
          <a:noFill/>
          <a:ln w="38100" algn="ctr">
            <a:solidFill>
              <a:schemeClr val="tx2"/>
            </a:solidFill>
            <a:round/>
            <a:headEnd/>
            <a:tailEnd/>
          </a:ln>
          <a:effectLst/>
        </p:spPr>
        <p:txBody>
          <a:bodyPr anchor="ctr">
            <a:spAutoFit/>
          </a:bodyPr>
          <a:lstStyle/>
          <a:p>
            <a:endParaRPr lang="zh-CN" altLang="en-US"/>
          </a:p>
        </p:txBody>
      </p:sp>
      <p:sp>
        <p:nvSpPr>
          <p:cNvPr id="128028" name="Text Box 28"/>
          <p:cNvSpPr txBox="1">
            <a:spLocks noChangeArrowheads="1"/>
          </p:cNvSpPr>
          <p:nvPr/>
        </p:nvSpPr>
        <p:spPr bwMode="auto">
          <a:xfrm>
            <a:off x="334608" y="1052513"/>
            <a:ext cx="4803100" cy="984885"/>
          </a:xfrm>
          <a:prstGeom prst="rect">
            <a:avLst/>
          </a:prstGeom>
          <a:noFill/>
          <a:ln w="9525" algn="ctr">
            <a:noFill/>
            <a:miter lim="800000"/>
            <a:headEnd/>
            <a:tailEnd/>
          </a:ln>
          <a:effectLst/>
        </p:spPr>
        <p:txBody>
          <a:bodyPr>
            <a:spAutoFit/>
          </a:bodyPr>
          <a:lstStyle/>
          <a:p>
            <a:pPr eaLnBrk="0" hangingPunct="0"/>
            <a:r>
              <a:rPr lang="en-US" altLang="zh-CN" sz="2000" dirty="0">
                <a:ea typeface="楷体_GB2312" pitchFamily="49" charset="-122"/>
              </a:rPr>
              <a:t>1.</a:t>
            </a:r>
            <a:r>
              <a:rPr lang="zh-CN" altLang="en-US" sz="2000" dirty="0">
                <a:ea typeface="楷体_GB2312" pitchFamily="49" charset="-122"/>
              </a:rPr>
              <a:t>主题之下选择一节课</a:t>
            </a:r>
            <a:r>
              <a:rPr lang="en-US" altLang="zh-CN" sz="2000" dirty="0">
                <a:ea typeface="楷体_GB2312" pitchFamily="49" charset="-122"/>
              </a:rPr>
              <a:t>,</a:t>
            </a:r>
            <a:r>
              <a:rPr lang="zh-CN" altLang="en-US" sz="2000" dirty="0">
                <a:ea typeface="楷体_GB2312" pitchFamily="49" charset="-122"/>
              </a:rPr>
              <a:t>组织观课活动</a:t>
            </a:r>
            <a:r>
              <a:rPr lang="en-US" altLang="zh-CN" sz="2000" dirty="0">
                <a:ea typeface="楷体_GB2312" pitchFamily="49" charset="-122"/>
              </a:rPr>
              <a:t>,</a:t>
            </a:r>
            <a:r>
              <a:rPr lang="zh-CN" altLang="en-US" sz="2000" dirty="0">
                <a:ea typeface="楷体_GB2312" pitchFamily="49" charset="-122"/>
              </a:rPr>
              <a:t>记录课堂教学全过程</a:t>
            </a:r>
          </a:p>
          <a:p>
            <a:pPr eaLnBrk="0" hangingPunct="0"/>
            <a:r>
              <a:rPr lang="en-US" altLang="zh-CN" sz="1800" b="0" dirty="0">
                <a:ea typeface="楷体_GB2312" pitchFamily="49" charset="-122"/>
              </a:rPr>
              <a:t>(</a:t>
            </a:r>
            <a:r>
              <a:rPr lang="zh-CN" altLang="en-US" sz="1800" b="0" dirty="0">
                <a:ea typeface="楷体_GB2312" pitchFamily="49" charset="-122"/>
              </a:rPr>
              <a:t>最好是贯彻新理念、运用新方法的尝试课</a:t>
            </a:r>
            <a:r>
              <a:rPr lang="en-US" altLang="zh-CN" sz="1800" b="0" dirty="0">
                <a:ea typeface="楷体_GB2312" pitchFamily="49" charset="-122"/>
              </a:rPr>
              <a:t>)</a:t>
            </a:r>
          </a:p>
        </p:txBody>
      </p:sp>
      <p:sp>
        <p:nvSpPr>
          <p:cNvPr id="128029" name="Oval 29"/>
          <p:cNvSpPr>
            <a:spLocks noChangeArrowheads="1"/>
          </p:cNvSpPr>
          <p:nvPr/>
        </p:nvSpPr>
        <p:spPr bwMode="gray">
          <a:xfrm>
            <a:off x="3151240" y="3632200"/>
            <a:ext cx="406612"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128030" name="Oval 30"/>
          <p:cNvSpPr>
            <a:spLocks noChangeArrowheads="1"/>
          </p:cNvSpPr>
          <p:nvPr/>
        </p:nvSpPr>
        <p:spPr bwMode="gray">
          <a:xfrm>
            <a:off x="4371075" y="1981200"/>
            <a:ext cx="406612"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128031" name="Oval 31"/>
          <p:cNvSpPr>
            <a:spLocks noChangeArrowheads="1"/>
          </p:cNvSpPr>
          <p:nvPr/>
        </p:nvSpPr>
        <p:spPr bwMode="gray">
          <a:xfrm>
            <a:off x="6912398" y="1981200"/>
            <a:ext cx="406612"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128032" name="Oval 32"/>
          <p:cNvSpPr>
            <a:spLocks noChangeArrowheads="1"/>
          </p:cNvSpPr>
          <p:nvPr/>
        </p:nvSpPr>
        <p:spPr bwMode="gray">
          <a:xfrm>
            <a:off x="4269422" y="5181600"/>
            <a:ext cx="406612"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128033" name="Oval 33"/>
          <p:cNvSpPr>
            <a:spLocks noChangeArrowheads="1"/>
          </p:cNvSpPr>
          <p:nvPr/>
        </p:nvSpPr>
        <p:spPr bwMode="gray">
          <a:xfrm>
            <a:off x="6912398" y="5181600"/>
            <a:ext cx="406612"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128034" name="Oval 34"/>
          <p:cNvSpPr>
            <a:spLocks noChangeArrowheads="1"/>
          </p:cNvSpPr>
          <p:nvPr/>
        </p:nvSpPr>
        <p:spPr bwMode="gray">
          <a:xfrm>
            <a:off x="8132233" y="3619500"/>
            <a:ext cx="406612" cy="304800"/>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
            <a:noFill/>
            <a:round/>
            <a:headEnd/>
            <a:tailEnd/>
          </a:ln>
          <a:effectLst/>
        </p:spPr>
        <p:txBody>
          <a:bodyPr wrap="none" anchor="ctr"/>
          <a:lstStyle/>
          <a:p>
            <a:endParaRPr lang="zh-CN" altLang="en-US"/>
          </a:p>
        </p:txBody>
      </p:sp>
      <p:sp>
        <p:nvSpPr>
          <p:cNvPr id="128035" name="Oval 35"/>
          <p:cNvSpPr>
            <a:spLocks noChangeArrowheads="1"/>
          </p:cNvSpPr>
          <p:nvPr/>
        </p:nvSpPr>
        <p:spPr bwMode="gray">
          <a:xfrm>
            <a:off x="4728980" y="2884488"/>
            <a:ext cx="259766" cy="51935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zh-CN" altLang="en-US"/>
          </a:p>
        </p:txBody>
      </p:sp>
      <p:sp>
        <p:nvSpPr>
          <p:cNvPr id="128036" name="Oval 36"/>
          <p:cNvSpPr>
            <a:spLocks noChangeArrowheads="1"/>
          </p:cNvSpPr>
          <p:nvPr/>
        </p:nvSpPr>
        <p:spPr bwMode="gray">
          <a:xfrm>
            <a:off x="4735332" y="2882900"/>
            <a:ext cx="259766" cy="519351"/>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endParaRPr lang="zh-CN" altLang="en-US"/>
          </a:p>
        </p:txBody>
      </p:sp>
      <p:sp>
        <p:nvSpPr>
          <p:cNvPr id="128037" name="Oval 37"/>
          <p:cNvSpPr>
            <a:spLocks noChangeArrowheads="1"/>
          </p:cNvSpPr>
          <p:nvPr/>
        </p:nvSpPr>
        <p:spPr bwMode="gray">
          <a:xfrm>
            <a:off x="4877224" y="2994025"/>
            <a:ext cx="1975878" cy="51935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zh-CN" altLang="en-US"/>
          </a:p>
        </p:txBody>
      </p:sp>
      <p:sp>
        <p:nvSpPr>
          <p:cNvPr id="128038" name="Oval 38"/>
          <p:cNvSpPr>
            <a:spLocks noChangeArrowheads="1"/>
          </p:cNvSpPr>
          <p:nvPr/>
        </p:nvSpPr>
        <p:spPr bwMode="gray">
          <a:xfrm>
            <a:off x="4872988" y="2997200"/>
            <a:ext cx="1975878" cy="519351"/>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zh-CN" altLang="en-US"/>
          </a:p>
        </p:txBody>
      </p:sp>
      <p:sp>
        <p:nvSpPr>
          <p:cNvPr id="128039" name="Oval 39"/>
          <p:cNvSpPr>
            <a:spLocks noChangeArrowheads="1"/>
          </p:cNvSpPr>
          <p:nvPr/>
        </p:nvSpPr>
        <p:spPr bwMode="gray">
          <a:xfrm>
            <a:off x="4976757" y="3068638"/>
            <a:ext cx="1778926" cy="519351"/>
          </a:xfrm>
          <a:prstGeom prst="ellipse">
            <a:avLst/>
          </a:prstGeom>
          <a:solidFill>
            <a:srgbClr val="333333"/>
          </a:solidFill>
          <a:ln w="38100" algn="ctr">
            <a:noFill/>
            <a:round/>
            <a:headEnd/>
            <a:tailEnd/>
          </a:ln>
          <a:effectLst/>
        </p:spPr>
        <p:txBody>
          <a:bodyPr anchor="ctr">
            <a:spAutoFit/>
          </a:bodyPr>
          <a:lstStyle/>
          <a:p>
            <a:endParaRPr lang="zh-CN" altLang="en-US"/>
          </a:p>
        </p:txBody>
      </p:sp>
      <p:grpSp>
        <p:nvGrpSpPr>
          <p:cNvPr id="2" name="Group 40"/>
          <p:cNvGrpSpPr>
            <a:grpSpLocks/>
          </p:cNvGrpSpPr>
          <p:nvPr/>
        </p:nvGrpSpPr>
        <p:grpSpPr bwMode="auto">
          <a:xfrm>
            <a:off x="5004290" y="3087688"/>
            <a:ext cx="1721746" cy="1277937"/>
            <a:chOff x="4166" y="1706"/>
            <a:chExt cx="1252" cy="1252"/>
          </a:xfrm>
        </p:grpSpPr>
        <p:sp>
          <p:nvSpPr>
            <p:cNvPr id="128041" name="Oval 41"/>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zh-CN" altLang="en-US"/>
            </a:p>
          </p:txBody>
        </p:sp>
        <p:sp>
          <p:nvSpPr>
            <p:cNvPr id="128042" name="Oval 42"/>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128043" name="Oval 43"/>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zh-CN" altLang="en-US"/>
            </a:p>
          </p:txBody>
        </p:sp>
        <p:sp>
          <p:nvSpPr>
            <p:cNvPr id="128044" name="Oval 44"/>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zh-CN" altLang="en-US"/>
            </a:p>
          </p:txBody>
        </p:sp>
      </p:grpSp>
      <p:sp>
        <p:nvSpPr>
          <p:cNvPr id="128045" name="Text Box 45"/>
          <p:cNvSpPr txBox="1">
            <a:spLocks noChangeArrowheads="1"/>
          </p:cNvSpPr>
          <p:nvPr/>
        </p:nvSpPr>
        <p:spPr bwMode="gray">
          <a:xfrm>
            <a:off x="4862398" y="3284538"/>
            <a:ext cx="2113534" cy="646331"/>
          </a:xfrm>
          <a:prstGeom prst="rect">
            <a:avLst/>
          </a:prstGeom>
          <a:noFill/>
          <a:ln w="9525" algn="ctr">
            <a:noFill/>
            <a:miter lim="800000"/>
            <a:headEnd/>
            <a:tailEnd/>
          </a:ln>
          <a:effectLst/>
        </p:spPr>
        <p:txBody>
          <a:bodyPr>
            <a:spAutoFit/>
          </a:bodyPr>
          <a:lstStyle/>
          <a:p>
            <a:pPr algn="ctr" eaLnBrk="0" hangingPunct="0"/>
            <a:r>
              <a:rPr lang="zh-CN" altLang="en-US">
                <a:solidFill>
                  <a:srgbClr val="0000CC"/>
                </a:solidFill>
                <a:ea typeface="楷体_GB2312" pitchFamily="49" charset="-122"/>
              </a:rPr>
              <a:t>课例研制</a:t>
            </a:r>
            <a:endParaRPr lang="zh-CN" altLang="en-US" sz="1800">
              <a:solidFill>
                <a:srgbClr val="0000CC"/>
              </a:solidFill>
              <a:ea typeface="楷体_GB2312" pitchFamily="49" charset="-122"/>
            </a:endParaRPr>
          </a:p>
          <a:p>
            <a:pPr algn="ctr" eaLnBrk="0" hangingPunct="0"/>
            <a:r>
              <a:rPr lang="zh-CN" altLang="en-US">
                <a:solidFill>
                  <a:srgbClr val="0000CC"/>
                </a:solidFill>
                <a:ea typeface="楷体_GB2312" pitchFamily="49" charset="-122"/>
              </a:rPr>
              <a:t>工作程序</a:t>
            </a:r>
            <a:endParaRPr lang="en-US" altLang="zh-CN">
              <a:solidFill>
                <a:srgbClr val="0000CC"/>
              </a:solidFill>
              <a:ea typeface="楷体_GB2312" pitchFamily="49" charset="-122"/>
            </a:endParaRPr>
          </a:p>
        </p:txBody>
      </p:sp>
      <p:sp>
        <p:nvSpPr>
          <p:cNvPr id="128046" name="Text Box 46"/>
          <p:cNvSpPr txBox="1">
            <a:spLocks noChangeArrowheads="1"/>
          </p:cNvSpPr>
          <p:nvPr/>
        </p:nvSpPr>
        <p:spPr bwMode="auto">
          <a:xfrm>
            <a:off x="7348659" y="1196976"/>
            <a:ext cx="4129650" cy="707886"/>
          </a:xfrm>
          <a:prstGeom prst="rect">
            <a:avLst/>
          </a:prstGeom>
          <a:noFill/>
          <a:ln w="9525" algn="ctr">
            <a:noFill/>
            <a:miter lim="800000"/>
            <a:headEnd/>
            <a:tailEnd/>
          </a:ln>
          <a:effectLst/>
        </p:spPr>
        <p:txBody>
          <a:bodyPr>
            <a:spAutoFit/>
          </a:bodyPr>
          <a:lstStyle/>
          <a:p>
            <a:pPr eaLnBrk="0" hangingPunct="0"/>
            <a:r>
              <a:rPr lang="en-US" altLang="zh-CN" sz="2000" dirty="0">
                <a:ea typeface="楷体_GB2312" pitchFamily="49" charset="-122"/>
              </a:rPr>
              <a:t>2. </a:t>
            </a:r>
            <a:r>
              <a:rPr lang="zh-CN" altLang="en-US" sz="2000" dirty="0">
                <a:ea typeface="楷体_GB2312" pitchFamily="49" charset="-122"/>
              </a:rPr>
              <a:t>确定评价、分析和研究的视角和重点，进行个人反思和集体研讨</a:t>
            </a:r>
            <a:endParaRPr lang="zh-CN" altLang="en-US" sz="1800" b="0" dirty="0">
              <a:ea typeface="楷体_GB2312" pitchFamily="49" charset="-122"/>
            </a:endParaRPr>
          </a:p>
        </p:txBody>
      </p:sp>
      <p:sp>
        <p:nvSpPr>
          <p:cNvPr id="128047" name="Text Box 47"/>
          <p:cNvSpPr txBox="1">
            <a:spLocks noChangeArrowheads="1"/>
          </p:cNvSpPr>
          <p:nvPr/>
        </p:nvSpPr>
        <p:spPr bwMode="auto">
          <a:xfrm>
            <a:off x="8500726" y="2708276"/>
            <a:ext cx="3360900" cy="1015663"/>
          </a:xfrm>
          <a:prstGeom prst="rect">
            <a:avLst/>
          </a:prstGeom>
          <a:noFill/>
          <a:ln w="9525" algn="ctr">
            <a:noFill/>
            <a:miter lim="800000"/>
            <a:headEnd/>
            <a:tailEnd/>
          </a:ln>
          <a:effectLst/>
        </p:spPr>
        <p:txBody>
          <a:bodyPr>
            <a:spAutoFit/>
          </a:bodyPr>
          <a:lstStyle/>
          <a:p>
            <a:pPr eaLnBrk="0" hangingPunct="0"/>
            <a:r>
              <a:rPr lang="en-US" altLang="zh-CN" sz="2000" dirty="0">
                <a:ea typeface="楷体_GB2312" pitchFamily="49" charset="-122"/>
              </a:rPr>
              <a:t>3. </a:t>
            </a:r>
            <a:r>
              <a:rPr lang="zh-CN" altLang="en-US" sz="2000" dirty="0">
                <a:ea typeface="楷体_GB2312" pitchFamily="49" charset="-122"/>
              </a:rPr>
              <a:t>整理个人反思集体研讨结果，对课堂教学全程记录材料进行再分析</a:t>
            </a:r>
          </a:p>
        </p:txBody>
      </p:sp>
      <p:sp>
        <p:nvSpPr>
          <p:cNvPr id="128048" name="Text Box 48"/>
          <p:cNvSpPr txBox="1">
            <a:spLocks noChangeArrowheads="1"/>
          </p:cNvSpPr>
          <p:nvPr/>
        </p:nvSpPr>
        <p:spPr bwMode="auto">
          <a:xfrm>
            <a:off x="7443960" y="5084764"/>
            <a:ext cx="3746333" cy="707886"/>
          </a:xfrm>
          <a:prstGeom prst="rect">
            <a:avLst/>
          </a:prstGeom>
          <a:noFill/>
          <a:ln w="9525" algn="ctr">
            <a:noFill/>
            <a:miter lim="800000"/>
            <a:headEnd/>
            <a:tailEnd/>
          </a:ln>
          <a:effectLst/>
        </p:spPr>
        <p:txBody>
          <a:bodyPr>
            <a:spAutoFit/>
          </a:bodyPr>
          <a:lstStyle/>
          <a:p>
            <a:pPr eaLnBrk="0" hangingPunct="0"/>
            <a:r>
              <a:rPr lang="en-US" altLang="zh-CN" sz="2000" dirty="0">
                <a:ea typeface="楷体_GB2312" pitchFamily="49" charset="-122"/>
              </a:rPr>
              <a:t>4. </a:t>
            </a:r>
            <a:r>
              <a:rPr lang="zh-CN" altLang="en-US" sz="2000" dirty="0">
                <a:ea typeface="楷体_GB2312" pitchFamily="49" charset="-122"/>
              </a:rPr>
              <a:t>提炼出课例的主题，寻找学理支撑，形成具体观点或认识</a:t>
            </a:r>
          </a:p>
        </p:txBody>
      </p:sp>
      <p:sp>
        <p:nvSpPr>
          <p:cNvPr id="128049" name="Text Box 49"/>
          <p:cNvSpPr txBox="1">
            <a:spLocks noChangeArrowheads="1"/>
          </p:cNvSpPr>
          <p:nvPr/>
        </p:nvSpPr>
        <p:spPr bwMode="auto">
          <a:xfrm>
            <a:off x="432025" y="5229226"/>
            <a:ext cx="3746334" cy="707886"/>
          </a:xfrm>
          <a:prstGeom prst="rect">
            <a:avLst/>
          </a:prstGeom>
          <a:noFill/>
          <a:ln w="9525" algn="ctr">
            <a:noFill/>
            <a:miter lim="800000"/>
            <a:headEnd/>
            <a:tailEnd/>
          </a:ln>
          <a:effectLst/>
        </p:spPr>
        <p:txBody>
          <a:bodyPr>
            <a:spAutoFit/>
          </a:bodyPr>
          <a:lstStyle/>
          <a:p>
            <a:pPr eaLnBrk="0" hangingPunct="0"/>
            <a:r>
              <a:rPr lang="en-US" altLang="zh-CN" sz="2000" dirty="0">
                <a:ea typeface="楷体_GB2312" pitchFamily="49" charset="-122"/>
              </a:rPr>
              <a:t>5. </a:t>
            </a:r>
            <a:r>
              <a:rPr lang="zh-CN" altLang="en-US" sz="2000" dirty="0">
                <a:ea typeface="楷体_GB2312" pitchFamily="49" charset="-122"/>
              </a:rPr>
              <a:t>从材料中选择典型部分，将观点与材料组织起来，形成文本</a:t>
            </a:r>
          </a:p>
        </p:txBody>
      </p:sp>
      <p:sp>
        <p:nvSpPr>
          <p:cNvPr id="128050" name="Text Box 50"/>
          <p:cNvSpPr txBox="1">
            <a:spLocks noChangeArrowheads="1"/>
          </p:cNvSpPr>
          <p:nvPr/>
        </p:nvSpPr>
        <p:spPr bwMode="auto">
          <a:xfrm>
            <a:off x="527325" y="3357563"/>
            <a:ext cx="2691684" cy="396875"/>
          </a:xfrm>
          <a:prstGeom prst="rect">
            <a:avLst/>
          </a:prstGeom>
          <a:noFill/>
          <a:ln w="9525" algn="ctr">
            <a:noFill/>
            <a:miter lim="800000"/>
            <a:headEnd/>
            <a:tailEnd/>
          </a:ln>
          <a:effectLst/>
        </p:spPr>
        <p:txBody>
          <a:bodyPr>
            <a:spAutoFit/>
          </a:bodyPr>
          <a:lstStyle/>
          <a:p>
            <a:pPr eaLnBrk="0" hangingPunct="0"/>
            <a:r>
              <a:rPr lang="en-US" altLang="zh-CN" sz="2000" dirty="0">
                <a:ea typeface="楷体_GB2312" pitchFamily="49" charset="-122"/>
              </a:rPr>
              <a:t>6. </a:t>
            </a:r>
            <a:r>
              <a:rPr lang="zh-CN" altLang="en-US" sz="2000" dirty="0">
                <a:ea typeface="楷体_GB2312" pitchFamily="49" charset="-122"/>
              </a:rPr>
              <a:t>文本修改完善</a:t>
            </a:r>
          </a:p>
        </p:txBody>
      </p:sp>
      <p:sp>
        <p:nvSpPr>
          <p:cNvPr id="33" name="Rectangle 5"/>
          <p:cNvSpPr>
            <a:spLocks noGrp="1" noChangeArrowheads="1"/>
          </p:cNvSpPr>
          <p:nvPr>
            <p:ph type="title"/>
          </p:nvPr>
        </p:nvSpPr>
        <p:spPr>
          <a:xfrm>
            <a:off x="1598581" y="142852"/>
            <a:ext cx="3071834" cy="796379"/>
          </a:xfrm>
        </p:spPr>
        <p:txBody>
          <a:bodyPr/>
          <a:lstStyle/>
          <a:p>
            <a:pPr algn="ctr"/>
            <a:r>
              <a:rPr lang="zh-CN" altLang="en-US" sz="3600" dirty="0" smtClean="0">
                <a:solidFill>
                  <a:srgbClr val="C00000"/>
                </a:solidFill>
                <a:latin typeface="黑体" pitchFamily="49" charset="-122"/>
                <a:ea typeface="黑体" pitchFamily="49" charset="-122"/>
              </a:rPr>
              <a:t>课例研修举例</a:t>
            </a:r>
            <a:endParaRPr lang="zh-CN" altLang="en-US" sz="3600" dirty="0">
              <a:solidFill>
                <a:srgbClr val="C00000"/>
              </a:solidFill>
              <a:latin typeface="黑体" pitchFamily="49" charset="-122"/>
              <a:ea typeface="黑体" pitchFamily="49" charset="-122"/>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384136" y="1142984"/>
            <a:ext cx="3554799" cy="595295"/>
          </a:xfrm>
        </p:spPr>
        <p:txBody>
          <a:bodyPr/>
          <a:lstStyle/>
          <a:p>
            <a:pPr algn="ctr">
              <a:buNone/>
            </a:pPr>
            <a:r>
              <a:rPr lang="en-US" altLang="zh-CN" dirty="0">
                <a:latin typeface="黑体" pitchFamily="49" charset="-122"/>
                <a:ea typeface="黑体" pitchFamily="49" charset="-122"/>
              </a:rPr>
              <a:t>【</a:t>
            </a:r>
            <a:r>
              <a:rPr lang="zh-CN" altLang="en-US" b="1" dirty="0" smtClean="0">
                <a:latin typeface="黑体"/>
                <a:ea typeface="黑体"/>
                <a:cs typeface="黑体"/>
              </a:rPr>
              <a:t>行动组织</a:t>
            </a:r>
            <a:r>
              <a:rPr lang="en-US" altLang="zh-CN" dirty="0">
                <a:latin typeface="黑体" pitchFamily="49" charset="-122"/>
                <a:ea typeface="黑体" pitchFamily="49" charset="-122"/>
              </a:rPr>
              <a:t>】</a:t>
            </a:r>
            <a:endParaRPr lang="zh-CN" altLang="en-US" dirty="0">
              <a:latin typeface="黑体"/>
              <a:ea typeface="黑体"/>
              <a:cs typeface="黑体"/>
            </a:endParaRPr>
          </a:p>
        </p:txBody>
      </p:sp>
      <p:grpSp>
        <p:nvGrpSpPr>
          <p:cNvPr id="2" name="Group 28"/>
          <p:cNvGrpSpPr>
            <a:grpSpLocks/>
          </p:cNvGrpSpPr>
          <p:nvPr/>
        </p:nvGrpSpPr>
        <p:grpSpPr bwMode="auto">
          <a:xfrm>
            <a:off x="1118182" y="1905000"/>
            <a:ext cx="10167410" cy="4194176"/>
            <a:chOff x="528" y="1200"/>
            <a:chExt cx="4801" cy="2642"/>
          </a:xfrm>
        </p:grpSpPr>
        <p:sp>
          <p:nvSpPr>
            <p:cNvPr id="146435" name="Text Box 3"/>
            <p:cNvSpPr txBox="1">
              <a:spLocks noChangeArrowheads="1"/>
            </p:cNvSpPr>
            <p:nvPr/>
          </p:nvSpPr>
          <p:spPr bwMode="black">
            <a:xfrm>
              <a:off x="3029" y="2931"/>
              <a:ext cx="2112" cy="911"/>
            </a:xfrm>
            <a:prstGeom prst="rect">
              <a:avLst/>
            </a:prstGeom>
            <a:noFill/>
            <a:ln w="9525" algn="ctr">
              <a:noFill/>
              <a:miter lim="800000"/>
              <a:headEnd/>
              <a:tailEnd/>
            </a:ln>
            <a:effectLst/>
          </p:spPr>
          <p:txBody>
            <a:bodyPr>
              <a:spAutoFit/>
            </a:bodyPr>
            <a:lstStyle/>
            <a:p>
              <a:pPr algn="r" eaLnBrk="0" hangingPunct="0">
                <a:lnSpc>
                  <a:spcPct val="110000"/>
                </a:lnSpc>
                <a:buFontTx/>
                <a:buChar char="•"/>
              </a:pPr>
              <a:r>
                <a:rPr lang="zh-CN" altLang="en-US" sz="2000">
                  <a:latin typeface="Calibri" pitchFamily="34" charset="0"/>
                  <a:ea typeface="宋体" pitchFamily="2" charset="-122"/>
                </a:rPr>
                <a:t>聚焦课堂  研究受益</a:t>
              </a:r>
            </a:p>
            <a:p>
              <a:pPr algn="r" eaLnBrk="0" hangingPunct="0">
                <a:lnSpc>
                  <a:spcPct val="110000"/>
                </a:lnSpc>
                <a:buFontTx/>
                <a:buChar char="•"/>
              </a:pPr>
              <a:endParaRPr lang="zh-CN" altLang="en-US" sz="2000">
                <a:latin typeface="Calibri" pitchFamily="34" charset="0"/>
                <a:ea typeface="宋体" pitchFamily="2" charset="-122"/>
              </a:endParaRPr>
            </a:p>
            <a:p>
              <a:pPr algn="r" eaLnBrk="0" hangingPunct="0">
                <a:lnSpc>
                  <a:spcPct val="110000"/>
                </a:lnSpc>
                <a:buFontTx/>
                <a:buChar char="•"/>
              </a:pPr>
              <a:r>
                <a:rPr lang="zh-CN" altLang="en-US" sz="2000">
                  <a:latin typeface="Calibri" pitchFamily="34" charset="0"/>
                  <a:ea typeface="宋体" pitchFamily="2" charset="-122"/>
                </a:rPr>
                <a:t>全程拍摄  整理视频 </a:t>
              </a:r>
              <a:endParaRPr lang="en-US" altLang="zh-CN" sz="2000">
                <a:latin typeface="Calibri" pitchFamily="34" charset="0"/>
                <a:ea typeface="宋体" pitchFamily="2" charset="-122"/>
              </a:endParaRPr>
            </a:p>
            <a:p>
              <a:pPr algn="r" eaLnBrk="0" hangingPunct="0">
                <a:lnSpc>
                  <a:spcPct val="110000"/>
                </a:lnSpc>
                <a:buFontTx/>
                <a:buChar char="•"/>
              </a:pPr>
              <a:endParaRPr lang="en-US" altLang="zh-CN" sz="2000">
                <a:latin typeface="Calibri" pitchFamily="34" charset="0"/>
                <a:ea typeface="宋体" pitchFamily="2" charset="-122"/>
              </a:endParaRPr>
            </a:p>
          </p:txBody>
        </p:sp>
        <p:grpSp>
          <p:nvGrpSpPr>
            <p:cNvPr id="3" name="Group 4"/>
            <p:cNvGrpSpPr>
              <a:grpSpLocks/>
            </p:cNvGrpSpPr>
            <p:nvPr/>
          </p:nvGrpSpPr>
          <p:grpSpPr bwMode="auto">
            <a:xfrm>
              <a:off x="528" y="1200"/>
              <a:ext cx="4801" cy="2460"/>
              <a:chOff x="528" y="1200"/>
              <a:chExt cx="4801" cy="2460"/>
            </a:xfrm>
          </p:grpSpPr>
          <p:sp>
            <p:nvSpPr>
              <p:cNvPr id="146437" name="Freeform 5"/>
              <p:cNvSpPr>
                <a:spLocks/>
              </p:cNvSpPr>
              <p:nvPr/>
            </p:nvSpPr>
            <p:spPr bwMode="gray">
              <a:xfrm>
                <a:off x="530" y="1200"/>
                <a:ext cx="2305" cy="1184"/>
              </a:xfrm>
              <a:custGeom>
                <a:avLst/>
                <a:gdLst/>
                <a:ahLst/>
                <a:cxnLst>
                  <a:cxn ang="0">
                    <a:pos x="2304" y="691"/>
                  </a:cxn>
                  <a:cxn ang="0">
                    <a:pos x="1991" y="833"/>
                  </a:cxn>
                  <a:cxn ang="0">
                    <a:pos x="1817" y="1184"/>
                  </a:cxn>
                  <a:cxn ang="0">
                    <a:pos x="0" y="1184"/>
                  </a:cxn>
                  <a:cxn ang="0">
                    <a:pos x="0" y="1"/>
                  </a:cxn>
                  <a:cxn ang="0">
                    <a:pos x="2305" y="0"/>
                  </a:cxn>
                  <a:cxn ang="0">
                    <a:pos x="2304" y="691"/>
                  </a:cxn>
                </a:cxnLst>
                <a:rect l="0" t="0" r="r" b="b"/>
                <a:pathLst>
                  <a:path w="2305" h="1184">
                    <a:moveTo>
                      <a:pt x="2304" y="691"/>
                    </a:moveTo>
                    <a:cubicBezTo>
                      <a:pt x="2183" y="700"/>
                      <a:pt x="2056" y="766"/>
                      <a:pt x="1991" y="833"/>
                    </a:cubicBezTo>
                    <a:cubicBezTo>
                      <a:pt x="1926" y="900"/>
                      <a:pt x="1835" y="1007"/>
                      <a:pt x="1817" y="1184"/>
                    </a:cubicBezTo>
                    <a:lnTo>
                      <a:pt x="0" y="1184"/>
                    </a:lnTo>
                    <a:lnTo>
                      <a:pt x="0" y="1"/>
                    </a:lnTo>
                    <a:lnTo>
                      <a:pt x="2305" y="0"/>
                    </a:lnTo>
                    <a:lnTo>
                      <a:pt x="2304" y="691"/>
                    </a:lnTo>
                    <a:close/>
                  </a:path>
                </a:pathLst>
              </a:custGeom>
              <a:solidFill>
                <a:schemeClr val="accent2">
                  <a:alpha val="14999"/>
                </a:schemeClr>
              </a:solidFill>
              <a:ln w="9525" cap="flat" cmpd="sng">
                <a:prstDash val="solid"/>
                <a:round/>
                <a:headEnd/>
                <a:tailEnd/>
              </a:ln>
              <a:effectLst/>
              <a:scene3d>
                <a:camera prst="legacyPerspectiveFront"/>
                <a:lightRig rig="legacyFlat3" dir="b"/>
              </a:scene3d>
              <a:sp3d extrusionH="176200" prstMaterial="legacyMatte">
                <a:bevelT w="13500" h="13500" prst="angle"/>
                <a:bevelB w="13500" h="13500" prst="angle"/>
                <a:extrusionClr>
                  <a:srgbClr val="B2B2B2"/>
                </a:extrusionClr>
              </a:sp3d>
            </p:spPr>
            <p:txBody>
              <a:bodyPr wrap="none" anchor="ctr">
                <a:flatTx/>
              </a:bodyPr>
              <a:lstStyle/>
              <a:p>
                <a:endParaRPr lang="zh-CN" altLang="en-US"/>
              </a:p>
            </p:txBody>
          </p:sp>
          <p:sp>
            <p:nvSpPr>
              <p:cNvPr id="146438" name="Rectangle 6"/>
              <p:cNvSpPr>
                <a:spLocks noChangeArrowheads="1"/>
              </p:cNvSpPr>
              <p:nvPr/>
            </p:nvSpPr>
            <p:spPr bwMode="gray">
              <a:xfrm>
                <a:off x="530" y="1275"/>
                <a:ext cx="2301" cy="266"/>
              </a:xfrm>
              <a:prstGeom prst="rect">
                <a:avLst/>
              </a:prstGeom>
              <a:gradFill rotWithShape="1">
                <a:gsLst>
                  <a:gs pos="0">
                    <a:schemeClr val="accent2">
                      <a:alpha val="80000"/>
                    </a:schemeClr>
                  </a:gs>
                  <a:gs pos="50000">
                    <a:schemeClr val="accent2">
                      <a:gamma/>
                      <a:shade val="89020"/>
                      <a:invGamma/>
                    </a:schemeClr>
                  </a:gs>
                  <a:gs pos="100000">
                    <a:schemeClr val="accent2">
                      <a:alpha val="80000"/>
                    </a:schemeClr>
                  </a:gs>
                </a:gsLst>
                <a:lin ang="0" scaled="1"/>
              </a:gradFill>
              <a:ln w="9525" algn="ctr">
                <a:noFill/>
                <a:miter lim="800000"/>
                <a:headEnd/>
                <a:tailEnd/>
              </a:ln>
              <a:effectLst/>
            </p:spPr>
            <p:txBody>
              <a:bodyPr wrap="none" anchor="ctr"/>
              <a:lstStyle/>
              <a:p>
                <a:endParaRPr lang="zh-CN" altLang="en-US"/>
              </a:p>
            </p:txBody>
          </p:sp>
          <p:sp>
            <p:nvSpPr>
              <p:cNvPr id="146439" name="Freeform 7"/>
              <p:cNvSpPr>
                <a:spLocks/>
              </p:cNvSpPr>
              <p:nvPr/>
            </p:nvSpPr>
            <p:spPr bwMode="gray">
              <a:xfrm>
                <a:off x="2925" y="1202"/>
                <a:ext cx="2305" cy="1184"/>
              </a:xfrm>
              <a:custGeom>
                <a:avLst/>
                <a:gdLst/>
                <a:ahLst/>
                <a:cxnLst>
                  <a:cxn ang="0">
                    <a:pos x="1" y="691"/>
                  </a:cxn>
                  <a:cxn ang="0">
                    <a:pos x="314" y="833"/>
                  </a:cxn>
                  <a:cxn ang="0">
                    <a:pos x="481" y="1182"/>
                  </a:cxn>
                  <a:cxn ang="0">
                    <a:pos x="2305" y="1184"/>
                  </a:cxn>
                  <a:cxn ang="0">
                    <a:pos x="2305" y="1"/>
                  </a:cxn>
                  <a:cxn ang="0">
                    <a:pos x="0" y="0"/>
                  </a:cxn>
                  <a:cxn ang="0">
                    <a:pos x="1" y="691"/>
                  </a:cxn>
                </a:cxnLst>
                <a:rect l="0" t="0" r="r" b="b"/>
                <a:pathLst>
                  <a:path w="2305" h="1184">
                    <a:moveTo>
                      <a:pt x="1" y="691"/>
                    </a:moveTo>
                    <a:cubicBezTo>
                      <a:pt x="122" y="700"/>
                      <a:pt x="249" y="766"/>
                      <a:pt x="314" y="833"/>
                    </a:cubicBezTo>
                    <a:cubicBezTo>
                      <a:pt x="379" y="900"/>
                      <a:pt x="463" y="1005"/>
                      <a:pt x="481" y="1182"/>
                    </a:cubicBezTo>
                    <a:lnTo>
                      <a:pt x="2305" y="1184"/>
                    </a:lnTo>
                    <a:lnTo>
                      <a:pt x="2305" y="1"/>
                    </a:lnTo>
                    <a:lnTo>
                      <a:pt x="0" y="0"/>
                    </a:lnTo>
                    <a:lnTo>
                      <a:pt x="1" y="691"/>
                    </a:lnTo>
                    <a:close/>
                  </a:path>
                </a:pathLst>
              </a:custGeom>
              <a:solidFill>
                <a:schemeClr val="folHlink">
                  <a:alpha val="14999"/>
                </a:schemeClr>
              </a:solidFill>
              <a:ln w="9525" cap="flat" cmpd="sng">
                <a:prstDash val="solid"/>
                <a:round/>
                <a:headEnd/>
                <a:tailEnd/>
              </a:ln>
              <a:effectLst/>
              <a:scene3d>
                <a:camera prst="legacyPerspectiveFront"/>
                <a:lightRig rig="legacyFlat3" dir="b"/>
              </a:scene3d>
              <a:sp3d extrusionH="176200" prstMaterial="legacyMatte">
                <a:bevelT w="13500" h="13500" prst="angle"/>
                <a:bevelB w="13500" h="13500" prst="angle"/>
                <a:extrusionClr>
                  <a:srgbClr val="B2B2B2"/>
                </a:extrusionClr>
              </a:sp3d>
            </p:spPr>
            <p:txBody>
              <a:bodyPr wrap="none" anchor="ctr">
                <a:flatTx/>
              </a:bodyPr>
              <a:lstStyle/>
              <a:p>
                <a:endParaRPr lang="zh-CN" altLang="en-US"/>
              </a:p>
            </p:txBody>
          </p:sp>
          <p:sp>
            <p:nvSpPr>
              <p:cNvPr id="146440" name="Rectangle 8"/>
              <p:cNvSpPr>
                <a:spLocks noChangeArrowheads="1"/>
              </p:cNvSpPr>
              <p:nvPr/>
            </p:nvSpPr>
            <p:spPr bwMode="gray">
              <a:xfrm flipH="1">
                <a:off x="2920" y="1277"/>
                <a:ext cx="2308" cy="266"/>
              </a:xfrm>
              <a:prstGeom prst="rect">
                <a:avLst/>
              </a:prstGeom>
              <a:gradFill rotWithShape="1">
                <a:gsLst>
                  <a:gs pos="0">
                    <a:schemeClr val="folHlink">
                      <a:alpha val="80000"/>
                    </a:schemeClr>
                  </a:gs>
                  <a:gs pos="50000">
                    <a:schemeClr val="folHlink">
                      <a:gamma/>
                      <a:shade val="89020"/>
                      <a:invGamma/>
                    </a:schemeClr>
                  </a:gs>
                  <a:gs pos="100000">
                    <a:schemeClr val="folHlink">
                      <a:alpha val="80000"/>
                    </a:schemeClr>
                  </a:gs>
                </a:gsLst>
                <a:lin ang="0" scaled="1"/>
              </a:gradFill>
              <a:ln w="9525" algn="ctr">
                <a:noFill/>
                <a:miter lim="800000"/>
                <a:headEnd/>
                <a:tailEnd/>
              </a:ln>
              <a:effectLst/>
            </p:spPr>
            <p:txBody>
              <a:bodyPr wrap="none" anchor="ctr"/>
              <a:lstStyle/>
              <a:p>
                <a:endParaRPr lang="zh-CN" altLang="en-US"/>
              </a:p>
            </p:txBody>
          </p:sp>
          <p:sp>
            <p:nvSpPr>
              <p:cNvPr id="146441" name="Freeform 9"/>
              <p:cNvSpPr>
                <a:spLocks/>
              </p:cNvSpPr>
              <p:nvPr/>
            </p:nvSpPr>
            <p:spPr bwMode="blackGray">
              <a:xfrm>
                <a:off x="528" y="2466"/>
                <a:ext cx="2305" cy="1184"/>
              </a:xfrm>
              <a:custGeom>
                <a:avLst/>
                <a:gdLst/>
                <a:ahLst/>
                <a:cxnLst>
                  <a:cxn ang="0">
                    <a:pos x="2304" y="493"/>
                  </a:cxn>
                  <a:cxn ang="0">
                    <a:pos x="1991" y="351"/>
                  </a:cxn>
                  <a:cxn ang="0">
                    <a:pos x="1813" y="1"/>
                  </a:cxn>
                  <a:cxn ang="0">
                    <a:pos x="0" y="0"/>
                  </a:cxn>
                  <a:cxn ang="0">
                    <a:pos x="0" y="1183"/>
                  </a:cxn>
                  <a:cxn ang="0">
                    <a:pos x="2305" y="1184"/>
                  </a:cxn>
                  <a:cxn ang="0">
                    <a:pos x="2304" y="493"/>
                  </a:cxn>
                </a:cxnLst>
                <a:rect l="0" t="0" r="r" b="b"/>
                <a:pathLst>
                  <a:path w="2305" h="1184">
                    <a:moveTo>
                      <a:pt x="2304" y="493"/>
                    </a:moveTo>
                    <a:cubicBezTo>
                      <a:pt x="2183" y="484"/>
                      <a:pt x="2056" y="418"/>
                      <a:pt x="1991" y="351"/>
                    </a:cubicBezTo>
                    <a:cubicBezTo>
                      <a:pt x="1926" y="284"/>
                      <a:pt x="1831" y="178"/>
                      <a:pt x="1813" y="1"/>
                    </a:cubicBezTo>
                    <a:lnTo>
                      <a:pt x="0" y="0"/>
                    </a:lnTo>
                    <a:lnTo>
                      <a:pt x="0" y="1183"/>
                    </a:lnTo>
                    <a:lnTo>
                      <a:pt x="2305" y="1184"/>
                    </a:lnTo>
                    <a:lnTo>
                      <a:pt x="2304" y="493"/>
                    </a:lnTo>
                    <a:close/>
                  </a:path>
                </a:pathLst>
              </a:custGeom>
              <a:solidFill>
                <a:schemeClr val="accent1">
                  <a:alpha val="14999"/>
                </a:schemeClr>
              </a:solidFill>
              <a:ln w="9525" cap="flat" cmpd="sng">
                <a:prstDash val="solid"/>
                <a:round/>
                <a:headEnd/>
                <a:tailEnd/>
              </a:ln>
              <a:effectLst/>
              <a:scene3d>
                <a:camera prst="legacyPerspectiveFront"/>
                <a:lightRig rig="legacyFlat3" dir="b"/>
              </a:scene3d>
              <a:sp3d extrusionH="176200" prstMaterial="legacyMatte">
                <a:bevelT w="13500" h="13500" prst="angle"/>
                <a:bevelB w="13500" h="13500" prst="angle"/>
                <a:extrusionClr>
                  <a:srgbClr val="B2B2B2"/>
                </a:extrusionClr>
              </a:sp3d>
            </p:spPr>
            <p:txBody>
              <a:bodyPr wrap="none" anchor="ctr">
                <a:flatTx/>
              </a:bodyPr>
              <a:lstStyle/>
              <a:p>
                <a:endParaRPr lang="zh-CN" altLang="en-US"/>
              </a:p>
            </p:txBody>
          </p:sp>
          <p:sp>
            <p:nvSpPr>
              <p:cNvPr id="146442" name="Freeform 10"/>
              <p:cNvSpPr>
                <a:spLocks/>
              </p:cNvSpPr>
              <p:nvPr/>
            </p:nvSpPr>
            <p:spPr bwMode="gray">
              <a:xfrm>
                <a:off x="2947" y="2475"/>
                <a:ext cx="2305" cy="1185"/>
              </a:xfrm>
              <a:custGeom>
                <a:avLst/>
                <a:gdLst/>
                <a:ahLst/>
                <a:cxnLst>
                  <a:cxn ang="0">
                    <a:pos x="1" y="494"/>
                  </a:cxn>
                  <a:cxn ang="0">
                    <a:pos x="314" y="352"/>
                  </a:cxn>
                  <a:cxn ang="0">
                    <a:pos x="483" y="0"/>
                  </a:cxn>
                  <a:cxn ang="0">
                    <a:pos x="2305" y="1"/>
                  </a:cxn>
                  <a:cxn ang="0">
                    <a:pos x="2305" y="1184"/>
                  </a:cxn>
                  <a:cxn ang="0">
                    <a:pos x="0" y="1185"/>
                  </a:cxn>
                  <a:cxn ang="0">
                    <a:pos x="1" y="494"/>
                  </a:cxn>
                </a:cxnLst>
                <a:rect l="0" t="0" r="r" b="b"/>
                <a:pathLst>
                  <a:path w="2305" h="1185">
                    <a:moveTo>
                      <a:pt x="1" y="494"/>
                    </a:moveTo>
                    <a:cubicBezTo>
                      <a:pt x="122" y="485"/>
                      <a:pt x="249" y="419"/>
                      <a:pt x="314" y="352"/>
                    </a:cubicBezTo>
                    <a:cubicBezTo>
                      <a:pt x="379" y="285"/>
                      <a:pt x="465" y="177"/>
                      <a:pt x="483" y="0"/>
                    </a:cubicBezTo>
                    <a:lnTo>
                      <a:pt x="2305" y="1"/>
                    </a:lnTo>
                    <a:lnTo>
                      <a:pt x="2305" y="1184"/>
                    </a:lnTo>
                    <a:lnTo>
                      <a:pt x="0" y="1185"/>
                    </a:lnTo>
                    <a:lnTo>
                      <a:pt x="1" y="494"/>
                    </a:lnTo>
                    <a:close/>
                  </a:path>
                </a:pathLst>
              </a:custGeom>
              <a:solidFill>
                <a:schemeClr val="hlink">
                  <a:alpha val="14999"/>
                </a:schemeClr>
              </a:solidFill>
              <a:ln w="9525" cap="flat" cmpd="sng">
                <a:prstDash val="solid"/>
                <a:round/>
                <a:headEnd/>
                <a:tailEnd/>
              </a:ln>
              <a:effectLst/>
              <a:scene3d>
                <a:camera prst="legacyPerspectiveFront"/>
                <a:lightRig rig="legacyFlat3" dir="b"/>
              </a:scene3d>
              <a:sp3d extrusionH="176200" prstMaterial="legacyMatte">
                <a:bevelT w="13500" h="13500" prst="angle"/>
                <a:bevelB w="13500" h="13500" prst="angle"/>
                <a:extrusionClr>
                  <a:srgbClr val="B2B2B2"/>
                </a:extrusionClr>
              </a:sp3d>
            </p:spPr>
            <p:txBody>
              <a:bodyPr wrap="none" anchor="ctr">
                <a:flatTx/>
              </a:bodyPr>
              <a:lstStyle/>
              <a:p>
                <a:endParaRPr lang="zh-CN" altLang="en-US"/>
              </a:p>
            </p:txBody>
          </p:sp>
          <p:sp>
            <p:nvSpPr>
              <p:cNvPr id="146443" name="Freeform 11"/>
              <p:cNvSpPr>
                <a:spLocks/>
              </p:cNvSpPr>
              <p:nvPr/>
            </p:nvSpPr>
            <p:spPr bwMode="gray">
              <a:xfrm>
                <a:off x="3107" y="2568"/>
                <a:ext cx="2086" cy="291"/>
              </a:xfrm>
              <a:custGeom>
                <a:avLst/>
                <a:gdLst/>
                <a:ahLst/>
                <a:cxnLst>
                  <a:cxn ang="0">
                    <a:pos x="176" y="3"/>
                  </a:cxn>
                  <a:cxn ang="0">
                    <a:pos x="0" y="291"/>
                  </a:cxn>
                  <a:cxn ang="0">
                    <a:pos x="2007" y="291"/>
                  </a:cxn>
                  <a:cxn ang="0">
                    <a:pos x="2007" y="0"/>
                  </a:cxn>
                  <a:cxn ang="0">
                    <a:pos x="176" y="3"/>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hlink">
                      <a:alpha val="80000"/>
                    </a:schemeClr>
                  </a:gs>
                  <a:gs pos="50000">
                    <a:schemeClr val="hlink">
                      <a:gamma/>
                      <a:shade val="89020"/>
                      <a:invGamma/>
                    </a:schemeClr>
                  </a:gs>
                  <a:gs pos="100000">
                    <a:schemeClr val="hlink">
                      <a:alpha val="80000"/>
                    </a:schemeClr>
                  </a:gs>
                </a:gsLst>
                <a:lin ang="0" scaled="1"/>
              </a:gradFill>
              <a:ln w="9525" cap="flat" cmpd="sng">
                <a:noFill/>
                <a:prstDash val="solid"/>
                <a:round/>
                <a:headEnd/>
                <a:tailEnd/>
              </a:ln>
              <a:effectLst/>
            </p:spPr>
            <p:txBody>
              <a:bodyPr wrap="none" anchor="ctr"/>
              <a:lstStyle/>
              <a:p>
                <a:endParaRPr lang="zh-CN" altLang="en-US"/>
              </a:p>
            </p:txBody>
          </p:sp>
          <p:sp>
            <p:nvSpPr>
              <p:cNvPr id="146444" name="Freeform 12"/>
              <p:cNvSpPr>
                <a:spLocks/>
              </p:cNvSpPr>
              <p:nvPr/>
            </p:nvSpPr>
            <p:spPr bwMode="gray">
              <a:xfrm flipH="1">
                <a:off x="528" y="2533"/>
                <a:ext cx="1994" cy="291"/>
              </a:xfrm>
              <a:custGeom>
                <a:avLst/>
                <a:gdLst/>
                <a:ahLst/>
                <a:cxnLst>
                  <a:cxn ang="0">
                    <a:pos x="176" y="3"/>
                  </a:cxn>
                  <a:cxn ang="0">
                    <a:pos x="0" y="291"/>
                  </a:cxn>
                  <a:cxn ang="0">
                    <a:pos x="2007" y="291"/>
                  </a:cxn>
                  <a:cxn ang="0">
                    <a:pos x="2007" y="0"/>
                  </a:cxn>
                  <a:cxn ang="0">
                    <a:pos x="176" y="3"/>
                  </a:cxn>
                </a:cxnLst>
                <a:rect l="0" t="0" r="r" b="b"/>
                <a:pathLst>
                  <a:path w="2007" h="291">
                    <a:moveTo>
                      <a:pt x="176" y="3"/>
                    </a:moveTo>
                    <a:cubicBezTo>
                      <a:pt x="133" y="163"/>
                      <a:pt x="72" y="214"/>
                      <a:pt x="0" y="291"/>
                    </a:cubicBezTo>
                    <a:lnTo>
                      <a:pt x="2007" y="291"/>
                    </a:lnTo>
                    <a:lnTo>
                      <a:pt x="2007" y="0"/>
                    </a:lnTo>
                    <a:lnTo>
                      <a:pt x="176" y="3"/>
                    </a:lnTo>
                    <a:close/>
                  </a:path>
                </a:pathLst>
              </a:custGeom>
              <a:gradFill rotWithShape="1">
                <a:gsLst>
                  <a:gs pos="0">
                    <a:schemeClr val="accent1">
                      <a:alpha val="80000"/>
                    </a:schemeClr>
                  </a:gs>
                  <a:gs pos="50000">
                    <a:schemeClr val="accent1">
                      <a:gamma/>
                      <a:shade val="89020"/>
                      <a:invGamma/>
                    </a:schemeClr>
                  </a:gs>
                  <a:gs pos="100000">
                    <a:schemeClr val="accent1">
                      <a:alpha val="80000"/>
                    </a:schemeClr>
                  </a:gs>
                </a:gsLst>
                <a:lin ang="0" scaled="1"/>
              </a:gradFill>
              <a:ln w="9525" cap="flat" cmpd="sng">
                <a:noFill/>
                <a:prstDash val="solid"/>
                <a:round/>
                <a:headEnd/>
                <a:tailEnd/>
              </a:ln>
              <a:effectLst/>
            </p:spPr>
            <p:txBody>
              <a:bodyPr wrap="none" anchor="ctr"/>
              <a:lstStyle/>
              <a:p>
                <a:endParaRPr lang="zh-CN" altLang="en-US"/>
              </a:p>
            </p:txBody>
          </p:sp>
          <p:sp>
            <p:nvSpPr>
              <p:cNvPr id="146445" name="Rectangle 13"/>
              <p:cNvSpPr>
                <a:spLocks noChangeArrowheads="1"/>
              </p:cNvSpPr>
              <p:nvPr/>
            </p:nvSpPr>
            <p:spPr bwMode="gray">
              <a:xfrm>
                <a:off x="622" y="1277"/>
                <a:ext cx="1422" cy="407"/>
              </a:xfrm>
              <a:prstGeom prst="rect">
                <a:avLst/>
              </a:prstGeom>
              <a:noFill/>
              <a:ln w="9525" algn="ctr">
                <a:noFill/>
                <a:miter lim="800000"/>
                <a:headEnd/>
                <a:tailEnd/>
              </a:ln>
              <a:effectLst>
                <a:outerShdw dist="17961" dir="2700000" algn="ctr" rotWithShape="0">
                  <a:srgbClr val="4D4D4D">
                    <a:alpha val="50000"/>
                  </a:srgbClr>
                </a:outerShdw>
              </a:effectLst>
            </p:spPr>
            <p:txBody>
              <a:bodyPr>
                <a:spAutoFit/>
              </a:bodyPr>
              <a:lstStyle/>
              <a:p>
                <a:r>
                  <a:rPr lang="zh-CN" altLang="en-US">
                    <a:solidFill>
                      <a:srgbClr val="FFFFFF"/>
                    </a:solidFill>
                    <a:ea typeface="宋体" pitchFamily="2" charset="-122"/>
                  </a:rPr>
                  <a:t>专家</a:t>
                </a:r>
              </a:p>
              <a:p>
                <a:endParaRPr lang="zh-CN" altLang="en-US">
                  <a:solidFill>
                    <a:srgbClr val="FFFFFF"/>
                  </a:solidFill>
                  <a:ea typeface="宋体" pitchFamily="2" charset="-122"/>
                </a:endParaRPr>
              </a:p>
            </p:txBody>
          </p:sp>
          <p:sp>
            <p:nvSpPr>
              <p:cNvPr id="146446" name="Rectangle 14"/>
              <p:cNvSpPr>
                <a:spLocks noChangeArrowheads="1"/>
              </p:cNvSpPr>
              <p:nvPr/>
            </p:nvSpPr>
            <p:spPr bwMode="gray">
              <a:xfrm>
                <a:off x="622" y="2551"/>
                <a:ext cx="1422" cy="233"/>
              </a:xfrm>
              <a:prstGeom prst="rect">
                <a:avLst/>
              </a:prstGeom>
              <a:noFill/>
              <a:ln w="9525" algn="ctr">
                <a:noFill/>
                <a:miter lim="800000"/>
                <a:headEnd/>
                <a:tailEnd/>
              </a:ln>
              <a:effectLst>
                <a:outerShdw dist="17961" dir="2700000" algn="ctr" rotWithShape="0">
                  <a:srgbClr val="4D4D4D">
                    <a:alpha val="50000"/>
                  </a:srgbClr>
                </a:outerShdw>
              </a:effectLst>
            </p:spPr>
            <p:txBody>
              <a:bodyPr>
                <a:spAutoFit/>
              </a:bodyPr>
              <a:lstStyle/>
              <a:p>
                <a:r>
                  <a:rPr lang="zh-CN" altLang="en-US">
                    <a:solidFill>
                      <a:srgbClr val="FFFFFF"/>
                    </a:solidFill>
                    <a:ea typeface="宋体" pitchFamily="2" charset="-122"/>
                  </a:rPr>
                  <a:t>学校领导</a:t>
                </a:r>
              </a:p>
            </p:txBody>
          </p:sp>
          <p:sp>
            <p:nvSpPr>
              <p:cNvPr id="146447" name="Rectangle 15"/>
              <p:cNvSpPr>
                <a:spLocks noChangeArrowheads="1"/>
              </p:cNvSpPr>
              <p:nvPr/>
            </p:nvSpPr>
            <p:spPr bwMode="gray">
              <a:xfrm>
                <a:off x="3712" y="1284"/>
                <a:ext cx="1422" cy="233"/>
              </a:xfrm>
              <a:prstGeom prst="rect">
                <a:avLst/>
              </a:prstGeom>
              <a:noFill/>
              <a:ln w="9525" algn="ctr">
                <a:noFill/>
                <a:miter lim="800000"/>
                <a:headEnd/>
                <a:tailEnd/>
              </a:ln>
              <a:effectLst>
                <a:outerShdw dist="17961" dir="2700000" algn="ctr" rotWithShape="0">
                  <a:srgbClr val="4D4D4D">
                    <a:alpha val="50000"/>
                  </a:srgbClr>
                </a:outerShdw>
              </a:effectLst>
            </p:spPr>
            <p:txBody>
              <a:bodyPr>
                <a:spAutoFit/>
              </a:bodyPr>
              <a:lstStyle/>
              <a:p>
                <a:pPr algn="r"/>
                <a:r>
                  <a:rPr lang="zh-CN" altLang="en-US">
                    <a:solidFill>
                      <a:srgbClr val="FFFFFF"/>
                    </a:solidFill>
                    <a:ea typeface="宋体" pitchFamily="2" charset="-122"/>
                  </a:rPr>
                  <a:t>研修员</a:t>
                </a:r>
              </a:p>
            </p:txBody>
          </p:sp>
          <p:sp>
            <p:nvSpPr>
              <p:cNvPr id="146448" name="Rectangle 16"/>
              <p:cNvSpPr>
                <a:spLocks noChangeArrowheads="1"/>
              </p:cNvSpPr>
              <p:nvPr/>
            </p:nvSpPr>
            <p:spPr bwMode="gray">
              <a:xfrm>
                <a:off x="3379" y="2566"/>
                <a:ext cx="1950" cy="233"/>
              </a:xfrm>
              <a:prstGeom prst="rect">
                <a:avLst/>
              </a:prstGeom>
              <a:noFill/>
              <a:ln w="9525" algn="ctr">
                <a:noFill/>
                <a:miter lim="800000"/>
                <a:headEnd/>
                <a:tailEnd/>
              </a:ln>
              <a:effectLst>
                <a:outerShdw dist="17961" dir="2700000" algn="ctr" rotWithShape="0">
                  <a:srgbClr val="4D4D4D">
                    <a:alpha val="50000"/>
                  </a:srgbClr>
                </a:outerShdw>
              </a:effectLst>
            </p:spPr>
            <p:txBody>
              <a:bodyPr>
                <a:spAutoFit/>
              </a:bodyPr>
              <a:lstStyle/>
              <a:p>
                <a:r>
                  <a:rPr lang="zh-CN" altLang="en-US">
                    <a:solidFill>
                      <a:srgbClr val="FFFFFF"/>
                    </a:solidFill>
                    <a:ea typeface="宋体" pitchFamily="2" charset="-122"/>
                  </a:rPr>
                  <a:t>学科教师  电教人员</a:t>
                </a:r>
              </a:p>
            </p:txBody>
          </p:sp>
          <p:sp>
            <p:nvSpPr>
              <p:cNvPr id="146449" name="Rectangle 17"/>
              <p:cNvSpPr>
                <a:spLocks noChangeArrowheads="1"/>
              </p:cNvSpPr>
              <p:nvPr/>
            </p:nvSpPr>
            <p:spPr bwMode="black">
              <a:xfrm>
                <a:off x="611" y="1670"/>
                <a:ext cx="1861" cy="269"/>
              </a:xfrm>
              <a:prstGeom prst="rect">
                <a:avLst/>
              </a:prstGeom>
              <a:noFill/>
              <a:ln w="9525" algn="ctr">
                <a:noFill/>
                <a:miter lim="800000"/>
                <a:headEnd/>
                <a:tailEnd/>
              </a:ln>
              <a:effectLst/>
            </p:spPr>
            <p:txBody>
              <a:bodyPr>
                <a:spAutoFit/>
              </a:bodyPr>
              <a:lstStyle/>
              <a:p>
                <a:pPr eaLnBrk="0" hangingPunct="0">
                  <a:lnSpc>
                    <a:spcPct val="110000"/>
                  </a:lnSpc>
                  <a:buFontTx/>
                  <a:buChar char="•"/>
                </a:pPr>
                <a:r>
                  <a:rPr lang="zh-CN" altLang="en-US" sz="2000">
                    <a:latin typeface="Calibri" pitchFamily="34" charset="0"/>
                    <a:ea typeface="宋体" pitchFamily="2" charset="-122"/>
                  </a:rPr>
                  <a:t>引领研究方向</a:t>
                </a:r>
              </a:p>
            </p:txBody>
          </p:sp>
          <p:sp>
            <p:nvSpPr>
              <p:cNvPr id="146450" name="Rectangle 18"/>
              <p:cNvSpPr>
                <a:spLocks noChangeArrowheads="1"/>
              </p:cNvSpPr>
              <p:nvPr/>
            </p:nvSpPr>
            <p:spPr bwMode="black">
              <a:xfrm>
                <a:off x="3271" y="1670"/>
                <a:ext cx="1883" cy="480"/>
              </a:xfrm>
              <a:prstGeom prst="rect">
                <a:avLst/>
              </a:prstGeom>
              <a:noFill/>
              <a:ln w="9525" algn="ctr">
                <a:noFill/>
                <a:miter lim="800000"/>
                <a:headEnd/>
                <a:tailEnd/>
              </a:ln>
              <a:effectLst/>
            </p:spPr>
            <p:txBody>
              <a:bodyPr>
                <a:spAutoFit/>
              </a:bodyPr>
              <a:lstStyle/>
              <a:p>
                <a:pPr algn="r" eaLnBrk="0" hangingPunct="0">
                  <a:lnSpc>
                    <a:spcPct val="110000"/>
                  </a:lnSpc>
                  <a:buFontTx/>
                  <a:buChar char="•"/>
                </a:pPr>
                <a:r>
                  <a:rPr lang="zh-CN" altLang="en-US" sz="2000">
                    <a:latin typeface="Calibri" pitchFamily="34" charset="0"/>
                    <a:ea typeface="宋体" pitchFamily="2" charset="-122"/>
                  </a:rPr>
                  <a:t>组织引领</a:t>
                </a:r>
              </a:p>
              <a:p>
                <a:pPr algn="r" eaLnBrk="0" hangingPunct="0">
                  <a:lnSpc>
                    <a:spcPct val="110000"/>
                  </a:lnSpc>
                  <a:buFontTx/>
                  <a:buChar char="•"/>
                </a:pPr>
                <a:r>
                  <a:rPr lang="zh-CN" altLang="en-US" sz="2000">
                    <a:latin typeface="Calibri" pitchFamily="34" charset="0"/>
                    <a:ea typeface="宋体" pitchFamily="2" charset="-122"/>
                  </a:rPr>
                  <a:t>共同研究</a:t>
                </a:r>
                <a:endParaRPr lang="en-US" altLang="zh-CN" sz="2000">
                  <a:latin typeface="Calibri" pitchFamily="34" charset="0"/>
                  <a:ea typeface="宋体" pitchFamily="2" charset="-122"/>
                </a:endParaRPr>
              </a:p>
            </p:txBody>
          </p:sp>
          <p:sp>
            <p:nvSpPr>
              <p:cNvPr id="146451" name="Text Box 19"/>
              <p:cNvSpPr txBox="1">
                <a:spLocks noChangeArrowheads="1"/>
              </p:cNvSpPr>
              <p:nvPr/>
            </p:nvSpPr>
            <p:spPr bwMode="black">
              <a:xfrm>
                <a:off x="574" y="2931"/>
                <a:ext cx="2112" cy="698"/>
              </a:xfrm>
              <a:prstGeom prst="rect">
                <a:avLst/>
              </a:prstGeom>
              <a:noFill/>
              <a:ln w="9525" algn="ctr">
                <a:noFill/>
                <a:miter lim="800000"/>
                <a:headEnd/>
                <a:tailEnd/>
              </a:ln>
              <a:effectLst/>
            </p:spPr>
            <p:txBody>
              <a:bodyPr>
                <a:spAutoFit/>
              </a:bodyPr>
              <a:lstStyle/>
              <a:p>
                <a:pPr eaLnBrk="0" hangingPunct="0">
                  <a:lnSpc>
                    <a:spcPct val="110000"/>
                  </a:lnSpc>
                  <a:buFontTx/>
                  <a:buChar char="•"/>
                </a:pPr>
                <a:r>
                  <a:rPr lang="zh-CN" altLang="en-US" sz="2000">
                    <a:latin typeface="Calibri" pitchFamily="34" charset="0"/>
                    <a:ea typeface="宋体" pitchFamily="2" charset="-122"/>
                  </a:rPr>
                  <a:t> 精神支持</a:t>
                </a:r>
              </a:p>
              <a:p>
                <a:pPr eaLnBrk="0" hangingPunct="0">
                  <a:lnSpc>
                    <a:spcPct val="110000"/>
                  </a:lnSpc>
                  <a:buFontTx/>
                  <a:buChar char="•"/>
                </a:pPr>
                <a:r>
                  <a:rPr lang="zh-CN" altLang="en-US" sz="2000">
                    <a:latin typeface="Calibri" pitchFamily="34" charset="0"/>
                    <a:ea typeface="宋体" pitchFamily="2" charset="-122"/>
                  </a:rPr>
                  <a:t> 时间调配</a:t>
                </a:r>
              </a:p>
              <a:p>
                <a:pPr eaLnBrk="0" hangingPunct="0">
                  <a:lnSpc>
                    <a:spcPct val="110000"/>
                  </a:lnSpc>
                  <a:buFontTx/>
                  <a:buChar char="•"/>
                </a:pPr>
                <a:r>
                  <a:rPr lang="en-US" altLang="zh-CN" sz="2000">
                    <a:latin typeface="Calibri" pitchFamily="34" charset="0"/>
                    <a:ea typeface="宋体" pitchFamily="2" charset="-122"/>
                  </a:rPr>
                  <a:t> </a:t>
                </a:r>
                <a:r>
                  <a:rPr lang="zh-CN" altLang="en-US" sz="2000">
                    <a:latin typeface="Calibri" pitchFamily="34" charset="0"/>
                    <a:ea typeface="宋体" pitchFamily="2" charset="-122"/>
                  </a:rPr>
                  <a:t>财力支持</a:t>
                </a:r>
              </a:p>
            </p:txBody>
          </p:sp>
          <p:grpSp>
            <p:nvGrpSpPr>
              <p:cNvPr id="4" name="Group 20"/>
              <p:cNvGrpSpPr>
                <a:grpSpLocks/>
              </p:cNvGrpSpPr>
              <p:nvPr/>
            </p:nvGrpSpPr>
            <p:grpSpPr bwMode="auto">
              <a:xfrm>
                <a:off x="2348" y="1893"/>
                <a:ext cx="1060" cy="1060"/>
                <a:chOff x="2350" y="2010"/>
                <a:chExt cx="1060" cy="1060"/>
              </a:xfrm>
            </p:grpSpPr>
            <p:sp>
              <p:nvSpPr>
                <p:cNvPr id="146453" name="Oval 21"/>
                <p:cNvSpPr>
                  <a:spLocks noChangeArrowheads="1"/>
                </p:cNvSpPr>
                <p:nvPr/>
              </p:nvSpPr>
              <p:spPr bwMode="gray">
                <a:xfrm>
                  <a:off x="2350" y="2010"/>
                  <a:ext cx="1060" cy="1060"/>
                </a:xfrm>
                <a:prstGeom prst="ellipse">
                  <a:avLst/>
                </a:prstGeom>
                <a:gradFill rotWithShape="1">
                  <a:gsLst>
                    <a:gs pos="0">
                      <a:srgbClr val="FFFFFF">
                        <a:gamma/>
                        <a:shade val="54118"/>
                        <a:invGamma/>
                      </a:srgbClr>
                    </a:gs>
                    <a:gs pos="50000">
                      <a:srgbClr val="FFFFFF"/>
                    </a:gs>
                    <a:gs pos="100000">
                      <a:srgbClr val="FFFFFF">
                        <a:gamma/>
                        <a:shade val="54118"/>
                        <a:invGamma/>
                      </a:srgbClr>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p>
                  <a:endParaRPr lang="zh-CN" altLang="en-US"/>
                </a:p>
              </p:txBody>
            </p:sp>
            <p:grpSp>
              <p:nvGrpSpPr>
                <p:cNvPr id="5" name="Group 22"/>
                <p:cNvGrpSpPr>
                  <a:grpSpLocks/>
                </p:cNvGrpSpPr>
                <p:nvPr/>
              </p:nvGrpSpPr>
              <p:grpSpPr bwMode="auto">
                <a:xfrm rot="-2288454">
                  <a:off x="2439" y="2081"/>
                  <a:ext cx="887" cy="907"/>
                  <a:chOff x="887" y="2040"/>
                  <a:chExt cx="433" cy="422"/>
                </a:xfrm>
              </p:grpSpPr>
              <p:pic>
                <p:nvPicPr>
                  <p:cNvPr id="146455" name="Picture 23" descr="circuler_1"/>
                  <p:cNvPicPr>
                    <a:picLocks noChangeAspect="1" noChangeArrowheads="1"/>
                  </p:cNvPicPr>
                  <p:nvPr/>
                </p:nvPicPr>
                <p:blipFill>
                  <a:blip r:embed="rId2"/>
                  <a:srcRect/>
                  <a:stretch>
                    <a:fillRect/>
                  </a:stretch>
                </p:blipFill>
                <p:spPr bwMode="gray">
                  <a:xfrm>
                    <a:off x="887" y="2040"/>
                    <a:ext cx="430" cy="420"/>
                  </a:xfrm>
                  <a:prstGeom prst="rect">
                    <a:avLst/>
                  </a:prstGeom>
                  <a:noFill/>
                </p:spPr>
              </p:pic>
              <p:sp>
                <p:nvSpPr>
                  <p:cNvPr id="146456" name="Oval 24"/>
                  <p:cNvSpPr>
                    <a:spLocks noChangeArrowheads="1"/>
                  </p:cNvSpPr>
                  <p:nvPr/>
                </p:nvSpPr>
                <p:spPr bwMode="gray">
                  <a:xfrm>
                    <a:off x="887" y="2040"/>
                    <a:ext cx="433" cy="422"/>
                  </a:xfrm>
                  <a:prstGeom prst="ellipse">
                    <a:avLst/>
                  </a:prstGeom>
                  <a:solidFill>
                    <a:srgbClr val="FF6600">
                      <a:alpha val="75000"/>
                    </a:srgbClr>
                  </a:solidFill>
                  <a:ln w="9525" algn="ctr">
                    <a:noFill/>
                    <a:round/>
                    <a:headEnd/>
                    <a:tailEnd/>
                  </a:ln>
                  <a:effectLst/>
                </p:spPr>
                <p:txBody>
                  <a:bodyPr wrap="none" anchor="ctr"/>
                  <a:lstStyle/>
                  <a:p>
                    <a:endParaRPr lang="zh-CN" altLang="en-US"/>
                  </a:p>
                </p:txBody>
              </p:sp>
              <p:pic>
                <p:nvPicPr>
                  <p:cNvPr id="146457" name="Picture 25" descr="Picture2"/>
                  <p:cNvPicPr>
                    <a:picLocks noChangeAspect="1" noChangeArrowheads="1"/>
                  </p:cNvPicPr>
                  <p:nvPr/>
                </p:nvPicPr>
                <p:blipFill>
                  <a:blip r:embed="rId3"/>
                  <a:srcRect/>
                  <a:stretch>
                    <a:fillRect/>
                  </a:stretch>
                </p:blipFill>
                <p:spPr bwMode="gray">
                  <a:xfrm>
                    <a:off x="930" y="2044"/>
                    <a:ext cx="345" cy="149"/>
                  </a:xfrm>
                  <a:prstGeom prst="rect">
                    <a:avLst/>
                  </a:prstGeom>
                  <a:noFill/>
                </p:spPr>
              </p:pic>
            </p:grpSp>
            <p:pic>
              <p:nvPicPr>
                <p:cNvPr id="146458" name="Picture 26"/>
                <p:cNvPicPr>
                  <a:picLocks noChangeAspect="1" noChangeArrowheads="1"/>
                </p:cNvPicPr>
                <p:nvPr/>
              </p:nvPicPr>
              <p:blipFill>
                <a:blip r:embed="rId4"/>
                <a:srcRect l="12015" t="9302" r="12404" b="12598"/>
                <a:stretch>
                  <a:fillRect/>
                </a:stretch>
              </p:blipFill>
              <p:spPr bwMode="gray">
                <a:xfrm>
                  <a:off x="2428" y="2053"/>
                  <a:ext cx="915" cy="942"/>
                </a:xfrm>
                <a:prstGeom prst="rect">
                  <a:avLst/>
                </a:prstGeom>
                <a:noFill/>
                <a:ln w="9525">
                  <a:noFill/>
                  <a:miter lim="800000"/>
                  <a:headEnd/>
                  <a:tailEnd/>
                </a:ln>
                <a:effectLst/>
              </p:spPr>
            </p:pic>
          </p:grpSp>
          <p:sp>
            <p:nvSpPr>
              <p:cNvPr id="146459" name="Text Box 27"/>
              <p:cNvSpPr txBox="1">
                <a:spLocks noChangeArrowheads="1"/>
              </p:cNvSpPr>
              <p:nvPr/>
            </p:nvSpPr>
            <p:spPr bwMode="white">
              <a:xfrm>
                <a:off x="2501" y="2160"/>
                <a:ext cx="768" cy="27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pPr>
                <a:r>
                  <a:rPr lang="zh-CN" altLang="en-US" sz="2200" b="1" dirty="0">
                    <a:solidFill>
                      <a:srgbClr val="FFFFFF"/>
                    </a:solidFill>
                    <a:latin typeface="Calibri" pitchFamily="34" charset="0"/>
                    <a:ea typeface="宋体" pitchFamily="2" charset="-122"/>
                  </a:rPr>
                  <a:t>成员及职责</a:t>
                </a:r>
              </a:p>
            </p:txBody>
          </p:sp>
        </p:grpSp>
      </p:grpSp>
      <p:sp>
        <p:nvSpPr>
          <p:cNvPr id="29" name="Rectangle 5"/>
          <p:cNvSpPr txBox="1">
            <a:spLocks noChangeArrowheads="1"/>
          </p:cNvSpPr>
          <p:nvPr/>
        </p:nvSpPr>
        <p:spPr>
          <a:xfrm>
            <a:off x="1598581" y="142852"/>
            <a:ext cx="3071834" cy="79637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课例研修举例</a:t>
            </a:r>
            <a:endParaRPr kumimoji="0" lang="zh-CN" altLang="en-US" sz="36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sz="half" idx="1"/>
          </p:nvPr>
        </p:nvSpPr>
        <p:spPr>
          <a:xfrm>
            <a:off x="609918" y="260350"/>
            <a:ext cx="10963691" cy="647700"/>
          </a:xfrm>
        </p:spPr>
        <p:txBody>
          <a:bodyPr/>
          <a:lstStyle/>
          <a:p>
            <a:pPr algn="ctr">
              <a:buFont typeface="Arial" pitchFamily="34" charset="0"/>
              <a:buNone/>
            </a:pPr>
            <a:r>
              <a:rPr lang="zh-CN" altLang="en-US" sz="2800" b="1" dirty="0" smtClean="0">
                <a:ea typeface="宋体" pitchFamily="2" charset="-122"/>
              </a:rPr>
              <a:t>学科</a:t>
            </a:r>
            <a:r>
              <a:rPr lang="zh-CN" altLang="en-US" sz="2800" b="1" dirty="0">
                <a:ea typeface="宋体" pitchFamily="2" charset="-122"/>
              </a:rPr>
              <a:t>项目组组员要求与分工</a:t>
            </a:r>
          </a:p>
        </p:txBody>
      </p:sp>
      <p:graphicFrame>
        <p:nvGraphicFramePr>
          <p:cNvPr id="147459" name="Group 3"/>
          <p:cNvGraphicFramePr>
            <a:graphicFrameLocks noGrp="1"/>
          </p:cNvGraphicFramePr>
          <p:nvPr>
            <p:ph sz="half" idx="2"/>
          </p:nvPr>
        </p:nvGraphicFramePr>
        <p:xfrm>
          <a:off x="1391375" y="908050"/>
          <a:ext cx="9318184" cy="5852160"/>
        </p:xfrm>
        <a:graphic>
          <a:graphicData uri="http://schemas.openxmlformats.org/drawingml/2006/table">
            <a:tbl>
              <a:tblPr/>
              <a:tblGrid>
                <a:gridCol w="4536261"/>
                <a:gridCol w="4781923"/>
              </a:tblGrid>
              <a:tr h="3238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任   务</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人   数</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确定研究主题</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共同承担</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撰写开题报告</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1—2</a:t>
                      </a: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人承担</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进行文献综述</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1</a:t>
                      </a: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人承担</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设计调查问卷及问卷分析</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1—2</a:t>
                      </a: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人承担</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承担作课任务</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1</a:t>
                      </a: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人或多人承担</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备课</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共同承担</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拟定课堂观察表</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共同或作课教师承担</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r h="523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进行课堂观察</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（分别观察教师和学生）</a:t>
                      </a:r>
                      <a:endParaRPr kumimoji="0" lang="zh-CN" altLang="en-US" sz="2000" b="1"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除作课教师外的其他组员承担</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anchor="ctr"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整理课堂实录（文字）</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专人或轮流承担</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进行课后评议</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共同承担</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进行议课实录（文字）</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专人或轮流承担</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r h="322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撰写课例研究报告</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1</a:t>
                      </a: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人承担</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r h="3238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资料管理</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1</a:t>
                      </a:r>
                      <a:r>
                        <a:rPr kumimoji="0" lang="zh-CN" altLang="en-US" sz="2000" b="1" i="0" u="none" strike="noStrike" cap="none" normalizeH="0" baseline="0" smtClean="0">
                          <a:ln>
                            <a:noFill/>
                          </a:ln>
                          <a:solidFill>
                            <a:schemeClr val="tx1"/>
                          </a:solidFill>
                          <a:effectLst/>
                          <a:latin typeface="Times New Roman" pitchFamily="18" charset="0"/>
                          <a:ea typeface="楷体" pitchFamily="49" charset="-122"/>
                          <a:cs typeface="Times New Roman" pitchFamily="18" charset="0"/>
                        </a:rPr>
                        <a:t>人承担</a:t>
                      </a:r>
                      <a:endParaRPr kumimoji="0" lang="zh-CN" altLang="en-US" sz="2000" b="1" i="0" u="none" strike="noStrike" cap="none" normalizeH="0" baseline="0" smtClean="0">
                        <a:ln>
                          <a:noFill/>
                        </a:ln>
                        <a:solidFill>
                          <a:schemeClr val="tx1"/>
                        </a:solidFill>
                        <a:effectLst/>
                        <a:latin typeface="Arial" pitchFamily="34" charset="0"/>
                        <a:ea typeface="楷体" pitchFamily="49" charset="-122"/>
                        <a:cs typeface="Times New Roman" pitchFamily="18" charset="0"/>
                      </a:endParaRPr>
                    </a:p>
                  </a:txBody>
                  <a:tcPr marL="121984" marR="121984" horzOverflow="overflow">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69887" y="1214422"/>
            <a:ext cx="3488033" cy="653503"/>
          </a:xfrm>
        </p:spPr>
        <p:txBody>
          <a:bodyPr/>
          <a:lstStyle/>
          <a:p>
            <a:r>
              <a:rPr lang="en-US" altLang="zh-CN" sz="3600" dirty="0" smtClean="0">
                <a:latin typeface="黑体" pitchFamily="49" charset="-122"/>
                <a:ea typeface="黑体" pitchFamily="49" charset="-122"/>
              </a:rPr>
              <a:t>【</a:t>
            </a:r>
            <a:r>
              <a:rPr lang="zh-CN" altLang="en-US" sz="3600" dirty="0" smtClean="0">
                <a:latin typeface="黑体" pitchFamily="49" charset="-122"/>
                <a:ea typeface="黑体" pitchFamily="49" charset="-122"/>
              </a:rPr>
              <a:t>组织特点</a:t>
            </a:r>
            <a:r>
              <a:rPr lang="en-US" altLang="zh-CN" sz="3600" dirty="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48483" name="Rectangle 3"/>
          <p:cNvSpPr>
            <a:spLocks noGrp="1" noChangeArrowheads="1"/>
          </p:cNvSpPr>
          <p:nvPr>
            <p:ph type="body" idx="1"/>
          </p:nvPr>
        </p:nvSpPr>
        <p:spPr>
          <a:xfrm>
            <a:off x="610878" y="1956787"/>
            <a:ext cx="10978516" cy="4043981"/>
          </a:xfrm>
        </p:spPr>
        <p:txBody>
          <a:bodyPr/>
          <a:lstStyle/>
          <a:p>
            <a:pPr>
              <a:lnSpc>
                <a:spcPts val="3400"/>
              </a:lnSpc>
            </a:pPr>
            <a:r>
              <a:rPr lang="zh-CN" altLang="en-US" sz="2400" dirty="0">
                <a:latin typeface="黑体" pitchFamily="49" charset="-122"/>
                <a:ea typeface="黑体" pitchFamily="49" charset="-122"/>
              </a:rPr>
              <a:t>整合：教研、科研、进修、干训、信息技术支持整合、</a:t>
            </a:r>
          </a:p>
          <a:p>
            <a:pPr>
              <a:lnSpc>
                <a:spcPts val="3400"/>
              </a:lnSpc>
            </a:pPr>
            <a:r>
              <a:rPr lang="zh-CN" altLang="en-US" sz="2400" dirty="0">
                <a:latin typeface="黑体" pitchFamily="49" charset="-122"/>
                <a:ea typeface="黑体" pitchFamily="49" charset="-122"/>
              </a:rPr>
              <a:t>联动：教师与干部联动研修；区研修员与学校教师、干部联动研修；教研</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a:p>
            <a:pPr>
              <a:lnSpc>
                <a:spcPts val="3400"/>
              </a:lnSpc>
            </a:pPr>
            <a:r>
              <a:rPr lang="en-US" altLang="zh-CN"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科研联动</a:t>
            </a:r>
            <a:r>
              <a:rPr lang="zh-CN" altLang="en-US" sz="2400" dirty="0">
                <a:latin typeface="黑体" pitchFamily="49" charset="-122"/>
                <a:ea typeface="黑体" pitchFamily="49" charset="-122"/>
              </a:rPr>
              <a:t>；对校本教研、学科教研有效支持</a:t>
            </a:r>
          </a:p>
          <a:p>
            <a:pPr>
              <a:lnSpc>
                <a:spcPts val="3400"/>
              </a:lnSpc>
            </a:pPr>
            <a:r>
              <a:rPr lang="zh-CN" altLang="en-US" sz="2400" dirty="0">
                <a:latin typeface="黑体" pitchFamily="49" charset="-122"/>
                <a:ea typeface="黑体" pitchFamily="49" charset="-122"/>
              </a:rPr>
              <a:t>结合：面对面研修与网络研修相结合；</a:t>
            </a:r>
          </a:p>
          <a:p>
            <a:pPr>
              <a:lnSpc>
                <a:spcPts val="3400"/>
              </a:lnSpc>
            </a:pPr>
            <a:r>
              <a:rPr lang="zh-CN" altLang="en-US" sz="2400" dirty="0">
                <a:latin typeface="黑体" pitchFamily="49" charset="-122"/>
                <a:ea typeface="黑体" pitchFamily="49" charset="-122"/>
              </a:rPr>
              <a:t>生成：课例研究的多种资源，多种成果，为转化课程提供条件</a:t>
            </a:r>
          </a:p>
          <a:p>
            <a:pPr>
              <a:lnSpc>
                <a:spcPts val="3400"/>
              </a:lnSpc>
            </a:pPr>
            <a:r>
              <a:rPr lang="zh-CN" altLang="en-US" sz="2400" dirty="0">
                <a:latin typeface="黑体" pitchFamily="49" charset="-122"/>
                <a:ea typeface="黑体" pitchFamily="49" charset="-122"/>
              </a:rPr>
              <a:t>合作：在集体研修、同伴研修、多元合作研修</a:t>
            </a:r>
          </a:p>
          <a:p>
            <a:pPr>
              <a:lnSpc>
                <a:spcPts val="3400"/>
              </a:lnSpc>
            </a:pPr>
            <a:r>
              <a:rPr lang="zh-CN" altLang="en-US" sz="2400" dirty="0">
                <a:latin typeface="黑体" pitchFamily="49" charset="-122"/>
                <a:ea typeface="黑体" pitchFamily="49" charset="-122"/>
              </a:rPr>
              <a:t>下沉：在学校、在组内、在课堂</a:t>
            </a:r>
          </a:p>
          <a:p>
            <a:pPr>
              <a:lnSpc>
                <a:spcPts val="3400"/>
              </a:lnSpc>
            </a:pPr>
            <a:r>
              <a:rPr lang="zh-CN" altLang="en-US" sz="2400" dirty="0">
                <a:latin typeface="黑体" pitchFamily="49" charset="-122"/>
                <a:ea typeface="黑体" pitchFamily="49" charset="-122"/>
              </a:rPr>
              <a:t>持续：不断深化对课例研究项目研修的认识，提升研修实践，保证研修质量。</a:t>
            </a:r>
          </a:p>
          <a:p>
            <a:pPr algn="just">
              <a:lnSpc>
                <a:spcPct val="90000"/>
              </a:lnSpc>
            </a:pPr>
            <a:r>
              <a:rPr lang="zh-CN" altLang="en-US" sz="2400" dirty="0">
                <a:ea typeface="宋体" pitchFamily="2" charset="-122"/>
              </a:rPr>
              <a:t> </a:t>
            </a:r>
          </a:p>
        </p:txBody>
      </p:sp>
      <p:sp>
        <p:nvSpPr>
          <p:cNvPr id="4" name="Rectangle 5"/>
          <p:cNvSpPr txBox="1">
            <a:spLocks noChangeArrowheads="1"/>
          </p:cNvSpPr>
          <p:nvPr/>
        </p:nvSpPr>
        <p:spPr>
          <a:xfrm>
            <a:off x="1598581" y="142852"/>
            <a:ext cx="3071834" cy="79637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课例研修举例</a:t>
            </a:r>
            <a:endParaRPr kumimoji="0" lang="zh-CN" altLang="en-US" sz="36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672869" y="1883421"/>
            <a:ext cx="8674778" cy="3174373"/>
          </a:xfrm>
          <a:prstGeom prst="rect">
            <a:avLst/>
          </a:prstGeom>
          <a:noFill/>
        </p:spPr>
        <p:txBody>
          <a:bodyPr wrap="square" rtlCol="0">
            <a:spAutoFit/>
          </a:bodyPr>
          <a:lstStyle/>
          <a:p>
            <a:pPr>
              <a:lnSpc>
                <a:spcPts val="4840"/>
              </a:lnSpc>
            </a:pPr>
            <a:r>
              <a:rPr lang="zh-CN" altLang="en-US" sz="3200" dirty="0" smtClean="0">
                <a:latin typeface="黑体" pitchFamily="49" charset="-122"/>
                <a:ea typeface="黑体" pitchFamily="49" charset="-122"/>
              </a:rPr>
              <a:t>    网络环境下的校本研修是：</a:t>
            </a:r>
            <a:r>
              <a:rPr lang="zh-CN" altLang="en-US" sz="3200" dirty="0" smtClean="0">
                <a:solidFill>
                  <a:srgbClr val="FF0000"/>
                </a:solidFill>
                <a:latin typeface="黑体" pitchFamily="49" charset="-122"/>
                <a:ea typeface="黑体" pitchFamily="49" charset="-122"/>
              </a:rPr>
              <a:t>着眼于教师在具体的教学活动中真实地发现问题、研究问题、解决问题并有效地利用信息技术及构建信息环</a:t>
            </a:r>
            <a:r>
              <a:rPr lang="en-US" sz="3200" dirty="0" smtClean="0">
                <a:solidFill>
                  <a:srgbClr val="FF0000"/>
                </a:solidFill>
                <a:latin typeface="黑体" pitchFamily="49" charset="-122"/>
                <a:ea typeface="黑体" pitchFamily="49" charset="-122"/>
              </a:rPr>
              <a:t> </a:t>
            </a:r>
            <a:r>
              <a:rPr lang="zh-CN" altLang="en-US" sz="3200" dirty="0" smtClean="0">
                <a:solidFill>
                  <a:srgbClr val="FF0000"/>
                </a:solidFill>
                <a:latin typeface="黑体" pitchFamily="49" charset="-122"/>
                <a:ea typeface="黑体" pitchFamily="49" charset="-122"/>
              </a:rPr>
              <a:t>优化研修手段、过程 、结构</a:t>
            </a:r>
            <a:r>
              <a:rPr lang="en-US" sz="3200" dirty="0" smtClean="0">
                <a:solidFill>
                  <a:srgbClr val="FF0000"/>
                </a:solidFill>
                <a:latin typeface="黑体" pitchFamily="49" charset="-122"/>
                <a:ea typeface="黑体" pitchFamily="49" charset="-122"/>
              </a:rPr>
              <a:t> ,</a:t>
            </a:r>
            <a:r>
              <a:rPr lang="zh-CN" altLang="en-US" sz="3200" dirty="0" smtClean="0">
                <a:solidFill>
                  <a:srgbClr val="FF0000"/>
                </a:solidFill>
                <a:latin typeface="黑体" pitchFamily="49" charset="-122"/>
                <a:ea typeface="黑体" pitchFamily="49" charset="-122"/>
              </a:rPr>
              <a:t>从而整体提高研修水准的实施活动 。</a:t>
            </a:r>
            <a:endParaRPr lang="zh-CN" altLang="en-US" sz="3200" b="1"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1"/>
          </p:nvPr>
        </p:nvSpPr>
        <p:spPr>
          <a:xfrm>
            <a:off x="4027473" y="2298705"/>
            <a:ext cx="7463543" cy="3916377"/>
          </a:xfrm>
        </p:spPr>
        <p:txBody>
          <a:bodyPr/>
          <a:lstStyle/>
          <a:p>
            <a:r>
              <a:rPr lang="zh-CN" altLang="en-US" b="1" dirty="0" smtClean="0">
                <a:ea typeface="宋体" pitchFamily="2" charset="-122"/>
              </a:rPr>
              <a:t>课例研究研修活动</a:t>
            </a:r>
            <a:r>
              <a:rPr lang="zh-CN" altLang="en-US" b="1" dirty="0">
                <a:ea typeface="宋体" pitchFamily="2" charset="-122"/>
              </a:rPr>
              <a:t>的基本流程</a:t>
            </a:r>
            <a:r>
              <a:rPr lang="zh-CN" altLang="en-US" dirty="0">
                <a:ea typeface="宋体" pitchFamily="2" charset="-122"/>
              </a:rPr>
              <a:t> </a:t>
            </a:r>
          </a:p>
        </p:txBody>
      </p:sp>
      <p:grpSp>
        <p:nvGrpSpPr>
          <p:cNvPr id="2" name="Group 5"/>
          <p:cNvGrpSpPr>
            <a:grpSpLocks/>
          </p:cNvGrpSpPr>
          <p:nvPr/>
        </p:nvGrpSpPr>
        <p:grpSpPr bwMode="auto">
          <a:xfrm>
            <a:off x="1391375" y="1331914"/>
            <a:ext cx="2117769" cy="4860925"/>
            <a:chOff x="703" y="686"/>
            <a:chExt cx="1000" cy="3062"/>
          </a:xfrm>
        </p:grpSpPr>
        <p:sp>
          <p:nvSpPr>
            <p:cNvPr id="151558" name="AutoShape 6"/>
            <p:cNvSpPr>
              <a:spLocks noChangeArrowheads="1"/>
            </p:cNvSpPr>
            <p:nvPr/>
          </p:nvSpPr>
          <p:spPr bwMode="auto">
            <a:xfrm>
              <a:off x="703" y="686"/>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前期调研</a:t>
              </a:r>
              <a:endParaRPr lang="zh-CN" altLang="en-US" sz="2000" b="1" dirty="0">
                <a:ea typeface="宋体" pitchFamily="2" charset="-122"/>
              </a:endParaRPr>
            </a:p>
          </p:txBody>
        </p:sp>
        <p:sp>
          <p:nvSpPr>
            <p:cNvPr id="151559" name="AutoShape 7"/>
            <p:cNvSpPr>
              <a:spLocks noChangeArrowheads="1"/>
            </p:cNvSpPr>
            <p:nvPr/>
          </p:nvSpPr>
          <p:spPr bwMode="auto">
            <a:xfrm>
              <a:off x="703" y="1132"/>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确定主题</a:t>
              </a:r>
              <a:endParaRPr lang="zh-CN" altLang="en-US" sz="2000" b="1" dirty="0">
                <a:ea typeface="宋体" pitchFamily="2" charset="-122"/>
              </a:endParaRPr>
            </a:p>
          </p:txBody>
        </p:sp>
        <p:sp>
          <p:nvSpPr>
            <p:cNvPr id="151560" name="AutoShape 8"/>
            <p:cNvSpPr>
              <a:spLocks noChangeArrowheads="1"/>
            </p:cNvSpPr>
            <p:nvPr/>
          </p:nvSpPr>
          <p:spPr bwMode="auto">
            <a:xfrm>
              <a:off x="703" y="2545"/>
              <a:ext cx="1000" cy="462"/>
            </a:xfrm>
            <a:prstGeom prst="downArrowCallout">
              <a:avLst>
                <a:gd name="adj1" fmla="val 22567"/>
                <a:gd name="adj2" fmla="val 47639"/>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行为跟进  </a:t>
              </a:r>
              <a:endParaRPr lang="zh-CN" altLang="en-US" sz="2000" b="1" dirty="0">
                <a:ea typeface="宋体" pitchFamily="2" charset="-122"/>
              </a:endParaRPr>
            </a:p>
          </p:txBody>
        </p:sp>
        <p:sp>
          <p:nvSpPr>
            <p:cNvPr id="151561" name="AutoShape 9"/>
            <p:cNvSpPr>
              <a:spLocks noChangeArrowheads="1"/>
            </p:cNvSpPr>
            <p:nvPr/>
          </p:nvSpPr>
          <p:spPr bwMode="auto">
            <a:xfrm>
              <a:off x="703" y="1619"/>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查阅文献</a:t>
              </a:r>
              <a:endParaRPr lang="zh-CN" altLang="en-US" sz="2000" b="1" dirty="0">
                <a:ea typeface="宋体" pitchFamily="2" charset="-122"/>
              </a:endParaRPr>
            </a:p>
          </p:txBody>
        </p:sp>
        <p:sp>
          <p:nvSpPr>
            <p:cNvPr id="151562" name="AutoShape 10"/>
            <p:cNvSpPr>
              <a:spLocks noChangeArrowheads="1"/>
            </p:cNvSpPr>
            <p:nvPr/>
          </p:nvSpPr>
          <p:spPr bwMode="auto">
            <a:xfrm>
              <a:off x="703" y="3007"/>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solidFill>
                    <a:srgbClr val="FF0000"/>
                  </a:solidFill>
                  <a:latin typeface="楷体" pitchFamily="49" charset="-122"/>
                  <a:ea typeface="楷体" pitchFamily="49" charset="-122"/>
                </a:rPr>
                <a:t>反思归纳</a:t>
              </a:r>
              <a:endParaRPr lang="zh-CN" altLang="en-US" sz="2000" b="1" dirty="0">
                <a:solidFill>
                  <a:srgbClr val="FF0000"/>
                </a:solidFill>
                <a:ea typeface="宋体" pitchFamily="2" charset="-122"/>
              </a:endParaRPr>
            </a:p>
          </p:txBody>
        </p:sp>
        <p:sp>
          <p:nvSpPr>
            <p:cNvPr id="151563" name="Rectangle 11"/>
            <p:cNvSpPr>
              <a:spLocks noChangeArrowheads="1"/>
            </p:cNvSpPr>
            <p:nvPr/>
          </p:nvSpPr>
          <p:spPr bwMode="auto">
            <a:xfrm>
              <a:off x="703" y="3470"/>
              <a:ext cx="1000"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交流传播</a:t>
              </a:r>
              <a:endParaRPr lang="zh-CN" altLang="en-US" sz="2000" b="1" dirty="0">
                <a:ea typeface="宋体" pitchFamily="2" charset="-122"/>
              </a:endParaRPr>
            </a:p>
          </p:txBody>
        </p:sp>
        <p:sp>
          <p:nvSpPr>
            <p:cNvPr id="151564" name="AutoShape 12"/>
            <p:cNvSpPr>
              <a:spLocks noChangeArrowheads="1"/>
            </p:cNvSpPr>
            <p:nvPr/>
          </p:nvSpPr>
          <p:spPr bwMode="auto">
            <a:xfrm>
              <a:off x="703" y="2082"/>
              <a:ext cx="1000" cy="463"/>
            </a:xfrm>
            <a:prstGeom prst="downArrowCallout">
              <a:avLst>
                <a:gd name="adj1" fmla="val 22518"/>
                <a:gd name="adj2" fmla="val 47536"/>
                <a:gd name="adj3" fmla="val 16667"/>
                <a:gd name="adj4" fmla="val 66667"/>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制定方案  </a:t>
              </a:r>
              <a:endParaRPr lang="zh-CN" altLang="en-US" sz="2000" b="1" dirty="0">
                <a:ea typeface="宋体" pitchFamily="2" charset="-122"/>
              </a:endParaRPr>
            </a:p>
          </p:txBody>
        </p:sp>
      </p:grpSp>
      <p:sp>
        <p:nvSpPr>
          <p:cNvPr id="151565" name="AutoShape 13"/>
          <p:cNvSpPr>
            <a:spLocks noChangeArrowheads="1"/>
          </p:cNvSpPr>
          <p:nvPr/>
        </p:nvSpPr>
        <p:spPr bwMode="auto">
          <a:xfrm>
            <a:off x="3509144" y="4346575"/>
            <a:ext cx="1853047" cy="293688"/>
          </a:xfrm>
          <a:prstGeom prst="rightArrow">
            <a:avLst>
              <a:gd name="adj1" fmla="val 50000"/>
              <a:gd name="adj2" fmla="val 118243"/>
            </a:avLst>
          </a:prstGeom>
          <a:solidFill>
            <a:srgbClr val="FFFFFF"/>
          </a:solidFill>
          <a:ln w="19050">
            <a:solidFill>
              <a:srgbClr val="00CC66"/>
            </a:solidFill>
            <a:miter lim="800000"/>
            <a:headEnd/>
            <a:tailEnd/>
          </a:ln>
        </p:spPr>
        <p:txBody>
          <a:bodyPr/>
          <a:lstStyle/>
          <a:p>
            <a:endParaRPr lang="zh-CN" altLang="en-US"/>
          </a:p>
        </p:txBody>
      </p:sp>
      <p:grpSp>
        <p:nvGrpSpPr>
          <p:cNvPr id="3" name="Group 20"/>
          <p:cNvGrpSpPr>
            <a:grpSpLocks/>
          </p:cNvGrpSpPr>
          <p:nvPr/>
        </p:nvGrpSpPr>
        <p:grpSpPr bwMode="auto">
          <a:xfrm>
            <a:off x="5362192" y="3317876"/>
            <a:ext cx="5825983" cy="2498725"/>
            <a:chOff x="2532" y="2090"/>
            <a:chExt cx="2751" cy="1574"/>
          </a:xfrm>
        </p:grpSpPr>
        <p:sp>
          <p:nvSpPr>
            <p:cNvPr id="151556" name="Rectangle 4"/>
            <p:cNvSpPr>
              <a:spLocks noChangeArrowheads="1"/>
            </p:cNvSpPr>
            <p:nvPr/>
          </p:nvSpPr>
          <p:spPr bwMode="auto">
            <a:xfrm>
              <a:off x="2532" y="2090"/>
              <a:ext cx="2751" cy="1574"/>
            </a:xfrm>
            <a:prstGeom prst="rect">
              <a:avLst/>
            </a:prstGeom>
            <a:solidFill>
              <a:srgbClr val="FFFFFF"/>
            </a:solidFill>
            <a:ln w="19050">
              <a:solidFill>
                <a:srgbClr val="00CC66"/>
              </a:solidFill>
              <a:miter lim="800000"/>
              <a:headEnd/>
              <a:tailEnd/>
            </a:ln>
          </p:spPr>
          <p:txBody>
            <a:bodyPr/>
            <a:lstStyle/>
            <a:p>
              <a:endParaRPr lang="zh-CN" altLang="en-US"/>
            </a:p>
          </p:txBody>
        </p:sp>
        <p:sp>
          <p:nvSpPr>
            <p:cNvPr id="151566" name="Rectangle 14"/>
            <p:cNvSpPr>
              <a:spLocks noChangeArrowheads="1"/>
            </p:cNvSpPr>
            <p:nvPr/>
          </p:nvSpPr>
          <p:spPr bwMode="auto">
            <a:xfrm>
              <a:off x="3408" y="2268"/>
              <a:ext cx="875"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教学设计</a:t>
              </a:r>
              <a:endParaRPr lang="zh-CN" altLang="en-US" sz="2000" b="1" dirty="0">
                <a:ea typeface="宋体" pitchFamily="2" charset="-122"/>
              </a:endParaRPr>
            </a:p>
          </p:txBody>
        </p:sp>
        <p:sp>
          <p:nvSpPr>
            <p:cNvPr id="151567" name="Rectangle 15"/>
            <p:cNvSpPr>
              <a:spLocks noChangeArrowheads="1"/>
            </p:cNvSpPr>
            <p:nvPr/>
          </p:nvSpPr>
          <p:spPr bwMode="auto">
            <a:xfrm>
              <a:off x="4283" y="2776"/>
              <a:ext cx="875"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课堂观察</a:t>
              </a:r>
              <a:endParaRPr lang="zh-CN" altLang="en-US" sz="2000" b="1" dirty="0">
                <a:ea typeface="宋体" pitchFamily="2" charset="-122"/>
              </a:endParaRPr>
            </a:p>
          </p:txBody>
        </p:sp>
        <p:sp>
          <p:nvSpPr>
            <p:cNvPr id="151568" name="Rectangle 16"/>
            <p:cNvSpPr>
              <a:spLocks noChangeArrowheads="1"/>
            </p:cNvSpPr>
            <p:nvPr/>
          </p:nvSpPr>
          <p:spPr bwMode="auto">
            <a:xfrm>
              <a:off x="2657" y="2776"/>
              <a:ext cx="876" cy="278"/>
            </a:xfrm>
            <a:prstGeom prst="rect">
              <a:avLst/>
            </a:prstGeom>
            <a:solidFill>
              <a:srgbClr val="FFFFFF"/>
            </a:solidFill>
            <a:ln w="19050">
              <a:solidFill>
                <a:srgbClr val="00CC66"/>
              </a:solidFill>
              <a:miter lim="800000"/>
              <a:headEnd/>
              <a:tailEnd/>
            </a:ln>
          </p:spPr>
          <p:txBody>
            <a:bodyPr/>
            <a:lstStyle/>
            <a:p>
              <a:pPr algn="ctr"/>
              <a:r>
                <a:rPr lang="zh-CN" altLang="en-US" sz="2000" b="1" dirty="0">
                  <a:latin typeface="楷体" pitchFamily="49" charset="-122"/>
                  <a:ea typeface="楷体" pitchFamily="49" charset="-122"/>
                </a:rPr>
                <a:t>反馈会议</a:t>
              </a:r>
              <a:endParaRPr lang="zh-CN" altLang="en-US" sz="2000" b="1" dirty="0">
                <a:ea typeface="宋体" pitchFamily="2" charset="-122"/>
              </a:endParaRPr>
            </a:p>
          </p:txBody>
        </p:sp>
        <p:sp>
          <p:nvSpPr>
            <p:cNvPr id="151569" name="AutoShape 17"/>
            <p:cNvSpPr>
              <a:spLocks noChangeArrowheads="1"/>
            </p:cNvSpPr>
            <p:nvPr/>
          </p:nvSpPr>
          <p:spPr bwMode="auto">
            <a:xfrm>
              <a:off x="4533" y="2337"/>
              <a:ext cx="500" cy="463"/>
            </a:xfrm>
            <a:prstGeom prst="curvedLeftArrow">
              <a:avLst>
                <a:gd name="adj1" fmla="val 20000"/>
                <a:gd name="adj2" fmla="val 40000"/>
                <a:gd name="adj3" fmla="val 35997"/>
              </a:avLst>
            </a:prstGeom>
            <a:solidFill>
              <a:srgbClr val="FFFFFF"/>
            </a:solidFill>
            <a:ln w="19050">
              <a:solidFill>
                <a:srgbClr val="00CC66"/>
              </a:solidFill>
              <a:miter lim="800000"/>
              <a:headEnd/>
              <a:tailEnd/>
            </a:ln>
          </p:spPr>
          <p:txBody>
            <a:bodyPr/>
            <a:lstStyle/>
            <a:p>
              <a:endParaRPr lang="zh-CN" altLang="en-US"/>
            </a:p>
          </p:txBody>
        </p:sp>
        <p:sp>
          <p:nvSpPr>
            <p:cNvPr id="151570" name="AutoShape 18"/>
            <p:cNvSpPr>
              <a:spLocks noChangeArrowheads="1"/>
            </p:cNvSpPr>
            <p:nvPr/>
          </p:nvSpPr>
          <p:spPr bwMode="auto">
            <a:xfrm flipH="1">
              <a:off x="3408" y="3099"/>
              <a:ext cx="875" cy="277"/>
            </a:xfrm>
            <a:prstGeom prst="curvedUpArrow">
              <a:avLst>
                <a:gd name="adj1" fmla="val 63177"/>
                <a:gd name="adj2" fmla="val 126354"/>
                <a:gd name="adj3" fmla="val 33333"/>
              </a:avLst>
            </a:prstGeom>
            <a:solidFill>
              <a:srgbClr val="FFFFFF"/>
            </a:solidFill>
            <a:ln w="19050">
              <a:solidFill>
                <a:srgbClr val="00CC66"/>
              </a:solidFill>
              <a:miter lim="800000"/>
              <a:headEnd/>
              <a:tailEnd/>
            </a:ln>
          </p:spPr>
          <p:txBody>
            <a:bodyPr/>
            <a:lstStyle/>
            <a:p>
              <a:endParaRPr lang="zh-CN" altLang="en-US"/>
            </a:p>
          </p:txBody>
        </p:sp>
        <p:sp>
          <p:nvSpPr>
            <p:cNvPr id="151571" name="AutoShape 19"/>
            <p:cNvSpPr>
              <a:spLocks noChangeArrowheads="1"/>
            </p:cNvSpPr>
            <p:nvPr/>
          </p:nvSpPr>
          <p:spPr bwMode="auto">
            <a:xfrm rot="11411655">
              <a:off x="2735" y="2295"/>
              <a:ext cx="500" cy="463"/>
            </a:xfrm>
            <a:prstGeom prst="curvedLeftArrow">
              <a:avLst>
                <a:gd name="adj1" fmla="val 20000"/>
                <a:gd name="adj2" fmla="val 40000"/>
                <a:gd name="adj3" fmla="val 35997"/>
              </a:avLst>
            </a:prstGeom>
            <a:solidFill>
              <a:srgbClr val="FFFFFF"/>
            </a:solidFill>
            <a:ln w="19050">
              <a:solidFill>
                <a:srgbClr val="00CC66"/>
              </a:solidFill>
              <a:miter lim="800000"/>
              <a:headEnd/>
              <a:tailEnd/>
            </a:ln>
          </p:spPr>
          <p:txBody>
            <a:bodyPr/>
            <a:lstStyle/>
            <a:p>
              <a:endParaRPr lang="zh-CN" altLang="en-US"/>
            </a:p>
          </p:txBody>
        </p:sp>
      </p:grpSp>
      <p:sp>
        <p:nvSpPr>
          <p:cNvPr id="21" name="Rectangle 5"/>
          <p:cNvSpPr txBox="1">
            <a:spLocks noChangeArrowheads="1"/>
          </p:cNvSpPr>
          <p:nvPr/>
        </p:nvSpPr>
        <p:spPr>
          <a:xfrm>
            <a:off x="1598581" y="142852"/>
            <a:ext cx="3071834" cy="79637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课例研修举例</a:t>
            </a:r>
            <a:endParaRPr kumimoji="0" lang="zh-CN" altLang="en-US" sz="36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
        <p:nvSpPr>
          <p:cNvPr id="25" name="Rectangle 2"/>
          <p:cNvSpPr>
            <a:spLocks noGrp="1" noChangeArrowheads="1"/>
          </p:cNvSpPr>
          <p:nvPr>
            <p:ph type="title"/>
          </p:nvPr>
        </p:nvSpPr>
        <p:spPr>
          <a:xfrm>
            <a:off x="5741985" y="1071546"/>
            <a:ext cx="3416595" cy="582065"/>
          </a:xfrm>
        </p:spPr>
        <p:txBody>
          <a:bodyPr/>
          <a:lstStyle/>
          <a:p>
            <a:r>
              <a:rPr lang="en-US" altLang="zh-CN" sz="3600" dirty="0" smtClean="0">
                <a:latin typeface="宋体"/>
                <a:ea typeface="宋体"/>
              </a:rPr>
              <a:t>【</a:t>
            </a:r>
            <a:r>
              <a:rPr lang="zh-CN" altLang="en-US" sz="3600" dirty="0" smtClean="0">
                <a:latin typeface="黑体" pitchFamily="49" charset="-122"/>
                <a:ea typeface="黑体" pitchFamily="49" charset="-122"/>
              </a:rPr>
              <a:t>研修实践</a:t>
            </a:r>
            <a:r>
              <a:rPr lang="en-US" altLang="zh-CN" sz="3600" dirty="0" smtClean="0">
                <a:latin typeface="宋体"/>
                <a:ea typeface="宋体"/>
              </a:rPr>
              <a:t>】</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305259105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5574" y="1060985"/>
            <a:ext cx="6435689" cy="724941"/>
          </a:xfrm>
        </p:spPr>
        <p:txBody>
          <a:bodyPr/>
          <a:lstStyle/>
          <a:p>
            <a:r>
              <a:rPr lang="zh-CN" altLang="en-US" sz="3600" dirty="0" smtClean="0">
                <a:latin typeface="黑体" pitchFamily="49" charset="-122"/>
                <a:ea typeface="黑体" pitchFamily="49" charset="-122"/>
              </a:rPr>
              <a:t>课例研究研修活动</a:t>
            </a:r>
            <a:r>
              <a:rPr lang="zh-CN" altLang="en-US" sz="3600" dirty="0">
                <a:latin typeface="黑体" pitchFamily="49" charset="-122"/>
                <a:ea typeface="黑体" pitchFamily="49" charset="-122"/>
              </a:rPr>
              <a:t>的变式</a:t>
            </a:r>
          </a:p>
        </p:txBody>
      </p:sp>
      <p:sp>
        <p:nvSpPr>
          <p:cNvPr id="160771" name="Rectangle 3"/>
          <p:cNvSpPr>
            <a:spLocks noGrp="1" noChangeArrowheads="1"/>
          </p:cNvSpPr>
          <p:nvPr>
            <p:ph type="body" idx="1"/>
          </p:nvPr>
        </p:nvSpPr>
        <p:spPr>
          <a:xfrm>
            <a:off x="610878" y="1885349"/>
            <a:ext cx="10978516" cy="3972543"/>
          </a:xfrm>
        </p:spPr>
        <p:txBody>
          <a:bodyPr/>
          <a:lstStyle/>
          <a:p>
            <a:r>
              <a:rPr lang="zh-CN" altLang="en-US" sz="2800" dirty="0">
                <a:ea typeface="宋体" pitchFamily="2" charset="-122"/>
              </a:rPr>
              <a:t>关于课例研究的操作模式</a:t>
            </a:r>
            <a:r>
              <a:rPr lang="en-US" altLang="zh-CN" sz="2800" dirty="0">
                <a:ea typeface="宋体" pitchFamily="2" charset="-122"/>
              </a:rPr>
              <a:t>:</a:t>
            </a:r>
          </a:p>
          <a:p>
            <a:r>
              <a:rPr lang="zh-CN" altLang="en-US" sz="2800" dirty="0">
                <a:ea typeface="宋体" pitchFamily="2" charset="-122"/>
              </a:rPr>
              <a:t>第一类：一位教师围绕主题，就同一教学课题连续上多次研究课</a:t>
            </a:r>
            <a:r>
              <a:rPr lang="en-US" altLang="zh-CN" sz="2800" dirty="0">
                <a:ea typeface="宋体" pitchFamily="2" charset="-122"/>
              </a:rPr>
              <a:t>(</a:t>
            </a:r>
            <a:r>
              <a:rPr lang="zh-CN" altLang="en-US" sz="2800" dirty="0">
                <a:ea typeface="宋体" pitchFamily="2" charset="-122"/>
              </a:rPr>
              <a:t>一人同课多轮</a:t>
            </a:r>
            <a:r>
              <a:rPr lang="en-US" altLang="zh-CN" sz="2800" dirty="0">
                <a:ea typeface="宋体" pitchFamily="2" charset="-122"/>
              </a:rPr>
              <a:t>)</a:t>
            </a:r>
            <a:r>
              <a:rPr lang="zh-CN" altLang="en-US" sz="2800" dirty="0">
                <a:ea typeface="宋体" pitchFamily="2" charset="-122"/>
              </a:rPr>
              <a:t>。</a:t>
            </a:r>
          </a:p>
          <a:p>
            <a:r>
              <a:rPr lang="zh-CN" altLang="en-US" sz="2800" dirty="0">
                <a:ea typeface="宋体" pitchFamily="2" charset="-122"/>
              </a:rPr>
              <a:t>第二类：几位教师围绕同一主题，就同一教学课题先后顺次上多次研究课 </a:t>
            </a:r>
            <a:r>
              <a:rPr lang="en-US" altLang="zh-CN" sz="2800" dirty="0">
                <a:ea typeface="宋体" pitchFamily="2" charset="-122"/>
              </a:rPr>
              <a:t>(</a:t>
            </a:r>
            <a:r>
              <a:rPr lang="zh-CN" altLang="en-US" sz="2800" dirty="0">
                <a:ea typeface="宋体" pitchFamily="2" charset="-122"/>
              </a:rPr>
              <a:t>多人同课循环</a:t>
            </a:r>
            <a:r>
              <a:rPr lang="en-US" altLang="zh-CN" sz="2800" dirty="0">
                <a:ea typeface="宋体" pitchFamily="2" charset="-122"/>
              </a:rPr>
              <a:t>)</a:t>
            </a:r>
            <a:r>
              <a:rPr lang="zh-CN" altLang="en-US" sz="2800" dirty="0">
                <a:ea typeface="宋体" pitchFamily="2" charset="-122"/>
              </a:rPr>
              <a:t>。</a:t>
            </a:r>
          </a:p>
          <a:p>
            <a:r>
              <a:rPr lang="zh-CN" altLang="en-US" sz="2800" dirty="0">
                <a:ea typeface="宋体" pitchFamily="2" charset="-122"/>
              </a:rPr>
              <a:t>第三类：几位教师围绕同一主题，就不同教学课题先后顺次上多轮研究课。</a:t>
            </a:r>
          </a:p>
          <a:p>
            <a:r>
              <a:rPr lang="zh-CN" altLang="en-US" sz="2800" dirty="0">
                <a:ea typeface="宋体" pitchFamily="2" charset="-122"/>
              </a:rPr>
              <a:t>第四类：一个教师围绕主题，就不同教学课题连续上多次研究课。 </a:t>
            </a:r>
          </a:p>
        </p:txBody>
      </p:sp>
      <p:sp>
        <p:nvSpPr>
          <p:cNvPr id="4" name="Rectangle 5"/>
          <p:cNvSpPr txBox="1">
            <a:spLocks noChangeArrowheads="1"/>
          </p:cNvSpPr>
          <p:nvPr/>
        </p:nvSpPr>
        <p:spPr>
          <a:xfrm>
            <a:off x="1598581" y="142852"/>
            <a:ext cx="3071834" cy="79637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0" i="0" u="none" strike="noStrike" kern="1200" cap="none" spc="0" normalizeH="0" baseline="0" noProof="0" dirty="0" smtClean="0">
                <a:ln>
                  <a:noFill/>
                </a:ln>
                <a:solidFill>
                  <a:srgbClr val="C00000"/>
                </a:solidFill>
                <a:effectLst/>
                <a:uLnTx/>
                <a:uFillTx/>
                <a:latin typeface="黑体" pitchFamily="49" charset="-122"/>
                <a:ea typeface="黑体" pitchFamily="49" charset="-122"/>
                <a:cs typeface="+mj-cs"/>
              </a:rPr>
              <a:t>课例研修举例</a:t>
            </a:r>
            <a:endParaRPr kumimoji="0" lang="zh-CN" altLang="en-US" sz="3600" b="0" i="0" u="none" strike="noStrike" kern="1200" cap="none" spc="0" normalizeH="0" baseline="0" noProof="0" dirty="0">
              <a:ln>
                <a:noFill/>
              </a:ln>
              <a:solidFill>
                <a:srgbClr val="C00000"/>
              </a:solidFill>
              <a:effectLst/>
              <a:uLnTx/>
              <a:uFillTx/>
              <a:latin typeface="黑体" pitchFamily="49" charset="-122"/>
              <a:ea typeface="黑体" pitchFamily="49" charset="-122"/>
              <a:cs typeface="+mj-cs"/>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stCxn id="9" idx="6"/>
          </p:cNvCxnSpPr>
          <p:nvPr/>
        </p:nvCxnSpPr>
        <p:spPr>
          <a:xfrm>
            <a:off x="3902931" y="3429000"/>
            <a:ext cx="5436004" cy="0"/>
          </a:xfrm>
          <a:prstGeom prst="line">
            <a:avLst/>
          </a:prstGeom>
          <a:noFill/>
          <a:ln w="5715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 name="TextBox 8"/>
          <p:cNvSpPr txBox="1"/>
          <p:nvPr/>
        </p:nvSpPr>
        <p:spPr>
          <a:xfrm>
            <a:off x="4155559" y="2708921"/>
            <a:ext cx="5111903" cy="646331"/>
          </a:xfrm>
          <a:prstGeom prst="rect">
            <a:avLst/>
          </a:prstGeom>
          <a:noFill/>
        </p:spPr>
        <p:txBody>
          <a:bodyPr wrap="square" rtlCol="0">
            <a:spAutoFit/>
          </a:bodyPr>
          <a:lstStyle/>
          <a:p>
            <a:r>
              <a:rPr lang="zh-CN" altLang="en-US" sz="3600" b="1" dirty="0" smtClean="0">
                <a:solidFill>
                  <a:schemeClr val="tx1">
                    <a:lumMod val="65000"/>
                    <a:lumOff val="35000"/>
                  </a:schemeClr>
                </a:solidFill>
                <a:latin typeface="微软雅黑" pitchFamily="34" charset="-122"/>
                <a:ea typeface="微软雅黑" pitchFamily="34" charset="-122"/>
              </a:rPr>
              <a:t>第三章</a:t>
            </a:r>
            <a:r>
              <a:rPr lang="zh-CN" altLang="en-US" sz="3600" b="1" baseline="0" dirty="0" smtClean="0">
                <a:solidFill>
                  <a:schemeClr val="tx1">
                    <a:lumMod val="65000"/>
                    <a:lumOff val="35000"/>
                  </a:schemeClr>
                </a:solidFill>
                <a:latin typeface="微软雅黑" pitchFamily="34" charset="-122"/>
                <a:ea typeface="微软雅黑" pitchFamily="34" charset="-122"/>
              </a:rPr>
              <a:t>   </a:t>
            </a:r>
            <a:r>
              <a:rPr lang="zh-CN" altLang="en-US" sz="3600" b="1" dirty="0" smtClean="0">
                <a:solidFill>
                  <a:schemeClr val="tx1">
                    <a:lumMod val="65000"/>
                    <a:lumOff val="35000"/>
                  </a:schemeClr>
                </a:solidFill>
                <a:latin typeface="微软雅黑" pitchFamily="34" charset="-122"/>
                <a:ea typeface="微软雅黑" pitchFamily="34" charset="-122"/>
              </a:rPr>
              <a:t>校本研修</a:t>
            </a:r>
            <a:endParaRPr lang="zh-CN" altLang="en-US" sz="3600" b="1" dirty="0">
              <a:solidFill>
                <a:schemeClr val="tx1">
                  <a:lumMod val="65000"/>
                  <a:lumOff val="35000"/>
                </a:schemeClr>
              </a:solidFill>
              <a:latin typeface="微软雅黑" pitchFamily="34" charset="-122"/>
              <a:ea typeface="微软雅黑" pitchFamily="34" charset="-122"/>
            </a:endParaRPr>
          </a:p>
        </p:txBody>
      </p:sp>
      <p:sp>
        <p:nvSpPr>
          <p:cNvPr id="9" name="椭圆 8"/>
          <p:cNvSpPr/>
          <p:nvPr/>
        </p:nvSpPr>
        <p:spPr>
          <a:xfrm>
            <a:off x="2102731" y="2528900"/>
            <a:ext cx="1800200" cy="1800200"/>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p:nvSpPr>
        <p:spPr>
          <a:xfrm>
            <a:off x="2592531" y="2907000"/>
            <a:ext cx="792000" cy="1044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884333" y="214290"/>
            <a:ext cx="3073240" cy="586361"/>
          </a:xfrm>
          <a:prstGeom prst="rect">
            <a:avLst/>
          </a:prstGeom>
          <a:noFill/>
          <a:ln w="9525">
            <a:noFill/>
            <a:miter lim="800000"/>
            <a:headEnd/>
            <a:tailEnd/>
          </a:ln>
        </p:spPr>
        <p:txBody>
          <a:bodyPr wrap="none" lIns="93009" tIns="46505" rIns="93009" bIns="46505">
            <a:spAutoFit/>
          </a:bodyPr>
          <a:lstStyle/>
          <a:p>
            <a:pPr defTabSz="929468"/>
            <a:r>
              <a:rPr lang="en-US" altLang="en-US" sz="3200" b="1" dirty="0" smtClean="0">
                <a:solidFill>
                  <a:srgbClr val="FF0000"/>
                </a:solidFill>
                <a:latin typeface="微软雅黑" pitchFamily="34" charset="-122"/>
                <a:ea typeface="微软雅黑" pitchFamily="34" charset="-122"/>
              </a:rPr>
              <a:t>何为</a:t>
            </a:r>
            <a:r>
              <a:rPr lang="zh-CN" altLang="en-US" sz="3200" b="1" dirty="0" smtClean="0">
                <a:solidFill>
                  <a:srgbClr val="FF0000"/>
                </a:solidFill>
                <a:latin typeface="微软雅黑" pitchFamily="34" charset="-122"/>
                <a:ea typeface="微软雅黑" pitchFamily="34" charset="-122"/>
              </a:rPr>
              <a:t>是校本研修</a:t>
            </a:r>
            <a:endParaRPr lang="en-US" altLang="zh-CN" sz="3200" b="1" dirty="0">
              <a:solidFill>
                <a:srgbClr val="FF0000"/>
              </a:solidFill>
              <a:latin typeface="微软雅黑" pitchFamily="34" charset="-122"/>
              <a:ea typeface="微软雅黑" pitchFamily="34" charset="-122"/>
            </a:endParaRPr>
          </a:p>
        </p:txBody>
      </p:sp>
      <p:sp>
        <p:nvSpPr>
          <p:cNvPr id="21509" name="矩形 4"/>
          <p:cNvSpPr>
            <a:spLocks noChangeArrowheads="1"/>
          </p:cNvSpPr>
          <p:nvPr/>
        </p:nvSpPr>
        <p:spPr bwMode="auto">
          <a:xfrm>
            <a:off x="1384267" y="1428736"/>
            <a:ext cx="9971492" cy="3994325"/>
          </a:xfrm>
          <a:prstGeom prst="rect">
            <a:avLst/>
          </a:prstGeom>
          <a:noFill/>
          <a:ln w="9525">
            <a:noFill/>
            <a:miter lim="800000"/>
            <a:headEnd/>
            <a:tailEnd/>
          </a:ln>
        </p:spPr>
        <p:txBody>
          <a:bodyPr wrap="square" lIns="100824" tIns="50411" rIns="100824" bIns="50411">
            <a:spAutoFit/>
          </a:bodyPr>
          <a:lstStyle/>
          <a:p>
            <a:pPr>
              <a:lnSpc>
                <a:spcPts val="4360"/>
              </a:lnSpc>
            </a:pPr>
            <a:r>
              <a:rPr lang="zh-CN" altLang="zh-CN" sz="2800" b="1" dirty="0" smtClean="0">
                <a:ea typeface="黑体-简 细体"/>
              </a:rPr>
              <a:t>【</a:t>
            </a:r>
            <a:r>
              <a:rPr lang="zh-CN" altLang="zh-CN" sz="2800" dirty="0">
                <a:ea typeface="黑体-简 细体"/>
              </a:rPr>
              <a:t>三句话揭示“校本研修”的内涵与基本特征。</a:t>
            </a:r>
            <a:r>
              <a:rPr lang="zh-CN" altLang="zh-CN" sz="2800" b="1" dirty="0">
                <a:ea typeface="黑体-简 细体"/>
              </a:rPr>
              <a:t>】</a:t>
            </a:r>
            <a:r>
              <a:rPr lang="zh-CN" altLang="zh-CN" sz="2800" dirty="0">
                <a:ea typeface="黑体-简 细体"/>
              </a:rPr>
              <a:t> </a:t>
            </a:r>
          </a:p>
          <a:p>
            <a:pPr>
              <a:lnSpc>
                <a:spcPts val="4360"/>
              </a:lnSpc>
            </a:pPr>
            <a:endParaRPr lang="en-US" altLang="zh-CN" sz="2800" dirty="0" smtClean="0">
              <a:ea typeface="黑体-简 细体"/>
            </a:endParaRPr>
          </a:p>
          <a:p>
            <a:pPr>
              <a:lnSpc>
                <a:spcPts val="4360"/>
              </a:lnSpc>
            </a:pPr>
            <a:r>
              <a:rPr lang="zh-CN" altLang="zh-CN" sz="2800" dirty="0" smtClean="0">
                <a:ea typeface="黑体-简 细体"/>
              </a:rPr>
              <a:t>1</a:t>
            </a:r>
            <a:r>
              <a:rPr lang="en-US" altLang="zh-CN" sz="2800" dirty="0" smtClean="0">
                <a:ea typeface="黑体-简 细体"/>
              </a:rPr>
              <a:t>.</a:t>
            </a:r>
            <a:r>
              <a:rPr lang="zh-CN" altLang="zh-CN" sz="2800" dirty="0" smtClean="0">
                <a:ea typeface="黑体-简 细体"/>
              </a:rPr>
              <a:t>“</a:t>
            </a:r>
            <a:r>
              <a:rPr lang="zh-CN" altLang="zh-CN" sz="2800" dirty="0">
                <a:ea typeface="黑体-简 细体"/>
              </a:rPr>
              <a:t>为了学校和教师的发展”这是“校本研修”的根本</a:t>
            </a:r>
            <a:r>
              <a:rPr lang="zh-CN" altLang="zh-CN" sz="2800" dirty="0" smtClean="0">
                <a:ea typeface="黑体-简 细体"/>
              </a:rPr>
              <a:t>目的</a:t>
            </a:r>
            <a:r>
              <a:rPr lang="zh-CN" altLang="en-US" sz="2800" dirty="0" smtClean="0">
                <a:ea typeface="黑体-简 细体"/>
              </a:rPr>
              <a:t>。 </a:t>
            </a:r>
            <a:endParaRPr lang="en-US" altLang="zh-CN" sz="2800" dirty="0" smtClean="0">
              <a:ea typeface="黑体-简 细体"/>
            </a:endParaRPr>
          </a:p>
          <a:p>
            <a:pPr>
              <a:lnSpc>
                <a:spcPts val="4360"/>
              </a:lnSpc>
            </a:pPr>
            <a:r>
              <a:rPr lang="zh-CN" altLang="en-US" sz="2800" dirty="0" smtClean="0">
                <a:ea typeface="黑体-简 细体"/>
              </a:rPr>
              <a:t> </a:t>
            </a:r>
            <a:r>
              <a:rPr lang="zh-CN" altLang="en-US" sz="2800" dirty="0">
                <a:ea typeface="黑体-简 细体"/>
              </a:rPr>
              <a:t> </a:t>
            </a:r>
            <a:r>
              <a:rPr lang="zh-CN" altLang="en-US" sz="2800" dirty="0" smtClean="0">
                <a:ea typeface="黑体-简 细体"/>
              </a:rPr>
              <a:t>     </a:t>
            </a:r>
            <a:r>
              <a:rPr lang="zh-CN" altLang="zh-CN" sz="2800" dirty="0" smtClean="0">
                <a:ea typeface="黑体-简 细体"/>
              </a:rPr>
              <a:t>“</a:t>
            </a:r>
            <a:r>
              <a:rPr lang="zh-CN" altLang="zh-CN" sz="2800" dirty="0">
                <a:ea typeface="黑体-简 细体"/>
              </a:rPr>
              <a:t>校本</a:t>
            </a:r>
            <a:r>
              <a:rPr lang="zh-CN" altLang="zh-CN" sz="2800" dirty="0" smtClean="0">
                <a:ea typeface="黑体-简 细体"/>
              </a:rPr>
              <a:t>研修” 目的</a:t>
            </a:r>
            <a:r>
              <a:rPr lang="en-US" altLang="zh-CN" sz="2800" dirty="0">
                <a:ea typeface="黑体-简 细体"/>
              </a:rPr>
              <a:t>: </a:t>
            </a:r>
            <a:r>
              <a:rPr lang="zh-CN" altLang="zh-CN" sz="2800" dirty="0">
                <a:ea typeface="黑体-简 细体"/>
              </a:rPr>
              <a:t>是以促进学校、教师</a:t>
            </a:r>
            <a:r>
              <a:rPr lang="zh-CN" altLang="zh-CN" sz="2800" dirty="0" smtClean="0">
                <a:ea typeface="黑体-简 细体"/>
              </a:rPr>
              <a:t>的发展为目的，</a:t>
            </a:r>
            <a:endParaRPr lang="en-US" altLang="zh-CN" sz="2800" dirty="0" smtClean="0">
              <a:ea typeface="黑体-简 细体"/>
            </a:endParaRPr>
          </a:p>
          <a:p>
            <a:pPr>
              <a:lnSpc>
                <a:spcPts val="4360"/>
              </a:lnSpc>
            </a:pPr>
            <a:r>
              <a:rPr lang="zh-CN" altLang="zh-CN" sz="2800" dirty="0" smtClean="0">
                <a:ea typeface="黑体-简 细体"/>
              </a:rPr>
              <a:t>实实在在</a:t>
            </a:r>
            <a:r>
              <a:rPr lang="zh-CN" altLang="zh-CN" sz="2800" dirty="0">
                <a:ea typeface="黑体-简 细体"/>
              </a:rPr>
              <a:t>、一点点、一步步、看得见的发展。</a:t>
            </a:r>
            <a:r>
              <a:rPr lang="zh-CN" altLang="zh-CN" sz="2800" dirty="0" smtClean="0">
                <a:ea typeface="黑体-简 细体"/>
              </a:rPr>
              <a:t>表现在“改进</a:t>
            </a:r>
            <a:endParaRPr lang="en-US" altLang="zh-CN" sz="2800" dirty="0" smtClean="0">
              <a:ea typeface="黑体-简 细体"/>
            </a:endParaRPr>
          </a:p>
          <a:p>
            <a:pPr>
              <a:lnSpc>
                <a:spcPts val="4360"/>
              </a:lnSpc>
            </a:pPr>
            <a:r>
              <a:rPr lang="zh-CN" altLang="zh-CN" sz="2800" dirty="0" smtClean="0">
                <a:ea typeface="黑体-简 细体"/>
              </a:rPr>
              <a:t>学校的课</a:t>
            </a:r>
            <a:r>
              <a:rPr lang="zh-CN" altLang="zh-CN" sz="2800" dirty="0">
                <a:ea typeface="黑体-简 细体"/>
              </a:rPr>
              <a:t>程与教学，提升办学水平和教育质量，</a:t>
            </a:r>
            <a:r>
              <a:rPr lang="zh-CN" altLang="zh-CN" sz="2800" dirty="0" smtClean="0">
                <a:ea typeface="黑体-简 细体"/>
              </a:rPr>
              <a:t>促进教师专</a:t>
            </a:r>
            <a:endParaRPr lang="en-US" altLang="zh-CN" sz="2800" dirty="0" smtClean="0">
              <a:ea typeface="黑体-简 细体"/>
            </a:endParaRPr>
          </a:p>
          <a:p>
            <a:pPr>
              <a:lnSpc>
                <a:spcPts val="4360"/>
              </a:lnSpc>
            </a:pPr>
            <a:r>
              <a:rPr lang="zh-CN" altLang="zh-CN" sz="2800" dirty="0" smtClean="0">
                <a:ea typeface="黑体-简 细体"/>
              </a:rPr>
              <a:t>业化发展和提</a:t>
            </a:r>
            <a:r>
              <a:rPr lang="zh-CN" altLang="zh-CN" sz="2800" dirty="0">
                <a:ea typeface="黑体-简 细体"/>
              </a:rPr>
              <a:t>高”。 </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884333" y="214290"/>
            <a:ext cx="3073240" cy="586361"/>
          </a:xfrm>
          <a:prstGeom prst="rect">
            <a:avLst/>
          </a:prstGeom>
          <a:noFill/>
          <a:ln w="9525">
            <a:noFill/>
            <a:miter lim="800000"/>
            <a:headEnd/>
            <a:tailEnd/>
          </a:ln>
        </p:spPr>
        <p:txBody>
          <a:bodyPr wrap="none" lIns="93009" tIns="46505" rIns="93009" bIns="46505">
            <a:spAutoFit/>
          </a:bodyPr>
          <a:lstStyle/>
          <a:p>
            <a:pPr defTabSz="929468"/>
            <a:r>
              <a:rPr lang="en-US" altLang="en-US" sz="3200" b="1" dirty="0" smtClean="0">
                <a:solidFill>
                  <a:srgbClr val="FF0000"/>
                </a:solidFill>
                <a:latin typeface="微软雅黑" pitchFamily="34" charset="-122"/>
                <a:ea typeface="微软雅黑" pitchFamily="34" charset="-122"/>
              </a:rPr>
              <a:t>何为</a:t>
            </a:r>
            <a:r>
              <a:rPr lang="zh-CN" altLang="en-US" sz="3200" b="1" dirty="0" smtClean="0">
                <a:solidFill>
                  <a:srgbClr val="FF0000"/>
                </a:solidFill>
                <a:latin typeface="微软雅黑" pitchFamily="34" charset="-122"/>
                <a:ea typeface="微软雅黑" pitchFamily="34" charset="-122"/>
              </a:rPr>
              <a:t>是校本研修</a:t>
            </a:r>
            <a:endParaRPr lang="en-US" altLang="zh-CN" sz="3200" b="1" dirty="0">
              <a:solidFill>
                <a:srgbClr val="FF0000"/>
              </a:solidFill>
              <a:latin typeface="微软雅黑" pitchFamily="34" charset="-122"/>
              <a:ea typeface="微软雅黑" pitchFamily="34" charset="-122"/>
            </a:endParaRPr>
          </a:p>
        </p:txBody>
      </p:sp>
      <p:sp>
        <p:nvSpPr>
          <p:cNvPr id="21509" name="矩形 4"/>
          <p:cNvSpPr>
            <a:spLocks noChangeArrowheads="1"/>
          </p:cNvSpPr>
          <p:nvPr/>
        </p:nvSpPr>
        <p:spPr bwMode="auto">
          <a:xfrm>
            <a:off x="1384267" y="1428736"/>
            <a:ext cx="9715568" cy="4553453"/>
          </a:xfrm>
          <a:prstGeom prst="rect">
            <a:avLst/>
          </a:prstGeom>
          <a:noFill/>
          <a:ln w="9525">
            <a:noFill/>
            <a:miter lim="800000"/>
            <a:headEnd/>
            <a:tailEnd/>
          </a:ln>
        </p:spPr>
        <p:txBody>
          <a:bodyPr wrap="square" lIns="100824" tIns="50411" rIns="100824" bIns="50411">
            <a:spAutoFit/>
          </a:bodyPr>
          <a:lstStyle/>
          <a:p>
            <a:pPr>
              <a:lnSpc>
                <a:spcPts val="4360"/>
              </a:lnSpc>
            </a:pPr>
            <a:r>
              <a:rPr lang="zh-CN" altLang="zh-CN" sz="2800" b="1" dirty="0" smtClean="0">
                <a:latin typeface="Heiti SC Light"/>
                <a:ea typeface="Heiti SC Light"/>
                <a:cs typeface="Heiti SC Light"/>
              </a:rPr>
              <a:t>【</a:t>
            </a:r>
            <a:r>
              <a:rPr lang="zh-CN" altLang="zh-CN" sz="2800" dirty="0">
                <a:latin typeface="Heiti SC Light"/>
                <a:ea typeface="Heiti SC Light"/>
                <a:cs typeface="Heiti SC Light"/>
              </a:rPr>
              <a:t>三句话揭示“校本研修”的内涵与基本特征。</a:t>
            </a:r>
            <a:r>
              <a:rPr lang="zh-CN" altLang="zh-CN" sz="2800" b="1" dirty="0">
                <a:latin typeface="Heiti SC Light"/>
                <a:ea typeface="Heiti SC Light"/>
                <a:cs typeface="Heiti SC Light"/>
              </a:rPr>
              <a:t>】</a:t>
            </a:r>
            <a:r>
              <a:rPr lang="zh-CN" altLang="zh-CN" sz="2800" dirty="0">
                <a:latin typeface="Heiti SC Light"/>
                <a:ea typeface="Heiti SC Light"/>
                <a:cs typeface="Heiti SC Light"/>
              </a:rPr>
              <a:t> </a:t>
            </a:r>
          </a:p>
          <a:p>
            <a:pPr>
              <a:lnSpc>
                <a:spcPts val="4360"/>
              </a:lnSpc>
            </a:pPr>
            <a:r>
              <a:rPr lang="zh-CN" altLang="zh-CN" sz="2800" dirty="0" smtClean="0">
                <a:latin typeface="Heiti SC Light"/>
                <a:ea typeface="Heiti SC Light"/>
                <a:cs typeface="Heiti SC Light"/>
              </a:rPr>
              <a:t> </a:t>
            </a:r>
            <a:endParaRPr lang="zh-CN" altLang="zh-CN" sz="2800" dirty="0">
              <a:latin typeface="Heiti SC Light"/>
              <a:ea typeface="Heiti SC Light"/>
              <a:cs typeface="Heiti SC Light"/>
            </a:endParaRPr>
          </a:p>
          <a:p>
            <a:pPr>
              <a:lnSpc>
                <a:spcPts val="4360"/>
              </a:lnSpc>
            </a:pPr>
            <a:r>
              <a:rPr lang="zh-CN" altLang="zh-CN" sz="2800" dirty="0" smtClean="0">
                <a:latin typeface="Heiti SC Light"/>
                <a:ea typeface="Heiti SC Light"/>
                <a:cs typeface="Heiti SC Light"/>
              </a:rPr>
              <a:t>2</a:t>
            </a:r>
            <a:r>
              <a:rPr lang="en-US" altLang="zh-CN" sz="2800" dirty="0" smtClean="0">
                <a:latin typeface="Heiti SC Light"/>
                <a:ea typeface="Heiti SC Light"/>
                <a:cs typeface="Heiti SC Light"/>
              </a:rPr>
              <a:t>.</a:t>
            </a:r>
            <a:r>
              <a:rPr lang="zh-CN" altLang="zh-CN" sz="2800" dirty="0" smtClean="0">
                <a:latin typeface="Heiti SC Light"/>
                <a:ea typeface="Heiti SC Light"/>
                <a:cs typeface="Heiti SC Light"/>
              </a:rPr>
              <a:t>“</a:t>
            </a:r>
            <a:r>
              <a:rPr lang="zh-CN" altLang="zh-CN" sz="2800" dirty="0">
                <a:latin typeface="Heiti SC Light"/>
                <a:ea typeface="Heiti SC Light"/>
                <a:cs typeface="Heiti SC Light"/>
              </a:rPr>
              <a:t>基于学校和教师的发展”这是“校本研修”的基本问题。</a:t>
            </a:r>
          </a:p>
          <a:p>
            <a:pPr>
              <a:lnSpc>
                <a:spcPts val="4360"/>
              </a:lnSpc>
            </a:pPr>
            <a:r>
              <a:rPr lang="en-US" altLang="zh-CN" sz="2800" dirty="0" smtClean="0">
                <a:latin typeface="Heiti SC Light"/>
                <a:ea typeface="Heiti SC Light"/>
                <a:cs typeface="Heiti SC Light"/>
              </a:rPr>
              <a:t>    </a:t>
            </a:r>
            <a:r>
              <a:rPr lang="zh-CN" altLang="zh-CN" sz="2800" dirty="0" smtClean="0">
                <a:latin typeface="Heiti SC Light"/>
                <a:ea typeface="Heiti SC Light"/>
                <a:cs typeface="Heiti SC Light"/>
              </a:rPr>
              <a:t>“</a:t>
            </a:r>
            <a:r>
              <a:rPr lang="zh-CN" altLang="zh-CN" sz="2800" dirty="0">
                <a:latin typeface="Heiti SC Light"/>
                <a:ea typeface="Heiti SC Light"/>
                <a:cs typeface="Heiti SC Light"/>
              </a:rPr>
              <a:t>校本研修”</a:t>
            </a:r>
            <a:r>
              <a:rPr lang="zh-CN" altLang="zh-CN" sz="2800" dirty="0" smtClean="0">
                <a:latin typeface="Heiti SC Light"/>
                <a:ea typeface="Heiti SC Light"/>
                <a:cs typeface="Heiti SC Light"/>
              </a:rPr>
              <a:t>问题</a:t>
            </a:r>
            <a:r>
              <a:rPr lang="en-US" altLang="zh-CN" sz="2800" dirty="0">
                <a:latin typeface="Heiti SC Light"/>
                <a:ea typeface="Heiti SC Light"/>
                <a:cs typeface="Heiti SC Light"/>
              </a:rPr>
              <a:t>，</a:t>
            </a:r>
            <a:r>
              <a:rPr lang="zh-CN" altLang="zh-CN" sz="2800" dirty="0" smtClean="0">
                <a:latin typeface="Heiti SC Light"/>
                <a:ea typeface="Heiti SC Light"/>
                <a:cs typeface="Heiti SC Light"/>
              </a:rPr>
              <a:t>是学校教师</a:t>
            </a:r>
            <a:r>
              <a:rPr lang="zh-CN" altLang="en-US" sz="2800" dirty="0" smtClean="0">
                <a:latin typeface="Heiti SC Light"/>
                <a:ea typeface="Heiti SC Light"/>
                <a:cs typeface="Heiti SC Light"/>
              </a:rPr>
              <a:t>在</a:t>
            </a:r>
            <a:r>
              <a:rPr lang="zh-CN" altLang="zh-CN" sz="2800" dirty="0" smtClean="0">
                <a:latin typeface="Heiti SC Light"/>
                <a:ea typeface="Heiti SC Light"/>
                <a:cs typeface="Heiti SC Light"/>
              </a:rPr>
              <a:t>实际中发现</a:t>
            </a:r>
            <a:r>
              <a:rPr lang="zh-CN" altLang="zh-CN" sz="2800" dirty="0">
                <a:latin typeface="Heiti SC Light"/>
                <a:ea typeface="Heiti SC Light"/>
                <a:cs typeface="Heiti SC Light"/>
              </a:rPr>
              <a:t>、</a:t>
            </a:r>
            <a:r>
              <a:rPr lang="zh-CN" altLang="zh-CN" sz="2800" dirty="0" smtClean="0">
                <a:latin typeface="Heiti SC Light"/>
                <a:ea typeface="Heiti SC Light"/>
                <a:cs typeface="Heiti SC Light"/>
              </a:rPr>
              <a:t>思考</a:t>
            </a:r>
            <a:r>
              <a:rPr lang="zh-CN" altLang="en-US" sz="2800" dirty="0" smtClean="0">
                <a:latin typeface="Heiti SC Light"/>
                <a:ea typeface="Heiti SC Light"/>
                <a:cs typeface="Heiti SC Light"/>
              </a:rPr>
              <a:t>并</a:t>
            </a:r>
            <a:r>
              <a:rPr lang="zh-CN" altLang="zh-CN" sz="2800" dirty="0" smtClean="0">
                <a:latin typeface="Heiti SC Light"/>
                <a:ea typeface="Heiti SC Light"/>
                <a:cs typeface="Heiti SC Light"/>
              </a:rPr>
              <a:t>迫切想要解决</a:t>
            </a:r>
            <a:r>
              <a:rPr lang="zh-CN" altLang="zh-CN" sz="2800" dirty="0">
                <a:latin typeface="Heiti SC Light"/>
                <a:ea typeface="Heiti SC Light"/>
                <a:cs typeface="Heiti SC Light"/>
              </a:rPr>
              <a:t>的问题， 而不是由专家批示的问题，甚至是看起来很小、别人以为很肤浅，但必须研究与解决的问题</a:t>
            </a:r>
            <a:r>
              <a:rPr lang="zh-CN" altLang="zh-CN" sz="2800" dirty="0" smtClean="0">
                <a:latin typeface="Heiti SC Light"/>
                <a:ea typeface="Heiti SC Light"/>
                <a:cs typeface="Heiti SC Light"/>
              </a:rPr>
              <a:t>。表现在“学校研修在促进学生发展的同时，也要有促进教师发展的功能”</a:t>
            </a:r>
            <a:r>
              <a:rPr lang="zh-CN" altLang="en-US" sz="2800" dirty="0" smtClean="0">
                <a:latin typeface="Heiti SC Light"/>
                <a:ea typeface="Heiti SC Light"/>
                <a:cs typeface="Heiti SC Light"/>
              </a:rPr>
              <a:t>。</a:t>
            </a:r>
            <a:r>
              <a:rPr lang="zh-CN" altLang="zh-CN" sz="2800" dirty="0" smtClean="0">
                <a:latin typeface="Heiti SC Light"/>
                <a:ea typeface="Heiti SC Light"/>
                <a:cs typeface="Heiti SC Light"/>
              </a:rPr>
              <a:t> </a:t>
            </a:r>
            <a:endParaRPr lang="zh-CN" altLang="zh-CN" sz="2800" dirty="0">
              <a:latin typeface="Heiti SC Light"/>
              <a:ea typeface="Heiti SC Light"/>
              <a:cs typeface="Heiti SC Light"/>
            </a:endParaRPr>
          </a:p>
        </p:txBody>
      </p:sp>
    </p:spTree>
    <p:extLst>
      <p:ext uri="{BB962C8B-B14F-4D97-AF65-F5344CB8AC3E}">
        <p14:creationId xmlns:p14="http://schemas.microsoft.com/office/powerpoint/2010/main" val="208240771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884333" y="214290"/>
            <a:ext cx="3073240" cy="586361"/>
          </a:xfrm>
          <a:prstGeom prst="rect">
            <a:avLst/>
          </a:prstGeom>
          <a:noFill/>
          <a:ln w="9525">
            <a:noFill/>
            <a:miter lim="800000"/>
            <a:headEnd/>
            <a:tailEnd/>
          </a:ln>
        </p:spPr>
        <p:txBody>
          <a:bodyPr wrap="none" lIns="93009" tIns="46505" rIns="93009" bIns="46505">
            <a:spAutoFit/>
          </a:bodyPr>
          <a:lstStyle/>
          <a:p>
            <a:pPr defTabSz="929468"/>
            <a:r>
              <a:rPr lang="en-US" altLang="en-US" sz="3200" b="1" dirty="0" smtClean="0">
                <a:solidFill>
                  <a:srgbClr val="FF0000"/>
                </a:solidFill>
                <a:latin typeface="微软雅黑" pitchFamily="34" charset="-122"/>
                <a:ea typeface="微软雅黑" pitchFamily="34" charset="-122"/>
              </a:rPr>
              <a:t>何为</a:t>
            </a:r>
            <a:r>
              <a:rPr lang="zh-CN" altLang="en-US" sz="3200" b="1" dirty="0" smtClean="0">
                <a:solidFill>
                  <a:srgbClr val="FF0000"/>
                </a:solidFill>
                <a:latin typeface="微软雅黑" pitchFamily="34" charset="-122"/>
                <a:ea typeface="微软雅黑" pitchFamily="34" charset="-122"/>
              </a:rPr>
              <a:t>是校本研修</a:t>
            </a:r>
            <a:endParaRPr lang="en-US" altLang="zh-CN" sz="3200" b="1" dirty="0">
              <a:solidFill>
                <a:srgbClr val="FF0000"/>
              </a:solidFill>
              <a:latin typeface="微软雅黑" pitchFamily="34" charset="-122"/>
              <a:ea typeface="微软雅黑" pitchFamily="34" charset="-122"/>
            </a:endParaRPr>
          </a:p>
        </p:txBody>
      </p:sp>
      <p:sp>
        <p:nvSpPr>
          <p:cNvPr id="21509" name="矩形 4"/>
          <p:cNvSpPr>
            <a:spLocks noChangeArrowheads="1"/>
          </p:cNvSpPr>
          <p:nvPr/>
        </p:nvSpPr>
        <p:spPr bwMode="auto">
          <a:xfrm>
            <a:off x="1384267" y="1268760"/>
            <a:ext cx="9715568" cy="4553453"/>
          </a:xfrm>
          <a:prstGeom prst="rect">
            <a:avLst/>
          </a:prstGeom>
          <a:noFill/>
          <a:ln w="9525">
            <a:noFill/>
            <a:miter lim="800000"/>
            <a:headEnd/>
            <a:tailEnd/>
          </a:ln>
        </p:spPr>
        <p:txBody>
          <a:bodyPr wrap="square" lIns="100824" tIns="50411" rIns="100824" bIns="50411">
            <a:spAutoFit/>
          </a:bodyPr>
          <a:lstStyle/>
          <a:p>
            <a:pPr>
              <a:lnSpc>
                <a:spcPts val="4360"/>
              </a:lnSpc>
            </a:pPr>
            <a:r>
              <a:rPr lang="zh-CN" altLang="zh-CN" sz="2800" b="1" dirty="0" smtClean="0">
                <a:latin typeface="Heiti SC Light"/>
                <a:ea typeface="Heiti SC Light"/>
                <a:cs typeface="Heiti SC Light"/>
              </a:rPr>
              <a:t>【</a:t>
            </a:r>
            <a:r>
              <a:rPr lang="zh-CN" altLang="zh-CN" sz="2800" dirty="0">
                <a:latin typeface="Heiti SC Light"/>
                <a:ea typeface="Heiti SC Light"/>
                <a:cs typeface="Heiti SC Light"/>
              </a:rPr>
              <a:t>三句话揭示“校本研修”的内涵与基本特征。</a:t>
            </a:r>
            <a:r>
              <a:rPr lang="zh-CN" altLang="zh-CN" sz="2800" b="1" dirty="0">
                <a:latin typeface="Heiti SC Light"/>
                <a:ea typeface="Heiti SC Light"/>
                <a:cs typeface="Heiti SC Light"/>
              </a:rPr>
              <a:t>】</a:t>
            </a:r>
            <a:r>
              <a:rPr lang="zh-CN" altLang="zh-CN" sz="2800" dirty="0">
                <a:latin typeface="Heiti SC Light"/>
                <a:ea typeface="Heiti SC Light"/>
                <a:cs typeface="Heiti SC Light"/>
              </a:rPr>
              <a:t> </a:t>
            </a:r>
          </a:p>
          <a:p>
            <a:pPr>
              <a:lnSpc>
                <a:spcPts val="4360"/>
              </a:lnSpc>
            </a:pPr>
            <a:r>
              <a:rPr lang="zh-CN" altLang="zh-CN" sz="2800" dirty="0" smtClean="0">
                <a:latin typeface="Heiti SC Light"/>
                <a:ea typeface="Heiti SC Light"/>
                <a:cs typeface="Heiti SC Light"/>
              </a:rPr>
              <a:t> </a:t>
            </a:r>
            <a:endParaRPr lang="zh-CN" altLang="zh-CN" sz="2800" dirty="0">
              <a:latin typeface="Heiti SC Light"/>
              <a:ea typeface="Heiti SC Light"/>
              <a:cs typeface="Heiti SC Light"/>
            </a:endParaRPr>
          </a:p>
          <a:p>
            <a:pPr>
              <a:lnSpc>
                <a:spcPts val="4360"/>
              </a:lnSpc>
            </a:pPr>
            <a:r>
              <a:rPr lang="zh-CN" altLang="zh-CN" sz="2800" dirty="0" smtClean="0">
                <a:latin typeface="Heiti SC Light"/>
                <a:ea typeface="Heiti SC Light"/>
                <a:cs typeface="Heiti SC Light"/>
              </a:rPr>
              <a:t>3</a:t>
            </a:r>
            <a:r>
              <a:rPr lang="en-US" altLang="zh-CN" sz="2800" dirty="0" smtClean="0">
                <a:latin typeface="Heiti SC Light"/>
                <a:ea typeface="Heiti SC Light"/>
                <a:cs typeface="Heiti SC Light"/>
              </a:rPr>
              <a:t>.</a:t>
            </a:r>
            <a:r>
              <a:rPr lang="zh-CN" altLang="zh-CN" sz="2800" dirty="0" smtClean="0">
                <a:latin typeface="Heiti SC Light"/>
                <a:ea typeface="Heiti SC Light"/>
                <a:cs typeface="Heiti SC Light"/>
              </a:rPr>
              <a:t>“</a:t>
            </a:r>
            <a:r>
              <a:rPr lang="zh-CN" altLang="zh-CN" sz="2800" dirty="0">
                <a:latin typeface="Heiti SC Light"/>
                <a:ea typeface="Heiti SC Light"/>
                <a:cs typeface="Heiti SC Light"/>
              </a:rPr>
              <a:t>通过学校和教师的发展”这是“校本研修”的主要对策。</a:t>
            </a:r>
          </a:p>
          <a:p>
            <a:pPr>
              <a:lnSpc>
                <a:spcPts val="4360"/>
              </a:lnSpc>
            </a:pPr>
            <a:r>
              <a:rPr lang="zh-CN" altLang="en-US" sz="2800" dirty="0" smtClean="0">
                <a:latin typeface="Heiti SC Light"/>
                <a:ea typeface="Heiti SC Light"/>
                <a:cs typeface="Heiti SC Light"/>
              </a:rPr>
              <a:t>    </a:t>
            </a:r>
            <a:r>
              <a:rPr lang="zh-CN" altLang="zh-CN" sz="2800" dirty="0" smtClean="0">
                <a:latin typeface="Heiti SC Light"/>
                <a:ea typeface="Heiti SC Light"/>
                <a:cs typeface="Heiti SC Light"/>
              </a:rPr>
              <a:t>“</a:t>
            </a:r>
            <a:r>
              <a:rPr lang="zh-CN" altLang="zh-CN" sz="2800" dirty="0">
                <a:latin typeface="Heiti SC Light"/>
                <a:ea typeface="Heiti SC Light"/>
                <a:cs typeface="Heiti SC Light"/>
              </a:rPr>
              <a:t>校本研修”对策</a:t>
            </a:r>
            <a:r>
              <a:rPr lang="en-US" altLang="zh-CN" sz="2800" dirty="0">
                <a:latin typeface="Heiti SC Light"/>
                <a:ea typeface="Heiti SC Light"/>
                <a:cs typeface="Heiti SC Light"/>
              </a:rPr>
              <a:t>: </a:t>
            </a:r>
            <a:r>
              <a:rPr lang="zh-CN" altLang="zh-CN" sz="2800" dirty="0">
                <a:latin typeface="Heiti SC Light"/>
                <a:ea typeface="Heiti SC Light"/>
                <a:cs typeface="Heiti SC Light"/>
              </a:rPr>
              <a:t>“</a:t>
            </a:r>
            <a:r>
              <a:rPr lang="zh-CN" altLang="zh-CN" sz="2800" dirty="0" smtClean="0">
                <a:latin typeface="Heiti SC Light"/>
                <a:ea typeface="Heiti SC Light"/>
                <a:cs typeface="Heiti SC Light"/>
              </a:rPr>
              <a:t>在学校由教师有组织</a:t>
            </a:r>
            <a:r>
              <a:rPr lang="zh-CN" altLang="zh-CN" sz="2800" dirty="0">
                <a:latin typeface="Heiti SC Light"/>
                <a:ea typeface="Heiti SC Light"/>
                <a:cs typeface="Heiti SC Light"/>
              </a:rPr>
              <a:t>、有针对</a:t>
            </a:r>
            <a:r>
              <a:rPr lang="zh-CN" altLang="zh-CN" sz="2800" dirty="0" smtClean="0">
                <a:latin typeface="Heiti SC Light"/>
                <a:ea typeface="Heiti SC Light"/>
                <a:cs typeface="Heiti SC Light"/>
              </a:rPr>
              <a:t>性</a:t>
            </a:r>
            <a:r>
              <a:rPr lang="zh-CN" altLang="en-US" sz="2800" dirty="0" smtClean="0">
                <a:latin typeface="Heiti SC Light"/>
                <a:ea typeface="Heiti SC Light"/>
                <a:cs typeface="Heiti SC Light"/>
              </a:rPr>
              <a:t>的</a:t>
            </a:r>
            <a:r>
              <a:rPr lang="zh-CN" altLang="zh-CN" sz="2800" dirty="0" smtClean="0">
                <a:latin typeface="Heiti SC Light"/>
                <a:ea typeface="Heiti SC Light"/>
                <a:cs typeface="Heiti SC Light"/>
              </a:rPr>
              <a:t>学习</a:t>
            </a:r>
            <a:r>
              <a:rPr lang="zh-CN" altLang="zh-CN" sz="2800" dirty="0">
                <a:latin typeface="Heiti SC Light"/>
                <a:ea typeface="Heiti SC Light"/>
                <a:cs typeface="Heiti SC Light"/>
              </a:rPr>
              <a:t>、培训、</a:t>
            </a:r>
            <a:r>
              <a:rPr lang="zh-CN" altLang="zh-CN" sz="2800" dirty="0" smtClean="0">
                <a:latin typeface="Heiti SC Light"/>
                <a:ea typeface="Heiti SC Light"/>
                <a:cs typeface="Heiti SC Light"/>
              </a:rPr>
              <a:t>进修与教育</a:t>
            </a:r>
            <a:r>
              <a:rPr lang="zh-CN" altLang="en-US" sz="2800" dirty="0" smtClean="0">
                <a:latin typeface="Heiti SC Light"/>
                <a:ea typeface="Heiti SC Light"/>
                <a:cs typeface="Heiti SC Light"/>
              </a:rPr>
              <a:t>教学</a:t>
            </a:r>
            <a:r>
              <a:rPr lang="zh-CN" altLang="zh-CN" sz="2800" dirty="0" smtClean="0">
                <a:latin typeface="Heiti SC Light"/>
                <a:ea typeface="Heiti SC Light"/>
                <a:cs typeface="Heiti SC Light"/>
              </a:rPr>
              <a:t>研究</a:t>
            </a:r>
            <a:r>
              <a:rPr lang="zh-CN" altLang="en-US" sz="2800" dirty="0" smtClean="0">
                <a:latin typeface="Heiti SC Light"/>
                <a:ea typeface="Heiti SC Light"/>
                <a:cs typeface="Heiti SC Light"/>
              </a:rPr>
              <a:t>相</a:t>
            </a:r>
            <a:r>
              <a:rPr lang="zh-CN" altLang="zh-CN" sz="2800" dirty="0" smtClean="0">
                <a:latin typeface="Heiti SC Light"/>
                <a:ea typeface="Heiti SC Light"/>
                <a:cs typeface="Heiti SC Light"/>
              </a:rPr>
              <a:t>统</a:t>
            </a:r>
            <a:r>
              <a:rPr lang="zh-CN" altLang="zh-CN" sz="2800" dirty="0">
                <a:latin typeface="Heiti SC Light"/>
                <a:ea typeface="Heiti SC Light"/>
                <a:cs typeface="Heiti SC Light"/>
              </a:rPr>
              <a:t>一的工作，从目的、内容、形式、活动到管理等方面有机融合在一起， 实现“研与修”一体化，</a:t>
            </a:r>
            <a:r>
              <a:rPr lang="zh-CN" altLang="zh-CN" sz="2800" dirty="0" smtClean="0">
                <a:latin typeface="Heiti SC Light"/>
                <a:ea typeface="Heiti SC Light"/>
                <a:cs typeface="Heiti SC Light"/>
              </a:rPr>
              <a:t>进而促进教师专业化</a:t>
            </a:r>
            <a:r>
              <a:rPr lang="zh-CN" altLang="en-US" sz="2800" dirty="0" smtClean="0">
                <a:latin typeface="Heiti SC Light"/>
                <a:ea typeface="Heiti SC Light"/>
                <a:cs typeface="Heiti SC Light"/>
              </a:rPr>
              <a:t>发展</a:t>
            </a:r>
            <a:r>
              <a:rPr lang="zh-CN" altLang="zh-CN" sz="2800" dirty="0" smtClean="0">
                <a:latin typeface="Heiti SC Light"/>
                <a:ea typeface="Heiti SC Light"/>
                <a:cs typeface="Heiti SC Light"/>
              </a:rPr>
              <a:t>。</a:t>
            </a:r>
            <a:r>
              <a:rPr lang="zh-CN" altLang="zh-CN" sz="2800" dirty="0">
                <a:latin typeface="Heiti SC Light"/>
                <a:ea typeface="Heiti SC Light"/>
                <a:cs typeface="Heiti SC Light"/>
              </a:rPr>
              <a:t>简单说“学校和教师的问题，主要由学校和教师通过‘研修’ 来解决”。 </a:t>
            </a:r>
          </a:p>
        </p:txBody>
      </p:sp>
    </p:spTree>
    <p:extLst>
      <p:ext uri="{BB962C8B-B14F-4D97-AF65-F5344CB8AC3E}">
        <p14:creationId xmlns:p14="http://schemas.microsoft.com/office/powerpoint/2010/main" val="189929632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a:spLocks noGrp="1"/>
          </p:cNvSpPr>
          <p:nvPr>
            <p:ph type="ftr" sz="quarter" idx="10"/>
          </p:nvPr>
        </p:nvSpPr>
        <p:spPr/>
        <p:txBody>
          <a:bodyPr/>
          <a:lstStyle/>
          <a:p>
            <a:pPr>
              <a:defRPr/>
            </a:pPr>
            <a:r>
              <a:rPr lang="en-US" altLang="ko-KR"/>
              <a:t>Company Logo</a:t>
            </a:r>
          </a:p>
        </p:txBody>
      </p:sp>
      <p:sp>
        <p:nvSpPr>
          <p:cNvPr id="53251" name="Rectangle 3"/>
          <p:cNvSpPr>
            <a:spLocks noChangeArrowheads="1"/>
          </p:cNvSpPr>
          <p:nvPr/>
        </p:nvSpPr>
        <p:spPr bwMode="auto">
          <a:xfrm>
            <a:off x="6867927" y="3284538"/>
            <a:ext cx="4898399" cy="2952750"/>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Char char="l"/>
            </a:pPr>
            <a:r>
              <a:rPr lang="zh-CN" altLang="en-US" sz="4800" b="1" dirty="0">
                <a:solidFill>
                  <a:srgbClr val="C00000"/>
                </a:solidFill>
                <a:latin typeface="黑体" pitchFamily="49" charset="-122"/>
                <a:ea typeface="黑体" pitchFamily="49" charset="-122"/>
              </a:rPr>
              <a:t>校本培训</a:t>
            </a:r>
          </a:p>
          <a:p>
            <a:pPr marL="342900" indent="-342900" eaLnBrk="1" hangingPunct="1">
              <a:spcBef>
                <a:spcPct val="20000"/>
              </a:spcBef>
              <a:buClr>
                <a:schemeClr val="accent1"/>
              </a:buClr>
              <a:buFont typeface="Wingdings" pitchFamily="2" charset="2"/>
              <a:buChar char="l"/>
            </a:pPr>
            <a:r>
              <a:rPr lang="zh-CN" altLang="en-US" sz="4800" b="1" dirty="0">
                <a:latin typeface="黑体" pitchFamily="49" charset="-122"/>
                <a:ea typeface="黑体" pitchFamily="49" charset="-122"/>
              </a:rPr>
              <a:t>校本教研</a:t>
            </a:r>
          </a:p>
          <a:p>
            <a:pPr marL="342900" indent="-342900" eaLnBrk="1" hangingPunct="1">
              <a:spcBef>
                <a:spcPct val="20000"/>
              </a:spcBef>
              <a:buClr>
                <a:schemeClr val="accent1"/>
              </a:buClr>
              <a:buFont typeface="Wingdings" pitchFamily="2" charset="2"/>
              <a:buChar char="l"/>
            </a:pPr>
            <a:r>
              <a:rPr lang="zh-CN" altLang="en-US" sz="4800" b="1" dirty="0">
                <a:latin typeface="黑体" pitchFamily="49" charset="-122"/>
                <a:ea typeface="黑体" pitchFamily="49" charset="-122"/>
              </a:rPr>
              <a:t>校本研修</a:t>
            </a:r>
          </a:p>
        </p:txBody>
      </p:sp>
      <p:pic>
        <p:nvPicPr>
          <p:cNvPr id="53252" name="Picture 4" descr="160689"/>
          <p:cNvPicPr>
            <a:picLocks noChangeAspect="1" noChangeArrowheads="1"/>
          </p:cNvPicPr>
          <p:nvPr/>
        </p:nvPicPr>
        <p:blipFill>
          <a:blip r:embed="rId2"/>
          <a:srcRect/>
          <a:stretch>
            <a:fillRect/>
          </a:stretch>
        </p:blipFill>
        <p:spPr bwMode="auto">
          <a:xfrm>
            <a:off x="455573" y="2928934"/>
            <a:ext cx="2636097" cy="2799395"/>
          </a:xfrm>
          <a:prstGeom prst="rect">
            <a:avLst/>
          </a:prstGeom>
          <a:noFill/>
          <a:ln w="9525">
            <a:noFill/>
            <a:miter lim="800000"/>
            <a:headEnd/>
            <a:tailEnd/>
          </a:ln>
        </p:spPr>
      </p:pic>
      <p:sp>
        <p:nvSpPr>
          <p:cNvPr id="53253" name="AutoShape 5"/>
          <p:cNvSpPr>
            <a:spLocks noChangeArrowheads="1"/>
          </p:cNvSpPr>
          <p:nvPr/>
        </p:nvSpPr>
        <p:spPr bwMode="auto">
          <a:xfrm>
            <a:off x="3455969" y="1571612"/>
            <a:ext cx="5000659" cy="1519230"/>
          </a:xfrm>
          <a:prstGeom prst="cloudCallout">
            <a:avLst>
              <a:gd name="adj1" fmla="val -56546"/>
              <a:gd name="adj2" fmla="val 89093"/>
            </a:avLst>
          </a:prstGeom>
          <a:noFill/>
          <a:ln w="28575">
            <a:solidFill>
              <a:srgbClr val="A50021"/>
            </a:solidFill>
            <a:round/>
            <a:headEnd/>
            <a:tailEnd/>
          </a:ln>
        </p:spPr>
        <p:txBody>
          <a:bodyPr/>
          <a:lstStyle/>
          <a:p>
            <a:pPr algn="ctr"/>
            <a:endParaRPr lang="zh-CN" altLang="en-US">
              <a:ea typeface="宋体" pitchFamily="2" charset="-122"/>
            </a:endParaRPr>
          </a:p>
        </p:txBody>
      </p:sp>
      <p:sp>
        <p:nvSpPr>
          <p:cNvPr id="53254" name="Rectangle 6"/>
          <p:cNvSpPr>
            <a:spLocks noChangeArrowheads="1"/>
          </p:cNvSpPr>
          <p:nvPr/>
        </p:nvSpPr>
        <p:spPr bwMode="auto">
          <a:xfrm>
            <a:off x="4956167" y="2000240"/>
            <a:ext cx="3102342" cy="660389"/>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None/>
            </a:pPr>
            <a:r>
              <a:rPr lang="zh-CN" altLang="en-US" sz="3600" b="1" dirty="0">
                <a:latin typeface="黑体" pitchFamily="49" charset="-122"/>
                <a:ea typeface="黑体" pitchFamily="49" charset="-122"/>
              </a:rPr>
              <a:t>厘清核心概念</a:t>
            </a:r>
          </a:p>
        </p:txBody>
      </p:sp>
      <p:sp>
        <p:nvSpPr>
          <p:cNvPr id="53255" name="Text Box 7"/>
          <p:cNvSpPr txBox="1">
            <a:spLocks noChangeArrowheads="1"/>
          </p:cNvSpPr>
          <p:nvPr/>
        </p:nvSpPr>
        <p:spPr bwMode="auto">
          <a:xfrm>
            <a:off x="4754392" y="3500438"/>
            <a:ext cx="480733" cy="228600"/>
          </a:xfrm>
          <a:prstGeom prst="rect">
            <a:avLst/>
          </a:prstGeom>
          <a:noFill/>
          <a:ln w="9525">
            <a:noFill/>
            <a:miter lim="800000"/>
            <a:headEnd/>
            <a:tailEnd/>
          </a:ln>
        </p:spPr>
        <p:txBody>
          <a:bodyPr>
            <a:spAutoFit/>
          </a:bodyPr>
          <a:lstStyle/>
          <a:p>
            <a:pPr>
              <a:spcBef>
                <a:spcPct val="50000"/>
              </a:spcBef>
            </a:pPr>
            <a:r>
              <a:rPr lang="zh-CN" altLang="en-US" sz="900">
                <a:solidFill>
                  <a:srgbClr val="A40000"/>
                </a:solidFill>
                <a:ea typeface="宋体" pitchFamily="2" charset="-122"/>
                <a:sym typeface="Wingdings" pitchFamily="2" charset="2"/>
              </a:rPr>
              <a:t></a:t>
            </a:r>
          </a:p>
        </p:txBody>
      </p:sp>
      <p:sp>
        <p:nvSpPr>
          <p:cNvPr id="53256" name="Text Box 8"/>
          <p:cNvSpPr txBox="1">
            <a:spLocks noChangeArrowheads="1"/>
          </p:cNvSpPr>
          <p:nvPr/>
        </p:nvSpPr>
        <p:spPr bwMode="auto">
          <a:xfrm>
            <a:off x="5425725" y="2997200"/>
            <a:ext cx="480734" cy="274638"/>
          </a:xfrm>
          <a:prstGeom prst="rect">
            <a:avLst/>
          </a:prstGeom>
          <a:noFill/>
          <a:ln w="9525">
            <a:noFill/>
            <a:miter lim="800000"/>
            <a:headEnd/>
            <a:tailEnd/>
          </a:ln>
        </p:spPr>
        <p:txBody>
          <a:bodyPr>
            <a:spAutoFit/>
          </a:bodyPr>
          <a:lstStyle/>
          <a:p>
            <a:pPr>
              <a:spcBef>
                <a:spcPct val="50000"/>
              </a:spcBef>
            </a:pPr>
            <a:r>
              <a:rPr lang="zh-CN" altLang="en-US" sz="1200">
                <a:solidFill>
                  <a:srgbClr val="A40000"/>
                </a:solidFill>
                <a:ea typeface="宋体" pitchFamily="2" charset="-122"/>
                <a:sym typeface="Wingdings" pitchFamily="2" charset="2"/>
              </a:rPr>
              <a:t></a:t>
            </a:r>
          </a:p>
        </p:txBody>
      </p:sp>
      <p:sp>
        <p:nvSpPr>
          <p:cNvPr id="11" name="Text Box 3"/>
          <p:cNvSpPr txBox="1">
            <a:spLocks noGrp="1" noChangeArrowheads="1"/>
          </p:cNvSpPr>
          <p:nvPr>
            <p:ph type="title"/>
          </p:nvPr>
        </p:nvSpPr>
        <p:spPr bwMode="auto">
          <a:xfrm>
            <a:off x="1455705" y="214290"/>
            <a:ext cx="3630909" cy="582065"/>
          </a:xfrm>
          <a:prstGeom prst="rect">
            <a:avLst/>
          </a:prstGeom>
          <a:noFill/>
          <a:ln w="9525">
            <a:noFill/>
            <a:miter lim="800000"/>
            <a:headEnd/>
            <a:tailEnd/>
          </a:ln>
        </p:spPr>
        <p:txBody>
          <a:bodyPr wrap="square" lIns="93009" tIns="46505" rIns="93009" bIns="46505">
            <a:spAutoFit/>
          </a:bodyPr>
          <a:lstStyle/>
          <a:p>
            <a:pPr defTabSz="929468"/>
            <a:r>
              <a:rPr lang="zh-CN" altLang="en-US" sz="3200" b="1" dirty="0" smtClean="0">
                <a:solidFill>
                  <a:srgbClr val="C00000"/>
                </a:solidFill>
                <a:latin typeface="微软雅黑" pitchFamily="34" charset="-122"/>
                <a:ea typeface="微软雅黑" pitchFamily="34" charset="-122"/>
              </a:rPr>
              <a:t>什么是校本培训</a:t>
            </a:r>
            <a:endParaRPr lang="en-US" altLang="zh-CN" sz="3200" b="1" dirty="0">
              <a:solidFill>
                <a:srgbClr val="C00000"/>
              </a:solidFill>
              <a:latin typeface="微软雅黑" pitchFamily="34" charset="-122"/>
              <a:ea typeface="微软雅黑" pitchFamily="34" charset="-12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strips(upRight)">
                                      <p:cBhvr>
                                        <p:cTn id="7" dur="500"/>
                                        <p:tgtEl>
                                          <p:spTgt spid="53252"/>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53255"/>
                                        </p:tgtEl>
                                        <p:attrNameLst>
                                          <p:attrName>style.visibility</p:attrName>
                                        </p:attrNameLst>
                                      </p:cBhvr>
                                      <p:to>
                                        <p:strVal val="visible"/>
                                      </p:to>
                                    </p:set>
                                    <p:animEffect transition="in" filter="strips(upRight)">
                                      <p:cBhvr>
                                        <p:cTn id="10" dur="500"/>
                                        <p:tgtEl>
                                          <p:spTgt spid="53255"/>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53256"/>
                                        </p:tgtEl>
                                        <p:attrNameLst>
                                          <p:attrName>style.visibility</p:attrName>
                                        </p:attrNameLst>
                                      </p:cBhvr>
                                      <p:to>
                                        <p:strVal val="visible"/>
                                      </p:to>
                                    </p:set>
                                    <p:animEffect transition="in" filter="strips(upRight)">
                                      <p:cBhvr>
                                        <p:cTn id="13" dur="500"/>
                                        <p:tgtEl>
                                          <p:spTgt spid="53256"/>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53253"/>
                                        </p:tgtEl>
                                        <p:attrNameLst>
                                          <p:attrName>style.visibility</p:attrName>
                                        </p:attrNameLst>
                                      </p:cBhvr>
                                      <p:to>
                                        <p:strVal val="visible"/>
                                      </p:to>
                                    </p:set>
                                    <p:animEffect transition="in" filter="strips(upRight)">
                                      <p:cBhvr>
                                        <p:cTn id="16" dur="500"/>
                                        <p:tgtEl>
                                          <p:spTgt spid="53253"/>
                                        </p:tgtEl>
                                      </p:cBhvr>
                                    </p:animEffect>
                                  </p:childTnLst>
                                </p:cTn>
                              </p:par>
                              <p:par>
                                <p:cTn id="17" presetID="18" presetClass="entr" presetSubtype="3" fill="hold" grpId="0" nodeType="withEffect">
                                  <p:stCondLst>
                                    <p:cond delay="0"/>
                                  </p:stCondLst>
                                  <p:childTnLst>
                                    <p:set>
                                      <p:cBhvr>
                                        <p:cTn id="18" dur="1" fill="hold">
                                          <p:stCondLst>
                                            <p:cond delay="0"/>
                                          </p:stCondLst>
                                        </p:cTn>
                                        <p:tgtEl>
                                          <p:spTgt spid="53254"/>
                                        </p:tgtEl>
                                        <p:attrNameLst>
                                          <p:attrName>style.visibility</p:attrName>
                                        </p:attrNameLst>
                                      </p:cBhvr>
                                      <p:to>
                                        <p:strVal val="visible"/>
                                      </p:to>
                                    </p:set>
                                    <p:animEffect transition="in" filter="strips(upRight)">
                                      <p:cBhvr>
                                        <p:cTn id="19" dur="500"/>
                                        <p:tgtEl>
                                          <p:spTgt spid="53254"/>
                                        </p:tgtEl>
                                      </p:cBhvr>
                                    </p:animEffec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53251"/>
                                        </p:tgtEl>
                                        <p:attrNameLst>
                                          <p:attrName>style.visibility</p:attrName>
                                        </p:attrNameLst>
                                      </p:cBhvr>
                                      <p:to>
                                        <p:strVal val="visible"/>
                                      </p:to>
                                    </p:set>
                                    <p:animEffect transition="in" filter="blinds(horizontal)">
                                      <p:cBhvr>
                                        <p:cTn id="23"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3" grpId="0" animBg="1"/>
      <p:bldP spid="53254" grpId="0"/>
      <p:bldP spid="53255" grpId="0"/>
      <p:bldP spid="5325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altLang="ko-KR"/>
              <a:t>Company Logo</a:t>
            </a:r>
          </a:p>
        </p:txBody>
      </p:sp>
      <p:sp>
        <p:nvSpPr>
          <p:cNvPr id="54275" name="Rectangle 3"/>
          <p:cNvSpPr>
            <a:spLocks noGrp="1" noChangeArrowheads="1"/>
          </p:cNvSpPr>
          <p:nvPr>
            <p:ph type="body" idx="1"/>
          </p:nvPr>
        </p:nvSpPr>
        <p:spPr>
          <a:xfrm>
            <a:off x="1670019" y="1555752"/>
            <a:ext cx="8941975" cy="4302140"/>
          </a:xfrm>
        </p:spPr>
        <p:txBody>
          <a:bodyPr/>
          <a:lstStyle/>
          <a:p>
            <a:pPr eaLnBrk="1" hangingPunct="1">
              <a:lnSpc>
                <a:spcPct val="150000"/>
              </a:lnSpc>
            </a:pPr>
            <a:r>
              <a:rPr lang="zh-CN" altLang="en-US" sz="3600" b="1" dirty="0" smtClean="0">
                <a:solidFill>
                  <a:srgbClr val="C00000"/>
                </a:solidFill>
                <a:latin typeface="黑体" pitchFamily="49" charset="-122"/>
                <a:ea typeface="黑体" pitchFamily="49" charset="-122"/>
              </a:rPr>
              <a:t>校本培训</a:t>
            </a:r>
            <a:r>
              <a:rPr lang="zh-CN" altLang="en-US" sz="3600" dirty="0" smtClean="0">
                <a:latin typeface="黑体" pitchFamily="49" charset="-122"/>
                <a:ea typeface="黑体" pitchFamily="49" charset="-122"/>
              </a:rPr>
              <a:t>是指在教育部门和有关业务部门的规划和指导下，以教师任职</a:t>
            </a:r>
            <a:r>
              <a:rPr lang="zh-CN" altLang="en-US" sz="3600" dirty="0" smtClean="0">
                <a:solidFill>
                  <a:srgbClr val="D60093"/>
                </a:solidFill>
                <a:latin typeface="黑体" pitchFamily="49" charset="-122"/>
                <a:ea typeface="黑体" pitchFamily="49" charset="-122"/>
              </a:rPr>
              <a:t>学校为基本单位</a:t>
            </a:r>
            <a:r>
              <a:rPr lang="zh-CN" altLang="en-US" sz="3600" dirty="0" smtClean="0">
                <a:latin typeface="黑体" pitchFamily="49" charset="-122"/>
                <a:ea typeface="黑体" pitchFamily="49" charset="-122"/>
              </a:rPr>
              <a:t>，以提高教师教育教学能力为目标，把培训与</a:t>
            </a:r>
            <a:r>
              <a:rPr lang="zh-CN" altLang="en-US" sz="3600" dirty="0" smtClean="0">
                <a:solidFill>
                  <a:srgbClr val="D60093"/>
                </a:solidFill>
                <a:latin typeface="黑体" pitchFamily="49" charset="-122"/>
                <a:ea typeface="黑体" pitchFamily="49" charset="-122"/>
              </a:rPr>
              <a:t>教育教学、科研活动紧密结合</a:t>
            </a:r>
            <a:r>
              <a:rPr lang="zh-CN" altLang="en-US" sz="3600" dirty="0" smtClean="0">
                <a:latin typeface="黑体" pitchFamily="49" charset="-122"/>
                <a:ea typeface="黑体" pitchFamily="49" charset="-122"/>
              </a:rPr>
              <a:t>起来的继续教育形式</a:t>
            </a:r>
            <a:r>
              <a:rPr lang="zh-CN" altLang="en-US" dirty="0" smtClean="0">
                <a:latin typeface="黑体" pitchFamily="49" charset="-122"/>
                <a:ea typeface="黑体" pitchFamily="49" charset="-122"/>
              </a:rPr>
              <a:t>。</a:t>
            </a:r>
          </a:p>
        </p:txBody>
      </p:sp>
      <p:sp>
        <p:nvSpPr>
          <p:cNvPr id="5" name="Text Box 3"/>
          <p:cNvSpPr txBox="1">
            <a:spLocks noChangeArrowheads="1"/>
          </p:cNvSpPr>
          <p:nvPr/>
        </p:nvSpPr>
        <p:spPr bwMode="auto">
          <a:xfrm>
            <a:off x="1884333" y="214290"/>
            <a:ext cx="3060416" cy="586361"/>
          </a:xfrm>
          <a:prstGeom prst="rect">
            <a:avLst/>
          </a:prstGeom>
          <a:noFill/>
          <a:ln w="9525">
            <a:noFill/>
            <a:miter lim="800000"/>
            <a:headEnd/>
            <a:tailEnd/>
          </a:ln>
        </p:spPr>
        <p:txBody>
          <a:bodyPr wrap="none" lIns="93009" tIns="46505" rIns="93009" bIns="46505">
            <a:spAutoFit/>
          </a:bodyPr>
          <a:lstStyle/>
          <a:p>
            <a:pPr defTabSz="929468"/>
            <a:r>
              <a:rPr lang="zh-CN" altLang="en-US" sz="3200" b="1" dirty="0" smtClean="0">
                <a:solidFill>
                  <a:srgbClr val="C00000"/>
                </a:solidFill>
                <a:latin typeface="微软雅黑" pitchFamily="34" charset="-122"/>
                <a:ea typeface="微软雅黑" pitchFamily="34" charset="-122"/>
              </a:rPr>
              <a:t>什么是校本培训</a:t>
            </a:r>
            <a:endParaRPr lang="en-US" altLang="zh-CN" sz="3200" b="1" dirty="0">
              <a:solidFill>
                <a:srgbClr val="C00000"/>
              </a:solidFill>
              <a:latin typeface="微软雅黑" pitchFamily="34" charset="-122"/>
              <a:ea typeface="微软雅黑" pitchFamily="34" charset="-12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blinds(horizontal)">
                                      <p:cBhvr>
                                        <p:cTn id="7" dur="500"/>
                                        <p:tgtEl>
                                          <p:spTgt spid="54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a:spLocks noGrp="1"/>
          </p:cNvSpPr>
          <p:nvPr>
            <p:ph type="ftr" sz="quarter" idx="10"/>
          </p:nvPr>
        </p:nvSpPr>
        <p:spPr/>
        <p:txBody>
          <a:bodyPr/>
          <a:lstStyle/>
          <a:p>
            <a:pPr>
              <a:defRPr/>
            </a:pPr>
            <a:r>
              <a:rPr lang="en-US" altLang="ko-KR"/>
              <a:t>Company Logo</a:t>
            </a:r>
          </a:p>
        </p:txBody>
      </p:sp>
      <p:sp>
        <p:nvSpPr>
          <p:cNvPr id="53251" name="Rectangle 3"/>
          <p:cNvSpPr>
            <a:spLocks noChangeArrowheads="1"/>
          </p:cNvSpPr>
          <p:nvPr/>
        </p:nvSpPr>
        <p:spPr bwMode="auto">
          <a:xfrm>
            <a:off x="6867927" y="3284538"/>
            <a:ext cx="4898399" cy="2952750"/>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Char char="l"/>
            </a:pPr>
            <a:r>
              <a:rPr lang="zh-CN" altLang="en-US" sz="4800" b="1" dirty="0">
                <a:latin typeface="黑体" pitchFamily="49" charset="-122"/>
                <a:ea typeface="黑体" pitchFamily="49" charset="-122"/>
              </a:rPr>
              <a:t>校本培训</a:t>
            </a:r>
          </a:p>
          <a:p>
            <a:pPr marL="342900" indent="-342900" eaLnBrk="1" hangingPunct="1">
              <a:spcBef>
                <a:spcPct val="20000"/>
              </a:spcBef>
              <a:buClr>
                <a:schemeClr val="accent1"/>
              </a:buClr>
              <a:buFont typeface="Wingdings" pitchFamily="2" charset="2"/>
              <a:buChar char="l"/>
            </a:pPr>
            <a:r>
              <a:rPr lang="zh-CN" altLang="en-US" sz="4800" b="1" dirty="0">
                <a:solidFill>
                  <a:srgbClr val="C00000"/>
                </a:solidFill>
                <a:latin typeface="黑体" pitchFamily="49" charset="-122"/>
                <a:ea typeface="黑体" pitchFamily="49" charset="-122"/>
              </a:rPr>
              <a:t>校本教研</a:t>
            </a:r>
          </a:p>
          <a:p>
            <a:pPr marL="342900" indent="-342900" eaLnBrk="1" hangingPunct="1">
              <a:spcBef>
                <a:spcPct val="20000"/>
              </a:spcBef>
              <a:buClr>
                <a:schemeClr val="accent1"/>
              </a:buClr>
              <a:buFont typeface="Wingdings" pitchFamily="2" charset="2"/>
              <a:buChar char="l"/>
            </a:pPr>
            <a:r>
              <a:rPr lang="zh-CN" altLang="en-US" sz="4800" b="1" dirty="0">
                <a:latin typeface="黑体" pitchFamily="49" charset="-122"/>
                <a:ea typeface="黑体" pitchFamily="49" charset="-122"/>
              </a:rPr>
              <a:t>校本研修</a:t>
            </a:r>
          </a:p>
        </p:txBody>
      </p:sp>
      <p:pic>
        <p:nvPicPr>
          <p:cNvPr id="53252" name="Picture 4" descr="160689"/>
          <p:cNvPicPr>
            <a:picLocks noChangeAspect="1" noChangeArrowheads="1"/>
          </p:cNvPicPr>
          <p:nvPr/>
        </p:nvPicPr>
        <p:blipFill>
          <a:blip r:embed="rId2"/>
          <a:srcRect/>
          <a:stretch>
            <a:fillRect/>
          </a:stretch>
        </p:blipFill>
        <p:spPr bwMode="auto">
          <a:xfrm>
            <a:off x="455573" y="2928934"/>
            <a:ext cx="2636097" cy="2799395"/>
          </a:xfrm>
          <a:prstGeom prst="rect">
            <a:avLst/>
          </a:prstGeom>
          <a:noFill/>
          <a:ln w="9525">
            <a:noFill/>
            <a:miter lim="800000"/>
            <a:headEnd/>
            <a:tailEnd/>
          </a:ln>
        </p:spPr>
      </p:pic>
      <p:sp>
        <p:nvSpPr>
          <p:cNvPr id="53253" name="AutoShape 5"/>
          <p:cNvSpPr>
            <a:spLocks noChangeArrowheads="1"/>
          </p:cNvSpPr>
          <p:nvPr/>
        </p:nvSpPr>
        <p:spPr bwMode="auto">
          <a:xfrm>
            <a:off x="3455969" y="1571612"/>
            <a:ext cx="5000659" cy="1519230"/>
          </a:xfrm>
          <a:prstGeom prst="cloudCallout">
            <a:avLst>
              <a:gd name="adj1" fmla="val -56546"/>
              <a:gd name="adj2" fmla="val 89093"/>
            </a:avLst>
          </a:prstGeom>
          <a:noFill/>
          <a:ln w="28575">
            <a:solidFill>
              <a:srgbClr val="A50021"/>
            </a:solidFill>
            <a:round/>
            <a:headEnd/>
            <a:tailEnd/>
          </a:ln>
        </p:spPr>
        <p:txBody>
          <a:bodyPr/>
          <a:lstStyle/>
          <a:p>
            <a:pPr algn="ctr"/>
            <a:endParaRPr lang="zh-CN" altLang="en-US">
              <a:ea typeface="宋体" pitchFamily="2" charset="-122"/>
            </a:endParaRPr>
          </a:p>
        </p:txBody>
      </p:sp>
      <p:sp>
        <p:nvSpPr>
          <p:cNvPr id="53254" name="Rectangle 6"/>
          <p:cNvSpPr>
            <a:spLocks noChangeArrowheads="1"/>
          </p:cNvSpPr>
          <p:nvPr/>
        </p:nvSpPr>
        <p:spPr bwMode="auto">
          <a:xfrm>
            <a:off x="4956167" y="2000240"/>
            <a:ext cx="3102342" cy="660389"/>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None/>
            </a:pPr>
            <a:r>
              <a:rPr lang="zh-CN" altLang="en-US" sz="3600" b="1" dirty="0">
                <a:latin typeface="黑体" pitchFamily="49" charset="-122"/>
                <a:ea typeface="黑体" pitchFamily="49" charset="-122"/>
              </a:rPr>
              <a:t>厘清核心概念</a:t>
            </a:r>
          </a:p>
        </p:txBody>
      </p:sp>
      <p:sp>
        <p:nvSpPr>
          <p:cNvPr id="53255" name="Text Box 7"/>
          <p:cNvSpPr txBox="1">
            <a:spLocks noChangeArrowheads="1"/>
          </p:cNvSpPr>
          <p:nvPr/>
        </p:nvSpPr>
        <p:spPr bwMode="auto">
          <a:xfrm>
            <a:off x="4754392" y="3500438"/>
            <a:ext cx="480733" cy="228600"/>
          </a:xfrm>
          <a:prstGeom prst="rect">
            <a:avLst/>
          </a:prstGeom>
          <a:noFill/>
          <a:ln w="9525">
            <a:noFill/>
            <a:miter lim="800000"/>
            <a:headEnd/>
            <a:tailEnd/>
          </a:ln>
        </p:spPr>
        <p:txBody>
          <a:bodyPr>
            <a:spAutoFit/>
          </a:bodyPr>
          <a:lstStyle/>
          <a:p>
            <a:pPr>
              <a:spcBef>
                <a:spcPct val="50000"/>
              </a:spcBef>
            </a:pPr>
            <a:r>
              <a:rPr lang="zh-CN" altLang="en-US" sz="900">
                <a:solidFill>
                  <a:srgbClr val="A40000"/>
                </a:solidFill>
                <a:ea typeface="宋体" pitchFamily="2" charset="-122"/>
                <a:sym typeface="Wingdings" pitchFamily="2" charset="2"/>
              </a:rPr>
              <a:t></a:t>
            </a:r>
          </a:p>
        </p:txBody>
      </p:sp>
      <p:sp>
        <p:nvSpPr>
          <p:cNvPr id="53256" name="Text Box 8"/>
          <p:cNvSpPr txBox="1">
            <a:spLocks noChangeArrowheads="1"/>
          </p:cNvSpPr>
          <p:nvPr/>
        </p:nvSpPr>
        <p:spPr bwMode="auto">
          <a:xfrm>
            <a:off x="5425725" y="2997200"/>
            <a:ext cx="480734" cy="274638"/>
          </a:xfrm>
          <a:prstGeom prst="rect">
            <a:avLst/>
          </a:prstGeom>
          <a:noFill/>
          <a:ln w="9525">
            <a:noFill/>
            <a:miter lim="800000"/>
            <a:headEnd/>
            <a:tailEnd/>
          </a:ln>
        </p:spPr>
        <p:txBody>
          <a:bodyPr>
            <a:spAutoFit/>
          </a:bodyPr>
          <a:lstStyle/>
          <a:p>
            <a:pPr>
              <a:spcBef>
                <a:spcPct val="50000"/>
              </a:spcBef>
            </a:pPr>
            <a:r>
              <a:rPr lang="zh-CN" altLang="en-US" sz="1200">
                <a:solidFill>
                  <a:srgbClr val="A40000"/>
                </a:solidFill>
                <a:ea typeface="宋体" pitchFamily="2" charset="-122"/>
                <a:sym typeface="Wingdings" pitchFamily="2" charset="2"/>
              </a:rPr>
              <a:t></a:t>
            </a:r>
          </a:p>
        </p:txBody>
      </p:sp>
      <p:sp>
        <p:nvSpPr>
          <p:cNvPr id="11" name="Text Box 3"/>
          <p:cNvSpPr txBox="1">
            <a:spLocks noGrp="1" noChangeArrowheads="1"/>
          </p:cNvSpPr>
          <p:nvPr>
            <p:ph type="title"/>
          </p:nvPr>
        </p:nvSpPr>
        <p:spPr bwMode="auto">
          <a:xfrm>
            <a:off x="1455705" y="214290"/>
            <a:ext cx="3630909" cy="582065"/>
          </a:xfrm>
          <a:prstGeom prst="rect">
            <a:avLst/>
          </a:prstGeom>
          <a:noFill/>
          <a:ln w="9525">
            <a:noFill/>
            <a:miter lim="800000"/>
            <a:headEnd/>
            <a:tailEnd/>
          </a:ln>
        </p:spPr>
        <p:txBody>
          <a:bodyPr wrap="square" lIns="93009" tIns="46505" rIns="93009" bIns="46505">
            <a:spAutoFit/>
          </a:bodyPr>
          <a:lstStyle/>
          <a:p>
            <a:pPr defTabSz="929468"/>
            <a:r>
              <a:rPr lang="zh-CN" altLang="en-US" sz="3200" b="1" dirty="0" smtClean="0">
                <a:solidFill>
                  <a:srgbClr val="C00000"/>
                </a:solidFill>
                <a:latin typeface="微软雅黑" pitchFamily="34" charset="-122"/>
                <a:ea typeface="微软雅黑" pitchFamily="34" charset="-122"/>
              </a:rPr>
              <a:t>什么是校本教研</a:t>
            </a:r>
            <a:endParaRPr lang="en-US" altLang="zh-CN" sz="3200" b="1" dirty="0">
              <a:solidFill>
                <a:srgbClr val="C00000"/>
              </a:solidFill>
              <a:latin typeface="微软雅黑" pitchFamily="34" charset="-122"/>
              <a:ea typeface="微软雅黑" pitchFamily="34" charset="-12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strips(upRight)">
                                      <p:cBhvr>
                                        <p:cTn id="7" dur="500"/>
                                        <p:tgtEl>
                                          <p:spTgt spid="53252"/>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53255"/>
                                        </p:tgtEl>
                                        <p:attrNameLst>
                                          <p:attrName>style.visibility</p:attrName>
                                        </p:attrNameLst>
                                      </p:cBhvr>
                                      <p:to>
                                        <p:strVal val="visible"/>
                                      </p:to>
                                    </p:set>
                                    <p:animEffect transition="in" filter="strips(upRight)">
                                      <p:cBhvr>
                                        <p:cTn id="10" dur="500"/>
                                        <p:tgtEl>
                                          <p:spTgt spid="53255"/>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53256"/>
                                        </p:tgtEl>
                                        <p:attrNameLst>
                                          <p:attrName>style.visibility</p:attrName>
                                        </p:attrNameLst>
                                      </p:cBhvr>
                                      <p:to>
                                        <p:strVal val="visible"/>
                                      </p:to>
                                    </p:set>
                                    <p:animEffect transition="in" filter="strips(upRight)">
                                      <p:cBhvr>
                                        <p:cTn id="13" dur="500"/>
                                        <p:tgtEl>
                                          <p:spTgt spid="53256"/>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53253"/>
                                        </p:tgtEl>
                                        <p:attrNameLst>
                                          <p:attrName>style.visibility</p:attrName>
                                        </p:attrNameLst>
                                      </p:cBhvr>
                                      <p:to>
                                        <p:strVal val="visible"/>
                                      </p:to>
                                    </p:set>
                                    <p:animEffect transition="in" filter="strips(upRight)">
                                      <p:cBhvr>
                                        <p:cTn id="16" dur="500"/>
                                        <p:tgtEl>
                                          <p:spTgt spid="53253"/>
                                        </p:tgtEl>
                                      </p:cBhvr>
                                    </p:animEffect>
                                  </p:childTnLst>
                                </p:cTn>
                              </p:par>
                              <p:par>
                                <p:cTn id="17" presetID="18" presetClass="entr" presetSubtype="3" fill="hold" grpId="0" nodeType="withEffect">
                                  <p:stCondLst>
                                    <p:cond delay="0"/>
                                  </p:stCondLst>
                                  <p:childTnLst>
                                    <p:set>
                                      <p:cBhvr>
                                        <p:cTn id="18" dur="1" fill="hold">
                                          <p:stCondLst>
                                            <p:cond delay="0"/>
                                          </p:stCondLst>
                                        </p:cTn>
                                        <p:tgtEl>
                                          <p:spTgt spid="53254"/>
                                        </p:tgtEl>
                                        <p:attrNameLst>
                                          <p:attrName>style.visibility</p:attrName>
                                        </p:attrNameLst>
                                      </p:cBhvr>
                                      <p:to>
                                        <p:strVal val="visible"/>
                                      </p:to>
                                    </p:set>
                                    <p:animEffect transition="in" filter="strips(upRight)">
                                      <p:cBhvr>
                                        <p:cTn id="19" dur="500"/>
                                        <p:tgtEl>
                                          <p:spTgt spid="53254"/>
                                        </p:tgtEl>
                                      </p:cBhvr>
                                    </p:animEffec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53251"/>
                                        </p:tgtEl>
                                        <p:attrNameLst>
                                          <p:attrName>style.visibility</p:attrName>
                                        </p:attrNameLst>
                                      </p:cBhvr>
                                      <p:to>
                                        <p:strVal val="visible"/>
                                      </p:to>
                                    </p:set>
                                    <p:animEffect transition="in" filter="blinds(horizontal)">
                                      <p:cBhvr>
                                        <p:cTn id="23"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3" grpId="0" animBg="1"/>
      <p:bldP spid="53254" grpId="0"/>
      <p:bldP spid="53255" grpId="0"/>
      <p:bldP spid="5325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r>
              <a:rPr lang="en-US" altLang="ko-KR"/>
              <a:t>Company Logo</a:t>
            </a:r>
          </a:p>
        </p:txBody>
      </p:sp>
      <p:sp>
        <p:nvSpPr>
          <p:cNvPr id="11268" name="Rectangle 3"/>
          <p:cNvSpPr>
            <a:spLocks noGrp="1" noChangeArrowheads="1"/>
          </p:cNvSpPr>
          <p:nvPr>
            <p:ph type="body" idx="1"/>
          </p:nvPr>
        </p:nvSpPr>
        <p:spPr>
          <a:xfrm>
            <a:off x="884201" y="1482727"/>
            <a:ext cx="10470250" cy="4375165"/>
          </a:xfrm>
        </p:spPr>
        <p:txBody>
          <a:bodyPr/>
          <a:lstStyle/>
          <a:p>
            <a:pPr eaLnBrk="1" hangingPunct="1">
              <a:lnSpc>
                <a:spcPct val="115000"/>
              </a:lnSpc>
            </a:pPr>
            <a:r>
              <a:rPr lang="zh-CN" altLang="en-US" sz="3200" b="1" dirty="0" smtClean="0">
                <a:latin typeface="黑体" pitchFamily="49" charset="-122"/>
                <a:ea typeface="黑体" pitchFamily="49" charset="-122"/>
              </a:rPr>
              <a:t>刘良华（华南师大） </a:t>
            </a:r>
          </a:p>
          <a:p>
            <a:pPr eaLnBrk="1" hangingPunct="1">
              <a:lnSpc>
                <a:spcPct val="115000"/>
              </a:lnSpc>
            </a:pPr>
            <a:r>
              <a:rPr lang="zh-CN" altLang="en-US" sz="3200" b="1" dirty="0" smtClean="0">
                <a:solidFill>
                  <a:srgbClr val="990000"/>
                </a:solidFill>
                <a:latin typeface="黑体" pitchFamily="49" charset="-122"/>
                <a:ea typeface="黑体" pitchFamily="49" charset="-122"/>
              </a:rPr>
              <a:t>校本教研即解决教学问题；真实的问题；实际的问题；自己的问题。</a:t>
            </a:r>
          </a:p>
          <a:p>
            <a:pPr eaLnBrk="1" hangingPunct="1">
              <a:lnSpc>
                <a:spcPct val="115000"/>
              </a:lnSpc>
            </a:pPr>
            <a:r>
              <a:rPr lang="zh-CN" altLang="en-US" sz="3200" b="1" dirty="0" smtClean="0">
                <a:solidFill>
                  <a:srgbClr val="003366"/>
                </a:solidFill>
                <a:latin typeface="黑体" pitchFamily="49" charset="-122"/>
                <a:ea typeface="黑体" pitchFamily="49" charset="-122"/>
              </a:rPr>
              <a:t>要以促进每个学生的发展为宗旨，以新课程实施过程中教师所面对的各种具体问题为对象，以教师作为研究主体，研究和解决教学实际问题，总结和提升教学经验。</a:t>
            </a:r>
          </a:p>
        </p:txBody>
      </p:sp>
      <p:sp>
        <p:nvSpPr>
          <p:cNvPr id="5" name="Text Box 3"/>
          <p:cNvSpPr txBox="1">
            <a:spLocks noChangeArrowheads="1"/>
          </p:cNvSpPr>
          <p:nvPr/>
        </p:nvSpPr>
        <p:spPr bwMode="auto">
          <a:xfrm>
            <a:off x="1455705" y="214290"/>
            <a:ext cx="3630909" cy="582065"/>
          </a:xfrm>
          <a:prstGeom prst="rect">
            <a:avLst/>
          </a:prstGeom>
          <a:noFill/>
          <a:ln w="9525">
            <a:noFill/>
            <a:miter lim="800000"/>
            <a:headEnd/>
            <a:tailEnd/>
          </a:ln>
        </p:spPr>
        <p:txBody>
          <a:bodyPr wrap="square" lIns="93009" tIns="46505" rIns="93009" bIns="46505">
            <a:spAutoFit/>
          </a:bodyPr>
          <a:lstStyle/>
          <a:p>
            <a:pPr marL="0" marR="0" lvl="0" indent="0" algn="ctr" defTabSz="929468"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j-cs"/>
              </a:rPr>
              <a:t>什么是校本教研</a:t>
            </a:r>
            <a:endParaRPr kumimoji="0" lang="en-US" altLang="zh-CN" sz="3200" b="1"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mj-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85407" y="1633038"/>
            <a:ext cx="9106256" cy="3164114"/>
          </a:xfrm>
          <a:prstGeom prst="rect">
            <a:avLst/>
          </a:prstGeom>
          <a:noFill/>
        </p:spPr>
        <p:txBody>
          <a:bodyPr wrap="square" rtlCol="0">
            <a:spAutoFit/>
          </a:bodyPr>
          <a:lstStyle/>
          <a:p>
            <a:pPr>
              <a:lnSpc>
                <a:spcPts val="4840"/>
              </a:lnSpc>
            </a:pPr>
            <a:r>
              <a:rPr lang="zh-CN" altLang="en-US" sz="2800" dirty="0" smtClean="0">
                <a:latin typeface="黑体" pitchFamily="49" charset="-122"/>
                <a:ea typeface="黑体" pitchFamily="49" charset="-122"/>
              </a:rPr>
              <a:t>    在网络时代，教师的专业发展将发生彻底的改变，教师的角色正在</a:t>
            </a:r>
            <a:r>
              <a:rPr lang="zh-CN" altLang="en-US" sz="2800" dirty="0" smtClean="0">
                <a:solidFill>
                  <a:srgbClr val="FF0000"/>
                </a:solidFill>
                <a:latin typeface="黑体" pitchFamily="49" charset="-122"/>
                <a:ea typeface="黑体" pitchFamily="49" charset="-122"/>
              </a:rPr>
              <a:t>从</a:t>
            </a:r>
            <a:r>
              <a:rPr lang="zh-CN" altLang="en-US" sz="2800" b="1" dirty="0" smtClean="0">
                <a:solidFill>
                  <a:srgbClr val="FF0000"/>
                </a:solidFill>
                <a:latin typeface="黑体" pitchFamily="49" charset="-122"/>
                <a:ea typeface="黑体" pitchFamily="49" charset="-122"/>
              </a:rPr>
              <a:t>原来的知识的传授者逐步向教育教学问题的分析者、教学的设计者、教学策略的决策者、教学过程的组织者转变。</a:t>
            </a:r>
            <a:r>
              <a:rPr lang="zh-CN" altLang="en-US" sz="2800" dirty="0" smtClean="0">
                <a:latin typeface="黑体" pitchFamily="49" charset="-122"/>
                <a:ea typeface="黑体" pitchFamily="49" charset="-122"/>
              </a:rPr>
              <a:t>随着现代网络技术的飞速发展，使我们每一个教师都成为了网络的受益者、运用者和学习者。</a:t>
            </a: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3"/>
          <p:cNvSpPr>
            <a:spLocks noGrp="1"/>
          </p:cNvSpPr>
          <p:nvPr>
            <p:ph type="ftr" sz="quarter" idx="10"/>
          </p:nvPr>
        </p:nvSpPr>
        <p:spPr/>
        <p:txBody>
          <a:bodyPr/>
          <a:lstStyle/>
          <a:p>
            <a:pPr>
              <a:defRPr/>
            </a:pPr>
            <a:r>
              <a:rPr lang="en-US" altLang="ko-KR"/>
              <a:t>Company Logo</a:t>
            </a:r>
          </a:p>
        </p:txBody>
      </p:sp>
      <p:sp>
        <p:nvSpPr>
          <p:cNvPr id="53251" name="Rectangle 3"/>
          <p:cNvSpPr>
            <a:spLocks noChangeArrowheads="1"/>
          </p:cNvSpPr>
          <p:nvPr/>
        </p:nvSpPr>
        <p:spPr bwMode="auto">
          <a:xfrm>
            <a:off x="6867927" y="3284538"/>
            <a:ext cx="4898399" cy="2952750"/>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Char char="l"/>
            </a:pPr>
            <a:r>
              <a:rPr lang="zh-CN" altLang="en-US" sz="4800" b="1" dirty="0">
                <a:latin typeface="黑体" pitchFamily="49" charset="-122"/>
                <a:ea typeface="黑体" pitchFamily="49" charset="-122"/>
              </a:rPr>
              <a:t>校本培训</a:t>
            </a:r>
          </a:p>
          <a:p>
            <a:pPr marL="342900" indent="-342900" eaLnBrk="1" hangingPunct="1">
              <a:spcBef>
                <a:spcPct val="20000"/>
              </a:spcBef>
              <a:buClr>
                <a:schemeClr val="accent1"/>
              </a:buClr>
              <a:buFont typeface="Wingdings" pitchFamily="2" charset="2"/>
              <a:buChar char="l"/>
            </a:pPr>
            <a:r>
              <a:rPr lang="zh-CN" altLang="en-US" sz="4800" b="1" dirty="0">
                <a:latin typeface="黑体" pitchFamily="49" charset="-122"/>
                <a:ea typeface="黑体" pitchFamily="49" charset="-122"/>
              </a:rPr>
              <a:t>校本教研</a:t>
            </a:r>
          </a:p>
          <a:p>
            <a:pPr marL="342900" indent="-342900" eaLnBrk="1" hangingPunct="1">
              <a:spcBef>
                <a:spcPct val="20000"/>
              </a:spcBef>
              <a:buClr>
                <a:schemeClr val="accent1"/>
              </a:buClr>
              <a:buFont typeface="Wingdings" pitchFamily="2" charset="2"/>
              <a:buChar char="l"/>
            </a:pPr>
            <a:r>
              <a:rPr lang="zh-CN" altLang="en-US" sz="4800" b="1" dirty="0">
                <a:solidFill>
                  <a:srgbClr val="C00000"/>
                </a:solidFill>
                <a:latin typeface="黑体" pitchFamily="49" charset="-122"/>
                <a:ea typeface="黑体" pitchFamily="49" charset="-122"/>
              </a:rPr>
              <a:t>校本研修</a:t>
            </a:r>
          </a:p>
        </p:txBody>
      </p:sp>
      <p:pic>
        <p:nvPicPr>
          <p:cNvPr id="53252" name="Picture 4" descr="160689"/>
          <p:cNvPicPr>
            <a:picLocks noChangeAspect="1" noChangeArrowheads="1"/>
          </p:cNvPicPr>
          <p:nvPr/>
        </p:nvPicPr>
        <p:blipFill>
          <a:blip r:embed="rId2"/>
          <a:srcRect/>
          <a:stretch>
            <a:fillRect/>
          </a:stretch>
        </p:blipFill>
        <p:spPr bwMode="auto">
          <a:xfrm>
            <a:off x="455573" y="2928934"/>
            <a:ext cx="2636097" cy="2799395"/>
          </a:xfrm>
          <a:prstGeom prst="rect">
            <a:avLst/>
          </a:prstGeom>
          <a:noFill/>
          <a:ln w="9525">
            <a:noFill/>
            <a:miter lim="800000"/>
            <a:headEnd/>
            <a:tailEnd/>
          </a:ln>
        </p:spPr>
      </p:pic>
      <p:sp>
        <p:nvSpPr>
          <p:cNvPr id="53253" name="AutoShape 5"/>
          <p:cNvSpPr>
            <a:spLocks noChangeArrowheads="1"/>
          </p:cNvSpPr>
          <p:nvPr/>
        </p:nvSpPr>
        <p:spPr bwMode="auto">
          <a:xfrm>
            <a:off x="3455969" y="1571612"/>
            <a:ext cx="5000659" cy="1519230"/>
          </a:xfrm>
          <a:prstGeom prst="cloudCallout">
            <a:avLst>
              <a:gd name="adj1" fmla="val -56546"/>
              <a:gd name="adj2" fmla="val 89093"/>
            </a:avLst>
          </a:prstGeom>
          <a:noFill/>
          <a:ln w="28575">
            <a:solidFill>
              <a:srgbClr val="A50021"/>
            </a:solidFill>
            <a:round/>
            <a:headEnd/>
            <a:tailEnd/>
          </a:ln>
        </p:spPr>
        <p:txBody>
          <a:bodyPr/>
          <a:lstStyle/>
          <a:p>
            <a:pPr algn="ctr"/>
            <a:endParaRPr lang="zh-CN" altLang="en-US">
              <a:ea typeface="宋体" pitchFamily="2" charset="-122"/>
            </a:endParaRPr>
          </a:p>
        </p:txBody>
      </p:sp>
      <p:sp>
        <p:nvSpPr>
          <p:cNvPr id="53254" name="Rectangle 6"/>
          <p:cNvSpPr>
            <a:spLocks noChangeArrowheads="1"/>
          </p:cNvSpPr>
          <p:nvPr/>
        </p:nvSpPr>
        <p:spPr bwMode="auto">
          <a:xfrm>
            <a:off x="4956167" y="2000240"/>
            <a:ext cx="3102342" cy="660389"/>
          </a:xfrm>
          <a:prstGeom prst="rect">
            <a:avLst/>
          </a:prstGeom>
          <a:noFill/>
          <a:ln w="9525">
            <a:noFill/>
            <a:miter lim="800000"/>
            <a:headEnd/>
            <a:tailEnd/>
          </a:ln>
        </p:spPr>
        <p:txBody>
          <a:bodyPr/>
          <a:lstStyle/>
          <a:p>
            <a:pPr marL="342900" indent="-342900" eaLnBrk="1" hangingPunct="1">
              <a:spcBef>
                <a:spcPct val="20000"/>
              </a:spcBef>
              <a:buClr>
                <a:schemeClr val="accent1"/>
              </a:buClr>
              <a:buFont typeface="Wingdings" pitchFamily="2" charset="2"/>
              <a:buNone/>
            </a:pPr>
            <a:r>
              <a:rPr lang="zh-CN" altLang="en-US" sz="3600" b="1" dirty="0">
                <a:latin typeface="黑体" pitchFamily="49" charset="-122"/>
                <a:ea typeface="黑体" pitchFamily="49" charset="-122"/>
              </a:rPr>
              <a:t>厘清核心概念</a:t>
            </a:r>
          </a:p>
        </p:txBody>
      </p:sp>
      <p:sp>
        <p:nvSpPr>
          <p:cNvPr id="53255" name="Text Box 7"/>
          <p:cNvSpPr txBox="1">
            <a:spLocks noChangeArrowheads="1"/>
          </p:cNvSpPr>
          <p:nvPr/>
        </p:nvSpPr>
        <p:spPr bwMode="auto">
          <a:xfrm>
            <a:off x="4754392" y="3500438"/>
            <a:ext cx="480733" cy="228600"/>
          </a:xfrm>
          <a:prstGeom prst="rect">
            <a:avLst/>
          </a:prstGeom>
          <a:noFill/>
          <a:ln w="9525">
            <a:noFill/>
            <a:miter lim="800000"/>
            <a:headEnd/>
            <a:tailEnd/>
          </a:ln>
        </p:spPr>
        <p:txBody>
          <a:bodyPr>
            <a:spAutoFit/>
          </a:bodyPr>
          <a:lstStyle/>
          <a:p>
            <a:pPr>
              <a:spcBef>
                <a:spcPct val="50000"/>
              </a:spcBef>
            </a:pPr>
            <a:r>
              <a:rPr lang="zh-CN" altLang="en-US" sz="900">
                <a:solidFill>
                  <a:srgbClr val="A40000"/>
                </a:solidFill>
                <a:ea typeface="宋体" pitchFamily="2" charset="-122"/>
                <a:sym typeface="Wingdings" pitchFamily="2" charset="2"/>
              </a:rPr>
              <a:t></a:t>
            </a:r>
          </a:p>
        </p:txBody>
      </p:sp>
      <p:sp>
        <p:nvSpPr>
          <p:cNvPr id="53256" name="Text Box 8"/>
          <p:cNvSpPr txBox="1">
            <a:spLocks noChangeArrowheads="1"/>
          </p:cNvSpPr>
          <p:nvPr/>
        </p:nvSpPr>
        <p:spPr bwMode="auto">
          <a:xfrm>
            <a:off x="5425725" y="2997200"/>
            <a:ext cx="480734" cy="274638"/>
          </a:xfrm>
          <a:prstGeom prst="rect">
            <a:avLst/>
          </a:prstGeom>
          <a:noFill/>
          <a:ln w="9525">
            <a:noFill/>
            <a:miter lim="800000"/>
            <a:headEnd/>
            <a:tailEnd/>
          </a:ln>
        </p:spPr>
        <p:txBody>
          <a:bodyPr>
            <a:spAutoFit/>
          </a:bodyPr>
          <a:lstStyle/>
          <a:p>
            <a:pPr>
              <a:spcBef>
                <a:spcPct val="50000"/>
              </a:spcBef>
            </a:pPr>
            <a:r>
              <a:rPr lang="zh-CN" altLang="en-US" sz="1200">
                <a:solidFill>
                  <a:srgbClr val="A40000"/>
                </a:solidFill>
                <a:ea typeface="宋体" pitchFamily="2" charset="-122"/>
                <a:sym typeface="Wingdings" pitchFamily="2" charset="2"/>
              </a:rPr>
              <a:t></a:t>
            </a:r>
          </a:p>
        </p:txBody>
      </p:sp>
      <p:sp>
        <p:nvSpPr>
          <p:cNvPr id="11" name="Text Box 3"/>
          <p:cNvSpPr txBox="1">
            <a:spLocks noGrp="1" noChangeArrowheads="1"/>
          </p:cNvSpPr>
          <p:nvPr>
            <p:ph type="title"/>
          </p:nvPr>
        </p:nvSpPr>
        <p:spPr bwMode="auto">
          <a:xfrm>
            <a:off x="1455705" y="214290"/>
            <a:ext cx="3630909" cy="582065"/>
          </a:xfrm>
          <a:prstGeom prst="rect">
            <a:avLst/>
          </a:prstGeom>
          <a:noFill/>
          <a:ln w="9525">
            <a:noFill/>
            <a:miter lim="800000"/>
            <a:headEnd/>
            <a:tailEnd/>
          </a:ln>
        </p:spPr>
        <p:txBody>
          <a:bodyPr wrap="square" lIns="93009" tIns="46505" rIns="93009" bIns="46505">
            <a:spAutoFit/>
          </a:bodyPr>
          <a:lstStyle/>
          <a:p>
            <a:pPr defTabSz="929468"/>
            <a:r>
              <a:rPr lang="zh-CN" altLang="en-US" sz="3200" b="1" dirty="0" smtClean="0">
                <a:solidFill>
                  <a:srgbClr val="C00000"/>
                </a:solidFill>
                <a:latin typeface="微软雅黑" pitchFamily="34" charset="-122"/>
                <a:ea typeface="微软雅黑" pitchFamily="34" charset="-122"/>
              </a:rPr>
              <a:t>什么是校本研修</a:t>
            </a:r>
            <a:endParaRPr lang="en-US" altLang="zh-CN" sz="3200" b="1" dirty="0">
              <a:solidFill>
                <a:srgbClr val="C00000"/>
              </a:solidFill>
              <a:latin typeface="微软雅黑" pitchFamily="34" charset="-122"/>
              <a:ea typeface="微软雅黑" pitchFamily="34" charset="-122"/>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strips(upRight)">
                                      <p:cBhvr>
                                        <p:cTn id="7" dur="500"/>
                                        <p:tgtEl>
                                          <p:spTgt spid="53252"/>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53255"/>
                                        </p:tgtEl>
                                        <p:attrNameLst>
                                          <p:attrName>style.visibility</p:attrName>
                                        </p:attrNameLst>
                                      </p:cBhvr>
                                      <p:to>
                                        <p:strVal val="visible"/>
                                      </p:to>
                                    </p:set>
                                    <p:animEffect transition="in" filter="strips(upRight)">
                                      <p:cBhvr>
                                        <p:cTn id="10" dur="500"/>
                                        <p:tgtEl>
                                          <p:spTgt spid="53255"/>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53256"/>
                                        </p:tgtEl>
                                        <p:attrNameLst>
                                          <p:attrName>style.visibility</p:attrName>
                                        </p:attrNameLst>
                                      </p:cBhvr>
                                      <p:to>
                                        <p:strVal val="visible"/>
                                      </p:to>
                                    </p:set>
                                    <p:animEffect transition="in" filter="strips(upRight)">
                                      <p:cBhvr>
                                        <p:cTn id="13" dur="500"/>
                                        <p:tgtEl>
                                          <p:spTgt spid="53256"/>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53253"/>
                                        </p:tgtEl>
                                        <p:attrNameLst>
                                          <p:attrName>style.visibility</p:attrName>
                                        </p:attrNameLst>
                                      </p:cBhvr>
                                      <p:to>
                                        <p:strVal val="visible"/>
                                      </p:to>
                                    </p:set>
                                    <p:animEffect transition="in" filter="strips(upRight)">
                                      <p:cBhvr>
                                        <p:cTn id="16" dur="500"/>
                                        <p:tgtEl>
                                          <p:spTgt spid="53253"/>
                                        </p:tgtEl>
                                      </p:cBhvr>
                                    </p:animEffect>
                                  </p:childTnLst>
                                </p:cTn>
                              </p:par>
                              <p:par>
                                <p:cTn id="17" presetID="18" presetClass="entr" presetSubtype="3" fill="hold" grpId="0" nodeType="withEffect">
                                  <p:stCondLst>
                                    <p:cond delay="0"/>
                                  </p:stCondLst>
                                  <p:childTnLst>
                                    <p:set>
                                      <p:cBhvr>
                                        <p:cTn id="18" dur="1" fill="hold">
                                          <p:stCondLst>
                                            <p:cond delay="0"/>
                                          </p:stCondLst>
                                        </p:cTn>
                                        <p:tgtEl>
                                          <p:spTgt spid="53254"/>
                                        </p:tgtEl>
                                        <p:attrNameLst>
                                          <p:attrName>style.visibility</p:attrName>
                                        </p:attrNameLst>
                                      </p:cBhvr>
                                      <p:to>
                                        <p:strVal val="visible"/>
                                      </p:to>
                                    </p:set>
                                    <p:animEffect transition="in" filter="strips(upRight)">
                                      <p:cBhvr>
                                        <p:cTn id="19" dur="500"/>
                                        <p:tgtEl>
                                          <p:spTgt spid="53254"/>
                                        </p:tgtEl>
                                      </p:cBhvr>
                                    </p:animEffec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53251"/>
                                        </p:tgtEl>
                                        <p:attrNameLst>
                                          <p:attrName>style.visibility</p:attrName>
                                        </p:attrNameLst>
                                      </p:cBhvr>
                                      <p:to>
                                        <p:strVal val="visible"/>
                                      </p:to>
                                    </p:set>
                                    <p:animEffect transition="in" filter="blinds(horizontal)">
                                      <p:cBhvr>
                                        <p:cTn id="23"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3" grpId="0" animBg="1"/>
      <p:bldP spid="53254" grpId="0"/>
      <p:bldP spid="53255" grpId="0"/>
      <p:bldP spid="5325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3"/>
          <p:cNvSpPr>
            <a:spLocks noGrp="1"/>
          </p:cNvSpPr>
          <p:nvPr>
            <p:ph type="ftr" sz="quarter" idx="10"/>
          </p:nvPr>
        </p:nvSpPr>
        <p:spPr/>
        <p:txBody>
          <a:bodyPr/>
          <a:lstStyle/>
          <a:p>
            <a:pPr>
              <a:defRPr/>
            </a:pPr>
            <a:r>
              <a:rPr lang="en-US" altLang="ko-KR"/>
              <a:t>Company Logo</a:t>
            </a:r>
          </a:p>
        </p:txBody>
      </p:sp>
      <p:sp>
        <p:nvSpPr>
          <p:cNvPr id="13316" name="Rectangle 3"/>
          <p:cNvSpPr>
            <a:spLocks noGrp="1" noChangeArrowheads="1"/>
          </p:cNvSpPr>
          <p:nvPr>
            <p:ph type="body" idx="1"/>
          </p:nvPr>
        </p:nvSpPr>
        <p:spPr>
          <a:xfrm>
            <a:off x="1169953" y="1554165"/>
            <a:ext cx="9587182" cy="3946537"/>
          </a:xfrm>
        </p:spPr>
        <p:txBody>
          <a:bodyPr/>
          <a:lstStyle/>
          <a:p>
            <a:pPr eaLnBrk="1" hangingPunct="1">
              <a:lnSpc>
                <a:spcPts val="4800"/>
              </a:lnSpc>
              <a:spcBef>
                <a:spcPct val="35000"/>
              </a:spcBef>
            </a:pPr>
            <a:r>
              <a:rPr lang="zh-CN" altLang="en-US" sz="3600" dirty="0" smtClean="0">
                <a:latin typeface="黑体" pitchFamily="49" charset="-122"/>
                <a:ea typeface="黑体" pitchFamily="49" charset="-122"/>
              </a:rPr>
              <a:t>顾泠沅（上海教科院）</a:t>
            </a:r>
          </a:p>
          <a:p>
            <a:pPr eaLnBrk="1" hangingPunct="1">
              <a:lnSpc>
                <a:spcPts val="4800"/>
              </a:lnSpc>
              <a:spcBef>
                <a:spcPct val="35000"/>
              </a:spcBef>
            </a:pPr>
            <a:r>
              <a:rPr lang="zh-CN" altLang="en-US" sz="3600" dirty="0" smtClean="0">
                <a:latin typeface="黑体" pitchFamily="49" charset="-122"/>
                <a:ea typeface="黑体" pitchFamily="49" charset="-122"/>
              </a:rPr>
              <a:t>校本研修是将教师的</a:t>
            </a:r>
            <a:r>
              <a:rPr lang="zh-CN" altLang="en-US" sz="3600" dirty="0" smtClean="0">
                <a:solidFill>
                  <a:srgbClr val="C00000"/>
                </a:solidFill>
                <a:latin typeface="黑体" pitchFamily="49" charset="-122"/>
                <a:ea typeface="黑体" pitchFamily="49" charset="-122"/>
              </a:rPr>
              <a:t>研究、进修</a:t>
            </a:r>
            <a:r>
              <a:rPr lang="zh-CN" altLang="en-US" sz="3600" dirty="0" smtClean="0">
                <a:latin typeface="黑体" pitchFamily="49" charset="-122"/>
                <a:ea typeface="黑体" pitchFamily="49" charset="-122"/>
              </a:rPr>
              <a:t>和日常</a:t>
            </a:r>
            <a:r>
              <a:rPr lang="zh-CN" altLang="en-US" sz="3600" dirty="0" smtClean="0">
                <a:solidFill>
                  <a:srgbClr val="C00000"/>
                </a:solidFill>
                <a:latin typeface="黑体" pitchFamily="49" charset="-122"/>
                <a:ea typeface="黑体" pitchFamily="49" charset="-122"/>
              </a:rPr>
              <a:t>教学实践</a:t>
            </a:r>
            <a:r>
              <a:rPr lang="zh-CN" altLang="en-US" sz="3600" dirty="0" smtClean="0">
                <a:latin typeface="黑体" pitchFamily="49" charset="-122"/>
                <a:ea typeface="黑体" pitchFamily="49" charset="-122"/>
              </a:rPr>
              <a:t>紧密联系起来的一种活动，将它称为教师的在学校中的教学研修活动可能更为确切。</a:t>
            </a:r>
          </a:p>
          <a:p>
            <a:pPr eaLnBrk="1" hangingPunct="1">
              <a:lnSpc>
                <a:spcPts val="4800"/>
              </a:lnSpc>
            </a:pPr>
            <a:r>
              <a:rPr lang="zh-CN" altLang="en-US" sz="3600" dirty="0" smtClean="0">
                <a:latin typeface="黑体" pitchFamily="49" charset="-122"/>
                <a:ea typeface="黑体" pitchFamily="49" charset="-122"/>
              </a:rPr>
              <a:t>此活动</a:t>
            </a:r>
            <a:r>
              <a:rPr lang="zh-CN" altLang="en-US" sz="3600" dirty="0" smtClean="0">
                <a:solidFill>
                  <a:srgbClr val="C00000"/>
                </a:solidFill>
                <a:latin typeface="黑体" pitchFamily="49" charset="-122"/>
                <a:ea typeface="黑体" pitchFamily="49" charset="-122"/>
              </a:rPr>
              <a:t>不仅需要文本学习和相互讨论</a:t>
            </a:r>
            <a:r>
              <a:rPr lang="zh-CN" altLang="en-US" sz="3600" dirty="0" smtClean="0">
                <a:latin typeface="黑体" pitchFamily="49" charset="-122"/>
                <a:ea typeface="黑体" pitchFamily="49" charset="-122"/>
              </a:rPr>
              <a:t>，还要更多地关注教育教学行为的</a:t>
            </a:r>
            <a:r>
              <a:rPr lang="zh-CN" altLang="en-US" sz="3600" dirty="0" smtClean="0">
                <a:solidFill>
                  <a:srgbClr val="C00000"/>
                </a:solidFill>
                <a:latin typeface="黑体" pitchFamily="49" charset="-122"/>
                <a:ea typeface="黑体" pitchFamily="49" charset="-122"/>
              </a:rPr>
              <a:t>连环跟进</a:t>
            </a:r>
            <a:r>
              <a:rPr lang="zh-CN" altLang="en-US" sz="3600" dirty="0" smtClean="0">
                <a:latin typeface="黑体" pitchFamily="49" charset="-122"/>
                <a:ea typeface="黑体" pitchFamily="49" charset="-122"/>
              </a:rPr>
              <a:t>。</a:t>
            </a:r>
          </a:p>
        </p:txBody>
      </p:sp>
      <p:sp>
        <p:nvSpPr>
          <p:cNvPr id="5" name="Text Box 3"/>
          <p:cNvSpPr txBox="1">
            <a:spLocks noChangeArrowheads="1"/>
          </p:cNvSpPr>
          <p:nvPr/>
        </p:nvSpPr>
        <p:spPr bwMode="auto">
          <a:xfrm>
            <a:off x="1455705" y="214290"/>
            <a:ext cx="3630909" cy="582065"/>
          </a:xfrm>
          <a:prstGeom prst="rect">
            <a:avLst/>
          </a:prstGeom>
          <a:noFill/>
          <a:ln w="9525">
            <a:noFill/>
            <a:miter lim="800000"/>
            <a:headEnd/>
            <a:tailEnd/>
          </a:ln>
        </p:spPr>
        <p:txBody>
          <a:bodyPr wrap="square" lIns="93009" tIns="46505" rIns="93009" bIns="46505">
            <a:spAutoFit/>
          </a:bodyPr>
          <a:lstStyle/>
          <a:p>
            <a:pPr marL="0" marR="0" lvl="0" indent="0" algn="ctr" defTabSz="929468"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j-cs"/>
              </a:rPr>
              <a:t>什么是校本研修</a:t>
            </a:r>
            <a:endParaRPr kumimoji="0" lang="en-US" altLang="zh-CN" sz="3200" b="1"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mj-cs"/>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3"/>
          <p:cNvSpPr>
            <a:spLocks noGrp="1"/>
          </p:cNvSpPr>
          <p:nvPr>
            <p:ph type="ftr" sz="quarter" idx="10"/>
          </p:nvPr>
        </p:nvSpPr>
        <p:spPr/>
        <p:txBody>
          <a:bodyPr/>
          <a:lstStyle/>
          <a:p>
            <a:pPr>
              <a:defRPr/>
            </a:pPr>
            <a:r>
              <a:rPr lang="en-US" altLang="ko-KR"/>
              <a:t>Company Logo</a:t>
            </a:r>
          </a:p>
        </p:txBody>
      </p:sp>
      <p:sp>
        <p:nvSpPr>
          <p:cNvPr id="58371" name="Rectangle 3"/>
          <p:cNvSpPr>
            <a:spLocks noGrp="1" noChangeArrowheads="1"/>
          </p:cNvSpPr>
          <p:nvPr>
            <p:ph type="body" idx="1"/>
          </p:nvPr>
        </p:nvSpPr>
        <p:spPr>
          <a:xfrm>
            <a:off x="669887" y="1552580"/>
            <a:ext cx="11193855" cy="3519494"/>
          </a:xfrm>
        </p:spPr>
        <p:txBody>
          <a:bodyPr/>
          <a:lstStyle/>
          <a:p>
            <a:pPr eaLnBrk="1" hangingPunct="1">
              <a:buNone/>
            </a:pPr>
            <a:r>
              <a:rPr lang="zh-CN" altLang="en-US" sz="3600" dirty="0" smtClean="0">
                <a:latin typeface="黑体" pitchFamily="49" charset="-122"/>
                <a:ea typeface="黑体" pitchFamily="49" charset="-122"/>
              </a:rPr>
              <a:t>“</a:t>
            </a:r>
            <a:r>
              <a:rPr lang="zh-CN" altLang="en-US" sz="3600" dirty="0" smtClean="0">
                <a:solidFill>
                  <a:srgbClr val="990000"/>
                </a:solidFill>
                <a:latin typeface="黑体" pitchFamily="49" charset="-122"/>
                <a:ea typeface="黑体" pitchFamily="49" charset="-122"/>
              </a:rPr>
              <a:t>研究</a:t>
            </a:r>
            <a:r>
              <a:rPr lang="en-US" altLang="zh-CN" sz="3600" dirty="0" smtClean="0">
                <a:solidFill>
                  <a:srgbClr val="990000"/>
                </a:solidFill>
                <a:latin typeface="黑体" pitchFamily="49" charset="-122"/>
                <a:ea typeface="黑体" pitchFamily="49" charset="-122"/>
              </a:rPr>
              <a:t>--</a:t>
            </a:r>
            <a:r>
              <a:rPr lang="zh-CN" altLang="en-US" sz="3600" dirty="0" smtClean="0">
                <a:solidFill>
                  <a:srgbClr val="990000"/>
                </a:solidFill>
                <a:latin typeface="黑体" pitchFamily="49" charset="-122"/>
                <a:ea typeface="黑体" pitchFamily="49" charset="-122"/>
              </a:rPr>
              <a:t>进修</a:t>
            </a:r>
            <a:r>
              <a:rPr lang="en-US" altLang="zh-CN" sz="3600" dirty="0" smtClean="0">
                <a:solidFill>
                  <a:srgbClr val="990000"/>
                </a:solidFill>
                <a:latin typeface="黑体" pitchFamily="49" charset="-122"/>
                <a:ea typeface="黑体" pitchFamily="49" charset="-122"/>
              </a:rPr>
              <a:t>--</a:t>
            </a:r>
            <a:r>
              <a:rPr lang="zh-CN" altLang="en-US" sz="3600" dirty="0" smtClean="0">
                <a:solidFill>
                  <a:srgbClr val="990000"/>
                </a:solidFill>
                <a:latin typeface="黑体" pitchFamily="49" charset="-122"/>
                <a:ea typeface="黑体" pitchFamily="49" charset="-122"/>
              </a:rPr>
              <a:t>实践</a:t>
            </a:r>
            <a:r>
              <a:rPr lang="zh-CN" altLang="en-US" sz="3600" dirty="0" smtClean="0">
                <a:latin typeface="黑体" pitchFamily="49" charset="-122"/>
                <a:ea typeface="黑体" pitchFamily="49" charset="-122"/>
              </a:rPr>
              <a:t>” 三位一体</a:t>
            </a:r>
          </a:p>
          <a:p>
            <a:pPr marL="0" indent="0" eaLnBrk="1" hangingPunct="1">
              <a:buNone/>
            </a:pPr>
            <a:endParaRPr lang="zh-CN" altLang="en-US" sz="3600" dirty="0" smtClean="0">
              <a:latin typeface="黑体" pitchFamily="49" charset="-122"/>
              <a:ea typeface="黑体" pitchFamily="49" charset="-122"/>
            </a:endParaRPr>
          </a:p>
          <a:p>
            <a:pPr eaLnBrk="1" hangingPunct="1">
              <a:buFont typeface="Wingdings" pitchFamily="2" charset="2"/>
              <a:buNone/>
            </a:pPr>
            <a:r>
              <a:rPr lang="zh-CN" altLang="en-US" sz="3600" dirty="0" smtClean="0">
                <a:solidFill>
                  <a:srgbClr val="000066"/>
                </a:solidFill>
                <a:effectLst>
                  <a:outerShdw blurRad="38100" dist="38100" dir="2700000" algn="tl">
                    <a:srgbClr val="C0C0C0"/>
                  </a:outerShdw>
                </a:effectLst>
                <a:latin typeface="黑体" pitchFamily="49" charset="-122"/>
                <a:ea typeface="黑体" pitchFamily="49" charset="-122"/>
                <a:sym typeface="Wingdings" pitchFamily="2" charset="2"/>
              </a:rPr>
              <a:t> 连环跟进  促进特色的形成</a:t>
            </a:r>
          </a:p>
        </p:txBody>
      </p:sp>
      <p:sp>
        <p:nvSpPr>
          <p:cNvPr id="6" name="Text Box 3"/>
          <p:cNvSpPr txBox="1">
            <a:spLocks noChangeArrowheads="1"/>
          </p:cNvSpPr>
          <p:nvPr/>
        </p:nvSpPr>
        <p:spPr bwMode="auto">
          <a:xfrm>
            <a:off x="1455705" y="214290"/>
            <a:ext cx="3630909" cy="582065"/>
          </a:xfrm>
          <a:prstGeom prst="rect">
            <a:avLst/>
          </a:prstGeom>
          <a:noFill/>
          <a:ln w="9525">
            <a:noFill/>
            <a:miter lim="800000"/>
            <a:headEnd/>
            <a:tailEnd/>
          </a:ln>
        </p:spPr>
        <p:txBody>
          <a:bodyPr wrap="square" lIns="93009" tIns="46505" rIns="93009" bIns="46505">
            <a:spAutoFit/>
          </a:bodyPr>
          <a:lstStyle/>
          <a:p>
            <a:pPr marL="0" marR="0" lvl="0" indent="0" algn="ctr" defTabSz="929468"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j-cs"/>
              </a:rPr>
              <a:t>什么是校本研修</a:t>
            </a:r>
            <a:endParaRPr kumimoji="0" lang="en-US" altLang="zh-CN" sz="3200" b="1"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mj-cs"/>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670019" y="-99392"/>
            <a:ext cx="3571900" cy="504056"/>
          </a:xfrm>
        </p:spPr>
        <p:txBody>
          <a:bodyPr/>
          <a:lstStyle/>
          <a:p>
            <a:pPr eaLnBrk="1" hangingPunct="1"/>
            <a:r>
              <a:rPr lang="zh-CN" altLang="en-US" sz="3200" b="1" dirty="0" smtClean="0">
                <a:solidFill>
                  <a:schemeClr val="accent2"/>
                </a:solidFill>
                <a:latin typeface="微软雅黑" pitchFamily="34" charset="-122"/>
                <a:ea typeface="微软雅黑" pitchFamily="34" charset="-122"/>
              </a:rPr>
              <a:t>关于“校本研修”</a:t>
            </a:r>
            <a:r>
              <a:rPr lang="zh-CN" altLang="en-US" sz="5400" dirty="0" smtClean="0">
                <a:solidFill>
                  <a:schemeClr val="tx1"/>
                </a:solidFill>
                <a:latin typeface="楷体_GB2312" pitchFamily="49" charset="-122"/>
                <a:ea typeface="黑体" pitchFamily="49" charset="-122"/>
              </a:rPr>
              <a:t/>
            </a:r>
            <a:br>
              <a:rPr lang="zh-CN" altLang="en-US" sz="5400" dirty="0" smtClean="0">
                <a:solidFill>
                  <a:schemeClr val="tx1"/>
                </a:solidFill>
                <a:latin typeface="楷体_GB2312" pitchFamily="49" charset="-122"/>
                <a:ea typeface="黑体" pitchFamily="49" charset="-122"/>
              </a:rPr>
            </a:br>
            <a:endParaRPr lang="zh-CN" altLang="en-US" sz="5400" dirty="0" smtClean="0">
              <a:solidFill>
                <a:schemeClr val="tx1"/>
              </a:solidFill>
              <a:latin typeface="楷体_GB2312" pitchFamily="49" charset="-122"/>
              <a:ea typeface="黑体" pitchFamily="49" charset="-122"/>
            </a:endParaRPr>
          </a:p>
        </p:txBody>
      </p:sp>
      <p:sp>
        <p:nvSpPr>
          <p:cNvPr id="233475" name="Rectangle 3"/>
          <p:cNvSpPr>
            <a:spLocks noGrp="1" noRot="1" noChangeArrowheads="1"/>
          </p:cNvSpPr>
          <p:nvPr>
            <p:ph type="body" idx="1"/>
          </p:nvPr>
        </p:nvSpPr>
        <p:spPr>
          <a:xfrm>
            <a:off x="698575" y="1700808"/>
            <a:ext cx="11089232" cy="3960440"/>
          </a:xfrm>
        </p:spPr>
        <p:txBody>
          <a:bodyPr/>
          <a:lstStyle/>
          <a:p>
            <a:pPr eaLnBrk="1" hangingPunct="1">
              <a:lnSpc>
                <a:spcPts val="4500"/>
              </a:lnSpc>
            </a:pPr>
            <a:r>
              <a:rPr lang="zh-CN" altLang="en-US" sz="3600" dirty="0" smtClean="0">
                <a:latin typeface="黑体" pitchFamily="49" charset="-122"/>
                <a:ea typeface="黑体" pitchFamily="49" charset="-122"/>
              </a:rPr>
              <a:t>第一、学校是校本研修的主阵地。</a:t>
            </a:r>
          </a:p>
          <a:p>
            <a:pPr eaLnBrk="1" hangingPunct="1">
              <a:lnSpc>
                <a:spcPts val="4500"/>
              </a:lnSpc>
            </a:pPr>
            <a:r>
              <a:rPr lang="zh-CN" altLang="en-US" sz="3600" dirty="0" smtClean="0">
                <a:latin typeface="黑体" pitchFamily="49" charset="-122"/>
                <a:ea typeface="黑体" pitchFamily="49" charset="-122"/>
              </a:rPr>
              <a:t>第二、解决实际问题是校本研修的核心。</a:t>
            </a:r>
          </a:p>
          <a:p>
            <a:pPr eaLnBrk="1" hangingPunct="1">
              <a:lnSpc>
                <a:spcPts val="4500"/>
              </a:lnSpc>
              <a:buFont typeface="Arial" pitchFamily="34" charset="0"/>
              <a:buNone/>
            </a:pPr>
            <a:r>
              <a:rPr lang="zh-CN" altLang="en-US" sz="3600" dirty="0" smtClean="0">
                <a:latin typeface="黑体" pitchFamily="49" charset="-122"/>
                <a:ea typeface="黑体" pitchFamily="49" charset="-122"/>
              </a:rPr>
              <a:t>	     “发现问题→确定问题→研究问题→解决问题”</a:t>
            </a:r>
          </a:p>
          <a:p>
            <a:pPr eaLnBrk="1" hangingPunct="1">
              <a:lnSpc>
                <a:spcPts val="4500"/>
              </a:lnSpc>
            </a:pPr>
            <a:r>
              <a:rPr lang="zh-CN" altLang="en-US" sz="3600" dirty="0" smtClean="0">
                <a:latin typeface="黑体" pitchFamily="49" charset="-122"/>
                <a:ea typeface="黑体" pitchFamily="49" charset="-122"/>
              </a:rPr>
              <a:t>第三、教师是校本研修的主体。</a:t>
            </a:r>
          </a:p>
          <a:p>
            <a:pPr eaLnBrk="1" hangingPunct="1">
              <a:lnSpc>
                <a:spcPts val="4500"/>
              </a:lnSpc>
            </a:pPr>
            <a:r>
              <a:rPr lang="zh-CN" altLang="en-US" sz="3600" dirty="0" smtClean="0">
                <a:latin typeface="黑体" pitchFamily="49" charset="-122"/>
                <a:ea typeface="黑体" pitchFamily="49" charset="-122"/>
              </a:rPr>
              <a:t>第四、自我反思、同伴互助、专业引领是校本研修</a:t>
            </a:r>
            <a:endParaRPr lang="en-US" altLang="zh-CN" sz="3600" dirty="0" smtClean="0">
              <a:latin typeface="黑体" pitchFamily="49" charset="-122"/>
              <a:ea typeface="黑体" pitchFamily="49" charset="-122"/>
            </a:endParaRPr>
          </a:p>
          <a:p>
            <a:pPr eaLnBrk="1" hangingPunct="1">
              <a:lnSpc>
                <a:spcPts val="4500"/>
              </a:lnSpc>
              <a:buNone/>
            </a:pPr>
            <a:r>
              <a:rPr lang="en-US" altLang="zh-CN" sz="3600" dirty="0" smtClean="0">
                <a:latin typeface="黑体" pitchFamily="49" charset="-122"/>
                <a:ea typeface="黑体" pitchFamily="49" charset="-122"/>
              </a:rPr>
              <a:t>     </a:t>
            </a:r>
            <a:r>
              <a:rPr lang="zh-CN" altLang="en-US" sz="3600" dirty="0" smtClean="0">
                <a:latin typeface="黑体" pitchFamily="49" charset="-122"/>
                <a:ea typeface="黑体" pitchFamily="49" charset="-122"/>
              </a:rPr>
              <a:t>   的三种基本力量。</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blinds(horizontal)">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blinds(horizontal)">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3475">
                                            <p:txEl>
                                              <p:pRg st="2" end="2"/>
                                            </p:txEl>
                                          </p:spTgt>
                                        </p:tgtEl>
                                        <p:attrNameLst>
                                          <p:attrName>style.visibility</p:attrName>
                                        </p:attrNameLst>
                                      </p:cBhvr>
                                      <p:to>
                                        <p:strVal val="visible"/>
                                      </p:to>
                                    </p:set>
                                    <p:animEffect transition="in" filter="blinds(horizontal)">
                                      <p:cBhvr>
                                        <p:cTn id="17" dur="500"/>
                                        <p:tgtEl>
                                          <p:spTgt spid="2334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3475">
                                            <p:txEl>
                                              <p:pRg st="3" end="3"/>
                                            </p:txEl>
                                          </p:spTgt>
                                        </p:tgtEl>
                                        <p:attrNameLst>
                                          <p:attrName>style.visibility</p:attrName>
                                        </p:attrNameLst>
                                      </p:cBhvr>
                                      <p:to>
                                        <p:strVal val="visible"/>
                                      </p:to>
                                    </p:set>
                                    <p:animEffect transition="in" filter="blinds(horizontal)">
                                      <p:cBhvr>
                                        <p:cTn id="22" dur="500"/>
                                        <p:tgtEl>
                                          <p:spTgt spid="2334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3475">
                                            <p:txEl>
                                              <p:pRg st="4" end="4"/>
                                            </p:txEl>
                                          </p:spTgt>
                                        </p:tgtEl>
                                        <p:attrNameLst>
                                          <p:attrName>style.visibility</p:attrName>
                                        </p:attrNameLst>
                                      </p:cBhvr>
                                      <p:to>
                                        <p:strVal val="visible"/>
                                      </p:to>
                                    </p:set>
                                    <p:animEffect transition="in" filter="blinds(horizontal)">
                                      <p:cBhvr>
                                        <p:cTn id="27" dur="500"/>
                                        <p:tgtEl>
                                          <p:spTgt spid="2334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3475">
                                            <p:txEl>
                                              <p:pRg st="5" end="5"/>
                                            </p:txEl>
                                          </p:spTgt>
                                        </p:tgtEl>
                                        <p:attrNameLst>
                                          <p:attrName>style.visibility</p:attrName>
                                        </p:attrNameLst>
                                      </p:cBhvr>
                                      <p:to>
                                        <p:strVal val="visible"/>
                                      </p:to>
                                    </p:set>
                                    <p:animEffect transition="in" filter="blinds(horizontal)">
                                      <p:cBhvr>
                                        <p:cTn id="32" dur="500"/>
                                        <p:tgtEl>
                                          <p:spTgt spid="2334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955639" y="176194"/>
            <a:ext cx="5696799" cy="609600"/>
          </a:xfrm>
        </p:spPr>
        <p:txBody>
          <a:bodyPr/>
          <a:lstStyle/>
          <a:p>
            <a:pPr eaLnBrk="1" hangingPunct="1"/>
            <a:r>
              <a:rPr lang="zh-CN" altLang="en-US" sz="2800" b="1" dirty="0" smtClean="0">
                <a:solidFill>
                  <a:schemeClr val="accent2"/>
                </a:solidFill>
                <a:latin typeface="微软雅黑" pitchFamily="34" charset="-122"/>
                <a:ea typeface="微软雅黑" pitchFamily="34" charset="-122"/>
              </a:rPr>
              <a:t>校本研修和专业研究的比较</a:t>
            </a:r>
          </a:p>
        </p:txBody>
      </p:sp>
      <p:sp>
        <p:nvSpPr>
          <p:cNvPr id="16387" name="Rectangle 3"/>
          <p:cNvSpPr>
            <a:spLocks noGrp="1" noRot="1" noChangeArrowheads="1"/>
          </p:cNvSpPr>
          <p:nvPr>
            <p:ph type="body" idx="1"/>
          </p:nvPr>
        </p:nvSpPr>
        <p:spPr/>
        <p:txBody>
          <a:bodyPr/>
          <a:lstStyle/>
          <a:p>
            <a:pPr eaLnBrk="1" hangingPunct="1">
              <a:buFont typeface="Arial" pitchFamily="34" charset="0"/>
              <a:buNone/>
            </a:pPr>
            <a:endParaRPr lang="en-US" altLang="zh-CN" sz="4000" dirty="0" smtClean="0">
              <a:latin typeface="华文新魏" pitchFamily="2" charset="-122"/>
              <a:ea typeface="华文新魏" pitchFamily="2" charset="-122"/>
            </a:endParaRPr>
          </a:p>
          <a:p>
            <a:pPr algn="just" eaLnBrk="1" hangingPunct="1">
              <a:buFont typeface="Arial" pitchFamily="34" charset="0"/>
              <a:buNone/>
            </a:pPr>
            <a:endParaRPr lang="en-US" altLang="zh-CN" sz="4000" dirty="0" smtClean="0">
              <a:latin typeface="华文新魏" pitchFamily="2" charset="-122"/>
              <a:ea typeface="华文新魏" pitchFamily="2" charset="-122"/>
            </a:endParaRPr>
          </a:p>
        </p:txBody>
      </p:sp>
      <p:grpSp>
        <p:nvGrpSpPr>
          <p:cNvPr id="2" name="Group 476"/>
          <p:cNvGrpSpPr>
            <a:grpSpLocks/>
          </p:cNvGrpSpPr>
          <p:nvPr/>
        </p:nvGrpSpPr>
        <p:grpSpPr bwMode="auto">
          <a:xfrm>
            <a:off x="884201" y="1142984"/>
            <a:ext cx="10788027" cy="5714708"/>
            <a:chOff x="0" y="0"/>
            <a:chExt cx="3163" cy="4061"/>
          </a:xfrm>
        </p:grpSpPr>
        <p:grpSp>
          <p:nvGrpSpPr>
            <p:cNvPr id="3" name="Group 429"/>
            <p:cNvGrpSpPr>
              <a:grpSpLocks/>
            </p:cNvGrpSpPr>
            <p:nvPr/>
          </p:nvGrpSpPr>
          <p:grpSpPr bwMode="auto">
            <a:xfrm>
              <a:off x="0" y="0"/>
              <a:ext cx="493" cy="384"/>
              <a:chOff x="0" y="0"/>
              <a:chExt cx="493" cy="384"/>
            </a:xfrm>
          </p:grpSpPr>
          <p:sp>
            <p:nvSpPr>
              <p:cNvPr id="16459" name="Rectangle 404"/>
              <p:cNvSpPr>
                <a:spLocks noChangeArrowheads="1"/>
              </p:cNvSpPr>
              <p:nvPr/>
            </p:nvSpPr>
            <p:spPr bwMode="auto">
              <a:xfrm>
                <a:off x="0" y="0"/>
                <a:ext cx="493" cy="384"/>
              </a:xfrm>
              <a:prstGeom prst="rect">
                <a:avLst/>
              </a:prstGeom>
              <a:noFill/>
              <a:ln w="28575">
                <a:solidFill>
                  <a:schemeClr val="tx1"/>
                </a:solidFill>
                <a:miter lim="800000"/>
                <a:headEnd/>
                <a:tailEnd/>
              </a:ln>
            </p:spPr>
            <p:txBody>
              <a:bodyPr anchor="ctr"/>
              <a:lstStyle/>
              <a:p>
                <a:pPr algn="ctr"/>
                <a:r>
                  <a:rPr kumimoji="1" lang="zh-CN" altLang="en-US" sz="1600" b="1">
                    <a:ea typeface="仿宋_GB2312" pitchFamily="49" charset="-122"/>
                  </a:rPr>
                  <a:t>比较项目</a:t>
                </a:r>
              </a:p>
              <a:p>
                <a:pPr algn="ctr"/>
                <a:endParaRPr kumimoji="1" lang="en-US" altLang="zh-CN" sz="1600" b="1">
                  <a:ea typeface="仿宋_GB2312" pitchFamily="49" charset="-122"/>
                </a:endParaRPr>
              </a:p>
            </p:txBody>
          </p:sp>
          <p:sp>
            <p:nvSpPr>
              <p:cNvPr id="16460" name="Rectangle 428"/>
              <p:cNvSpPr>
                <a:spLocks noChangeArrowheads="1"/>
              </p:cNvSpPr>
              <p:nvPr/>
            </p:nvSpPr>
            <p:spPr bwMode="auto">
              <a:xfrm>
                <a:off x="0" y="0"/>
                <a:ext cx="493" cy="384"/>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4" name="Group 431"/>
            <p:cNvGrpSpPr>
              <a:grpSpLocks/>
            </p:cNvGrpSpPr>
            <p:nvPr/>
          </p:nvGrpSpPr>
          <p:grpSpPr bwMode="auto">
            <a:xfrm>
              <a:off x="493" y="0"/>
              <a:ext cx="1307" cy="384"/>
              <a:chOff x="493" y="0"/>
              <a:chExt cx="1307" cy="384"/>
            </a:xfrm>
          </p:grpSpPr>
          <p:sp>
            <p:nvSpPr>
              <p:cNvPr id="16457" name="Rectangle 405"/>
              <p:cNvSpPr>
                <a:spLocks noChangeArrowheads="1"/>
              </p:cNvSpPr>
              <p:nvPr/>
            </p:nvSpPr>
            <p:spPr bwMode="auto">
              <a:xfrm>
                <a:off x="493" y="0"/>
                <a:ext cx="1307" cy="384"/>
              </a:xfrm>
              <a:prstGeom prst="rect">
                <a:avLst/>
              </a:prstGeom>
              <a:noFill/>
              <a:ln w="28575">
                <a:solidFill>
                  <a:schemeClr val="tx1"/>
                </a:solidFill>
                <a:miter lim="800000"/>
                <a:headEnd/>
                <a:tailEnd/>
              </a:ln>
            </p:spPr>
            <p:txBody>
              <a:bodyPr anchor="ctr"/>
              <a:lstStyle/>
              <a:p>
                <a:pPr algn="ctr"/>
                <a:r>
                  <a:rPr kumimoji="1" lang="zh-CN" altLang="en-US" sz="1600" b="1">
                    <a:ea typeface="仿宋_GB2312" pitchFamily="49" charset="-122"/>
                  </a:rPr>
                  <a:t>校本研修</a:t>
                </a:r>
              </a:p>
              <a:p>
                <a:pPr algn="ctr"/>
                <a:endParaRPr kumimoji="1" lang="en-US" altLang="zh-CN" sz="1600" b="1">
                  <a:ea typeface="仿宋_GB2312" pitchFamily="49" charset="-122"/>
                </a:endParaRPr>
              </a:p>
            </p:txBody>
          </p:sp>
          <p:sp>
            <p:nvSpPr>
              <p:cNvPr id="16458" name="Rectangle 430"/>
              <p:cNvSpPr>
                <a:spLocks noChangeArrowheads="1"/>
              </p:cNvSpPr>
              <p:nvPr/>
            </p:nvSpPr>
            <p:spPr bwMode="auto">
              <a:xfrm>
                <a:off x="493" y="0"/>
                <a:ext cx="1307" cy="384"/>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5" name="Group 433"/>
            <p:cNvGrpSpPr>
              <a:grpSpLocks/>
            </p:cNvGrpSpPr>
            <p:nvPr/>
          </p:nvGrpSpPr>
          <p:grpSpPr bwMode="auto">
            <a:xfrm>
              <a:off x="1800" y="0"/>
              <a:ext cx="1358" cy="384"/>
              <a:chOff x="1800" y="0"/>
              <a:chExt cx="1358" cy="384"/>
            </a:xfrm>
          </p:grpSpPr>
          <p:sp>
            <p:nvSpPr>
              <p:cNvPr id="16455" name="Rectangle 406"/>
              <p:cNvSpPr>
                <a:spLocks noChangeArrowheads="1"/>
              </p:cNvSpPr>
              <p:nvPr/>
            </p:nvSpPr>
            <p:spPr bwMode="auto">
              <a:xfrm>
                <a:off x="1800" y="0"/>
                <a:ext cx="1358" cy="384"/>
              </a:xfrm>
              <a:prstGeom prst="rect">
                <a:avLst/>
              </a:prstGeom>
              <a:noFill/>
              <a:ln w="28575">
                <a:solidFill>
                  <a:schemeClr val="tx1"/>
                </a:solidFill>
                <a:miter lim="800000"/>
                <a:headEnd/>
                <a:tailEnd/>
              </a:ln>
            </p:spPr>
            <p:txBody>
              <a:bodyPr anchor="ctr"/>
              <a:lstStyle/>
              <a:p>
                <a:pPr algn="ctr"/>
                <a:r>
                  <a:rPr kumimoji="1" lang="zh-CN" altLang="en-US" sz="1600" b="1">
                    <a:ea typeface="仿宋_GB2312" pitchFamily="49" charset="-122"/>
                  </a:rPr>
                  <a:t>专业研究</a:t>
                </a:r>
              </a:p>
              <a:p>
                <a:pPr algn="ctr"/>
                <a:endParaRPr kumimoji="1" lang="en-US" altLang="zh-CN" sz="1600" b="1">
                  <a:ea typeface="仿宋_GB2312" pitchFamily="49" charset="-122"/>
                </a:endParaRPr>
              </a:p>
            </p:txBody>
          </p:sp>
          <p:sp>
            <p:nvSpPr>
              <p:cNvPr id="16456" name="Rectangle 432"/>
              <p:cNvSpPr>
                <a:spLocks noChangeArrowheads="1"/>
              </p:cNvSpPr>
              <p:nvPr/>
            </p:nvSpPr>
            <p:spPr bwMode="auto">
              <a:xfrm>
                <a:off x="1800" y="0"/>
                <a:ext cx="1358" cy="384"/>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6" name="Group 435"/>
            <p:cNvGrpSpPr>
              <a:grpSpLocks/>
            </p:cNvGrpSpPr>
            <p:nvPr/>
          </p:nvGrpSpPr>
          <p:grpSpPr bwMode="auto">
            <a:xfrm>
              <a:off x="0" y="384"/>
              <a:ext cx="493" cy="576"/>
              <a:chOff x="0" y="384"/>
              <a:chExt cx="493" cy="576"/>
            </a:xfrm>
          </p:grpSpPr>
          <p:sp>
            <p:nvSpPr>
              <p:cNvPr id="16453" name="Rectangle 407"/>
              <p:cNvSpPr>
                <a:spLocks noChangeArrowheads="1"/>
              </p:cNvSpPr>
              <p:nvPr/>
            </p:nvSpPr>
            <p:spPr bwMode="auto">
              <a:xfrm>
                <a:off x="0" y="384"/>
                <a:ext cx="493" cy="576"/>
              </a:xfrm>
              <a:prstGeom prst="rect">
                <a:avLst/>
              </a:prstGeom>
              <a:noFill/>
              <a:ln w="28575">
                <a:solidFill>
                  <a:schemeClr val="tx1"/>
                </a:solidFill>
                <a:miter lim="800000"/>
                <a:headEnd/>
                <a:tailEnd/>
              </a:ln>
            </p:spPr>
            <p:txBody>
              <a:bodyPr anchor="ctr"/>
              <a:lstStyle/>
              <a:p>
                <a:pPr algn="ctr"/>
                <a:r>
                  <a:rPr kumimoji="1" lang="zh-CN" altLang="en-US" sz="1600" b="1">
                    <a:ea typeface="仿宋_GB2312" pitchFamily="49" charset="-122"/>
                  </a:rPr>
                  <a:t>研究人员</a:t>
                </a:r>
              </a:p>
              <a:p>
                <a:pPr algn="ctr"/>
                <a:endParaRPr kumimoji="1" lang="en-US" altLang="zh-CN" sz="1600" b="1">
                  <a:ea typeface="仿宋_GB2312" pitchFamily="49" charset="-122"/>
                </a:endParaRPr>
              </a:p>
            </p:txBody>
          </p:sp>
          <p:sp>
            <p:nvSpPr>
              <p:cNvPr id="16454" name="Rectangle 434"/>
              <p:cNvSpPr>
                <a:spLocks noChangeArrowheads="1"/>
              </p:cNvSpPr>
              <p:nvPr/>
            </p:nvSpPr>
            <p:spPr bwMode="auto">
              <a:xfrm>
                <a:off x="0" y="384"/>
                <a:ext cx="493" cy="576"/>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7" name="Group 437"/>
            <p:cNvGrpSpPr>
              <a:grpSpLocks/>
            </p:cNvGrpSpPr>
            <p:nvPr/>
          </p:nvGrpSpPr>
          <p:grpSpPr bwMode="auto">
            <a:xfrm>
              <a:off x="493" y="384"/>
              <a:ext cx="1307" cy="576"/>
              <a:chOff x="493" y="384"/>
              <a:chExt cx="1307" cy="576"/>
            </a:xfrm>
          </p:grpSpPr>
          <p:sp>
            <p:nvSpPr>
              <p:cNvPr id="16451" name="Rectangle 408"/>
              <p:cNvSpPr>
                <a:spLocks noChangeArrowheads="1"/>
              </p:cNvSpPr>
              <p:nvPr/>
            </p:nvSpPr>
            <p:spPr bwMode="auto">
              <a:xfrm>
                <a:off x="493" y="384"/>
                <a:ext cx="1307" cy="576"/>
              </a:xfrm>
              <a:prstGeom prst="rect">
                <a:avLst/>
              </a:prstGeom>
              <a:noFill/>
              <a:ln w="28575">
                <a:solidFill>
                  <a:schemeClr val="tx1"/>
                </a:solidFill>
                <a:miter lim="800000"/>
                <a:headEnd/>
                <a:tailEnd/>
              </a:ln>
            </p:spPr>
            <p:txBody>
              <a:bodyPr anchor="ctr"/>
              <a:lstStyle/>
              <a:p>
                <a:r>
                  <a:rPr kumimoji="1" lang="zh-CN" altLang="en-US" sz="1600" b="1">
                    <a:ea typeface="仿宋_GB2312" pitchFamily="49" charset="-122"/>
                  </a:rPr>
                  <a:t>一线教师为主，学者专家提供支持，注重人员民主参与和合作协商</a:t>
                </a:r>
              </a:p>
              <a:p>
                <a:endParaRPr kumimoji="1" lang="en-US" altLang="zh-CN" sz="1600" b="1">
                  <a:ea typeface="仿宋_GB2312" pitchFamily="49" charset="-122"/>
                </a:endParaRPr>
              </a:p>
            </p:txBody>
          </p:sp>
          <p:sp>
            <p:nvSpPr>
              <p:cNvPr id="16452" name="Rectangle 436"/>
              <p:cNvSpPr>
                <a:spLocks noChangeArrowheads="1"/>
              </p:cNvSpPr>
              <p:nvPr/>
            </p:nvSpPr>
            <p:spPr bwMode="auto">
              <a:xfrm>
                <a:off x="493" y="384"/>
                <a:ext cx="1307" cy="576"/>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8" name="Group 439"/>
            <p:cNvGrpSpPr>
              <a:grpSpLocks/>
            </p:cNvGrpSpPr>
            <p:nvPr/>
          </p:nvGrpSpPr>
          <p:grpSpPr bwMode="auto">
            <a:xfrm>
              <a:off x="1800" y="384"/>
              <a:ext cx="1358" cy="576"/>
              <a:chOff x="1800" y="384"/>
              <a:chExt cx="1358" cy="576"/>
            </a:xfrm>
          </p:grpSpPr>
          <p:sp>
            <p:nvSpPr>
              <p:cNvPr id="16449" name="Rectangle 409"/>
              <p:cNvSpPr>
                <a:spLocks noChangeArrowheads="1"/>
              </p:cNvSpPr>
              <p:nvPr/>
            </p:nvSpPr>
            <p:spPr bwMode="auto">
              <a:xfrm>
                <a:off x="1800" y="384"/>
                <a:ext cx="1358" cy="576"/>
              </a:xfrm>
              <a:prstGeom prst="rect">
                <a:avLst/>
              </a:prstGeom>
              <a:noFill/>
              <a:ln w="28575">
                <a:solidFill>
                  <a:schemeClr val="tx1"/>
                </a:solidFill>
                <a:miter lim="800000"/>
                <a:headEnd/>
                <a:tailEnd/>
              </a:ln>
            </p:spPr>
            <p:txBody>
              <a:bodyPr anchor="ctr"/>
              <a:lstStyle/>
              <a:p>
                <a:r>
                  <a:rPr kumimoji="1" lang="zh-CN" altLang="en-US" sz="1600" b="1">
                    <a:ea typeface="仿宋_GB2312" pitchFamily="49" charset="-122"/>
                  </a:rPr>
                  <a:t>学者专家为主，其他人员协助</a:t>
                </a:r>
              </a:p>
              <a:p>
                <a:endParaRPr kumimoji="1" lang="en-US" altLang="zh-CN" sz="1600" b="1">
                  <a:ea typeface="仿宋_GB2312" pitchFamily="49" charset="-122"/>
                </a:endParaRPr>
              </a:p>
            </p:txBody>
          </p:sp>
          <p:sp>
            <p:nvSpPr>
              <p:cNvPr id="16450" name="Rectangle 438"/>
              <p:cNvSpPr>
                <a:spLocks noChangeArrowheads="1"/>
              </p:cNvSpPr>
              <p:nvPr/>
            </p:nvSpPr>
            <p:spPr bwMode="auto">
              <a:xfrm>
                <a:off x="1800" y="384"/>
                <a:ext cx="1358" cy="576"/>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9" name="Group 441"/>
            <p:cNvGrpSpPr>
              <a:grpSpLocks/>
            </p:cNvGrpSpPr>
            <p:nvPr/>
          </p:nvGrpSpPr>
          <p:grpSpPr bwMode="auto">
            <a:xfrm>
              <a:off x="0" y="960"/>
              <a:ext cx="493" cy="384"/>
              <a:chOff x="0" y="960"/>
              <a:chExt cx="493" cy="384"/>
            </a:xfrm>
          </p:grpSpPr>
          <p:sp>
            <p:nvSpPr>
              <p:cNvPr id="16447" name="Rectangle 410"/>
              <p:cNvSpPr>
                <a:spLocks noChangeArrowheads="1"/>
              </p:cNvSpPr>
              <p:nvPr/>
            </p:nvSpPr>
            <p:spPr bwMode="auto">
              <a:xfrm>
                <a:off x="0" y="960"/>
                <a:ext cx="493" cy="384"/>
              </a:xfrm>
              <a:prstGeom prst="rect">
                <a:avLst/>
              </a:prstGeom>
              <a:noFill/>
              <a:ln w="28575">
                <a:solidFill>
                  <a:schemeClr val="tx1"/>
                </a:solidFill>
                <a:miter lim="800000"/>
                <a:headEnd/>
                <a:tailEnd/>
              </a:ln>
            </p:spPr>
            <p:txBody>
              <a:bodyPr anchor="ctr"/>
              <a:lstStyle/>
              <a:p>
                <a:pPr algn="ctr"/>
                <a:r>
                  <a:rPr kumimoji="1" lang="zh-CN" altLang="en-US" sz="1600" b="1">
                    <a:ea typeface="仿宋_GB2312" pitchFamily="49" charset="-122"/>
                  </a:rPr>
                  <a:t>研究水平</a:t>
                </a:r>
              </a:p>
              <a:p>
                <a:pPr algn="ctr"/>
                <a:endParaRPr kumimoji="1" lang="en-US" altLang="zh-CN" sz="1600" b="1">
                  <a:ea typeface="仿宋_GB2312" pitchFamily="49" charset="-122"/>
                </a:endParaRPr>
              </a:p>
            </p:txBody>
          </p:sp>
          <p:sp>
            <p:nvSpPr>
              <p:cNvPr id="16448" name="Rectangle 440"/>
              <p:cNvSpPr>
                <a:spLocks noChangeArrowheads="1"/>
              </p:cNvSpPr>
              <p:nvPr/>
            </p:nvSpPr>
            <p:spPr bwMode="auto">
              <a:xfrm>
                <a:off x="0" y="960"/>
                <a:ext cx="493" cy="384"/>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10" name="Group 443"/>
            <p:cNvGrpSpPr>
              <a:grpSpLocks/>
            </p:cNvGrpSpPr>
            <p:nvPr/>
          </p:nvGrpSpPr>
          <p:grpSpPr bwMode="auto">
            <a:xfrm>
              <a:off x="493" y="960"/>
              <a:ext cx="1307" cy="384"/>
              <a:chOff x="493" y="960"/>
              <a:chExt cx="1307" cy="384"/>
            </a:xfrm>
          </p:grpSpPr>
          <p:sp>
            <p:nvSpPr>
              <p:cNvPr id="16445" name="Rectangle 411"/>
              <p:cNvSpPr>
                <a:spLocks noChangeArrowheads="1"/>
              </p:cNvSpPr>
              <p:nvPr/>
            </p:nvSpPr>
            <p:spPr bwMode="auto">
              <a:xfrm>
                <a:off x="493" y="960"/>
                <a:ext cx="1307" cy="384"/>
              </a:xfrm>
              <a:prstGeom prst="rect">
                <a:avLst/>
              </a:prstGeom>
              <a:noFill/>
              <a:ln w="28575">
                <a:solidFill>
                  <a:schemeClr val="tx1"/>
                </a:solidFill>
                <a:miter lim="800000"/>
                <a:headEnd/>
                <a:tailEnd/>
              </a:ln>
            </p:spPr>
            <p:txBody>
              <a:bodyPr anchor="ctr"/>
              <a:lstStyle/>
              <a:p>
                <a:r>
                  <a:rPr kumimoji="1" lang="zh-CN" altLang="en-US" sz="1600" b="1">
                    <a:ea typeface="仿宋_GB2312" pitchFamily="49" charset="-122"/>
                  </a:rPr>
                  <a:t>基本程度，经验少或无</a:t>
                </a:r>
              </a:p>
              <a:p>
                <a:endParaRPr kumimoji="1" lang="en-US" altLang="zh-CN" sz="1600" b="1">
                  <a:ea typeface="仿宋_GB2312" pitchFamily="49" charset="-122"/>
                </a:endParaRPr>
              </a:p>
            </p:txBody>
          </p:sp>
          <p:sp>
            <p:nvSpPr>
              <p:cNvPr id="16446" name="Rectangle 442"/>
              <p:cNvSpPr>
                <a:spLocks noChangeArrowheads="1"/>
              </p:cNvSpPr>
              <p:nvPr/>
            </p:nvSpPr>
            <p:spPr bwMode="auto">
              <a:xfrm>
                <a:off x="493" y="960"/>
                <a:ext cx="1307" cy="384"/>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11" name="Group 445"/>
            <p:cNvGrpSpPr>
              <a:grpSpLocks/>
            </p:cNvGrpSpPr>
            <p:nvPr/>
          </p:nvGrpSpPr>
          <p:grpSpPr bwMode="auto">
            <a:xfrm>
              <a:off x="1800" y="960"/>
              <a:ext cx="1358" cy="384"/>
              <a:chOff x="1800" y="960"/>
              <a:chExt cx="1358" cy="384"/>
            </a:xfrm>
          </p:grpSpPr>
          <p:sp>
            <p:nvSpPr>
              <p:cNvPr id="16443" name="Rectangle 412"/>
              <p:cNvSpPr>
                <a:spLocks noChangeArrowheads="1"/>
              </p:cNvSpPr>
              <p:nvPr/>
            </p:nvSpPr>
            <p:spPr bwMode="auto">
              <a:xfrm>
                <a:off x="1800" y="960"/>
                <a:ext cx="1358" cy="384"/>
              </a:xfrm>
              <a:prstGeom prst="rect">
                <a:avLst/>
              </a:prstGeom>
              <a:noFill/>
              <a:ln w="28575">
                <a:solidFill>
                  <a:schemeClr val="tx1"/>
                </a:solidFill>
                <a:miter lim="800000"/>
                <a:headEnd/>
                <a:tailEnd/>
              </a:ln>
            </p:spPr>
            <p:txBody>
              <a:bodyPr anchor="ctr"/>
              <a:lstStyle/>
              <a:p>
                <a:r>
                  <a:rPr kumimoji="1" lang="zh-CN" altLang="en-US" sz="1600" b="1">
                    <a:ea typeface="仿宋_GB2312" pitchFamily="49" charset="-122"/>
                  </a:rPr>
                  <a:t>相当程度研究水平，经验多</a:t>
                </a:r>
              </a:p>
              <a:p>
                <a:endParaRPr kumimoji="1" lang="en-US" altLang="zh-CN" sz="1600" b="1">
                  <a:ea typeface="仿宋_GB2312" pitchFamily="49" charset="-122"/>
                </a:endParaRPr>
              </a:p>
            </p:txBody>
          </p:sp>
          <p:sp>
            <p:nvSpPr>
              <p:cNvPr id="16444" name="Rectangle 444"/>
              <p:cNvSpPr>
                <a:spLocks noChangeArrowheads="1"/>
              </p:cNvSpPr>
              <p:nvPr/>
            </p:nvSpPr>
            <p:spPr bwMode="auto">
              <a:xfrm>
                <a:off x="1800" y="960"/>
                <a:ext cx="1358" cy="384"/>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12" name="Group 447"/>
            <p:cNvGrpSpPr>
              <a:grpSpLocks/>
            </p:cNvGrpSpPr>
            <p:nvPr/>
          </p:nvGrpSpPr>
          <p:grpSpPr bwMode="auto">
            <a:xfrm>
              <a:off x="0" y="1344"/>
              <a:ext cx="493" cy="480"/>
              <a:chOff x="0" y="1344"/>
              <a:chExt cx="493" cy="480"/>
            </a:xfrm>
          </p:grpSpPr>
          <p:sp>
            <p:nvSpPr>
              <p:cNvPr id="16441" name="Rectangle 413"/>
              <p:cNvSpPr>
                <a:spLocks noChangeArrowheads="1"/>
              </p:cNvSpPr>
              <p:nvPr/>
            </p:nvSpPr>
            <p:spPr bwMode="auto">
              <a:xfrm>
                <a:off x="0" y="1344"/>
                <a:ext cx="493" cy="480"/>
              </a:xfrm>
              <a:prstGeom prst="rect">
                <a:avLst/>
              </a:prstGeom>
              <a:noFill/>
              <a:ln w="28575">
                <a:solidFill>
                  <a:schemeClr val="tx1"/>
                </a:solidFill>
                <a:miter lim="800000"/>
                <a:headEnd/>
                <a:tailEnd/>
              </a:ln>
            </p:spPr>
            <p:txBody>
              <a:bodyPr anchor="ctr"/>
              <a:lstStyle/>
              <a:p>
                <a:pPr algn="ctr"/>
                <a:r>
                  <a:rPr kumimoji="1" lang="zh-CN" altLang="en-US" sz="1600" b="1">
                    <a:ea typeface="仿宋_GB2312" pitchFamily="49" charset="-122"/>
                  </a:rPr>
                  <a:t>研究目的</a:t>
                </a:r>
              </a:p>
              <a:p>
                <a:pPr algn="ctr"/>
                <a:endParaRPr kumimoji="1" lang="en-US" altLang="zh-CN" sz="1600" b="1">
                  <a:ea typeface="仿宋_GB2312" pitchFamily="49" charset="-122"/>
                </a:endParaRPr>
              </a:p>
            </p:txBody>
          </p:sp>
          <p:sp>
            <p:nvSpPr>
              <p:cNvPr id="16442" name="Rectangle 446"/>
              <p:cNvSpPr>
                <a:spLocks noChangeArrowheads="1"/>
              </p:cNvSpPr>
              <p:nvPr/>
            </p:nvSpPr>
            <p:spPr bwMode="auto">
              <a:xfrm>
                <a:off x="0" y="1344"/>
                <a:ext cx="493" cy="480"/>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13" name="Group 449"/>
            <p:cNvGrpSpPr>
              <a:grpSpLocks/>
            </p:cNvGrpSpPr>
            <p:nvPr/>
          </p:nvGrpSpPr>
          <p:grpSpPr bwMode="auto">
            <a:xfrm>
              <a:off x="493" y="1344"/>
              <a:ext cx="1307" cy="585"/>
              <a:chOff x="493" y="1344"/>
              <a:chExt cx="1307" cy="585"/>
            </a:xfrm>
          </p:grpSpPr>
          <p:sp>
            <p:nvSpPr>
              <p:cNvPr id="16439" name="Rectangle 414"/>
              <p:cNvSpPr>
                <a:spLocks noChangeArrowheads="1"/>
              </p:cNvSpPr>
              <p:nvPr/>
            </p:nvSpPr>
            <p:spPr bwMode="auto">
              <a:xfrm>
                <a:off x="493" y="1449"/>
                <a:ext cx="1307" cy="480"/>
              </a:xfrm>
              <a:prstGeom prst="rect">
                <a:avLst/>
              </a:prstGeom>
              <a:noFill/>
              <a:ln w="28575">
                <a:solidFill>
                  <a:schemeClr val="tx1"/>
                </a:solidFill>
                <a:miter lim="800000"/>
                <a:headEnd/>
                <a:tailEnd/>
              </a:ln>
            </p:spPr>
            <p:txBody>
              <a:bodyPr anchor="ctr"/>
              <a:lstStyle/>
              <a:p>
                <a:r>
                  <a:rPr kumimoji="1" lang="zh-CN" altLang="en-US" sz="1600" b="1" dirty="0">
                    <a:ea typeface="仿宋_GB2312" pitchFamily="49" charset="-122"/>
                  </a:rPr>
                  <a:t>提升教学水平，获得教学专业能力，促进学校发展</a:t>
                </a:r>
              </a:p>
              <a:p>
                <a:endParaRPr kumimoji="1" lang="en-US" altLang="zh-CN" sz="1600" b="1" dirty="0">
                  <a:ea typeface="仿宋_GB2312" pitchFamily="49" charset="-122"/>
                </a:endParaRPr>
              </a:p>
            </p:txBody>
          </p:sp>
          <p:sp>
            <p:nvSpPr>
              <p:cNvPr id="16440" name="Rectangle 448"/>
              <p:cNvSpPr>
                <a:spLocks noChangeArrowheads="1"/>
              </p:cNvSpPr>
              <p:nvPr/>
            </p:nvSpPr>
            <p:spPr bwMode="auto">
              <a:xfrm>
                <a:off x="493" y="1344"/>
                <a:ext cx="1307" cy="480"/>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14" name="Group 451"/>
            <p:cNvGrpSpPr>
              <a:grpSpLocks/>
            </p:cNvGrpSpPr>
            <p:nvPr/>
          </p:nvGrpSpPr>
          <p:grpSpPr bwMode="auto">
            <a:xfrm>
              <a:off x="1800" y="1344"/>
              <a:ext cx="1358" cy="480"/>
              <a:chOff x="1800" y="1344"/>
              <a:chExt cx="1358" cy="480"/>
            </a:xfrm>
          </p:grpSpPr>
          <p:sp>
            <p:nvSpPr>
              <p:cNvPr id="16437" name="Rectangle 415"/>
              <p:cNvSpPr>
                <a:spLocks noChangeArrowheads="1"/>
              </p:cNvSpPr>
              <p:nvPr/>
            </p:nvSpPr>
            <p:spPr bwMode="auto">
              <a:xfrm>
                <a:off x="1800" y="1344"/>
                <a:ext cx="1358" cy="480"/>
              </a:xfrm>
              <a:prstGeom prst="rect">
                <a:avLst/>
              </a:prstGeom>
              <a:noFill/>
              <a:ln w="28575">
                <a:solidFill>
                  <a:schemeClr val="tx1"/>
                </a:solidFill>
                <a:miter lim="800000"/>
                <a:headEnd/>
                <a:tailEnd/>
              </a:ln>
            </p:spPr>
            <p:txBody>
              <a:bodyPr anchor="ctr"/>
              <a:lstStyle/>
              <a:p>
                <a:r>
                  <a:rPr kumimoji="1" lang="zh-CN" altLang="en-US" sz="1600" b="1">
                    <a:ea typeface="仿宋_GB2312" pitchFamily="49" charset="-122"/>
                  </a:rPr>
                  <a:t>发展或检验假设，解释或预测产生可推广的结论</a:t>
                </a:r>
              </a:p>
              <a:p>
                <a:endParaRPr kumimoji="1" lang="en-US" altLang="zh-CN" sz="1600" b="1">
                  <a:ea typeface="仿宋_GB2312" pitchFamily="49" charset="-122"/>
                </a:endParaRPr>
              </a:p>
            </p:txBody>
          </p:sp>
          <p:sp>
            <p:nvSpPr>
              <p:cNvPr id="16438" name="Rectangle 450"/>
              <p:cNvSpPr>
                <a:spLocks noChangeArrowheads="1"/>
              </p:cNvSpPr>
              <p:nvPr/>
            </p:nvSpPr>
            <p:spPr bwMode="auto">
              <a:xfrm>
                <a:off x="1800" y="1344"/>
                <a:ext cx="1358" cy="480"/>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15" name="Group 453"/>
            <p:cNvGrpSpPr>
              <a:grpSpLocks/>
            </p:cNvGrpSpPr>
            <p:nvPr/>
          </p:nvGrpSpPr>
          <p:grpSpPr bwMode="auto">
            <a:xfrm>
              <a:off x="0" y="1824"/>
              <a:ext cx="493" cy="480"/>
              <a:chOff x="0" y="1824"/>
              <a:chExt cx="493" cy="480"/>
            </a:xfrm>
          </p:grpSpPr>
          <p:sp>
            <p:nvSpPr>
              <p:cNvPr id="16435" name="Rectangle 416"/>
              <p:cNvSpPr>
                <a:spLocks noChangeArrowheads="1"/>
              </p:cNvSpPr>
              <p:nvPr/>
            </p:nvSpPr>
            <p:spPr bwMode="auto">
              <a:xfrm>
                <a:off x="0" y="1824"/>
                <a:ext cx="493" cy="480"/>
              </a:xfrm>
              <a:prstGeom prst="rect">
                <a:avLst/>
              </a:prstGeom>
              <a:noFill/>
              <a:ln w="28575">
                <a:solidFill>
                  <a:schemeClr val="tx1"/>
                </a:solidFill>
                <a:miter lim="800000"/>
                <a:headEnd/>
                <a:tailEnd/>
              </a:ln>
            </p:spPr>
            <p:txBody>
              <a:bodyPr anchor="ctr"/>
              <a:lstStyle/>
              <a:p>
                <a:pPr algn="ctr"/>
                <a:r>
                  <a:rPr kumimoji="1" lang="zh-CN" altLang="en-US" sz="1600" b="1">
                    <a:ea typeface="仿宋_GB2312" pitchFamily="49" charset="-122"/>
                  </a:rPr>
                  <a:t>研究问题</a:t>
                </a:r>
              </a:p>
              <a:p>
                <a:pPr algn="ctr"/>
                <a:endParaRPr kumimoji="1" lang="en-US" altLang="zh-CN" sz="1600" b="1">
                  <a:ea typeface="仿宋_GB2312" pitchFamily="49" charset="-122"/>
                </a:endParaRPr>
              </a:p>
            </p:txBody>
          </p:sp>
          <p:sp>
            <p:nvSpPr>
              <p:cNvPr id="16436" name="Rectangle 452"/>
              <p:cNvSpPr>
                <a:spLocks noChangeArrowheads="1"/>
              </p:cNvSpPr>
              <p:nvPr/>
            </p:nvSpPr>
            <p:spPr bwMode="auto">
              <a:xfrm>
                <a:off x="0" y="1824"/>
                <a:ext cx="493" cy="480"/>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16" name="Group 455"/>
            <p:cNvGrpSpPr>
              <a:grpSpLocks/>
            </p:cNvGrpSpPr>
            <p:nvPr/>
          </p:nvGrpSpPr>
          <p:grpSpPr bwMode="auto">
            <a:xfrm>
              <a:off x="493" y="1824"/>
              <a:ext cx="1307" cy="562"/>
              <a:chOff x="493" y="1824"/>
              <a:chExt cx="1307" cy="562"/>
            </a:xfrm>
          </p:grpSpPr>
          <p:sp>
            <p:nvSpPr>
              <p:cNvPr id="16433" name="Rectangle 417"/>
              <p:cNvSpPr>
                <a:spLocks noChangeArrowheads="1"/>
              </p:cNvSpPr>
              <p:nvPr/>
            </p:nvSpPr>
            <p:spPr bwMode="auto">
              <a:xfrm>
                <a:off x="493" y="1906"/>
                <a:ext cx="1307" cy="480"/>
              </a:xfrm>
              <a:prstGeom prst="rect">
                <a:avLst/>
              </a:prstGeom>
              <a:noFill/>
              <a:ln w="28575">
                <a:solidFill>
                  <a:schemeClr val="tx1"/>
                </a:solidFill>
                <a:miter lim="800000"/>
                <a:headEnd/>
                <a:tailEnd/>
              </a:ln>
            </p:spPr>
            <p:txBody>
              <a:bodyPr anchor="ctr"/>
              <a:lstStyle/>
              <a:p>
                <a:r>
                  <a:rPr kumimoji="1" lang="zh-CN" altLang="en-US" sz="1600" b="1" dirty="0">
                    <a:ea typeface="仿宋_GB2312" pitchFamily="49" charset="-122"/>
                  </a:rPr>
                  <a:t>为改进实践，问题产生于实践需要</a:t>
                </a:r>
              </a:p>
              <a:p>
                <a:endParaRPr kumimoji="1" lang="en-US" altLang="zh-CN" sz="1600" b="1" dirty="0">
                  <a:ea typeface="仿宋_GB2312" pitchFamily="49" charset="-122"/>
                </a:endParaRPr>
              </a:p>
            </p:txBody>
          </p:sp>
          <p:sp>
            <p:nvSpPr>
              <p:cNvPr id="16434" name="Rectangle 454"/>
              <p:cNvSpPr>
                <a:spLocks noChangeArrowheads="1"/>
              </p:cNvSpPr>
              <p:nvPr/>
            </p:nvSpPr>
            <p:spPr bwMode="auto">
              <a:xfrm>
                <a:off x="493" y="1824"/>
                <a:ext cx="1307" cy="480"/>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17" name="Group 457"/>
            <p:cNvGrpSpPr>
              <a:grpSpLocks/>
            </p:cNvGrpSpPr>
            <p:nvPr/>
          </p:nvGrpSpPr>
          <p:grpSpPr bwMode="auto">
            <a:xfrm>
              <a:off x="1800" y="1824"/>
              <a:ext cx="1358" cy="480"/>
              <a:chOff x="1800" y="1824"/>
              <a:chExt cx="1358" cy="480"/>
            </a:xfrm>
          </p:grpSpPr>
          <p:sp>
            <p:nvSpPr>
              <p:cNvPr id="16431" name="Rectangle 418"/>
              <p:cNvSpPr>
                <a:spLocks noChangeArrowheads="1"/>
              </p:cNvSpPr>
              <p:nvPr/>
            </p:nvSpPr>
            <p:spPr bwMode="auto">
              <a:xfrm>
                <a:off x="1800" y="1824"/>
                <a:ext cx="1358" cy="480"/>
              </a:xfrm>
              <a:prstGeom prst="rect">
                <a:avLst/>
              </a:prstGeom>
              <a:noFill/>
              <a:ln w="28575">
                <a:solidFill>
                  <a:schemeClr val="tx1"/>
                </a:solidFill>
                <a:miter lim="800000"/>
                <a:headEnd/>
                <a:tailEnd/>
              </a:ln>
            </p:spPr>
            <p:txBody>
              <a:bodyPr anchor="ctr"/>
              <a:lstStyle/>
              <a:p>
                <a:r>
                  <a:rPr kumimoji="1" lang="zh-CN" altLang="en-US" sz="1600" b="1">
                    <a:ea typeface="仿宋_GB2312" pitchFamily="49" charset="-122"/>
                  </a:rPr>
                  <a:t>验证或发展理论，多来源于文献阅览或学术反思</a:t>
                </a:r>
              </a:p>
              <a:p>
                <a:endParaRPr kumimoji="1" lang="en-US" altLang="zh-CN" sz="1600" b="1">
                  <a:ea typeface="仿宋_GB2312" pitchFamily="49" charset="-122"/>
                </a:endParaRPr>
              </a:p>
            </p:txBody>
          </p:sp>
          <p:sp>
            <p:nvSpPr>
              <p:cNvPr id="16432" name="Rectangle 456"/>
              <p:cNvSpPr>
                <a:spLocks noChangeArrowheads="1"/>
              </p:cNvSpPr>
              <p:nvPr/>
            </p:nvSpPr>
            <p:spPr bwMode="auto">
              <a:xfrm>
                <a:off x="1800" y="1824"/>
                <a:ext cx="1358" cy="480"/>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18" name="Group 459"/>
            <p:cNvGrpSpPr>
              <a:grpSpLocks/>
            </p:cNvGrpSpPr>
            <p:nvPr/>
          </p:nvGrpSpPr>
          <p:grpSpPr bwMode="auto">
            <a:xfrm>
              <a:off x="0" y="2304"/>
              <a:ext cx="493" cy="480"/>
              <a:chOff x="0" y="2304"/>
              <a:chExt cx="493" cy="480"/>
            </a:xfrm>
          </p:grpSpPr>
          <p:sp>
            <p:nvSpPr>
              <p:cNvPr id="16429" name="Rectangle 419"/>
              <p:cNvSpPr>
                <a:spLocks noChangeArrowheads="1"/>
              </p:cNvSpPr>
              <p:nvPr/>
            </p:nvSpPr>
            <p:spPr bwMode="auto">
              <a:xfrm>
                <a:off x="0" y="2304"/>
                <a:ext cx="493" cy="480"/>
              </a:xfrm>
              <a:prstGeom prst="rect">
                <a:avLst/>
              </a:prstGeom>
              <a:noFill/>
              <a:ln w="28575">
                <a:solidFill>
                  <a:schemeClr val="tx1"/>
                </a:solidFill>
                <a:miter lim="800000"/>
                <a:headEnd/>
                <a:tailEnd/>
              </a:ln>
            </p:spPr>
            <p:txBody>
              <a:bodyPr anchor="ctr"/>
              <a:lstStyle/>
              <a:p>
                <a:pPr algn="ctr"/>
                <a:r>
                  <a:rPr kumimoji="1" lang="zh-CN" altLang="en-US" sz="1600" b="1">
                    <a:ea typeface="仿宋_GB2312" pitchFamily="49" charset="-122"/>
                  </a:rPr>
                  <a:t>文献探讨</a:t>
                </a:r>
              </a:p>
              <a:p>
                <a:pPr algn="ctr"/>
                <a:endParaRPr kumimoji="1" lang="en-US" altLang="zh-CN" sz="1600" b="1">
                  <a:ea typeface="仿宋_GB2312" pitchFamily="49" charset="-122"/>
                </a:endParaRPr>
              </a:p>
            </p:txBody>
          </p:sp>
          <p:sp>
            <p:nvSpPr>
              <p:cNvPr id="16430" name="Rectangle 458"/>
              <p:cNvSpPr>
                <a:spLocks noChangeArrowheads="1"/>
              </p:cNvSpPr>
              <p:nvPr/>
            </p:nvSpPr>
            <p:spPr bwMode="auto">
              <a:xfrm>
                <a:off x="0" y="2304"/>
                <a:ext cx="493" cy="480"/>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19" name="Group 461"/>
            <p:cNvGrpSpPr>
              <a:grpSpLocks/>
            </p:cNvGrpSpPr>
            <p:nvPr/>
          </p:nvGrpSpPr>
          <p:grpSpPr bwMode="auto">
            <a:xfrm>
              <a:off x="493" y="2304"/>
              <a:ext cx="1307" cy="590"/>
              <a:chOff x="493" y="2304"/>
              <a:chExt cx="1307" cy="590"/>
            </a:xfrm>
          </p:grpSpPr>
          <p:sp>
            <p:nvSpPr>
              <p:cNvPr id="16427" name="Rectangle 420"/>
              <p:cNvSpPr>
                <a:spLocks noChangeArrowheads="1"/>
              </p:cNvSpPr>
              <p:nvPr/>
            </p:nvSpPr>
            <p:spPr bwMode="auto">
              <a:xfrm>
                <a:off x="493" y="2414"/>
                <a:ext cx="1307" cy="480"/>
              </a:xfrm>
              <a:prstGeom prst="rect">
                <a:avLst/>
              </a:prstGeom>
              <a:noFill/>
              <a:ln w="28575">
                <a:solidFill>
                  <a:schemeClr val="tx1"/>
                </a:solidFill>
                <a:miter lim="800000"/>
                <a:headEnd/>
                <a:tailEnd/>
              </a:ln>
            </p:spPr>
            <p:txBody>
              <a:bodyPr anchor="ctr"/>
              <a:lstStyle/>
              <a:p>
                <a:r>
                  <a:rPr kumimoji="1" lang="zh-CN" altLang="en-US" sz="1600" b="1" dirty="0">
                    <a:ea typeface="仿宋_GB2312" pitchFamily="49" charset="-122"/>
                  </a:rPr>
                  <a:t>多阅览可用的二手资料，概括了解</a:t>
                </a:r>
              </a:p>
              <a:p>
                <a:endParaRPr kumimoji="1" lang="en-US" altLang="zh-CN" sz="1600" b="1" dirty="0">
                  <a:ea typeface="仿宋_GB2312" pitchFamily="49" charset="-122"/>
                </a:endParaRPr>
              </a:p>
            </p:txBody>
          </p:sp>
          <p:sp>
            <p:nvSpPr>
              <p:cNvPr id="16428" name="Rectangle 460"/>
              <p:cNvSpPr>
                <a:spLocks noChangeArrowheads="1"/>
              </p:cNvSpPr>
              <p:nvPr/>
            </p:nvSpPr>
            <p:spPr bwMode="auto">
              <a:xfrm>
                <a:off x="493" y="2304"/>
                <a:ext cx="1307" cy="480"/>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20" name="Group 463"/>
            <p:cNvGrpSpPr>
              <a:grpSpLocks/>
            </p:cNvGrpSpPr>
            <p:nvPr/>
          </p:nvGrpSpPr>
          <p:grpSpPr bwMode="auto">
            <a:xfrm>
              <a:off x="1800" y="2304"/>
              <a:ext cx="1358" cy="480"/>
              <a:chOff x="1800" y="2304"/>
              <a:chExt cx="1358" cy="480"/>
            </a:xfrm>
          </p:grpSpPr>
          <p:sp>
            <p:nvSpPr>
              <p:cNvPr id="16425" name="Rectangle 421"/>
              <p:cNvSpPr>
                <a:spLocks noChangeArrowheads="1"/>
              </p:cNvSpPr>
              <p:nvPr/>
            </p:nvSpPr>
            <p:spPr bwMode="auto">
              <a:xfrm>
                <a:off x="1800" y="2304"/>
                <a:ext cx="1358" cy="480"/>
              </a:xfrm>
              <a:prstGeom prst="rect">
                <a:avLst/>
              </a:prstGeom>
              <a:noFill/>
              <a:ln w="28575">
                <a:solidFill>
                  <a:schemeClr val="tx1"/>
                </a:solidFill>
                <a:miter lim="800000"/>
                <a:headEnd/>
                <a:tailEnd/>
              </a:ln>
            </p:spPr>
            <p:txBody>
              <a:bodyPr anchor="ctr"/>
              <a:lstStyle/>
              <a:p>
                <a:r>
                  <a:rPr kumimoji="1" lang="zh-CN" altLang="en-US" sz="1600" b="1">
                    <a:ea typeface="仿宋_GB2312" pitchFamily="49" charset="-122"/>
                  </a:rPr>
                  <a:t>广泛阅览一手资料，全盘了解</a:t>
                </a:r>
              </a:p>
              <a:p>
                <a:endParaRPr kumimoji="1" lang="en-US" altLang="zh-CN" sz="1600" b="1">
                  <a:ea typeface="仿宋_GB2312" pitchFamily="49" charset="-122"/>
                </a:endParaRPr>
              </a:p>
            </p:txBody>
          </p:sp>
          <p:sp>
            <p:nvSpPr>
              <p:cNvPr id="16426" name="Rectangle 462"/>
              <p:cNvSpPr>
                <a:spLocks noChangeArrowheads="1"/>
              </p:cNvSpPr>
              <p:nvPr/>
            </p:nvSpPr>
            <p:spPr bwMode="auto">
              <a:xfrm>
                <a:off x="1800" y="2304"/>
                <a:ext cx="1358" cy="480"/>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21" name="Group 465"/>
            <p:cNvGrpSpPr>
              <a:grpSpLocks/>
            </p:cNvGrpSpPr>
            <p:nvPr/>
          </p:nvGrpSpPr>
          <p:grpSpPr bwMode="auto">
            <a:xfrm>
              <a:off x="0" y="2784"/>
              <a:ext cx="493" cy="672"/>
              <a:chOff x="0" y="2784"/>
              <a:chExt cx="493" cy="672"/>
            </a:xfrm>
          </p:grpSpPr>
          <p:sp>
            <p:nvSpPr>
              <p:cNvPr id="16423" name="Rectangle 422"/>
              <p:cNvSpPr>
                <a:spLocks noChangeArrowheads="1"/>
              </p:cNvSpPr>
              <p:nvPr/>
            </p:nvSpPr>
            <p:spPr bwMode="auto">
              <a:xfrm>
                <a:off x="0" y="2784"/>
                <a:ext cx="493" cy="672"/>
              </a:xfrm>
              <a:prstGeom prst="rect">
                <a:avLst/>
              </a:prstGeom>
              <a:noFill/>
              <a:ln w="28575">
                <a:solidFill>
                  <a:schemeClr val="tx1"/>
                </a:solidFill>
                <a:miter lim="800000"/>
                <a:headEnd/>
                <a:tailEnd/>
              </a:ln>
            </p:spPr>
            <p:txBody>
              <a:bodyPr anchor="ctr"/>
              <a:lstStyle/>
              <a:p>
                <a:pPr algn="ctr"/>
                <a:r>
                  <a:rPr kumimoji="1" lang="zh-CN" altLang="en-US" sz="1600" b="1">
                    <a:ea typeface="仿宋_GB2312" pitchFamily="49" charset="-122"/>
                  </a:rPr>
                  <a:t>研究设计</a:t>
                </a:r>
              </a:p>
              <a:p>
                <a:pPr algn="ctr"/>
                <a:endParaRPr kumimoji="1" lang="en-US" altLang="zh-CN" sz="1600" b="1">
                  <a:ea typeface="仿宋_GB2312" pitchFamily="49" charset="-122"/>
                </a:endParaRPr>
              </a:p>
            </p:txBody>
          </p:sp>
          <p:sp>
            <p:nvSpPr>
              <p:cNvPr id="16424" name="Rectangle 464"/>
              <p:cNvSpPr>
                <a:spLocks noChangeArrowheads="1"/>
              </p:cNvSpPr>
              <p:nvPr/>
            </p:nvSpPr>
            <p:spPr bwMode="auto">
              <a:xfrm>
                <a:off x="0" y="2784"/>
                <a:ext cx="493" cy="672"/>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22" name="Group 467"/>
            <p:cNvGrpSpPr>
              <a:grpSpLocks/>
            </p:cNvGrpSpPr>
            <p:nvPr/>
          </p:nvGrpSpPr>
          <p:grpSpPr bwMode="auto">
            <a:xfrm>
              <a:off x="493" y="2784"/>
              <a:ext cx="1307" cy="770"/>
              <a:chOff x="493" y="2784"/>
              <a:chExt cx="1307" cy="770"/>
            </a:xfrm>
          </p:grpSpPr>
          <p:sp>
            <p:nvSpPr>
              <p:cNvPr id="16421" name="Rectangle 423"/>
              <p:cNvSpPr>
                <a:spLocks noChangeArrowheads="1"/>
              </p:cNvSpPr>
              <p:nvPr/>
            </p:nvSpPr>
            <p:spPr bwMode="auto">
              <a:xfrm>
                <a:off x="493" y="2882"/>
                <a:ext cx="1307" cy="672"/>
              </a:xfrm>
              <a:prstGeom prst="rect">
                <a:avLst/>
              </a:prstGeom>
              <a:noFill/>
              <a:ln w="28575">
                <a:solidFill>
                  <a:schemeClr val="tx1"/>
                </a:solidFill>
                <a:miter lim="800000"/>
                <a:headEnd/>
                <a:tailEnd/>
              </a:ln>
            </p:spPr>
            <p:txBody>
              <a:bodyPr anchor="ctr"/>
              <a:lstStyle/>
              <a:p>
                <a:r>
                  <a:rPr kumimoji="1" lang="zh-CN" altLang="en-US" sz="1600" b="1" dirty="0">
                    <a:ea typeface="仿宋_GB2312" pitchFamily="49" charset="-122"/>
                  </a:rPr>
                  <a:t>流程自发，有弹性，可修改收集、解释、实施等阶段循环进行不太关注控制无关变量和减少误差</a:t>
                </a:r>
              </a:p>
              <a:p>
                <a:endParaRPr kumimoji="1" lang="en-US" altLang="zh-CN" sz="1600" b="1" dirty="0">
                  <a:ea typeface="仿宋_GB2312" pitchFamily="49" charset="-122"/>
                </a:endParaRPr>
              </a:p>
            </p:txBody>
          </p:sp>
          <p:sp>
            <p:nvSpPr>
              <p:cNvPr id="16422" name="Rectangle 466"/>
              <p:cNvSpPr>
                <a:spLocks noChangeArrowheads="1"/>
              </p:cNvSpPr>
              <p:nvPr/>
            </p:nvSpPr>
            <p:spPr bwMode="auto">
              <a:xfrm>
                <a:off x="493" y="2784"/>
                <a:ext cx="1307" cy="672"/>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23" name="Group 469"/>
            <p:cNvGrpSpPr>
              <a:grpSpLocks/>
            </p:cNvGrpSpPr>
            <p:nvPr/>
          </p:nvGrpSpPr>
          <p:grpSpPr bwMode="auto">
            <a:xfrm>
              <a:off x="1800" y="2784"/>
              <a:ext cx="1363" cy="731"/>
              <a:chOff x="1800" y="2784"/>
              <a:chExt cx="1363" cy="731"/>
            </a:xfrm>
          </p:grpSpPr>
          <p:sp>
            <p:nvSpPr>
              <p:cNvPr id="16419" name="Rectangle 424"/>
              <p:cNvSpPr>
                <a:spLocks noChangeArrowheads="1"/>
              </p:cNvSpPr>
              <p:nvPr/>
            </p:nvSpPr>
            <p:spPr bwMode="auto">
              <a:xfrm>
                <a:off x="1805" y="2843"/>
                <a:ext cx="1358" cy="672"/>
              </a:xfrm>
              <a:prstGeom prst="rect">
                <a:avLst/>
              </a:prstGeom>
              <a:noFill/>
              <a:ln w="28575">
                <a:solidFill>
                  <a:schemeClr val="tx1"/>
                </a:solidFill>
                <a:miter lim="800000"/>
                <a:headEnd/>
                <a:tailEnd/>
              </a:ln>
            </p:spPr>
            <p:txBody>
              <a:bodyPr anchor="ctr"/>
              <a:lstStyle/>
              <a:p>
                <a:pPr indent="266700"/>
                <a:r>
                  <a:rPr kumimoji="1" lang="zh-CN" altLang="en-US" sz="1600" b="1" dirty="0">
                    <a:ea typeface="仿宋_GB2312" pitchFamily="49" charset="-122"/>
                  </a:rPr>
                  <a:t>严谨设计，控制干扰无关变量</a:t>
                </a:r>
              </a:p>
              <a:p>
                <a:pPr indent="266700"/>
                <a:r>
                  <a:rPr kumimoji="1" lang="zh-CN" altLang="en-US" sz="1600" b="1" dirty="0">
                    <a:ea typeface="仿宋_GB2312" pitchFamily="49" charset="-122"/>
                  </a:rPr>
                  <a:t>根据计划，按步骤严格实施</a:t>
                </a:r>
              </a:p>
              <a:p>
                <a:pPr indent="266700"/>
                <a:r>
                  <a:rPr kumimoji="1" lang="zh-CN" altLang="en-US" sz="1600" b="1" dirty="0">
                    <a:ea typeface="仿宋_GB2312" pitchFamily="49" charset="-122"/>
                  </a:rPr>
                  <a:t>重视研究的信度</a:t>
                </a:r>
              </a:p>
              <a:p>
                <a:pPr indent="266700"/>
                <a:endParaRPr kumimoji="1" lang="en-US" altLang="zh-CN" sz="1600" b="1" dirty="0">
                  <a:ea typeface="仿宋_GB2312" pitchFamily="49" charset="-122"/>
                </a:endParaRPr>
              </a:p>
            </p:txBody>
          </p:sp>
          <p:sp>
            <p:nvSpPr>
              <p:cNvPr id="16420" name="Rectangle 468"/>
              <p:cNvSpPr>
                <a:spLocks noChangeArrowheads="1"/>
              </p:cNvSpPr>
              <p:nvPr/>
            </p:nvSpPr>
            <p:spPr bwMode="auto">
              <a:xfrm>
                <a:off x="1800" y="2784"/>
                <a:ext cx="1358" cy="672"/>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24" name="Group 471"/>
            <p:cNvGrpSpPr>
              <a:grpSpLocks/>
            </p:cNvGrpSpPr>
            <p:nvPr/>
          </p:nvGrpSpPr>
          <p:grpSpPr bwMode="auto">
            <a:xfrm>
              <a:off x="0" y="3456"/>
              <a:ext cx="493" cy="480"/>
              <a:chOff x="0" y="3456"/>
              <a:chExt cx="493" cy="480"/>
            </a:xfrm>
          </p:grpSpPr>
          <p:sp>
            <p:nvSpPr>
              <p:cNvPr id="16417" name="Rectangle 425"/>
              <p:cNvSpPr>
                <a:spLocks noChangeArrowheads="1"/>
              </p:cNvSpPr>
              <p:nvPr/>
            </p:nvSpPr>
            <p:spPr bwMode="auto">
              <a:xfrm>
                <a:off x="0" y="3456"/>
                <a:ext cx="493" cy="480"/>
              </a:xfrm>
              <a:prstGeom prst="rect">
                <a:avLst/>
              </a:prstGeom>
              <a:noFill/>
              <a:ln w="28575">
                <a:solidFill>
                  <a:schemeClr val="tx1"/>
                </a:solidFill>
                <a:miter lim="800000"/>
                <a:headEnd/>
                <a:tailEnd/>
              </a:ln>
            </p:spPr>
            <p:txBody>
              <a:bodyPr anchor="ctr"/>
              <a:lstStyle/>
              <a:p>
                <a:pPr algn="ctr"/>
                <a:r>
                  <a:rPr kumimoji="1" lang="zh-CN" altLang="en-US" sz="1600" b="1">
                    <a:ea typeface="仿宋_GB2312" pitchFamily="49" charset="-122"/>
                  </a:rPr>
                  <a:t>报告形式</a:t>
                </a:r>
              </a:p>
              <a:p>
                <a:pPr algn="ctr"/>
                <a:endParaRPr kumimoji="1" lang="en-US" altLang="zh-CN" sz="1600" b="1">
                  <a:ea typeface="仿宋_GB2312" pitchFamily="49" charset="-122"/>
                </a:endParaRPr>
              </a:p>
            </p:txBody>
          </p:sp>
          <p:sp>
            <p:nvSpPr>
              <p:cNvPr id="16418" name="Rectangle 470"/>
              <p:cNvSpPr>
                <a:spLocks noChangeArrowheads="1"/>
              </p:cNvSpPr>
              <p:nvPr/>
            </p:nvSpPr>
            <p:spPr bwMode="auto">
              <a:xfrm>
                <a:off x="0" y="3456"/>
                <a:ext cx="493" cy="480"/>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25" name="Group 473"/>
            <p:cNvGrpSpPr>
              <a:grpSpLocks/>
            </p:cNvGrpSpPr>
            <p:nvPr/>
          </p:nvGrpSpPr>
          <p:grpSpPr bwMode="auto">
            <a:xfrm>
              <a:off x="493" y="3456"/>
              <a:ext cx="1307" cy="554"/>
              <a:chOff x="493" y="3456"/>
              <a:chExt cx="1307" cy="554"/>
            </a:xfrm>
          </p:grpSpPr>
          <p:sp>
            <p:nvSpPr>
              <p:cNvPr id="16415" name="Rectangle 426"/>
              <p:cNvSpPr>
                <a:spLocks noChangeArrowheads="1"/>
              </p:cNvSpPr>
              <p:nvPr/>
            </p:nvSpPr>
            <p:spPr bwMode="auto">
              <a:xfrm>
                <a:off x="493" y="3530"/>
                <a:ext cx="1307" cy="480"/>
              </a:xfrm>
              <a:prstGeom prst="rect">
                <a:avLst/>
              </a:prstGeom>
              <a:noFill/>
              <a:ln w="28575">
                <a:solidFill>
                  <a:schemeClr val="tx1"/>
                </a:solidFill>
                <a:miter lim="800000"/>
                <a:headEnd/>
                <a:tailEnd/>
              </a:ln>
            </p:spPr>
            <p:txBody>
              <a:bodyPr anchor="ctr"/>
              <a:lstStyle/>
              <a:p>
                <a:r>
                  <a:rPr kumimoji="1" lang="zh-CN" altLang="en-US" sz="1600" b="1" dirty="0">
                    <a:ea typeface="仿宋_GB2312" pitchFamily="49" charset="-122"/>
                  </a:rPr>
                  <a:t>依实际需要而定，无统一格式</a:t>
                </a:r>
              </a:p>
              <a:p>
                <a:endParaRPr kumimoji="1" lang="en-US" altLang="zh-CN" sz="1600" b="1" dirty="0">
                  <a:ea typeface="仿宋_GB2312" pitchFamily="49" charset="-122"/>
                </a:endParaRPr>
              </a:p>
            </p:txBody>
          </p:sp>
          <p:sp>
            <p:nvSpPr>
              <p:cNvPr id="16416" name="Rectangle 472"/>
              <p:cNvSpPr>
                <a:spLocks noChangeArrowheads="1"/>
              </p:cNvSpPr>
              <p:nvPr/>
            </p:nvSpPr>
            <p:spPr bwMode="auto">
              <a:xfrm>
                <a:off x="493" y="3456"/>
                <a:ext cx="1307" cy="480"/>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nvGrpSpPr>
            <p:cNvPr id="26" name="Group 475"/>
            <p:cNvGrpSpPr>
              <a:grpSpLocks/>
            </p:cNvGrpSpPr>
            <p:nvPr/>
          </p:nvGrpSpPr>
          <p:grpSpPr bwMode="auto">
            <a:xfrm>
              <a:off x="1800" y="3456"/>
              <a:ext cx="1358" cy="605"/>
              <a:chOff x="1800" y="3456"/>
              <a:chExt cx="1358" cy="605"/>
            </a:xfrm>
          </p:grpSpPr>
          <p:sp>
            <p:nvSpPr>
              <p:cNvPr id="16413" name="Rectangle 427"/>
              <p:cNvSpPr>
                <a:spLocks noChangeArrowheads="1"/>
              </p:cNvSpPr>
              <p:nvPr/>
            </p:nvSpPr>
            <p:spPr bwMode="auto">
              <a:xfrm>
                <a:off x="1800" y="3581"/>
                <a:ext cx="1358" cy="480"/>
              </a:xfrm>
              <a:prstGeom prst="rect">
                <a:avLst/>
              </a:prstGeom>
              <a:noFill/>
              <a:ln w="28575">
                <a:solidFill>
                  <a:schemeClr val="tx1"/>
                </a:solidFill>
                <a:miter lim="800000"/>
                <a:headEnd/>
                <a:tailEnd/>
              </a:ln>
            </p:spPr>
            <p:txBody>
              <a:bodyPr anchor="ctr"/>
              <a:lstStyle/>
              <a:p>
                <a:r>
                  <a:rPr kumimoji="1" lang="zh-CN" altLang="en-US" sz="1600" b="1" dirty="0">
                    <a:ea typeface="仿宋_GB2312" pitchFamily="49" charset="-122"/>
                  </a:rPr>
                  <a:t>强调合乎严谨学术规范</a:t>
                </a:r>
              </a:p>
              <a:p>
                <a:endParaRPr kumimoji="1" lang="en-US" altLang="zh-CN" sz="1600" b="1" dirty="0">
                  <a:ea typeface="仿宋_GB2312" pitchFamily="49" charset="-122"/>
                </a:endParaRPr>
              </a:p>
            </p:txBody>
          </p:sp>
          <p:sp>
            <p:nvSpPr>
              <p:cNvPr id="16414" name="Rectangle 474"/>
              <p:cNvSpPr>
                <a:spLocks noChangeArrowheads="1"/>
              </p:cNvSpPr>
              <p:nvPr/>
            </p:nvSpPr>
            <p:spPr bwMode="auto">
              <a:xfrm>
                <a:off x="1800" y="3456"/>
                <a:ext cx="1358" cy="480"/>
              </a:xfrm>
              <a:prstGeom prst="rect">
                <a:avLst/>
              </a:prstGeom>
              <a:noFill/>
              <a:ln w="28575">
                <a:solidFill>
                  <a:srgbClr val="A0A0A0"/>
                </a:solidFill>
                <a:miter lim="800000"/>
                <a:headEnd/>
                <a:tailEnd/>
              </a:ln>
            </p:spPr>
            <p:txBody>
              <a:bodyPr/>
              <a:lstStyle/>
              <a:p>
                <a:endParaRPr lang="zh-CN" altLang="en-US">
                  <a:ea typeface="宋体" pitchFamily="2" charset="-122"/>
                </a:endParaRPr>
              </a:p>
            </p:txBody>
          </p:sp>
        </p:gr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1837952" y="2533569"/>
            <a:ext cx="2239030" cy="154504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lstStyle/>
          <a:p>
            <a:pPr algn="ctr" eaLnBrk="1" fontAlgn="auto" hangingPunct="1">
              <a:spcBef>
                <a:spcPts val="0"/>
              </a:spcBef>
              <a:spcAft>
                <a:spcPts val="0"/>
              </a:spcAft>
              <a:defRPr/>
            </a:pPr>
            <a:r>
              <a:rPr lang="zh-CN" altLang="en-US" sz="3600" dirty="0">
                <a:solidFill>
                  <a:srgbClr val="FFFFFF"/>
                </a:solidFill>
                <a:latin typeface="黑体" panose="02010609060101010101" pitchFamily="49" charset="-122"/>
                <a:ea typeface="黑体" panose="02010609060101010101" pitchFamily="49" charset="-122"/>
              </a:rPr>
              <a:t>目录</a:t>
            </a:r>
          </a:p>
        </p:txBody>
      </p:sp>
      <p:sp>
        <p:nvSpPr>
          <p:cNvPr id="9" name="等腰三角形 8"/>
          <p:cNvSpPr/>
          <p:nvPr/>
        </p:nvSpPr>
        <p:spPr>
          <a:xfrm>
            <a:off x="1579170" y="2289062"/>
            <a:ext cx="2756595" cy="1902051"/>
          </a:xfrm>
          <a:prstGeom prst="triangle">
            <a:avLst/>
          </a:prstGeom>
          <a:noFill/>
          <a:ln>
            <a:solidFill>
              <a:schemeClr val="accent6">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0" name="文本框 11"/>
          <p:cNvSpPr txBox="1">
            <a:spLocks noChangeArrowheads="1"/>
          </p:cNvSpPr>
          <p:nvPr/>
        </p:nvSpPr>
        <p:spPr bwMode="auto">
          <a:xfrm>
            <a:off x="5847662" y="2357430"/>
            <a:ext cx="5395049" cy="523220"/>
          </a:xfrm>
          <a:prstGeom prst="rect">
            <a:avLst/>
          </a:prstGeom>
          <a:noFill/>
          <a:ln w="9525">
            <a:noFill/>
            <a:miter lim="800000"/>
            <a:headEnd/>
            <a:tailEnd/>
          </a:ln>
        </p:spPr>
        <p:txBody>
          <a:bodyPr>
            <a:spAutoFit/>
          </a:bodyPr>
          <a:lstStyle/>
          <a:p>
            <a:pPr eaLnBrk="1" hangingPunct="1"/>
            <a:r>
              <a:rPr lang="zh-CN" altLang="en-US" sz="2800" b="1" dirty="0" smtClean="0">
                <a:solidFill>
                  <a:schemeClr val="accent6">
                    <a:lumMod val="75000"/>
                  </a:schemeClr>
                </a:solidFill>
                <a:latin typeface="微软雅黑" pitchFamily="34" charset="-122"/>
                <a:ea typeface="微软雅黑" pitchFamily="34" charset="-122"/>
              </a:rPr>
              <a:t>校本研修的核心要素</a:t>
            </a:r>
            <a:endParaRPr lang="zh-CN" altLang="en-US" sz="2800" b="1" dirty="0">
              <a:solidFill>
                <a:schemeClr val="accent6">
                  <a:lumMod val="75000"/>
                </a:schemeClr>
              </a:solidFill>
              <a:latin typeface="微软雅黑" pitchFamily="34" charset="-122"/>
              <a:ea typeface="微软雅黑" pitchFamily="34" charset="-122"/>
            </a:endParaRPr>
          </a:p>
        </p:txBody>
      </p:sp>
      <p:cxnSp>
        <p:nvCxnSpPr>
          <p:cNvPr id="11" name="直接连接符 10"/>
          <p:cNvCxnSpPr/>
          <p:nvPr/>
        </p:nvCxnSpPr>
        <p:spPr>
          <a:xfrm flipH="1">
            <a:off x="5188917" y="2318948"/>
            <a:ext cx="588824" cy="613516"/>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
        <p:nvSpPr>
          <p:cNvPr id="12" name="文本框 13"/>
          <p:cNvSpPr txBox="1">
            <a:spLocks noChangeArrowheads="1"/>
          </p:cNvSpPr>
          <p:nvPr/>
        </p:nvSpPr>
        <p:spPr bwMode="auto">
          <a:xfrm>
            <a:off x="4954513" y="2045940"/>
            <a:ext cx="455681" cy="707886"/>
          </a:xfrm>
          <a:prstGeom prst="rect">
            <a:avLst/>
          </a:prstGeom>
          <a:noFill/>
          <a:ln w="9525">
            <a:noFill/>
            <a:miter lim="800000"/>
            <a:headEnd/>
            <a:tailEnd/>
          </a:ln>
        </p:spPr>
        <p:txBody>
          <a:bodyPr>
            <a:spAutoFit/>
          </a:bodyPr>
          <a:lstStyle/>
          <a:p>
            <a:pPr eaLnBrk="1" hangingPunct="1"/>
            <a:r>
              <a:rPr lang="en-US" altLang="zh-CN" sz="4000">
                <a:solidFill>
                  <a:schemeClr val="accent6">
                    <a:lumMod val="75000"/>
                  </a:schemeClr>
                </a:solidFill>
                <a:latin typeface="华康俪金黑W8"/>
                <a:ea typeface="华康俪金黑W8"/>
                <a:cs typeface="华康俪金黑W8"/>
              </a:rPr>
              <a:t>1</a:t>
            </a:r>
            <a:endParaRPr lang="zh-CN" altLang="en-US" sz="4000">
              <a:solidFill>
                <a:schemeClr val="accent6">
                  <a:lumMod val="75000"/>
                </a:schemeClr>
              </a:solidFill>
              <a:latin typeface="华康俪金黑W8"/>
              <a:ea typeface="华康俪金黑W8"/>
              <a:cs typeface="华康俪金黑W8"/>
            </a:endParaRPr>
          </a:p>
        </p:txBody>
      </p:sp>
      <p:sp>
        <p:nvSpPr>
          <p:cNvPr id="15" name="文本框 15"/>
          <p:cNvSpPr txBox="1">
            <a:spLocks noChangeArrowheads="1"/>
          </p:cNvSpPr>
          <p:nvPr/>
        </p:nvSpPr>
        <p:spPr bwMode="auto">
          <a:xfrm>
            <a:off x="5884861" y="3357562"/>
            <a:ext cx="5395049" cy="523220"/>
          </a:xfrm>
          <a:prstGeom prst="rect">
            <a:avLst/>
          </a:prstGeom>
          <a:noFill/>
          <a:ln w="9525">
            <a:noFill/>
            <a:miter lim="800000"/>
            <a:headEnd/>
            <a:tailEnd/>
          </a:ln>
        </p:spPr>
        <p:txBody>
          <a:bodyPr>
            <a:spAutoFit/>
          </a:bodyPr>
          <a:lstStyle/>
          <a:p>
            <a:pPr eaLnBrk="1" hangingPunct="1"/>
            <a:r>
              <a:rPr lang="zh-CN" altLang="en-US" sz="2800" b="1" dirty="0" smtClean="0">
                <a:latin typeface="微软雅黑" pitchFamily="34" charset="-122"/>
                <a:ea typeface="微软雅黑" pitchFamily="34" charset="-122"/>
              </a:rPr>
              <a:t>校本研修的如何开展</a:t>
            </a:r>
            <a:endParaRPr lang="en-US" altLang="zh-CN" sz="2800" b="1" dirty="0" smtClean="0">
              <a:latin typeface="微软雅黑" pitchFamily="34" charset="-122"/>
              <a:ea typeface="微软雅黑" pitchFamily="34" charset="-122"/>
            </a:endParaRPr>
          </a:p>
        </p:txBody>
      </p:sp>
      <p:cxnSp>
        <p:nvCxnSpPr>
          <p:cNvPr id="16" name="直接连接符 15"/>
          <p:cNvCxnSpPr/>
          <p:nvPr/>
        </p:nvCxnSpPr>
        <p:spPr>
          <a:xfrm flipH="1">
            <a:off x="5188917" y="3355475"/>
            <a:ext cx="588824" cy="615017"/>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
        <p:nvSpPr>
          <p:cNvPr id="19" name="文本框 17"/>
          <p:cNvSpPr txBox="1">
            <a:spLocks noChangeArrowheads="1"/>
          </p:cNvSpPr>
          <p:nvPr/>
        </p:nvSpPr>
        <p:spPr bwMode="auto">
          <a:xfrm>
            <a:off x="4954513" y="3082468"/>
            <a:ext cx="455681" cy="707886"/>
          </a:xfrm>
          <a:prstGeom prst="rect">
            <a:avLst/>
          </a:prstGeom>
          <a:noFill/>
          <a:ln w="9525">
            <a:noFill/>
            <a:miter lim="800000"/>
            <a:headEnd/>
            <a:tailEnd/>
          </a:ln>
        </p:spPr>
        <p:txBody>
          <a:bodyPr>
            <a:spAutoFit/>
          </a:bodyPr>
          <a:lstStyle/>
          <a:p>
            <a:pPr eaLnBrk="1" hangingPunct="1"/>
            <a:r>
              <a:rPr lang="en-US" altLang="zh-CN" sz="4000" dirty="0">
                <a:solidFill>
                  <a:schemeClr val="accent6">
                    <a:lumMod val="75000"/>
                  </a:schemeClr>
                </a:solidFill>
                <a:latin typeface="华康俪金黑W8"/>
                <a:ea typeface="华康俪金黑W8"/>
                <a:cs typeface="华康俪金黑W8"/>
              </a:rPr>
              <a:t>2</a:t>
            </a:r>
            <a:endParaRPr lang="zh-CN" altLang="en-US" sz="4000" dirty="0">
              <a:solidFill>
                <a:schemeClr val="accent6">
                  <a:lumMod val="75000"/>
                </a:schemeClr>
              </a:solidFill>
              <a:latin typeface="华康俪金黑W8"/>
              <a:ea typeface="华康俪金黑W8"/>
              <a:cs typeface="华康俪金黑W8"/>
            </a:endParaRPr>
          </a:p>
        </p:txBody>
      </p:sp>
      <p:sp>
        <p:nvSpPr>
          <p:cNvPr id="17" name="文本框 17"/>
          <p:cNvSpPr txBox="1">
            <a:spLocks noChangeArrowheads="1"/>
          </p:cNvSpPr>
          <p:nvPr/>
        </p:nvSpPr>
        <p:spPr bwMode="auto">
          <a:xfrm>
            <a:off x="5027605" y="4286256"/>
            <a:ext cx="455681" cy="707886"/>
          </a:xfrm>
          <a:prstGeom prst="rect">
            <a:avLst/>
          </a:prstGeom>
          <a:noFill/>
          <a:ln w="9525">
            <a:noFill/>
            <a:miter lim="800000"/>
            <a:headEnd/>
            <a:tailEnd/>
          </a:ln>
        </p:spPr>
        <p:txBody>
          <a:bodyPr>
            <a:spAutoFit/>
          </a:bodyPr>
          <a:lstStyle/>
          <a:p>
            <a:pPr eaLnBrk="1" hangingPunct="1"/>
            <a:r>
              <a:rPr lang="en-US" altLang="zh-CN" sz="4000" dirty="0" smtClean="0">
                <a:solidFill>
                  <a:schemeClr val="accent6">
                    <a:lumMod val="75000"/>
                  </a:schemeClr>
                </a:solidFill>
                <a:latin typeface="华康俪金黑W8"/>
                <a:ea typeface="华康俪金黑W8"/>
                <a:cs typeface="华康俪金黑W8"/>
              </a:rPr>
              <a:t>3</a:t>
            </a:r>
            <a:endParaRPr lang="zh-CN" altLang="en-US" sz="4000" dirty="0">
              <a:solidFill>
                <a:schemeClr val="accent6">
                  <a:lumMod val="75000"/>
                </a:schemeClr>
              </a:solidFill>
              <a:latin typeface="华康俪金黑W8"/>
              <a:ea typeface="华康俪金黑W8"/>
              <a:cs typeface="华康俪金黑W8"/>
            </a:endParaRPr>
          </a:p>
        </p:txBody>
      </p:sp>
      <p:sp>
        <p:nvSpPr>
          <p:cNvPr id="18" name="文本框 15"/>
          <p:cNvSpPr txBox="1">
            <a:spLocks noChangeArrowheads="1"/>
          </p:cNvSpPr>
          <p:nvPr/>
        </p:nvSpPr>
        <p:spPr bwMode="auto">
          <a:xfrm>
            <a:off x="5956299" y="4429132"/>
            <a:ext cx="5395049" cy="523220"/>
          </a:xfrm>
          <a:prstGeom prst="rect">
            <a:avLst/>
          </a:prstGeom>
          <a:noFill/>
          <a:ln w="9525">
            <a:noFill/>
            <a:miter lim="800000"/>
            <a:headEnd/>
            <a:tailEnd/>
          </a:ln>
        </p:spPr>
        <p:txBody>
          <a:bodyPr>
            <a:spAutoFit/>
          </a:bodyPr>
          <a:lstStyle/>
          <a:p>
            <a:pPr eaLnBrk="1" hangingPunct="1"/>
            <a:r>
              <a:rPr lang="zh-CN" altLang="en-US" sz="2800" b="1" dirty="0" smtClean="0">
                <a:latin typeface="微软雅黑" pitchFamily="34" charset="-122"/>
                <a:ea typeface="微软雅黑" pitchFamily="34" charset="-122"/>
              </a:rPr>
              <a:t>校本研修的具体建议</a:t>
            </a:r>
            <a:endParaRPr lang="en-US" altLang="zh-CN" sz="2800" b="1" dirty="0" smtClean="0">
              <a:latin typeface="微软雅黑" pitchFamily="34" charset="-122"/>
              <a:ea typeface="微软雅黑" pitchFamily="34" charset="-122"/>
            </a:endParaRPr>
          </a:p>
        </p:txBody>
      </p:sp>
      <p:cxnSp>
        <p:nvCxnSpPr>
          <p:cNvPr id="20" name="直接连接符 19"/>
          <p:cNvCxnSpPr/>
          <p:nvPr/>
        </p:nvCxnSpPr>
        <p:spPr>
          <a:xfrm flipH="1">
            <a:off x="5241919" y="4500570"/>
            <a:ext cx="588824" cy="615017"/>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35614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610878" y="142852"/>
            <a:ext cx="6059801" cy="510627"/>
          </a:xfrm>
        </p:spPr>
        <p:txBody>
          <a:bodyPr/>
          <a:lstStyle/>
          <a:p>
            <a:r>
              <a:rPr lang="zh-CN" altLang="en-US" sz="3200" b="1" dirty="0" smtClean="0">
                <a:solidFill>
                  <a:schemeClr val="accent2"/>
                </a:solidFill>
                <a:latin typeface="微软雅黑" pitchFamily="34" charset="-122"/>
                <a:ea typeface="微软雅黑" pitchFamily="34" charset="-122"/>
              </a:rPr>
              <a:t>校本研修的核心要素</a:t>
            </a:r>
            <a:r>
              <a:rPr lang="en-US" altLang="zh-CN" sz="3200" b="1" dirty="0" smtClean="0">
                <a:solidFill>
                  <a:schemeClr val="accent2"/>
                </a:solidFill>
                <a:latin typeface="微软雅黑" pitchFamily="34" charset="-122"/>
                <a:ea typeface="微软雅黑" pitchFamily="34" charset="-122"/>
                <a:cs typeface="Times New Roman" pitchFamily="18" charset="0"/>
              </a:rPr>
              <a:t/>
            </a:r>
            <a:br>
              <a:rPr lang="en-US" altLang="zh-CN" sz="3200" b="1" dirty="0" smtClean="0">
                <a:solidFill>
                  <a:schemeClr val="accent2"/>
                </a:solidFill>
                <a:latin typeface="微软雅黑" pitchFamily="34" charset="-122"/>
                <a:ea typeface="微软雅黑" pitchFamily="34" charset="-122"/>
                <a:cs typeface="Times New Roman" pitchFamily="18" charset="0"/>
              </a:rPr>
            </a:br>
            <a:endParaRPr lang="en-US" altLang="zh-CN" sz="3200" b="1" dirty="0" smtClean="0">
              <a:solidFill>
                <a:schemeClr val="accent2"/>
              </a:solidFill>
              <a:latin typeface="微软雅黑" pitchFamily="34" charset="-122"/>
              <a:ea typeface="微软雅黑" pitchFamily="34" charset="-122"/>
              <a:cs typeface="Times New Roman" pitchFamily="18" charset="0"/>
            </a:endParaRPr>
          </a:p>
        </p:txBody>
      </p:sp>
      <p:sp>
        <p:nvSpPr>
          <p:cNvPr id="17411" name="Rectangle 3"/>
          <p:cNvSpPr>
            <a:spLocks noGrp="1" noRot="1" noChangeArrowheads="1"/>
          </p:cNvSpPr>
          <p:nvPr>
            <p:ph type="body" idx="1"/>
          </p:nvPr>
        </p:nvSpPr>
        <p:spPr>
          <a:xfrm>
            <a:off x="1219836" y="1143000"/>
            <a:ext cx="10643907" cy="4419600"/>
          </a:xfrm>
        </p:spPr>
        <p:txBody>
          <a:bodyPr/>
          <a:lstStyle/>
          <a:p>
            <a:pPr eaLnBrk="1" hangingPunct="1">
              <a:lnSpc>
                <a:spcPct val="90000"/>
              </a:lnSpc>
              <a:buNone/>
            </a:pPr>
            <a:endParaRPr lang="zh-CN" altLang="en-US" sz="4800" b="1" dirty="0" smtClean="0">
              <a:latin typeface="华文新魏" pitchFamily="2" charset="-122"/>
              <a:ea typeface="华文新魏" pitchFamily="2" charset="-122"/>
            </a:endParaRPr>
          </a:p>
          <a:p>
            <a:pPr eaLnBrk="1" hangingPunct="1">
              <a:lnSpc>
                <a:spcPct val="150000"/>
              </a:lnSpc>
            </a:pPr>
            <a:r>
              <a:rPr lang="zh-CN" altLang="en-US" sz="3600" dirty="0" smtClean="0">
                <a:latin typeface="黑体" pitchFamily="49" charset="-122"/>
                <a:ea typeface="黑体" pitchFamily="49" charset="-122"/>
              </a:rPr>
              <a:t>教师个体的自我反思</a:t>
            </a:r>
          </a:p>
          <a:p>
            <a:pPr eaLnBrk="1" hangingPunct="1">
              <a:lnSpc>
                <a:spcPct val="150000"/>
              </a:lnSpc>
            </a:pPr>
            <a:r>
              <a:rPr lang="zh-CN" altLang="en-US" sz="3600" dirty="0" smtClean="0">
                <a:latin typeface="黑体" pitchFamily="49" charset="-122"/>
                <a:ea typeface="黑体" pitchFamily="49" charset="-122"/>
              </a:rPr>
              <a:t>教师集体的同伴互助</a:t>
            </a:r>
          </a:p>
          <a:p>
            <a:pPr eaLnBrk="1" hangingPunct="1">
              <a:lnSpc>
                <a:spcPct val="150000"/>
              </a:lnSpc>
            </a:pPr>
            <a:r>
              <a:rPr lang="zh-CN" altLang="en-US" sz="3600" dirty="0" smtClean="0">
                <a:latin typeface="黑体" pitchFamily="49" charset="-122"/>
                <a:ea typeface="黑体" pitchFamily="49" charset="-122"/>
              </a:rPr>
              <a:t>专业研究人员的专业引领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610878" y="1142983"/>
            <a:ext cx="5131107" cy="714381"/>
          </a:xfrm>
        </p:spPr>
        <p:txBody>
          <a:bodyPr/>
          <a:lstStyle/>
          <a:p>
            <a:pPr eaLnBrk="1" hangingPunct="1"/>
            <a:r>
              <a:rPr lang="zh-CN" altLang="en-US" sz="3600" dirty="0" smtClean="0">
                <a:latin typeface="黑体" pitchFamily="49" charset="-122"/>
                <a:ea typeface="黑体" pitchFamily="49" charset="-122"/>
              </a:rPr>
              <a:t>教师个体的自我反思</a:t>
            </a:r>
          </a:p>
        </p:txBody>
      </p:sp>
      <p:sp>
        <p:nvSpPr>
          <p:cNvPr id="18435" name="Rectangle 3"/>
          <p:cNvSpPr>
            <a:spLocks noGrp="1" noRot="1" noChangeArrowheads="1"/>
          </p:cNvSpPr>
          <p:nvPr>
            <p:ph type="body" idx="1"/>
          </p:nvPr>
        </p:nvSpPr>
        <p:spPr>
          <a:xfrm>
            <a:off x="203306" y="2162180"/>
            <a:ext cx="11588433" cy="3910026"/>
          </a:xfrm>
        </p:spPr>
        <p:txBody>
          <a:bodyPr/>
          <a:lstStyle/>
          <a:p>
            <a:pPr lvl="1" eaLnBrk="1" hangingPunct="1">
              <a:lnSpc>
                <a:spcPts val="3800"/>
              </a:lnSpc>
              <a:buFont typeface="Wingdings" pitchFamily="2" charset="2"/>
              <a:buNone/>
            </a:pP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假如一个人掌握了思维的力量，那么他就会加速成功的频率。”</a:t>
            </a:r>
          </a:p>
          <a:p>
            <a:pPr lvl="1" eaLnBrk="1" hangingPunct="1">
              <a:lnSpc>
                <a:spcPts val="3800"/>
              </a:lnSpc>
              <a:buFont typeface="Wingdings" pitchFamily="2" charset="2"/>
              <a:buNone/>
            </a:pPr>
            <a:r>
              <a:rPr lang="zh-CN" altLang="en-US" dirty="0" smtClean="0">
                <a:latin typeface="黑体" pitchFamily="49" charset="-122"/>
                <a:ea typeface="黑体" pitchFamily="49" charset="-122"/>
              </a:rPr>
              <a:t>               </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威廉</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杜拉姆 </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思维的革命</a:t>
            </a:r>
            <a:r>
              <a:rPr lang="en-US" altLang="zh-CN" dirty="0" smtClean="0">
                <a:latin typeface="黑体" pitchFamily="49" charset="-122"/>
                <a:ea typeface="黑体" pitchFamily="49" charset="-122"/>
              </a:rPr>
              <a:t>》</a:t>
            </a:r>
          </a:p>
          <a:p>
            <a:pPr lvl="1" eaLnBrk="1" hangingPunct="1">
              <a:lnSpc>
                <a:spcPts val="3800"/>
              </a:lnSpc>
              <a:buFont typeface="Wingdings" pitchFamily="2" charset="2"/>
              <a:buNone/>
            </a:pPr>
            <a:r>
              <a:rPr lang="en-US" altLang="zh-CN" dirty="0" smtClean="0">
                <a:latin typeface="黑体" pitchFamily="49" charset="-122"/>
                <a:ea typeface="黑体" pitchFamily="49" charset="-122"/>
              </a:rPr>
              <a:t>            </a:t>
            </a:r>
          </a:p>
          <a:p>
            <a:pPr lvl="1" eaLnBrk="1" hangingPunct="1">
              <a:lnSpc>
                <a:spcPts val="3800"/>
              </a:lnSpc>
              <a:buFont typeface="Wingdings" pitchFamily="2" charset="2"/>
              <a:buNone/>
            </a:pPr>
            <a:r>
              <a:rPr lang="en-US" altLang="zh-CN" dirty="0" smtClean="0">
                <a:latin typeface="黑体" pitchFamily="49" charset="-122"/>
                <a:ea typeface="黑体" pitchFamily="49" charset="-122"/>
              </a:rPr>
              <a:t>      </a:t>
            </a:r>
            <a:r>
              <a:rPr lang="zh-CN" altLang="en-US" dirty="0" smtClean="0">
                <a:latin typeface="黑体" pitchFamily="49" charset="-122"/>
                <a:ea typeface="黑体" pitchFamily="49" charset="-122"/>
              </a:rPr>
              <a:t>自我反思是教师用批判和审视的眼光对自己的教学理念、教学行为、教学过程、教学结果等进行的自我回顾和分析的过程。目的在于反省、思考、探索和解决教学过程中存在的问题。</a:t>
            </a:r>
          </a:p>
          <a:p>
            <a:pPr eaLnBrk="1" hangingPunct="1">
              <a:lnSpc>
                <a:spcPts val="3800"/>
              </a:lnSpc>
              <a:buFont typeface="Arial" pitchFamily="34" charset="0"/>
              <a:buNone/>
            </a:pPr>
            <a:r>
              <a:rPr lang="zh-CN" altLang="en-US" sz="2800" dirty="0" smtClean="0">
                <a:latin typeface="黑体" pitchFamily="49" charset="-122"/>
                <a:ea typeface="黑体" pitchFamily="49" charset="-122"/>
              </a:rPr>
              <a:t>        自我反思是校本研修开展的前提和基础。 </a:t>
            </a:r>
          </a:p>
        </p:txBody>
      </p:sp>
      <p:sp>
        <p:nvSpPr>
          <p:cNvPr id="4" name="Rectangle 2"/>
          <p:cNvSpPr txBox="1">
            <a:spLocks noRot="1" noChangeArrowheads="1"/>
          </p:cNvSpPr>
          <p:nvPr/>
        </p:nvSpPr>
        <p:spPr>
          <a:xfrm>
            <a:off x="610878" y="142852"/>
            <a:ext cx="6059801" cy="510627"/>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校本研修的核心要素</a:t>
            </a:r>
            <a:r>
              <a:rPr kumimoji="0" lang="en-US" altLang="zh-CN"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Times New Roman" pitchFamily="18" charset="0"/>
              </a:rPr>
              <a:t/>
            </a:r>
            <a:br>
              <a:rPr kumimoji="0" lang="en-US" altLang="zh-CN"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Times New Roman" pitchFamily="18" charset="0"/>
              </a:rPr>
            </a:br>
            <a:endParaRPr kumimoji="0" lang="en-US" altLang="zh-CN" sz="32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610878" y="1439305"/>
            <a:ext cx="4202413" cy="775249"/>
          </a:xfrm>
        </p:spPr>
        <p:txBody>
          <a:bodyPr/>
          <a:lstStyle/>
          <a:p>
            <a:pPr eaLnBrk="1" hangingPunct="1"/>
            <a:r>
              <a:rPr lang="zh-CN" altLang="en-US" sz="3600" dirty="0" smtClean="0">
                <a:latin typeface="Times New Roman" pitchFamily="18" charset="0"/>
                <a:ea typeface="黑体" pitchFamily="49" charset="-122"/>
              </a:rPr>
              <a:t>集体的同伴互助</a:t>
            </a:r>
          </a:p>
        </p:txBody>
      </p:sp>
      <p:sp>
        <p:nvSpPr>
          <p:cNvPr id="239619" name="Rectangle 3"/>
          <p:cNvSpPr>
            <a:spLocks noGrp="1" noRot="1" noChangeArrowheads="1"/>
          </p:cNvSpPr>
          <p:nvPr>
            <p:ph type="body" idx="1"/>
          </p:nvPr>
        </p:nvSpPr>
        <p:spPr>
          <a:xfrm>
            <a:off x="1296075" y="2500306"/>
            <a:ext cx="9660884" cy="2800357"/>
          </a:xfrm>
        </p:spPr>
        <p:txBody>
          <a:bodyPr/>
          <a:lstStyle/>
          <a:p>
            <a:pPr eaLnBrk="1" hangingPunct="1"/>
            <a:r>
              <a:rPr lang="zh-CN" altLang="en-US" dirty="0" smtClean="0">
                <a:latin typeface="黑体" pitchFamily="49" charset="-122"/>
                <a:ea typeface="黑体" pitchFamily="49" charset="-122"/>
              </a:rPr>
              <a:t>集体的同伴互助指的是教师之间形成“研究共同体”，共同分享经验，互相学习，彼此支持，共同成长。</a:t>
            </a:r>
          </a:p>
          <a:p>
            <a:pPr eaLnBrk="1" hangingPunct="1"/>
            <a:r>
              <a:rPr lang="zh-CN" altLang="en-US" dirty="0" smtClean="0">
                <a:latin typeface="黑体" pitchFamily="49" charset="-122"/>
                <a:ea typeface="黑体" pitchFamily="49" charset="-122"/>
              </a:rPr>
              <a:t>同伴互助是解决问题的重要形式</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是校本研修的标志与灵魂。</a:t>
            </a:r>
          </a:p>
          <a:p>
            <a:pPr eaLnBrk="1" hangingPunct="1"/>
            <a:endParaRPr lang="en-US" altLang="zh-CN" sz="4000" b="1" dirty="0" smtClean="0">
              <a:latin typeface="楷体_GB2312" pitchFamily="49" charset="-122"/>
              <a:ea typeface="楷体_GB2312" pitchFamily="49" charset="-122"/>
            </a:endParaRPr>
          </a:p>
        </p:txBody>
      </p:sp>
      <p:sp>
        <p:nvSpPr>
          <p:cNvPr id="4" name="Rectangle 2"/>
          <p:cNvSpPr txBox="1">
            <a:spLocks noRot="1" noChangeArrowheads="1"/>
          </p:cNvSpPr>
          <p:nvPr/>
        </p:nvSpPr>
        <p:spPr>
          <a:xfrm>
            <a:off x="610878" y="142852"/>
            <a:ext cx="6059801" cy="510627"/>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校本研修的核心要素</a:t>
            </a:r>
            <a:r>
              <a:rPr kumimoji="0" lang="en-US" altLang="zh-CN"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Times New Roman" pitchFamily="18" charset="0"/>
              </a:rPr>
              <a:t/>
            </a:r>
            <a:br>
              <a:rPr kumimoji="0" lang="en-US" altLang="zh-CN"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Times New Roman" pitchFamily="18" charset="0"/>
              </a:rPr>
            </a:br>
            <a:endParaRPr kumimoji="0" lang="en-US" altLang="zh-CN" sz="32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blinds(horizontal)">
                                      <p:cBhvr>
                                        <p:cTn id="7" dur="500"/>
                                        <p:tgtEl>
                                          <p:spTgt spid="239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9619">
                                            <p:txEl>
                                              <p:pRg st="1" end="1"/>
                                            </p:txEl>
                                          </p:spTgt>
                                        </p:tgtEl>
                                        <p:attrNameLst>
                                          <p:attrName>style.visibility</p:attrName>
                                        </p:attrNameLst>
                                      </p:cBhvr>
                                      <p:to>
                                        <p:strVal val="visible"/>
                                      </p:to>
                                    </p:set>
                                    <p:animEffect transition="in" filter="blinds(horizontal)">
                                      <p:cBhvr>
                                        <p:cTn id="12" dur="500"/>
                                        <p:tgtEl>
                                          <p:spTgt spid="2396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2098647" y="1714488"/>
            <a:ext cx="1714511" cy="3714777"/>
          </a:xfrm>
        </p:spPr>
        <p:txBody>
          <a:bodyPr/>
          <a:lstStyle/>
          <a:p>
            <a:pPr eaLnBrk="1" hangingPunct="1"/>
            <a:r>
              <a:rPr lang="zh-CN" altLang="en-US" dirty="0" smtClean="0">
                <a:solidFill>
                  <a:schemeClr val="tx1"/>
                </a:solidFill>
                <a:latin typeface="黑体" pitchFamily="49" charset="-122"/>
                <a:ea typeface="黑体" pitchFamily="49" charset="-122"/>
              </a:rPr>
              <a:t>同伴互助基本的</a:t>
            </a:r>
            <a:r>
              <a:rPr lang="en-US" altLang="zh-CN" dirty="0" smtClean="0">
                <a:solidFill>
                  <a:schemeClr val="tx1"/>
                </a:solidFill>
                <a:latin typeface="黑体" pitchFamily="49" charset="-122"/>
                <a:ea typeface="黑体" pitchFamily="49" charset="-122"/>
              </a:rPr>
              <a:t/>
            </a:r>
            <a:br>
              <a:rPr lang="en-US" altLang="zh-CN" dirty="0" smtClean="0">
                <a:solidFill>
                  <a:schemeClr val="tx1"/>
                </a:solidFill>
                <a:latin typeface="黑体" pitchFamily="49" charset="-122"/>
                <a:ea typeface="黑体" pitchFamily="49" charset="-122"/>
              </a:rPr>
            </a:br>
            <a:r>
              <a:rPr lang="zh-CN" altLang="en-US" dirty="0" smtClean="0">
                <a:solidFill>
                  <a:schemeClr val="tx1"/>
                </a:solidFill>
                <a:latin typeface="黑体" pitchFamily="49" charset="-122"/>
                <a:ea typeface="黑体" pitchFamily="49" charset="-122"/>
              </a:rPr>
              <a:t>形式 </a:t>
            </a:r>
          </a:p>
        </p:txBody>
      </p:sp>
      <p:sp>
        <p:nvSpPr>
          <p:cNvPr id="240643" name="Rectangle 3"/>
          <p:cNvSpPr>
            <a:spLocks noGrp="1" noRot="1" noChangeArrowheads="1"/>
          </p:cNvSpPr>
          <p:nvPr>
            <p:ph type="body" idx="1"/>
          </p:nvPr>
        </p:nvSpPr>
        <p:spPr>
          <a:xfrm>
            <a:off x="5374018" y="1600200"/>
            <a:ext cx="4654247" cy="4498975"/>
          </a:xfrm>
        </p:spPr>
        <p:txBody>
          <a:bodyPr/>
          <a:lstStyle/>
          <a:p>
            <a:pPr eaLnBrk="1" hangingPunct="1"/>
            <a:r>
              <a:rPr lang="zh-CN" altLang="en-US" sz="3600" dirty="0" smtClean="0">
                <a:latin typeface="黑体" pitchFamily="49" charset="-122"/>
                <a:ea typeface="黑体" pitchFamily="49" charset="-122"/>
              </a:rPr>
              <a:t>信息交换   </a:t>
            </a:r>
          </a:p>
          <a:p>
            <a:pPr eaLnBrk="1" hangingPunct="1"/>
            <a:r>
              <a:rPr lang="zh-CN" altLang="en-US" sz="3600" dirty="0" smtClean="0">
                <a:latin typeface="黑体" pitchFamily="49" charset="-122"/>
                <a:ea typeface="黑体" pitchFamily="49" charset="-122"/>
              </a:rPr>
              <a:t>经验共享  </a:t>
            </a:r>
          </a:p>
          <a:p>
            <a:pPr eaLnBrk="1" hangingPunct="1"/>
            <a:r>
              <a:rPr lang="zh-CN" altLang="en-US" sz="3600" dirty="0" smtClean="0">
                <a:latin typeface="黑体" pitchFamily="49" charset="-122"/>
                <a:ea typeface="黑体" pitchFamily="49" charset="-122"/>
              </a:rPr>
              <a:t>专题讨论 </a:t>
            </a:r>
          </a:p>
          <a:p>
            <a:pPr eaLnBrk="1" hangingPunct="1"/>
            <a:r>
              <a:rPr lang="zh-CN" altLang="en-US" sz="3600" dirty="0" smtClean="0">
                <a:latin typeface="黑体" pitchFamily="49" charset="-122"/>
                <a:ea typeface="黑体" pitchFamily="49" charset="-122"/>
              </a:rPr>
              <a:t>“沙龙”式研讨   </a:t>
            </a:r>
          </a:p>
          <a:p>
            <a:pPr eaLnBrk="1" hangingPunct="1"/>
            <a:r>
              <a:rPr lang="zh-CN" altLang="en-US" sz="3600" dirty="0" smtClean="0">
                <a:latin typeface="黑体" pitchFamily="49" charset="-122"/>
                <a:ea typeface="黑体" pitchFamily="49" charset="-122"/>
              </a:rPr>
              <a:t>教学设计研讨   </a:t>
            </a:r>
          </a:p>
          <a:p>
            <a:pPr eaLnBrk="1" hangingPunct="1"/>
            <a:r>
              <a:rPr lang="zh-CN" altLang="en-US" sz="3600" dirty="0" smtClean="0">
                <a:latin typeface="黑体" pitchFamily="49" charset="-122"/>
                <a:ea typeface="黑体" pitchFamily="49" charset="-122"/>
              </a:rPr>
              <a:t>结对帮扶      </a:t>
            </a:r>
          </a:p>
        </p:txBody>
      </p:sp>
      <p:sp>
        <p:nvSpPr>
          <p:cNvPr id="4" name="Rectangle 2"/>
          <p:cNvSpPr txBox="1">
            <a:spLocks noRot="1" noChangeArrowheads="1"/>
          </p:cNvSpPr>
          <p:nvPr/>
        </p:nvSpPr>
        <p:spPr>
          <a:xfrm>
            <a:off x="610878" y="142852"/>
            <a:ext cx="6059801" cy="510627"/>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校本研修的核心要素</a:t>
            </a:r>
            <a:r>
              <a:rPr kumimoji="0" lang="en-US" altLang="zh-CN"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Times New Roman" pitchFamily="18" charset="0"/>
              </a:rPr>
              <a:t/>
            </a:r>
            <a:br>
              <a:rPr kumimoji="0" lang="en-US" altLang="zh-CN"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Times New Roman" pitchFamily="18" charset="0"/>
              </a:rPr>
            </a:br>
            <a:endParaRPr kumimoji="0" lang="en-US" altLang="zh-CN" sz="32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blinds(horizontal)">
                                      <p:cBhvr>
                                        <p:cTn id="7" dur="500"/>
                                        <p:tgtEl>
                                          <p:spTgt spid="240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0643">
                                            <p:txEl>
                                              <p:pRg st="1" end="1"/>
                                            </p:txEl>
                                          </p:spTgt>
                                        </p:tgtEl>
                                        <p:attrNameLst>
                                          <p:attrName>style.visibility</p:attrName>
                                        </p:attrNameLst>
                                      </p:cBhvr>
                                      <p:to>
                                        <p:strVal val="visible"/>
                                      </p:to>
                                    </p:set>
                                    <p:animEffect transition="in" filter="blinds(horizontal)">
                                      <p:cBhvr>
                                        <p:cTn id="12" dur="500"/>
                                        <p:tgtEl>
                                          <p:spTgt spid="240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0643">
                                            <p:txEl>
                                              <p:pRg st="2" end="2"/>
                                            </p:txEl>
                                          </p:spTgt>
                                        </p:tgtEl>
                                        <p:attrNameLst>
                                          <p:attrName>style.visibility</p:attrName>
                                        </p:attrNameLst>
                                      </p:cBhvr>
                                      <p:to>
                                        <p:strVal val="visible"/>
                                      </p:to>
                                    </p:set>
                                    <p:animEffect transition="in" filter="blinds(horizontal)">
                                      <p:cBhvr>
                                        <p:cTn id="17" dur="500"/>
                                        <p:tgtEl>
                                          <p:spTgt spid="240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0643">
                                            <p:txEl>
                                              <p:pRg st="3" end="3"/>
                                            </p:txEl>
                                          </p:spTgt>
                                        </p:tgtEl>
                                        <p:attrNameLst>
                                          <p:attrName>style.visibility</p:attrName>
                                        </p:attrNameLst>
                                      </p:cBhvr>
                                      <p:to>
                                        <p:strVal val="visible"/>
                                      </p:to>
                                    </p:set>
                                    <p:animEffect transition="in" filter="blinds(horizontal)">
                                      <p:cBhvr>
                                        <p:cTn id="22" dur="500"/>
                                        <p:tgtEl>
                                          <p:spTgt spid="2406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0643">
                                            <p:txEl>
                                              <p:pRg st="4" end="4"/>
                                            </p:txEl>
                                          </p:spTgt>
                                        </p:tgtEl>
                                        <p:attrNameLst>
                                          <p:attrName>style.visibility</p:attrName>
                                        </p:attrNameLst>
                                      </p:cBhvr>
                                      <p:to>
                                        <p:strVal val="visible"/>
                                      </p:to>
                                    </p:set>
                                    <p:animEffect transition="in" filter="blinds(horizontal)">
                                      <p:cBhvr>
                                        <p:cTn id="27" dur="500"/>
                                        <p:tgtEl>
                                          <p:spTgt spid="2406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0643">
                                            <p:txEl>
                                              <p:pRg st="5" end="5"/>
                                            </p:txEl>
                                          </p:spTgt>
                                        </p:tgtEl>
                                        <p:attrNameLst>
                                          <p:attrName>style.visibility</p:attrName>
                                        </p:attrNameLst>
                                      </p:cBhvr>
                                      <p:to>
                                        <p:strVal val="visible"/>
                                      </p:to>
                                    </p:set>
                                    <p:animEffect transition="in" filter="blinds(horizontal)">
                                      <p:cBhvr>
                                        <p:cTn id="32" dur="500"/>
                                        <p:tgtEl>
                                          <p:spTgt spid="240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标题 1"/>
          <p:cNvSpPr>
            <a:spLocks noGrp="1"/>
          </p:cNvSpPr>
          <p:nvPr>
            <p:ph type="title" idx="4294967295"/>
          </p:nvPr>
        </p:nvSpPr>
        <p:spPr>
          <a:xfrm>
            <a:off x="609918" y="274638"/>
            <a:ext cx="10978515" cy="850900"/>
          </a:xfrm>
          <a:prstGeom prst="rect">
            <a:avLst/>
          </a:prstGeom>
        </p:spPr>
        <p:txBody>
          <a:bodyPr/>
          <a:lstStyle/>
          <a:p>
            <a:r>
              <a:rPr lang="en-US" altLang="en-US" sz="4000" b="1" dirty="0" smtClean="0">
                <a:solidFill>
                  <a:srgbClr val="000066"/>
                </a:solidFill>
                <a:latin typeface="Arial" charset="0"/>
                <a:ea typeface="宋体" charset="0"/>
              </a:rPr>
              <a:t>策略</a:t>
            </a:r>
            <a:r>
              <a:rPr lang="zh-CN" altLang="en-US" sz="4000" b="1" dirty="0" smtClean="0">
                <a:solidFill>
                  <a:srgbClr val="000066"/>
                </a:solidFill>
                <a:latin typeface="Arial" charset="0"/>
                <a:ea typeface="宋体" charset="0"/>
              </a:rPr>
              <a:t>：</a:t>
            </a:r>
            <a:r>
              <a:rPr lang="zh-CN" altLang="en-US" sz="4000" b="1" dirty="0">
                <a:solidFill>
                  <a:srgbClr val="000066"/>
                </a:solidFill>
                <a:latin typeface="Arial" charset="0"/>
                <a:ea typeface="宋体" charset="0"/>
              </a:rPr>
              <a:t>一字立骨</a:t>
            </a:r>
          </a:p>
        </p:txBody>
      </p:sp>
      <p:sp>
        <p:nvSpPr>
          <p:cNvPr id="102403" name="内容占位符 2"/>
          <p:cNvSpPr>
            <a:spLocks noGrp="1"/>
          </p:cNvSpPr>
          <p:nvPr>
            <p:ph idx="4294967295"/>
          </p:nvPr>
        </p:nvSpPr>
        <p:spPr>
          <a:xfrm>
            <a:off x="609917" y="1268413"/>
            <a:ext cx="11588433" cy="4525962"/>
          </a:xfrm>
          <a:prstGeom prst="rect">
            <a:avLst/>
          </a:prstGeom>
        </p:spPr>
        <p:txBody>
          <a:bodyPr/>
          <a:lstStyle/>
          <a:p>
            <a:pPr>
              <a:lnSpc>
                <a:spcPct val="110000"/>
              </a:lnSpc>
            </a:pPr>
            <a:r>
              <a:rPr lang="zh-CN" altLang="en-US" sz="2400" b="1">
                <a:latin typeface="宋体" charset="0"/>
                <a:ea typeface="宋体" charset="0"/>
              </a:rPr>
              <a:t>比如</a:t>
            </a:r>
            <a:r>
              <a:rPr lang="en-US" altLang="zh-CN" sz="2400" b="1">
                <a:latin typeface="宋体" charset="0"/>
                <a:ea typeface="宋体" charset="0"/>
              </a:rPr>
              <a:t>《</a:t>
            </a:r>
            <a:r>
              <a:rPr lang="zh-CN" altLang="en-US" sz="2400" b="1">
                <a:latin typeface="宋体" charset="0"/>
                <a:ea typeface="宋体" charset="0"/>
              </a:rPr>
              <a:t>螳螂捕蝉</a:t>
            </a:r>
            <a:r>
              <a:rPr lang="en-US" altLang="zh-CN" sz="2400" b="1">
                <a:latin typeface="宋体" charset="0"/>
                <a:ea typeface="宋体" charset="0"/>
              </a:rPr>
              <a:t>》</a:t>
            </a:r>
            <a:r>
              <a:rPr lang="zh-CN" altLang="en-US" sz="2400" b="1">
                <a:latin typeface="宋体" charset="0"/>
                <a:ea typeface="宋体" charset="0"/>
              </a:rPr>
              <a:t>的重点句是：“此三者皆勿欲得其前利，而不顾后之患也。</a:t>
            </a:r>
            <a:r>
              <a:rPr lang="en-US" sz="2400" b="1">
                <a:latin typeface="宋体" charset="0"/>
                <a:ea typeface="宋体" charset="0"/>
              </a:rPr>
              <a:t>”</a:t>
            </a:r>
            <a:endParaRPr lang="en-US" altLang="zh-CN" sz="2400" b="1">
              <a:latin typeface="宋体" charset="0"/>
              <a:ea typeface="宋体" charset="0"/>
            </a:endParaRPr>
          </a:p>
          <a:p>
            <a:pPr>
              <a:lnSpc>
                <a:spcPct val="110000"/>
              </a:lnSpc>
            </a:pPr>
            <a:endParaRPr lang="en-US" sz="2400" b="1">
              <a:latin typeface="宋体" charset="0"/>
              <a:ea typeface="宋体" charset="0"/>
            </a:endParaRPr>
          </a:p>
          <a:p>
            <a:pPr>
              <a:lnSpc>
                <a:spcPct val="110000"/>
              </a:lnSpc>
            </a:pPr>
            <a:r>
              <a:rPr lang="zh-CN" altLang="en-US" sz="2400" b="1">
                <a:latin typeface="宋体" charset="0"/>
                <a:ea typeface="宋体" charset="0"/>
              </a:rPr>
              <a:t>一字</a:t>
            </a:r>
            <a:r>
              <a:rPr lang="en-US" altLang="zh-CN" sz="2400" b="1">
                <a:latin typeface="宋体" charset="0"/>
                <a:ea typeface="宋体" charset="0"/>
              </a:rPr>
              <a:t>——</a:t>
            </a:r>
            <a:r>
              <a:rPr lang="zh-CN" altLang="en-US" sz="2400" b="1">
                <a:latin typeface="宋体" charset="0"/>
                <a:ea typeface="宋体" charset="0"/>
              </a:rPr>
              <a:t>寻找“顾”</a:t>
            </a:r>
            <a:r>
              <a:rPr lang="zh-CN" altLang="en-US" sz="2400" b="1">
                <a:solidFill>
                  <a:srgbClr val="FF0066"/>
                </a:solidFill>
                <a:latin typeface="宋体" charset="0"/>
                <a:ea typeface="宋体" charset="0"/>
              </a:rPr>
              <a:t>（哪个词打动了吴王？）</a:t>
            </a:r>
          </a:p>
          <a:p>
            <a:pPr>
              <a:lnSpc>
                <a:spcPct val="110000"/>
              </a:lnSpc>
            </a:pPr>
            <a:r>
              <a:rPr lang="zh-CN" altLang="en-US" sz="2400" b="1">
                <a:latin typeface="宋体" charset="0"/>
                <a:ea typeface="宋体" charset="0"/>
              </a:rPr>
              <a:t>立骨</a:t>
            </a:r>
            <a:r>
              <a:rPr lang="en-US" altLang="zh-CN" sz="2400" b="1">
                <a:latin typeface="宋体" charset="0"/>
                <a:ea typeface="宋体" charset="0"/>
              </a:rPr>
              <a:t>——</a:t>
            </a:r>
            <a:r>
              <a:rPr lang="zh-CN" altLang="en-US" sz="2400" b="1">
                <a:latin typeface="宋体" charset="0"/>
                <a:ea typeface="宋体" charset="0"/>
              </a:rPr>
              <a:t>探究“顾”</a:t>
            </a:r>
          </a:p>
          <a:p>
            <a:pPr>
              <a:lnSpc>
                <a:spcPct val="110000"/>
              </a:lnSpc>
            </a:pPr>
            <a:r>
              <a:rPr lang="zh-CN" altLang="en-US" sz="2400" b="1">
                <a:latin typeface="宋体" charset="0"/>
                <a:ea typeface="宋体" charset="0"/>
              </a:rPr>
              <a:t>        表层解意</a:t>
            </a:r>
            <a:r>
              <a:rPr lang="zh-CN" altLang="en-US" sz="2400" b="1">
                <a:solidFill>
                  <a:srgbClr val="FF0066"/>
                </a:solidFill>
                <a:latin typeface="宋体" charset="0"/>
                <a:ea typeface="宋体" charset="0"/>
              </a:rPr>
              <a:t>（这个词何意？）</a:t>
            </a:r>
          </a:p>
          <a:p>
            <a:pPr>
              <a:lnSpc>
                <a:spcPct val="110000"/>
              </a:lnSpc>
            </a:pPr>
            <a:r>
              <a:rPr lang="zh-CN" altLang="en-US" sz="2400" b="1">
                <a:latin typeface="宋体" charset="0"/>
                <a:ea typeface="宋体" charset="0"/>
              </a:rPr>
              <a:t>        深层理解</a:t>
            </a:r>
            <a:r>
              <a:rPr lang="zh-CN" altLang="en-US" sz="2400" b="1">
                <a:solidFill>
                  <a:srgbClr val="FF0066"/>
                </a:solidFill>
                <a:latin typeface="宋体" charset="0"/>
                <a:ea typeface="宋体" charset="0"/>
              </a:rPr>
              <a:t>（三个小动物“顾”了什么？）</a:t>
            </a:r>
          </a:p>
          <a:p>
            <a:pPr>
              <a:lnSpc>
                <a:spcPct val="110000"/>
              </a:lnSpc>
            </a:pPr>
            <a:r>
              <a:rPr lang="zh-CN" altLang="en-US" sz="2400" b="1">
                <a:solidFill>
                  <a:srgbClr val="FF0066"/>
                </a:solidFill>
                <a:latin typeface="宋体" charset="0"/>
                <a:ea typeface="宋体" charset="0"/>
              </a:rPr>
              <a:t>                （三个小动物为什么只“顾” ？）</a:t>
            </a:r>
            <a:endParaRPr lang="zh-CN" altLang="en-US" sz="2400" b="1">
              <a:latin typeface="宋体" charset="0"/>
              <a:ea typeface="宋体" charset="0"/>
            </a:endParaRPr>
          </a:p>
          <a:p>
            <a:pPr>
              <a:lnSpc>
                <a:spcPct val="110000"/>
              </a:lnSpc>
            </a:pPr>
            <a:r>
              <a:rPr lang="zh-CN" altLang="en-US" sz="2400" b="1">
                <a:latin typeface="宋体" charset="0"/>
                <a:ea typeface="宋体" charset="0"/>
              </a:rPr>
              <a:t>                </a:t>
            </a:r>
            <a:r>
              <a:rPr lang="zh-CN" altLang="en-US" sz="2400" b="1">
                <a:solidFill>
                  <a:srgbClr val="FF0066"/>
                </a:solidFill>
                <a:latin typeface="宋体" charset="0"/>
                <a:ea typeface="宋体" charset="0"/>
              </a:rPr>
              <a:t>（由此吴王联想到自己“顾”了什么？）</a:t>
            </a:r>
          </a:p>
          <a:p>
            <a:pPr>
              <a:lnSpc>
                <a:spcPct val="110000"/>
              </a:lnSpc>
            </a:pPr>
            <a:r>
              <a:rPr lang="en-US" sz="2400" b="1">
                <a:latin typeface="宋体" charset="0"/>
                <a:ea typeface="宋体" charset="0"/>
              </a:rPr>
              <a:t>                </a:t>
            </a:r>
            <a:r>
              <a:rPr lang="zh-CN" altLang="en-US" sz="2400" b="1">
                <a:solidFill>
                  <a:srgbClr val="FF0066"/>
                </a:solidFill>
                <a:latin typeface="宋体" charset="0"/>
                <a:ea typeface="宋体" charset="0"/>
              </a:rPr>
              <a:t>（一个“顾”字，你感受到了什么？）</a:t>
            </a:r>
          </a:p>
          <a:p>
            <a:pPr>
              <a:lnSpc>
                <a:spcPct val="110000"/>
              </a:lnSpc>
            </a:pPr>
            <a:r>
              <a:rPr lang="zh-CN" altLang="en-US" sz="2400" b="1">
                <a:solidFill>
                  <a:srgbClr val="FF0066"/>
                </a:solidFill>
                <a:latin typeface="宋体" charset="0"/>
                <a:ea typeface="宋体" charset="0"/>
              </a:rPr>
              <a:t>                （你是怎样认识到少孺子这个人物的？）</a:t>
            </a:r>
          </a:p>
        </p:txBody>
      </p:sp>
      <p:grpSp>
        <p:nvGrpSpPr>
          <p:cNvPr id="2" name="Group 4"/>
          <p:cNvGrpSpPr>
            <a:grpSpLocks/>
          </p:cNvGrpSpPr>
          <p:nvPr/>
        </p:nvGrpSpPr>
        <p:grpSpPr bwMode="auto">
          <a:xfrm>
            <a:off x="624743" y="4292600"/>
            <a:ext cx="11141583" cy="2432050"/>
            <a:chOff x="0" y="0"/>
            <a:chExt cx="4574" cy="1532"/>
          </a:xfrm>
        </p:grpSpPr>
        <p:pic>
          <p:nvPicPr>
            <p:cNvPr id="37893" name="TextBox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4"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6"/>
            <p:cNvSpPr txBox="1">
              <a:spLocks noChangeArrowheads="1"/>
            </p:cNvSpPr>
            <p:nvPr/>
          </p:nvSpPr>
          <p:spPr bwMode="auto">
            <a:xfrm>
              <a:off x="179" y="453"/>
              <a:ext cx="421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r>
                <a:rPr lang="zh-CN" altLang="en-US" sz="2400" b="1">
                  <a:solidFill>
                    <a:srgbClr val="FF0066"/>
                  </a:solidFill>
                  <a:latin typeface="Cambria" charset="0"/>
                  <a:ea typeface="楷体" charset="0"/>
                  <a:cs typeface="楷体" charset="0"/>
                </a:rPr>
                <a:t>提取信息</a:t>
              </a:r>
              <a:r>
                <a:rPr lang="en-US" altLang="zh-CN" sz="2400" b="1">
                  <a:solidFill>
                    <a:srgbClr val="FF0066"/>
                  </a:solidFill>
                  <a:latin typeface="Cambria" charset="0"/>
                  <a:ea typeface="楷体" charset="0"/>
                  <a:cs typeface="楷体" charset="0"/>
                </a:rPr>
                <a:t>——</a:t>
              </a:r>
              <a:r>
                <a:rPr lang="zh-CN" altLang="en-US" sz="2400" b="1">
                  <a:solidFill>
                    <a:srgbClr val="FF0066"/>
                  </a:solidFill>
                  <a:latin typeface="Cambria" charset="0"/>
                  <a:ea typeface="楷体" charset="0"/>
                  <a:cs typeface="楷体" charset="0"/>
                </a:rPr>
                <a:t>感受情景</a:t>
              </a:r>
              <a:r>
                <a:rPr lang="en-US" altLang="zh-CN" sz="2400" b="1">
                  <a:solidFill>
                    <a:srgbClr val="FF0066"/>
                  </a:solidFill>
                  <a:latin typeface="Cambria" charset="0"/>
                  <a:ea typeface="楷体" charset="0"/>
                  <a:cs typeface="楷体" charset="0"/>
                </a:rPr>
                <a:t>——</a:t>
              </a:r>
              <a:r>
                <a:rPr lang="zh-CN" altLang="en-US" sz="2400" b="1">
                  <a:solidFill>
                    <a:srgbClr val="FF0066"/>
                  </a:solidFill>
                  <a:latin typeface="Cambria" charset="0"/>
                  <a:ea typeface="楷体" charset="0"/>
                  <a:cs typeface="楷体" charset="0"/>
                </a:rPr>
                <a:t>迁移吴王</a:t>
              </a:r>
              <a:r>
                <a:rPr lang="en-US" altLang="zh-CN" sz="2400" b="1">
                  <a:solidFill>
                    <a:srgbClr val="FF0066"/>
                  </a:solidFill>
                  <a:latin typeface="Cambria" charset="0"/>
                  <a:ea typeface="楷体" charset="0"/>
                  <a:cs typeface="楷体" charset="0"/>
                </a:rPr>
                <a:t>——</a:t>
              </a:r>
              <a:r>
                <a:rPr lang="zh-CN" altLang="en-US" sz="2400" b="1">
                  <a:solidFill>
                    <a:srgbClr val="FF0066"/>
                  </a:solidFill>
                  <a:latin typeface="Cambria" charset="0"/>
                  <a:ea typeface="楷体" charset="0"/>
                  <a:cs typeface="楷体" charset="0"/>
                </a:rPr>
                <a:t>评价少孺子</a:t>
              </a:r>
            </a:p>
            <a:p>
              <a:r>
                <a:rPr lang="zh-CN" altLang="en-US" sz="2400" b="1">
                  <a:solidFill>
                    <a:srgbClr val="FF0066"/>
                  </a:solidFill>
                  <a:latin typeface="Cambria" charset="0"/>
                  <a:ea typeface="楷体" charset="0"/>
                  <a:cs typeface="楷体" charset="0"/>
                </a:rPr>
                <a:t>              （语言</a:t>
              </a:r>
              <a:r>
                <a:rPr lang="en-US" altLang="zh-CN" sz="2400" b="1">
                  <a:solidFill>
                    <a:srgbClr val="FF0066"/>
                  </a:solidFill>
                  <a:latin typeface="Cambria" charset="0"/>
                  <a:ea typeface="楷体" charset="0"/>
                  <a:cs typeface="楷体" charset="0"/>
                </a:rPr>
                <a:t>——</a:t>
              </a:r>
              <a:r>
                <a:rPr lang="zh-CN" altLang="en-US" sz="2400" b="1">
                  <a:solidFill>
                    <a:srgbClr val="FF0066"/>
                  </a:solidFill>
                  <a:latin typeface="Cambria" charset="0"/>
                  <a:ea typeface="楷体" charset="0"/>
                  <a:cs typeface="楷体" charset="0"/>
                </a:rPr>
                <a:t>情感</a:t>
              </a:r>
              <a:r>
                <a:rPr lang="en-US" altLang="zh-CN" sz="2400" b="1">
                  <a:solidFill>
                    <a:srgbClr val="FF0066"/>
                  </a:solidFill>
                  <a:latin typeface="Cambria" charset="0"/>
                  <a:ea typeface="楷体" charset="0"/>
                  <a:cs typeface="楷体" charset="0"/>
                </a:rPr>
                <a:t>——</a:t>
              </a:r>
              <a:r>
                <a:rPr lang="zh-CN" altLang="en-US" sz="2400" b="1">
                  <a:solidFill>
                    <a:srgbClr val="FF0066"/>
                  </a:solidFill>
                  <a:latin typeface="Cambria" charset="0"/>
                  <a:ea typeface="楷体" charset="0"/>
                  <a:cs typeface="楷体" charset="0"/>
                </a:rPr>
                <a:t>思维</a:t>
              </a:r>
              <a:r>
                <a:rPr lang="en-US" altLang="zh-CN" sz="2400" b="1">
                  <a:solidFill>
                    <a:srgbClr val="FF0066"/>
                  </a:solidFill>
                  <a:latin typeface="Cambria" charset="0"/>
                  <a:ea typeface="楷体" charset="0"/>
                  <a:cs typeface="楷体" charset="0"/>
                </a:rPr>
                <a:t>——</a:t>
              </a:r>
              <a:r>
                <a:rPr lang="zh-CN" altLang="en-US" sz="2400" b="1">
                  <a:solidFill>
                    <a:srgbClr val="FF0066"/>
                  </a:solidFill>
                  <a:latin typeface="Cambria" charset="0"/>
                  <a:ea typeface="楷体" charset="0"/>
                  <a:cs typeface="楷体" charset="0"/>
                </a:rPr>
                <a:t>语言）</a:t>
              </a:r>
            </a:p>
          </p:txBody>
        </p:sp>
      </p:grpSp>
    </p:spTree>
    <p:extLst>
      <p:ext uri="{BB962C8B-B14F-4D97-AF65-F5344CB8AC3E}">
        <p14:creationId xmlns:p14="http://schemas.microsoft.com/office/powerpoint/2010/main" val="224111992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1000"/>
                                        <p:tgtEl>
                                          <p:spTgt spid="102402"/>
                                        </p:tgtEl>
                                      </p:cBhvr>
                                    </p:animEffect>
                                    <p:anim calcmode="lin" valueType="num">
                                      <p:cBhvr>
                                        <p:cTn id="8" dur="1000" fill="hold"/>
                                        <p:tgtEl>
                                          <p:spTgt spid="102402"/>
                                        </p:tgtEl>
                                        <p:attrNameLst>
                                          <p:attrName>ppt_x</p:attrName>
                                        </p:attrNameLst>
                                      </p:cBhvr>
                                      <p:tavLst>
                                        <p:tav tm="0">
                                          <p:val>
                                            <p:strVal val="#ppt_x"/>
                                          </p:val>
                                        </p:tav>
                                        <p:tav tm="100000">
                                          <p:val>
                                            <p:strVal val="#ppt_x"/>
                                          </p:val>
                                        </p:tav>
                                      </p:tavLst>
                                    </p:anim>
                                    <p:anim calcmode="lin" valueType="num">
                                      <p:cBhvr>
                                        <p:cTn id="9" dur="1000" fill="hold"/>
                                        <p:tgtEl>
                                          <p:spTgt spid="10240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03">
                                            <p:txEl>
                                              <p:pRg st="0" end="0"/>
                                            </p:txEl>
                                          </p:spTgt>
                                        </p:tgtEl>
                                        <p:attrNameLst>
                                          <p:attrName>style.visibility</p:attrName>
                                        </p:attrNameLst>
                                      </p:cBhvr>
                                      <p:to>
                                        <p:strVal val="visible"/>
                                      </p:to>
                                    </p:set>
                                    <p:animEffect transition="in" filter="fade">
                                      <p:cBhvr>
                                        <p:cTn id="14" dur="1000"/>
                                        <p:tgtEl>
                                          <p:spTgt spid="102403">
                                            <p:txEl>
                                              <p:pRg st="0" end="0"/>
                                            </p:txEl>
                                          </p:spTgt>
                                        </p:tgtEl>
                                      </p:cBhvr>
                                    </p:animEffect>
                                    <p:anim calcmode="lin" valueType="num">
                                      <p:cBhvr>
                                        <p:cTn id="15" dur="10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24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03">
                                            <p:txEl>
                                              <p:pRg st="2" end="2"/>
                                            </p:txEl>
                                          </p:spTgt>
                                        </p:tgtEl>
                                        <p:attrNameLst>
                                          <p:attrName>style.visibility</p:attrName>
                                        </p:attrNameLst>
                                      </p:cBhvr>
                                      <p:to>
                                        <p:strVal val="visible"/>
                                      </p:to>
                                    </p:set>
                                    <p:animEffect transition="in" filter="fade">
                                      <p:cBhvr>
                                        <p:cTn id="21" dur="1000"/>
                                        <p:tgtEl>
                                          <p:spTgt spid="102403">
                                            <p:txEl>
                                              <p:pRg st="2" end="2"/>
                                            </p:txEl>
                                          </p:spTgt>
                                        </p:tgtEl>
                                      </p:cBhvr>
                                    </p:animEffect>
                                    <p:anim calcmode="lin" valueType="num">
                                      <p:cBhvr>
                                        <p:cTn id="22" dur="10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03">
                                            <p:txEl>
                                              <p:pRg st="3" end="3"/>
                                            </p:txEl>
                                          </p:spTgt>
                                        </p:tgtEl>
                                        <p:attrNameLst>
                                          <p:attrName>style.visibility</p:attrName>
                                        </p:attrNameLst>
                                      </p:cBhvr>
                                      <p:to>
                                        <p:strVal val="visible"/>
                                      </p:to>
                                    </p:set>
                                    <p:animEffect transition="in" filter="fade">
                                      <p:cBhvr>
                                        <p:cTn id="28" dur="1000"/>
                                        <p:tgtEl>
                                          <p:spTgt spid="102403">
                                            <p:txEl>
                                              <p:pRg st="3" end="3"/>
                                            </p:txEl>
                                          </p:spTgt>
                                        </p:tgtEl>
                                      </p:cBhvr>
                                    </p:animEffect>
                                    <p:anim calcmode="lin" valueType="num">
                                      <p:cBhvr>
                                        <p:cTn id="29" dur="1000" fill="hold"/>
                                        <p:tgtEl>
                                          <p:spTgt spid="1024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03">
                                            <p:txEl>
                                              <p:pRg st="4" end="4"/>
                                            </p:txEl>
                                          </p:spTgt>
                                        </p:tgtEl>
                                        <p:attrNameLst>
                                          <p:attrName>style.visibility</p:attrName>
                                        </p:attrNameLst>
                                      </p:cBhvr>
                                      <p:to>
                                        <p:strVal val="visible"/>
                                      </p:to>
                                    </p:set>
                                    <p:animEffect transition="in" filter="fade">
                                      <p:cBhvr>
                                        <p:cTn id="35" dur="1000"/>
                                        <p:tgtEl>
                                          <p:spTgt spid="102403">
                                            <p:txEl>
                                              <p:pRg st="4" end="4"/>
                                            </p:txEl>
                                          </p:spTgt>
                                        </p:tgtEl>
                                      </p:cBhvr>
                                    </p:animEffect>
                                    <p:anim calcmode="lin" valueType="num">
                                      <p:cBhvr>
                                        <p:cTn id="36" dur="10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24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2403">
                                            <p:txEl>
                                              <p:pRg st="5" end="5"/>
                                            </p:txEl>
                                          </p:spTgt>
                                        </p:tgtEl>
                                        <p:attrNameLst>
                                          <p:attrName>style.visibility</p:attrName>
                                        </p:attrNameLst>
                                      </p:cBhvr>
                                      <p:to>
                                        <p:strVal val="visible"/>
                                      </p:to>
                                    </p:set>
                                    <p:animEffect transition="in" filter="fade">
                                      <p:cBhvr>
                                        <p:cTn id="42" dur="1000"/>
                                        <p:tgtEl>
                                          <p:spTgt spid="102403">
                                            <p:txEl>
                                              <p:pRg st="5" end="5"/>
                                            </p:txEl>
                                          </p:spTgt>
                                        </p:tgtEl>
                                      </p:cBhvr>
                                    </p:animEffect>
                                    <p:anim calcmode="lin" valueType="num">
                                      <p:cBhvr>
                                        <p:cTn id="43" dur="1000" fill="hold"/>
                                        <p:tgtEl>
                                          <p:spTgt spid="10240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24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2403">
                                            <p:txEl>
                                              <p:pRg st="6" end="6"/>
                                            </p:txEl>
                                          </p:spTgt>
                                        </p:tgtEl>
                                        <p:attrNameLst>
                                          <p:attrName>style.visibility</p:attrName>
                                        </p:attrNameLst>
                                      </p:cBhvr>
                                      <p:to>
                                        <p:strVal val="visible"/>
                                      </p:to>
                                    </p:set>
                                    <p:animEffect transition="in" filter="fade">
                                      <p:cBhvr>
                                        <p:cTn id="49" dur="1000"/>
                                        <p:tgtEl>
                                          <p:spTgt spid="102403">
                                            <p:txEl>
                                              <p:pRg st="6" end="6"/>
                                            </p:txEl>
                                          </p:spTgt>
                                        </p:tgtEl>
                                      </p:cBhvr>
                                    </p:animEffect>
                                    <p:anim calcmode="lin" valueType="num">
                                      <p:cBhvr>
                                        <p:cTn id="50" dur="1000" fill="hold"/>
                                        <p:tgtEl>
                                          <p:spTgt spid="10240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240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2403">
                                            <p:txEl>
                                              <p:pRg st="7" end="7"/>
                                            </p:txEl>
                                          </p:spTgt>
                                        </p:tgtEl>
                                        <p:attrNameLst>
                                          <p:attrName>style.visibility</p:attrName>
                                        </p:attrNameLst>
                                      </p:cBhvr>
                                      <p:to>
                                        <p:strVal val="visible"/>
                                      </p:to>
                                    </p:set>
                                    <p:animEffect transition="in" filter="fade">
                                      <p:cBhvr>
                                        <p:cTn id="56" dur="1000"/>
                                        <p:tgtEl>
                                          <p:spTgt spid="102403">
                                            <p:txEl>
                                              <p:pRg st="7" end="7"/>
                                            </p:txEl>
                                          </p:spTgt>
                                        </p:tgtEl>
                                      </p:cBhvr>
                                    </p:animEffect>
                                    <p:anim calcmode="lin" valueType="num">
                                      <p:cBhvr>
                                        <p:cTn id="57" dur="1000" fill="hold"/>
                                        <p:tgtEl>
                                          <p:spTgt spid="10240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0240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2403">
                                            <p:txEl>
                                              <p:pRg st="8" end="8"/>
                                            </p:txEl>
                                          </p:spTgt>
                                        </p:tgtEl>
                                        <p:attrNameLst>
                                          <p:attrName>style.visibility</p:attrName>
                                        </p:attrNameLst>
                                      </p:cBhvr>
                                      <p:to>
                                        <p:strVal val="visible"/>
                                      </p:to>
                                    </p:set>
                                    <p:animEffect transition="in" filter="fade">
                                      <p:cBhvr>
                                        <p:cTn id="63" dur="1000"/>
                                        <p:tgtEl>
                                          <p:spTgt spid="102403">
                                            <p:txEl>
                                              <p:pRg st="8" end="8"/>
                                            </p:txEl>
                                          </p:spTgt>
                                        </p:tgtEl>
                                      </p:cBhvr>
                                    </p:animEffect>
                                    <p:anim calcmode="lin" valueType="num">
                                      <p:cBhvr>
                                        <p:cTn id="64" dur="1000" fill="hold"/>
                                        <p:tgtEl>
                                          <p:spTgt spid="10240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0240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2403">
                                            <p:txEl>
                                              <p:pRg st="9" end="9"/>
                                            </p:txEl>
                                          </p:spTgt>
                                        </p:tgtEl>
                                        <p:attrNameLst>
                                          <p:attrName>style.visibility</p:attrName>
                                        </p:attrNameLst>
                                      </p:cBhvr>
                                      <p:to>
                                        <p:strVal val="visible"/>
                                      </p:to>
                                    </p:set>
                                    <p:animEffect transition="in" filter="fade">
                                      <p:cBhvr>
                                        <p:cTn id="70" dur="1000"/>
                                        <p:tgtEl>
                                          <p:spTgt spid="102403">
                                            <p:txEl>
                                              <p:pRg st="9" end="9"/>
                                            </p:txEl>
                                          </p:spTgt>
                                        </p:tgtEl>
                                      </p:cBhvr>
                                    </p:animEffect>
                                    <p:anim calcmode="lin" valueType="num">
                                      <p:cBhvr>
                                        <p:cTn id="71" dur="1000" fill="hold"/>
                                        <p:tgtEl>
                                          <p:spTgt spid="10240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10240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6"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down)">
                                      <p:cBhvr>
                                        <p:cTn id="77" dur="580">
                                          <p:stCondLst>
                                            <p:cond delay="0"/>
                                          </p:stCondLst>
                                        </p:cTn>
                                        <p:tgtEl>
                                          <p:spTgt spid="2"/>
                                        </p:tgtEl>
                                      </p:cBhvr>
                                    </p:animEffect>
                                    <p:anim calcmode="lin" valueType="num">
                                      <p:cBhvr>
                                        <p:cTn id="7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83" dur="26">
                                          <p:stCondLst>
                                            <p:cond delay="650"/>
                                          </p:stCondLst>
                                        </p:cTn>
                                        <p:tgtEl>
                                          <p:spTgt spid="2"/>
                                        </p:tgtEl>
                                      </p:cBhvr>
                                      <p:to x="100000" y="60000"/>
                                    </p:animScale>
                                    <p:animScale>
                                      <p:cBhvr>
                                        <p:cTn id="84" dur="166" decel="50000">
                                          <p:stCondLst>
                                            <p:cond delay="676"/>
                                          </p:stCondLst>
                                        </p:cTn>
                                        <p:tgtEl>
                                          <p:spTgt spid="2"/>
                                        </p:tgtEl>
                                      </p:cBhvr>
                                      <p:to x="100000" y="100000"/>
                                    </p:animScale>
                                    <p:animScale>
                                      <p:cBhvr>
                                        <p:cTn id="85" dur="26">
                                          <p:stCondLst>
                                            <p:cond delay="1312"/>
                                          </p:stCondLst>
                                        </p:cTn>
                                        <p:tgtEl>
                                          <p:spTgt spid="2"/>
                                        </p:tgtEl>
                                      </p:cBhvr>
                                      <p:to x="100000" y="80000"/>
                                    </p:animScale>
                                    <p:animScale>
                                      <p:cBhvr>
                                        <p:cTn id="86" dur="166" decel="50000">
                                          <p:stCondLst>
                                            <p:cond delay="1338"/>
                                          </p:stCondLst>
                                        </p:cTn>
                                        <p:tgtEl>
                                          <p:spTgt spid="2"/>
                                        </p:tgtEl>
                                      </p:cBhvr>
                                      <p:to x="100000" y="100000"/>
                                    </p:animScale>
                                    <p:animScale>
                                      <p:cBhvr>
                                        <p:cTn id="87" dur="26">
                                          <p:stCondLst>
                                            <p:cond delay="1642"/>
                                          </p:stCondLst>
                                        </p:cTn>
                                        <p:tgtEl>
                                          <p:spTgt spid="2"/>
                                        </p:tgtEl>
                                      </p:cBhvr>
                                      <p:to x="100000" y="90000"/>
                                    </p:animScale>
                                    <p:animScale>
                                      <p:cBhvr>
                                        <p:cTn id="88" dur="166" decel="50000">
                                          <p:stCondLst>
                                            <p:cond delay="1668"/>
                                          </p:stCondLst>
                                        </p:cTn>
                                        <p:tgtEl>
                                          <p:spTgt spid="2"/>
                                        </p:tgtEl>
                                      </p:cBhvr>
                                      <p:to x="100000" y="100000"/>
                                    </p:animScale>
                                    <p:animScale>
                                      <p:cBhvr>
                                        <p:cTn id="89" dur="26">
                                          <p:stCondLst>
                                            <p:cond delay="1808"/>
                                          </p:stCondLst>
                                        </p:cTn>
                                        <p:tgtEl>
                                          <p:spTgt spid="2"/>
                                        </p:tgtEl>
                                      </p:cBhvr>
                                      <p:to x="100000" y="95000"/>
                                    </p:animScale>
                                    <p:animScale>
                                      <p:cBhvr>
                                        <p:cTn id="9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3"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610878" y="1357297"/>
            <a:ext cx="5273983" cy="500067"/>
          </a:xfrm>
        </p:spPr>
        <p:txBody>
          <a:bodyPr/>
          <a:lstStyle/>
          <a:p>
            <a:pPr eaLnBrk="1" hangingPunct="1"/>
            <a:r>
              <a:rPr lang="zh-CN" altLang="en-US" sz="3600" dirty="0" smtClean="0">
                <a:latin typeface="黑体" pitchFamily="49" charset="-122"/>
                <a:ea typeface="黑体" pitchFamily="49" charset="-122"/>
              </a:rPr>
              <a:t>专业研究人员的专业引领</a:t>
            </a:r>
            <a:r>
              <a:rPr lang="zh-CN" altLang="en-US" sz="3600" dirty="0" smtClean="0">
                <a:solidFill>
                  <a:schemeClr val="tx1"/>
                </a:solidFill>
                <a:latin typeface="黑体" pitchFamily="49" charset="-122"/>
                <a:ea typeface="黑体" pitchFamily="49" charset="-122"/>
              </a:rPr>
              <a:t> </a:t>
            </a:r>
          </a:p>
        </p:txBody>
      </p:sp>
      <p:sp>
        <p:nvSpPr>
          <p:cNvPr id="241667" name="Rectangle 3"/>
          <p:cNvSpPr>
            <a:spLocks noGrp="1" noRot="1" noChangeArrowheads="1"/>
          </p:cNvSpPr>
          <p:nvPr>
            <p:ph type="body" idx="1"/>
          </p:nvPr>
        </p:nvSpPr>
        <p:spPr>
          <a:xfrm>
            <a:off x="1539572" y="2456853"/>
            <a:ext cx="9917453" cy="3115287"/>
          </a:xfrm>
        </p:spPr>
        <p:txBody>
          <a:bodyPr/>
          <a:lstStyle/>
          <a:p>
            <a:pPr eaLnBrk="1" hangingPunct="1"/>
            <a:r>
              <a:rPr lang="zh-CN" altLang="en-US" dirty="0" smtClean="0">
                <a:latin typeface="黑体" pitchFamily="49" charset="-122"/>
                <a:ea typeface="黑体" pitchFamily="49" charset="-122"/>
              </a:rPr>
              <a:t>专业引领是指专业研究人员主要包括各级教研员、科研人员、大学教师参与校本研修，在其中发挥理论指导作用，确保校本研修具有较高的学术品位，不至于在低水平上重复运作。</a:t>
            </a:r>
          </a:p>
          <a:p>
            <a:pPr eaLnBrk="1" hangingPunct="1"/>
            <a:r>
              <a:rPr lang="zh-CN" altLang="en-US" dirty="0" smtClean="0">
                <a:latin typeface="黑体" pitchFamily="49" charset="-122"/>
                <a:ea typeface="黑体" pitchFamily="49" charset="-122"/>
              </a:rPr>
              <a:t>专业引领是校本研修可持续发展的重要支撑。</a:t>
            </a:r>
          </a:p>
          <a:p>
            <a:pPr eaLnBrk="1" hangingPunct="1">
              <a:buFont typeface="Arial" pitchFamily="34" charset="0"/>
              <a:buNone/>
            </a:pPr>
            <a:endParaRPr lang="en-US" altLang="zh-CN" sz="3600" b="1" dirty="0" smtClean="0">
              <a:ea typeface="楷体_GB2312" pitchFamily="49" charset="-122"/>
            </a:endParaRPr>
          </a:p>
        </p:txBody>
      </p:sp>
      <p:sp>
        <p:nvSpPr>
          <p:cNvPr id="4" name="Rectangle 2"/>
          <p:cNvSpPr txBox="1">
            <a:spLocks noRot="1" noChangeArrowheads="1"/>
          </p:cNvSpPr>
          <p:nvPr/>
        </p:nvSpPr>
        <p:spPr>
          <a:xfrm>
            <a:off x="610878" y="142852"/>
            <a:ext cx="6059801" cy="510627"/>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校本研修的核心要素</a:t>
            </a:r>
            <a:r>
              <a:rPr kumimoji="0" lang="en-US" altLang="zh-CN"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Times New Roman" pitchFamily="18" charset="0"/>
              </a:rPr>
              <a:t/>
            </a:r>
            <a:br>
              <a:rPr kumimoji="0" lang="en-US" altLang="zh-CN"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Times New Roman" pitchFamily="18" charset="0"/>
              </a:rPr>
            </a:br>
            <a:endParaRPr kumimoji="0" lang="en-US" altLang="zh-CN" sz="32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Effect transition="in" filter="blinds(horizontal)">
                                      <p:cBhvr>
                                        <p:cTn id="7" dur="500"/>
                                        <p:tgtEl>
                                          <p:spTgt spid="241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1667">
                                            <p:txEl>
                                              <p:pRg st="1" end="1"/>
                                            </p:txEl>
                                          </p:spTgt>
                                        </p:tgtEl>
                                        <p:attrNameLst>
                                          <p:attrName>style.visibility</p:attrName>
                                        </p:attrNameLst>
                                      </p:cBhvr>
                                      <p:to>
                                        <p:strVal val="visible"/>
                                      </p:to>
                                    </p:set>
                                    <p:animEffect transition="in" filter="blinds(horizontal)">
                                      <p:cBhvr>
                                        <p:cTn id="12" dur="500"/>
                                        <p:tgtEl>
                                          <p:spTgt spid="2416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69821" y="1142984"/>
            <a:ext cx="5072098" cy="1000132"/>
          </a:xfrm>
        </p:spPr>
        <p:txBody>
          <a:bodyPr/>
          <a:lstStyle/>
          <a:p>
            <a:pPr eaLnBrk="1" hangingPunct="1"/>
            <a:r>
              <a:rPr lang="zh-CN" altLang="en-US" sz="4000" dirty="0" smtClean="0">
                <a:latin typeface="黑体" pitchFamily="49" charset="-122"/>
                <a:ea typeface="黑体" pitchFamily="49" charset="-122"/>
              </a:rPr>
              <a:t>    专业引领的形式</a:t>
            </a:r>
            <a:r>
              <a:rPr lang="zh-CN" altLang="en-US" sz="4000" dirty="0" smtClean="0">
                <a:solidFill>
                  <a:schemeClr val="tx1"/>
                </a:solidFill>
                <a:latin typeface="黑体" pitchFamily="49" charset="-122"/>
                <a:ea typeface="黑体" pitchFamily="49" charset="-122"/>
              </a:rPr>
              <a:t> </a:t>
            </a:r>
          </a:p>
        </p:txBody>
      </p:sp>
      <p:sp>
        <p:nvSpPr>
          <p:cNvPr id="242691" name="Rectangle 3"/>
          <p:cNvSpPr>
            <a:spLocks noGrp="1" noRot="1" noChangeArrowheads="1"/>
          </p:cNvSpPr>
          <p:nvPr>
            <p:ph type="body" idx="1"/>
          </p:nvPr>
        </p:nvSpPr>
        <p:spPr>
          <a:xfrm>
            <a:off x="4598977" y="2359025"/>
            <a:ext cx="6611675" cy="4498975"/>
          </a:xfrm>
        </p:spPr>
        <p:txBody>
          <a:bodyPr/>
          <a:lstStyle/>
          <a:p>
            <a:pPr eaLnBrk="1" hangingPunct="1"/>
            <a:r>
              <a:rPr lang="zh-CN" altLang="en-US" sz="3600" dirty="0" smtClean="0">
                <a:latin typeface="黑体" pitchFamily="49" charset="-122"/>
                <a:ea typeface="黑体" pitchFamily="49" charset="-122"/>
              </a:rPr>
              <a:t>学术专题报告</a:t>
            </a:r>
          </a:p>
          <a:p>
            <a:pPr eaLnBrk="1" hangingPunct="1"/>
            <a:r>
              <a:rPr lang="zh-CN" altLang="en-US" sz="3600" dirty="0" smtClean="0">
                <a:latin typeface="黑体" pitchFamily="49" charset="-122"/>
                <a:ea typeface="黑体" pitchFamily="49" charset="-122"/>
              </a:rPr>
              <a:t>理论学习辅助讲座</a:t>
            </a:r>
          </a:p>
          <a:p>
            <a:pPr eaLnBrk="1" hangingPunct="1"/>
            <a:r>
              <a:rPr lang="zh-CN" altLang="en-US" sz="3600" dirty="0" smtClean="0">
                <a:latin typeface="黑体" pitchFamily="49" charset="-122"/>
                <a:ea typeface="黑体" pitchFamily="49" charset="-122"/>
              </a:rPr>
              <a:t>教学疑难问题咨询 </a:t>
            </a:r>
          </a:p>
          <a:p>
            <a:pPr eaLnBrk="1" hangingPunct="1"/>
            <a:r>
              <a:rPr lang="zh-CN" altLang="en-US" sz="3600" dirty="0" smtClean="0">
                <a:latin typeface="黑体" pitchFamily="49" charset="-122"/>
                <a:ea typeface="黑体" pitchFamily="49" charset="-122"/>
              </a:rPr>
              <a:t>提供信息</a:t>
            </a:r>
          </a:p>
          <a:p>
            <a:pPr eaLnBrk="1" hangingPunct="1"/>
            <a:r>
              <a:rPr lang="zh-CN" altLang="en-US" sz="3600" dirty="0" smtClean="0">
                <a:latin typeface="黑体" pitchFamily="49" charset="-122"/>
                <a:ea typeface="黑体" pitchFamily="49" charset="-122"/>
              </a:rPr>
              <a:t>教学现场指导 </a:t>
            </a:r>
          </a:p>
        </p:txBody>
      </p:sp>
      <p:sp>
        <p:nvSpPr>
          <p:cNvPr id="4" name="Rectangle 2"/>
          <p:cNvSpPr txBox="1">
            <a:spLocks noRot="1" noChangeArrowheads="1"/>
          </p:cNvSpPr>
          <p:nvPr/>
        </p:nvSpPr>
        <p:spPr>
          <a:xfrm>
            <a:off x="610878" y="142852"/>
            <a:ext cx="6059801" cy="510627"/>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校本研修的核心要素</a:t>
            </a:r>
            <a:r>
              <a:rPr kumimoji="0" lang="en-US" altLang="zh-CN"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Times New Roman" pitchFamily="18" charset="0"/>
              </a:rPr>
              <a:t/>
            </a:r>
            <a:br>
              <a:rPr kumimoji="0" lang="en-US" altLang="zh-CN" sz="32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Times New Roman" pitchFamily="18" charset="0"/>
              </a:rPr>
            </a:br>
            <a:endParaRPr kumimoji="0" lang="en-US" altLang="zh-CN" sz="32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blinds(horizontal)">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2691">
                                            <p:txEl>
                                              <p:pRg st="1" end="1"/>
                                            </p:txEl>
                                          </p:spTgt>
                                        </p:tgtEl>
                                        <p:attrNameLst>
                                          <p:attrName>style.visibility</p:attrName>
                                        </p:attrNameLst>
                                      </p:cBhvr>
                                      <p:to>
                                        <p:strVal val="visible"/>
                                      </p:to>
                                    </p:set>
                                    <p:animEffect transition="in" filter="blinds(horizontal)">
                                      <p:cBhvr>
                                        <p:cTn id="12" dur="500"/>
                                        <p:tgtEl>
                                          <p:spTgt spid="242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2691">
                                            <p:txEl>
                                              <p:pRg st="2" end="2"/>
                                            </p:txEl>
                                          </p:spTgt>
                                        </p:tgtEl>
                                        <p:attrNameLst>
                                          <p:attrName>style.visibility</p:attrName>
                                        </p:attrNameLst>
                                      </p:cBhvr>
                                      <p:to>
                                        <p:strVal val="visible"/>
                                      </p:to>
                                    </p:set>
                                    <p:animEffect transition="in" filter="blinds(horizontal)">
                                      <p:cBhvr>
                                        <p:cTn id="17" dur="500"/>
                                        <p:tgtEl>
                                          <p:spTgt spid="242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2691">
                                            <p:txEl>
                                              <p:pRg st="3" end="3"/>
                                            </p:txEl>
                                          </p:spTgt>
                                        </p:tgtEl>
                                        <p:attrNameLst>
                                          <p:attrName>style.visibility</p:attrName>
                                        </p:attrNameLst>
                                      </p:cBhvr>
                                      <p:to>
                                        <p:strVal val="visible"/>
                                      </p:to>
                                    </p:set>
                                    <p:animEffect transition="in" filter="blinds(horizontal)">
                                      <p:cBhvr>
                                        <p:cTn id="22" dur="500"/>
                                        <p:tgtEl>
                                          <p:spTgt spid="2426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2691">
                                            <p:txEl>
                                              <p:pRg st="4" end="4"/>
                                            </p:txEl>
                                          </p:spTgt>
                                        </p:tgtEl>
                                        <p:attrNameLst>
                                          <p:attrName>style.visibility</p:attrName>
                                        </p:attrNameLst>
                                      </p:cBhvr>
                                      <p:to>
                                        <p:strVal val="visible"/>
                                      </p:to>
                                    </p:set>
                                    <p:animEffect transition="in" filter="blinds(horizontal)">
                                      <p:cBhvr>
                                        <p:cTn id="27" dur="500"/>
                                        <p:tgtEl>
                                          <p:spTgt spid="242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1837952" y="2533569"/>
            <a:ext cx="2239030" cy="154504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anchor="ctr"/>
          <a:lstStyle/>
          <a:p>
            <a:pPr algn="ctr" eaLnBrk="1" fontAlgn="auto" hangingPunct="1">
              <a:spcBef>
                <a:spcPts val="0"/>
              </a:spcBef>
              <a:spcAft>
                <a:spcPts val="0"/>
              </a:spcAft>
              <a:defRPr/>
            </a:pPr>
            <a:r>
              <a:rPr lang="zh-CN" altLang="en-US" sz="3600" dirty="0">
                <a:solidFill>
                  <a:srgbClr val="FFFFFF"/>
                </a:solidFill>
                <a:latin typeface="黑体" panose="02010609060101010101" pitchFamily="49" charset="-122"/>
                <a:ea typeface="黑体" panose="02010609060101010101" pitchFamily="49" charset="-122"/>
              </a:rPr>
              <a:t>目录</a:t>
            </a:r>
          </a:p>
        </p:txBody>
      </p:sp>
      <p:sp>
        <p:nvSpPr>
          <p:cNvPr id="9" name="等腰三角形 8"/>
          <p:cNvSpPr/>
          <p:nvPr/>
        </p:nvSpPr>
        <p:spPr>
          <a:xfrm>
            <a:off x="1579170" y="2289062"/>
            <a:ext cx="2756595" cy="1902051"/>
          </a:xfrm>
          <a:prstGeom prst="triangle">
            <a:avLst/>
          </a:prstGeom>
          <a:noFill/>
          <a:ln>
            <a:solidFill>
              <a:schemeClr val="accent6">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0" name="文本框 11"/>
          <p:cNvSpPr txBox="1">
            <a:spLocks noChangeArrowheads="1"/>
          </p:cNvSpPr>
          <p:nvPr/>
        </p:nvSpPr>
        <p:spPr bwMode="auto">
          <a:xfrm>
            <a:off x="5847662" y="2357430"/>
            <a:ext cx="5395049" cy="523220"/>
          </a:xfrm>
          <a:prstGeom prst="rect">
            <a:avLst/>
          </a:prstGeom>
          <a:noFill/>
          <a:ln w="9525">
            <a:noFill/>
            <a:miter lim="800000"/>
            <a:headEnd/>
            <a:tailEnd/>
          </a:ln>
        </p:spPr>
        <p:txBody>
          <a:bodyPr>
            <a:spAutoFit/>
          </a:bodyPr>
          <a:lstStyle/>
          <a:p>
            <a:pPr eaLnBrk="1" hangingPunct="1"/>
            <a:r>
              <a:rPr lang="zh-CN" altLang="en-US" sz="2800" b="1" dirty="0" smtClean="0">
                <a:latin typeface="微软雅黑" pitchFamily="34" charset="-122"/>
                <a:ea typeface="微软雅黑" pitchFamily="34" charset="-122"/>
              </a:rPr>
              <a:t>校本研修的核心要素</a:t>
            </a:r>
            <a:endParaRPr lang="zh-CN" altLang="en-US" sz="2800" b="1" dirty="0">
              <a:latin typeface="微软雅黑" pitchFamily="34" charset="-122"/>
              <a:ea typeface="微软雅黑" pitchFamily="34" charset="-122"/>
            </a:endParaRPr>
          </a:p>
        </p:txBody>
      </p:sp>
      <p:cxnSp>
        <p:nvCxnSpPr>
          <p:cNvPr id="11" name="直接连接符 10"/>
          <p:cNvCxnSpPr/>
          <p:nvPr/>
        </p:nvCxnSpPr>
        <p:spPr>
          <a:xfrm flipH="1">
            <a:off x="5188917" y="2318948"/>
            <a:ext cx="588824" cy="613516"/>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
        <p:nvSpPr>
          <p:cNvPr id="12" name="文本框 13"/>
          <p:cNvSpPr txBox="1">
            <a:spLocks noChangeArrowheads="1"/>
          </p:cNvSpPr>
          <p:nvPr/>
        </p:nvSpPr>
        <p:spPr bwMode="auto">
          <a:xfrm>
            <a:off x="4954513" y="2045940"/>
            <a:ext cx="455681" cy="707886"/>
          </a:xfrm>
          <a:prstGeom prst="rect">
            <a:avLst/>
          </a:prstGeom>
          <a:noFill/>
          <a:ln w="9525">
            <a:noFill/>
            <a:miter lim="800000"/>
            <a:headEnd/>
            <a:tailEnd/>
          </a:ln>
        </p:spPr>
        <p:txBody>
          <a:bodyPr>
            <a:spAutoFit/>
          </a:bodyPr>
          <a:lstStyle/>
          <a:p>
            <a:pPr eaLnBrk="1" hangingPunct="1"/>
            <a:r>
              <a:rPr lang="en-US" altLang="zh-CN" sz="4000">
                <a:solidFill>
                  <a:schemeClr val="accent6">
                    <a:lumMod val="75000"/>
                  </a:schemeClr>
                </a:solidFill>
                <a:latin typeface="华康俪金黑W8"/>
                <a:ea typeface="华康俪金黑W8"/>
                <a:cs typeface="华康俪金黑W8"/>
              </a:rPr>
              <a:t>1</a:t>
            </a:r>
            <a:endParaRPr lang="zh-CN" altLang="en-US" sz="4000">
              <a:solidFill>
                <a:schemeClr val="accent6">
                  <a:lumMod val="75000"/>
                </a:schemeClr>
              </a:solidFill>
              <a:latin typeface="华康俪金黑W8"/>
              <a:ea typeface="华康俪金黑W8"/>
              <a:cs typeface="华康俪金黑W8"/>
            </a:endParaRPr>
          </a:p>
        </p:txBody>
      </p:sp>
      <p:sp>
        <p:nvSpPr>
          <p:cNvPr id="15" name="文本框 15"/>
          <p:cNvSpPr txBox="1">
            <a:spLocks noChangeArrowheads="1"/>
          </p:cNvSpPr>
          <p:nvPr/>
        </p:nvSpPr>
        <p:spPr bwMode="auto">
          <a:xfrm>
            <a:off x="5884861" y="3357562"/>
            <a:ext cx="5395049" cy="523220"/>
          </a:xfrm>
          <a:prstGeom prst="rect">
            <a:avLst/>
          </a:prstGeom>
          <a:noFill/>
          <a:ln w="9525">
            <a:noFill/>
            <a:miter lim="800000"/>
            <a:headEnd/>
            <a:tailEnd/>
          </a:ln>
        </p:spPr>
        <p:txBody>
          <a:bodyPr>
            <a:spAutoFit/>
          </a:bodyPr>
          <a:lstStyle/>
          <a:p>
            <a:pPr eaLnBrk="1" hangingPunct="1"/>
            <a:r>
              <a:rPr lang="zh-CN" altLang="en-US" sz="2800" b="1" dirty="0" smtClean="0">
                <a:solidFill>
                  <a:schemeClr val="accent6">
                    <a:lumMod val="75000"/>
                  </a:schemeClr>
                </a:solidFill>
                <a:latin typeface="微软雅黑" pitchFamily="34" charset="-122"/>
                <a:ea typeface="微软雅黑" pitchFamily="34" charset="-122"/>
              </a:rPr>
              <a:t>校本研修的如何开展</a:t>
            </a:r>
            <a:endParaRPr lang="en-US" altLang="zh-CN" sz="2800" b="1" dirty="0" smtClean="0">
              <a:solidFill>
                <a:schemeClr val="accent6">
                  <a:lumMod val="75000"/>
                </a:schemeClr>
              </a:solidFill>
              <a:latin typeface="微软雅黑" pitchFamily="34" charset="-122"/>
              <a:ea typeface="微软雅黑" pitchFamily="34" charset="-122"/>
            </a:endParaRPr>
          </a:p>
        </p:txBody>
      </p:sp>
      <p:cxnSp>
        <p:nvCxnSpPr>
          <p:cNvPr id="16" name="直接连接符 15"/>
          <p:cNvCxnSpPr/>
          <p:nvPr/>
        </p:nvCxnSpPr>
        <p:spPr>
          <a:xfrm flipH="1">
            <a:off x="5188917" y="3355475"/>
            <a:ext cx="588824" cy="615017"/>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
        <p:nvSpPr>
          <p:cNvPr id="19" name="文本框 17"/>
          <p:cNvSpPr txBox="1">
            <a:spLocks noChangeArrowheads="1"/>
          </p:cNvSpPr>
          <p:nvPr/>
        </p:nvSpPr>
        <p:spPr bwMode="auto">
          <a:xfrm>
            <a:off x="4954513" y="3082468"/>
            <a:ext cx="455681" cy="707886"/>
          </a:xfrm>
          <a:prstGeom prst="rect">
            <a:avLst/>
          </a:prstGeom>
          <a:noFill/>
          <a:ln w="9525">
            <a:noFill/>
            <a:miter lim="800000"/>
            <a:headEnd/>
            <a:tailEnd/>
          </a:ln>
        </p:spPr>
        <p:txBody>
          <a:bodyPr>
            <a:spAutoFit/>
          </a:bodyPr>
          <a:lstStyle/>
          <a:p>
            <a:pPr eaLnBrk="1" hangingPunct="1"/>
            <a:r>
              <a:rPr lang="en-US" altLang="zh-CN" sz="4000" dirty="0">
                <a:solidFill>
                  <a:schemeClr val="accent6">
                    <a:lumMod val="75000"/>
                  </a:schemeClr>
                </a:solidFill>
                <a:latin typeface="华康俪金黑W8"/>
                <a:ea typeface="华康俪金黑W8"/>
                <a:cs typeface="华康俪金黑W8"/>
              </a:rPr>
              <a:t>2</a:t>
            </a:r>
            <a:endParaRPr lang="zh-CN" altLang="en-US" sz="4000" dirty="0">
              <a:solidFill>
                <a:schemeClr val="accent6">
                  <a:lumMod val="75000"/>
                </a:schemeClr>
              </a:solidFill>
              <a:latin typeface="华康俪金黑W8"/>
              <a:ea typeface="华康俪金黑W8"/>
              <a:cs typeface="华康俪金黑W8"/>
            </a:endParaRPr>
          </a:p>
        </p:txBody>
      </p:sp>
      <p:sp>
        <p:nvSpPr>
          <p:cNvPr id="17" name="文本框 17"/>
          <p:cNvSpPr txBox="1">
            <a:spLocks noChangeArrowheads="1"/>
          </p:cNvSpPr>
          <p:nvPr/>
        </p:nvSpPr>
        <p:spPr bwMode="auto">
          <a:xfrm>
            <a:off x="5027605" y="4286256"/>
            <a:ext cx="455681" cy="707886"/>
          </a:xfrm>
          <a:prstGeom prst="rect">
            <a:avLst/>
          </a:prstGeom>
          <a:noFill/>
          <a:ln w="9525">
            <a:noFill/>
            <a:miter lim="800000"/>
            <a:headEnd/>
            <a:tailEnd/>
          </a:ln>
        </p:spPr>
        <p:txBody>
          <a:bodyPr>
            <a:spAutoFit/>
          </a:bodyPr>
          <a:lstStyle/>
          <a:p>
            <a:pPr eaLnBrk="1" hangingPunct="1"/>
            <a:r>
              <a:rPr lang="en-US" altLang="zh-CN" sz="4000" dirty="0" smtClean="0">
                <a:solidFill>
                  <a:schemeClr val="accent6">
                    <a:lumMod val="75000"/>
                  </a:schemeClr>
                </a:solidFill>
                <a:latin typeface="华康俪金黑W8"/>
                <a:ea typeface="华康俪金黑W8"/>
                <a:cs typeface="华康俪金黑W8"/>
              </a:rPr>
              <a:t>3</a:t>
            </a:r>
            <a:endParaRPr lang="zh-CN" altLang="en-US" sz="4000" dirty="0">
              <a:solidFill>
                <a:schemeClr val="accent6">
                  <a:lumMod val="75000"/>
                </a:schemeClr>
              </a:solidFill>
              <a:latin typeface="华康俪金黑W8"/>
              <a:ea typeface="华康俪金黑W8"/>
              <a:cs typeface="华康俪金黑W8"/>
            </a:endParaRPr>
          </a:p>
        </p:txBody>
      </p:sp>
      <p:sp>
        <p:nvSpPr>
          <p:cNvPr id="18" name="文本框 15"/>
          <p:cNvSpPr txBox="1">
            <a:spLocks noChangeArrowheads="1"/>
          </p:cNvSpPr>
          <p:nvPr/>
        </p:nvSpPr>
        <p:spPr bwMode="auto">
          <a:xfrm>
            <a:off x="5956299" y="4429132"/>
            <a:ext cx="5395049" cy="523220"/>
          </a:xfrm>
          <a:prstGeom prst="rect">
            <a:avLst/>
          </a:prstGeom>
          <a:noFill/>
          <a:ln w="9525">
            <a:noFill/>
            <a:miter lim="800000"/>
            <a:headEnd/>
            <a:tailEnd/>
          </a:ln>
        </p:spPr>
        <p:txBody>
          <a:bodyPr>
            <a:spAutoFit/>
          </a:bodyPr>
          <a:lstStyle/>
          <a:p>
            <a:pPr eaLnBrk="1" hangingPunct="1"/>
            <a:r>
              <a:rPr lang="zh-CN" altLang="en-US" sz="2800" b="1" dirty="0" smtClean="0">
                <a:latin typeface="微软雅黑" pitchFamily="34" charset="-122"/>
                <a:ea typeface="微软雅黑" pitchFamily="34" charset="-122"/>
              </a:rPr>
              <a:t>校本研修的具体建议</a:t>
            </a:r>
            <a:endParaRPr lang="en-US" altLang="zh-CN" sz="2800" b="1" dirty="0" smtClean="0">
              <a:latin typeface="微软雅黑" pitchFamily="34" charset="-122"/>
              <a:ea typeface="微软雅黑" pitchFamily="34" charset="-122"/>
            </a:endParaRPr>
          </a:p>
        </p:txBody>
      </p:sp>
      <p:cxnSp>
        <p:nvCxnSpPr>
          <p:cNvPr id="20" name="直接连接符 19"/>
          <p:cNvCxnSpPr/>
          <p:nvPr/>
        </p:nvCxnSpPr>
        <p:spPr>
          <a:xfrm flipH="1">
            <a:off x="5241919" y="4500570"/>
            <a:ext cx="588824" cy="615017"/>
          </a:xfrm>
          <a:prstGeom prst="line">
            <a:avLst/>
          </a:prstGeom>
          <a:ln>
            <a:solidFill>
              <a:srgbClr val="0099EE"/>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35614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610878" y="142852"/>
            <a:ext cx="5916925" cy="439189"/>
          </a:xfrm>
        </p:spPr>
        <p:txBody>
          <a:bodyPr/>
          <a:lstStyle/>
          <a:p>
            <a:pPr eaLnBrk="1" hangingPunct="1"/>
            <a:r>
              <a:rPr lang="zh-CN" altLang="en-US" sz="3600" b="1" dirty="0" smtClean="0">
                <a:solidFill>
                  <a:schemeClr val="accent2"/>
                </a:solidFill>
                <a:latin typeface="微软雅黑" pitchFamily="34" charset="-122"/>
                <a:ea typeface="微软雅黑" pitchFamily="34" charset="-122"/>
              </a:rPr>
              <a:t>怎样开展校本研修</a:t>
            </a:r>
          </a:p>
        </p:txBody>
      </p:sp>
      <p:sp>
        <p:nvSpPr>
          <p:cNvPr id="243715" name="Rectangle 3"/>
          <p:cNvSpPr>
            <a:spLocks noGrp="1" noRot="1" noChangeArrowheads="1"/>
          </p:cNvSpPr>
          <p:nvPr>
            <p:ph type="body" idx="1"/>
          </p:nvPr>
        </p:nvSpPr>
        <p:spPr>
          <a:xfrm>
            <a:off x="1098515" y="1625603"/>
            <a:ext cx="9928102" cy="4303727"/>
          </a:xfrm>
        </p:spPr>
        <p:txBody>
          <a:bodyPr/>
          <a:lstStyle/>
          <a:p>
            <a:pPr eaLnBrk="1" hangingPunct="1">
              <a:lnSpc>
                <a:spcPts val="4300"/>
              </a:lnSpc>
            </a:pPr>
            <a:r>
              <a:rPr lang="zh-CN" altLang="en-US" sz="3200" dirty="0" smtClean="0">
                <a:latin typeface="黑体" pitchFamily="49" charset="-122"/>
                <a:ea typeface="黑体" pitchFamily="49" charset="-122"/>
              </a:rPr>
              <a:t>校本研修包括这样六个环节：提出问题、寻求合作、设计方案、采取行动、反思评价、成果表述。</a:t>
            </a:r>
          </a:p>
          <a:p>
            <a:pPr eaLnBrk="1" hangingPunct="1">
              <a:lnSpc>
                <a:spcPts val="4300"/>
              </a:lnSpc>
            </a:pPr>
            <a:r>
              <a:rPr lang="zh-CN" altLang="en-US" sz="3200" dirty="0" smtClean="0">
                <a:latin typeface="黑体" pitchFamily="49" charset="-122"/>
                <a:ea typeface="黑体" pitchFamily="49" charset="-122"/>
              </a:rPr>
              <a:t>这六个环节基本按顺序进行，构成了校本研修一个相对完整的螺旋圈。校本研修是一个循环往复、螺旋式加深发展的过程。</a:t>
            </a:r>
          </a:p>
          <a:p>
            <a:pPr eaLnBrk="1" hangingPunct="1">
              <a:lnSpc>
                <a:spcPts val="4300"/>
              </a:lnSpc>
            </a:pPr>
            <a:r>
              <a:rPr lang="zh-CN" altLang="en-US" sz="3200" dirty="0" smtClean="0">
                <a:latin typeface="黑体" pitchFamily="49" charset="-122"/>
                <a:ea typeface="黑体" pitchFamily="49" charset="-122"/>
              </a:rPr>
              <a:t>在这些基本环节上始终呈现并贯穿“自我反思”、“同伴互助”、“专业引领”三个核心要素。</a:t>
            </a:r>
          </a:p>
          <a:p>
            <a:pPr eaLnBrk="1" hangingPunct="1"/>
            <a:endParaRPr lang="en-US" altLang="zh-CN" sz="3200" b="1" dirty="0" smtClean="0">
              <a:ea typeface="楷体_GB2312" pitchFamily="49" charset="-122"/>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linds(horizontal)">
                                      <p:cBhvr>
                                        <p:cTn id="7" dur="500"/>
                                        <p:tgtEl>
                                          <p:spTgt spid="24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blinds(horizontal)">
                                      <p:cBhvr>
                                        <p:cTn id="12" dur="500"/>
                                        <p:tgtEl>
                                          <p:spTgt spid="2437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3715">
                                            <p:txEl>
                                              <p:pRg st="2" end="2"/>
                                            </p:txEl>
                                          </p:spTgt>
                                        </p:tgtEl>
                                        <p:attrNameLst>
                                          <p:attrName>style.visibility</p:attrName>
                                        </p:attrNameLst>
                                      </p:cBhvr>
                                      <p:to>
                                        <p:strVal val="visible"/>
                                      </p:to>
                                    </p:set>
                                    <p:animEffect transition="in" filter="blinds(horizontal)">
                                      <p:cBhvr>
                                        <p:cTn id="17" dur="500"/>
                                        <p:tgtEl>
                                          <p:spTgt spid="2437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610878" y="1296429"/>
            <a:ext cx="4059537" cy="560935"/>
          </a:xfrm>
        </p:spPr>
        <p:txBody>
          <a:bodyPr/>
          <a:lstStyle/>
          <a:p>
            <a:pPr eaLnBrk="1" hangingPunct="1"/>
            <a:r>
              <a:rPr lang="en-US" altLang="zh-CN" sz="3600" b="1" dirty="0" smtClean="0">
                <a:latin typeface="微软雅黑" pitchFamily="34" charset="-122"/>
                <a:ea typeface="微软雅黑" pitchFamily="34" charset="-122"/>
              </a:rPr>
              <a:t>1.  </a:t>
            </a:r>
            <a:r>
              <a:rPr lang="zh-CN" altLang="en-US" sz="3600" b="1" dirty="0" smtClean="0">
                <a:latin typeface="微软雅黑" pitchFamily="34" charset="-122"/>
                <a:ea typeface="微软雅黑" pitchFamily="34" charset="-122"/>
              </a:rPr>
              <a:t>提出问题</a:t>
            </a:r>
            <a:r>
              <a:rPr lang="zh-CN" altLang="en-US" sz="3600" b="1" dirty="0" smtClean="0">
                <a:solidFill>
                  <a:schemeClr val="tx1"/>
                </a:solidFill>
                <a:latin typeface="微软雅黑" pitchFamily="34" charset="-122"/>
                <a:ea typeface="微软雅黑" pitchFamily="34" charset="-122"/>
              </a:rPr>
              <a:t> </a:t>
            </a:r>
          </a:p>
        </p:txBody>
      </p:sp>
      <p:sp>
        <p:nvSpPr>
          <p:cNvPr id="244739" name="Rectangle 3"/>
          <p:cNvSpPr>
            <a:spLocks noGrp="1" noRot="1" noChangeArrowheads="1"/>
          </p:cNvSpPr>
          <p:nvPr>
            <p:ph type="body" idx="1"/>
          </p:nvPr>
        </p:nvSpPr>
        <p:spPr>
          <a:xfrm>
            <a:off x="1008058" y="2395534"/>
            <a:ext cx="9767151" cy="4462490"/>
          </a:xfrm>
        </p:spPr>
        <p:txBody>
          <a:bodyPr/>
          <a:lstStyle/>
          <a:p>
            <a:pPr eaLnBrk="1" hangingPunct="1">
              <a:lnSpc>
                <a:spcPct val="90000"/>
              </a:lnSpc>
              <a:buFont typeface="Arial" pitchFamily="34" charset="0"/>
              <a:buNone/>
            </a:pPr>
            <a:r>
              <a:rPr lang="zh-CN" altLang="en-US" sz="3600" b="1" dirty="0" smtClean="0">
                <a:latin typeface="黑体" pitchFamily="49" charset="-122"/>
                <a:ea typeface="黑体" pitchFamily="49" charset="-122"/>
                <a:hlinkClick r:id="rId2" action="ppaction://hlinksldjump"/>
              </a:rPr>
              <a:t>（</a:t>
            </a:r>
            <a:r>
              <a:rPr lang="en-US" altLang="zh-CN" sz="3600" b="1" dirty="0" smtClean="0">
                <a:latin typeface="黑体" pitchFamily="49" charset="-122"/>
                <a:ea typeface="黑体" pitchFamily="49" charset="-122"/>
                <a:hlinkClick r:id="rId2" action="ppaction://hlinksldjump"/>
              </a:rPr>
              <a:t>1</a:t>
            </a:r>
            <a:r>
              <a:rPr lang="zh-CN" altLang="en-US" sz="3600" b="1" dirty="0" smtClean="0">
                <a:latin typeface="黑体" pitchFamily="49" charset="-122"/>
                <a:ea typeface="黑体" pitchFamily="49" charset="-122"/>
                <a:hlinkClick r:id="rId2" action="ppaction://hlinksldjump"/>
              </a:rPr>
              <a:t>）怎样发现问题</a:t>
            </a:r>
          </a:p>
          <a:p>
            <a:pPr eaLnBrk="1" hangingPunct="1">
              <a:lnSpc>
                <a:spcPct val="90000"/>
              </a:lnSpc>
              <a:buFont typeface="Arial" pitchFamily="34" charset="0"/>
              <a:buNone/>
            </a:pPr>
            <a:endParaRPr lang="zh-CN" altLang="en-US" sz="1050" b="1" dirty="0" smtClean="0">
              <a:latin typeface="黑体" pitchFamily="49" charset="-122"/>
              <a:ea typeface="黑体" pitchFamily="49" charset="-122"/>
              <a:hlinkClick r:id="rId2" action="ppaction://hlinksldjump"/>
            </a:endParaRPr>
          </a:p>
          <a:p>
            <a:pPr eaLnBrk="1" hangingPunct="1">
              <a:lnSpc>
                <a:spcPct val="90000"/>
              </a:lnSpc>
              <a:buFont typeface="Arial" pitchFamily="34" charset="0"/>
              <a:buNone/>
            </a:pPr>
            <a:r>
              <a:rPr lang="zh-CN" altLang="en-US" sz="3600" b="1" dirty="0" smtClean="0">
                <a:latin typeface="黑体" pitchFamily="49" charset="-122"/>
                <a:ea typeface="黑体" pitchFamily="49" charset="-122"/>
                <a:hlinkClick r:id="rId2" action="ppaction://hlinksldjump"/>
              </a:rPr>
              <a:t>（</a:t>
            </a:r>
            <a:r>
              <a:rPr lang="en-US" altLang="zh-CN" sz="3600" b="1" dirty="0" smtClean="0">
                <a:latin typeface="黑体" pitchFamily="49" charset="-122"/>
                <a:ea typeface="黑体" pitchFamily="49" charset="-122"/>
                <a:hlinkClick r:id="rId2" action="ppaction://hlinksldjump"/>
              </a:rPr>
              <a:t>2</a:t>
            </a:r>
            <a:r>
              <a:rPr lang="zh-CN" altLang="en-US" sz="3600" b="1" dirty="0" smtClean="0">
                <a:latin typeface="黑体" pitchFamily="49" charset="-122"/>
                <a:ea typeface="黑体" pitchFamily="49" charset="-122"/>
                <a:hlinkClick r:id="rId2" action="ppaction://hlinksldjump"/>
              </a:rPr>
              <a:t>）问题应具备的品质 </a:t>
            </a:r>
            <a:endParaRPr lang="zh-CN" altLang="en-US" sz="3600" b="1" dirty="0" smtClean="0">
              <a:latin typeface="黑体" pitchFamily="49" charset="-122"/>
              <a:ea typeface="黑体" pitchFamily="49" charset="-122"/>
              <a:hlinkClick r:id="rId2" action="ppaction://hlinksldjump"/>
            </a:endParaRPr>
          </a:p>
          <a:p>
            <a:pPr eaLnBrk="1" hangingPunct="1">
              <a:lnSpc>
                <a:spcPct val="90000"/>
              </a:lnSpc>
              <a:buFont typeface="Arial" pitchFamily="34" charset="0"/>
              <a:buNone/>
            </a:pPr>
            <a:r>
              <a:rPr lang="zh-CN" altLang="en-US" sz="3600" b="1" dirty="0" smtClean="0">
                <a:latin typeface="黑体" pitchFamily="49" charset="-122"/>
                <a:ea typeface="黑体" pitchFamily="49" charset="-122"/>
                <a:hlinkClick r:id="rId2" action="ppaction://hlinksldjump"/>
              </a:rPr>
              <a:t> </a:t>
            </a:r>
            <a:endParaRPr lang="zh-CN" altLang="en-US" sz="1050" b="1" dirty="0" smtClean="0">
              <a:latin typeface="黑体" pitchFamily="49" charset="-122"/>
              <a:ea typeface="黑体" pitchFamily="49" charset="-122"/>
              <a:hlinkClick r:id="rId2" action="ppaction://hlinksldjump"/>
            </a:endParaRPr>
          </a:p>
          <a:p>
            <a:pPr eaLnBrk="1" hangingPunct="1">
              <a:lnSpc>
                <a:spcPct val="90000"/>
              </a:lnSpc>
              <a:buFont typeface="Arial" pitchFamily="34" charset="0"/>
              <a:buNone/>
            </a:pPr>
            <a:r>
              <a:rPr lang="zh-CN" altLang="en-US" sz="3600" b="1" dirty="0" smtClean="0">
                <a:latin typeface="黑体" pitchFamily="49" charset="-122"/>
                <a:ea typeface="黑体" pitchFamily="49" charset="-122"/>
              </a:rPr>
              <a:t>（</a:t>
            </a:r>
            <a:r>
              <a:rPr lang="en-US" altLang="zh-CN" sz="3600" b="1" dirty="0" smtClean="0">
                <a:latin typeface="黑体" pitchFamily="49" charset="-122"/>
                <a:ea typeface="黑体" pitchFamily="49" charset="-122"/>
              </a:rPr>
              <a:t>3</a:t>
            </a:r>
            <a:r>
              <a:rPr lang="zh-CN" altLang="en-US" sz="3600" b="1" dirty="0" smtClean="0">
                <a:latin typeface="黑体" pitchFamily="49" charset="-122"/>
                <a:ea typeface="黑体" pitchFamily="49" charset="-122"/>
              </a:rPr>
              <a:t>）把“问题”转化为研究的课题 </a:t>
            </a:r>
            <a:endParaRPr lang="zh-CN" altLang="en-US" sz="3600" b="1" dirty="0" smtClean="0">
              <a:latin typeface="黑体" pitchFamily="49" charset="-122"/>
              <a:ea typeface="黑体" pitchFamily="49" charset="-122"/>
              <a:hlinkClick r:id="rId2" action="ppaction://hlinksldjump"/>
            </a:endParaRPr>
          </a:p>
          <a:p>
            <a:pPr eaLnBrk="1" hangingPunct="1">
              <a:lnSpc>
                <a:spcPct val="90000"/>
              </a:lnSpc>
              <a:buFont typeface="Arial" pitchFamily="34" charset="0"/>
              <a:buNone/>
            </a:pPr>
            <a:endParaRPr lang="zh-CN" altLang="en-US" sz="1050" b="1" dirty="0" smtClean="0">
              <a:latin typeface="黑体" pitchFamily="49" charset="-122"/>
              <a:ea typeface="黑体" pitchFamily="49" charset="-122"/>
              <a:hlinkClick r:id="rId2" action="ppaction://hlinksldjump"/>
            </a:endParaRPr>
          </a:p>
          <a:p>
            <a:pPr eaLnBrk="1" hangingPunct="1">
              <a:lnSpc>
                <a:spcPct val="90000"/>
              </a:lnSpc>
              <a:buFont typeface="Arial" pitchFamily="34" charset="0"/>
              <a:buNone/>
            </a:pPr>
            <a:r>
              <a:rPr lang="zh-CN" altLang="en-US" sz="3600" b="1" dirty="0" smtClean="0">
                <a:latin typeface="黑体" pitchFamily="49" charset="-122"/>
                <a:ea typeface="黑体" pitchFamily="49" charset="-122"/>
                <a:hlinkClick r:id="rId2" action="ppaction://hlinksldjump"/>
              </a:rPr>
              <a:t>（</a:t>
            </a:r>
            <a:r>
              <a:rPr lang="en-US" altLang="zh-CN" sz="3600" b="1" dirty="0" smtClean="0">
                <a:latin typeface="黑体" pitchFamily="49" charset="-122"/>
                <a:ea typeface="黑体" pitchFamily="49" charset="-122"/>
                <a:hlinkClick r:id="rId2" action="ppaction://hlinksldjump"/>
              </a:rPr>
              <a:t>4</a:t>
            </a:r>
            <a:r>
              <a:rPr lang="zh-CN" altLang="en-US" sz="3600" b="1" dirty="0" smtClean="0">
                <a:latin typeface="黑体" pitchFamily="49" charset="-122"/>
                <a:ea typeface="黑体" pitchFamily="49" charset="-122"/>
                <a:hlinkClick r:id="rId2" action="ppaction://hlinksldjump"/>
              </a:rPr>
              <a:t>）快捷有效地了解本课题的研究现状</a:t>
            </a:r>
          </a:p>
        </p:txBody>
      </p:sp>
      <p:sp>
        <p:nvSpPr>
          <p:cNvPr id="4" name="Rectangle 2"/>
          <p:cNvSpPr txBox="1">
            <a:spLocks noRot="1" noChangeArrowheads="1"/>
          </p:cNvSpPr>
          <p:nvPr/>
        </p:nvSpPr>
        <p:spPr>
          <a:xfrm>
            <a:off x="610878" y="142852"/>
            <a:ext cx="5916925" cy="43918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怎样开展校本研修</a:t>
            </a:r>
            <a:endParaRPr kumimoji="0" lang="zh-CN" altLang="en-US" sz="36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 calcmode="lin" valueType="num">
                                      <p:cBhvr additive="base">
                                        <p:cTn id="7" dur="500" fill="hold"/>
                                        <p:tgtEl>
                                          <p:spTgt spid="244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4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4739">
                                            <p:txEl>
                                              <p:pRg st="2" end="2"/>
                                            </p:txEl>
                                          </p:spTgt>
                                        </p:tgtEl>
                                        <p:attrNameLst>
                                          <p:attrName>style.visibility</p:attrName>
                                        </p:attrNameLst>
                                      </p:cBhvr>
                                      <p:to>
                                        <p:strVal val="visible"/>
                                      </p:to>
                                    </p:set>
                                    <p:anim calcmode="lin" valueType="num">
                                      <p:cBhvr additive="base">
                                        <p:cTn id="13" dur="500" fill="hold"/>
                                        <p:tgtEl>
                                          <p:spTgt spid="2447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47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4739">
                                            <p:txEl>
                                              <p:pRg st="3" end="3"/>
                                            </p:txEl>
                                          </p:spTgt>
                                        </p:tgtEl>
                                        <p:attrNameLst>
                                          <p:attrName>style.visibility</p:attrName>
                                        </p:attrNameLst>
                                      </p:cBhvr>
                                      <p:to>
                                        <p:strVal val="visible"/>
                                      </p:to>
                                    </p:set>
                                    <p:anim calcmode="lin" valueType="num">
                                      <p:cBhvr additive="base">
                                        <p:cTn id="19" dur="500" fill="hold"/>
                                        <p:tgtEl>
                                          <p:spTgt spid="2447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47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4739">
                                            <p:txEl>
                                              <p:pRg st="4" end="4"/>
                                            </p:txEl>
                                          </p:spTgt>
                                        </p:tgtEl>
                                        <p:attrNameLst>
                                          <p:attrName>style.visibility</p:attrName>
                                        </p:attrNameLst>
                                      </p:cBhvr>
                                      <p:to>
                                        <p:strVal val="visible"/>
                                      </p:to>
                                    </p:set>
                                    <p:anim calcmode="lin" valueType="num">
                                      <p:cBhvr additive="base">
                                        <p:cTn id="25" dur="500" fill="hold"/>
                                        <p:tgtEl>
                                          <p:spTgt spid="2447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47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4739">
                                            <p:txEl>
                                              <p:pRg st="6" end="6"/>
                                            </p:txEl>
                                          </p:spTgt>
                                        </p:tgtEl>
                                        <p:attrNameLst>
                                          <p:attrName>style.visibility</p:attrName>
                                        </p:attrNameLst>
                                      </p:cBhvr>
                                      <p:to>
                                        <p:strVal val="visible"/>
                                      </p:to>
                                    </p:set>
                                    <p:anim calcmode="lin" valueType="num">
                                      <p:cBhvr additive="base">
                                        <p:cTn id="31" dur="500" fill="hold"/>
                                        <p:tgtEl>
                                          <p:spTgt spid="24473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47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455573" y="1214422"/>
            <a:ext cx="3988099" cy="785819"/>
          </a:xfrm>
        </p:spPr>
        <p:txBody>
          <a:bodyPr/>
          <a:lstStyle/>
          <a:p>
            <a:pPr eaLnBrk="1" hangingPunct="1"/>
            <a:r>
              <a:rPr lang="zh-CN" altLang="en-US" sz="3600" dirty="0" smtClean="0">
                <a:latin typeface="黑体" pitchFamily="49" charset="-122"/>
                <a:ea typeface="黑体" pitchFamily="49" charset="-122"/>
              </a:rPr>
              <a:t>怎样发现问题 </a:t>
            </a:r>
          </a:p>
        </p:txBody>
      </p:sp>
      <p:sp>
        <p:nvSpPr>
          <p:cNvPr id="251907" name="Rectangle 3"/>
          <p:cNvSpPr>
            <a:spLocks noGrp="1" noRot="1" noChangeArrowheads="1"/>
          </p:cNvSpPr>
          <p:nvPr>
            <p:ph type="body" idx="1"/>
          </p:nvPr>
        </p:nvSpPr>
        <p:spPr>
          <a:xfrm>
            <a:off x="1098515" y="2214554"/>
            <a:ext cx="10211883" cy="3660785"/>
          </a:xfrm>
        </p:spPr>
        <p:txBody>
          <a:bodyPr/>
          <a:lstStyle/>
          <a:p>
            <a:pPr eaLnBrk="1" hangingPunct="1">
              <a:lnSpc>
                <a:spcPts val="4300"/>
              </a:lnSpc>
              <a:buFont typeface="Arial" pitchFamily="34" charset="0"/>
              <a:buNone/>
            </a:pPr>
            <a:r>
              <a:rPr lang="zh-CN" altLang="en-US" dirty="0" smtClean="0">
                <a:latin typeface="黑体" pitchFamily="49" charset="-122"/>
                <a:ea typeface="黑体" pitchFamily="49" charset="-122"/>
              </a:rPr>
              <a:t>教师自问的两种问题：</a:t>
            </a:r>
          </a:p>
          <a:p>
            <a:pPr eaLnBrk="1" hangingPunct="1">
              <a:lnSpc>
                <a:spcPts val="4300"/>
              </a:lnSpc>
            </a:pPr>
            <a:r>
              <a:rPr lang="zh-CN" altLang="en-US" dirty="0" smtClean="0">
                <a:latin typeface="黑体" pitchFamily="49" charset="-122"/>
                <a:ea typeface="黑体" pitchFamily="49" charset="-122"/>
              </a:rPr>
              <a:t>第一种问题是：在教学过程中自己遇上了什么问题</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这个问题是在什么背景下和什么情境中产生的</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这个问题属于哪类问题</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这个问题的关键是什么</a:t>
            </a:r>
            <a:r>
              <a:rPr lang="en-US" altLang="zh-CN" dirty="0" smtClean="0">
                <a:latin typeface="黑体" pitchFamily="49" charset="-122"/>
                <a:ea typeface="黑体" pitchFamily="49" charset="-122"/>
              </a:rPr>
              <a:t>?</a:t>
            </a:r>
          </a:p>
          <a:p>
            <a:pPr eaLnBrk="1" hangingPunct="1">
              <a:lnSpc>
                <a:spcPts val="4300"/>
              </a:lnSpc>
            </a:pPr>
            <a:r>
              <a:rPr lang="zh-CN" altLang="en-US" dirty="0" smtClean="0">
                <a:latin typeface="黑体" pitchFamily="49" charset="-122"/>
                <a:ea typeface="黑体" pitchFamily="49" charset="-122"/>
              </a:rPr>
              <a:t>第二种问题是：这个问题重要与否</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这个问题是否非解决不可</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自己如何解决这个问题</a:t>
            </a:r>
            <a:r>
              <a:rPr lang="en-US" altLang="zh-CN" dirty="0" smtClean="0">
                <a:latin typeface="黑体" pitchFamily="49" charset="-122"/>
                <a:ea typeface="黑体" pitchFamily="49" charset="-122"/>
              </a:rPr>
              <a:t>?</a:t>
            </a:r>
            <a:r>
              <a:rPr lang="zh-CN" altLang="en-US" dirty="0" smtClean="0">
                <a:latin typeface="黑体" pitchFamily="49" charset="-122"/>
                <a:ea typeface="黑体" pitchFamily="49" charset="-122"/>
              </a:rPr>
              <a:t>可能会取得什么效果</a:t>
            </a:r>
            <a:r>
              <a:rPr lang="en-US" altLang="zh-CN" dirty="0" smtClean="0">
                <a:latin typeface="黑体" pitchFamily="49" charset="-122"/>
                <a:ea typeface="黑体" pitchFamily="49" charset="-122"/>
              </a:rPr>
              <a:t>?</a:t>
            </a:r>
          </a:p>
        </p:txBody>
      </p:sp>
      <p:sp>
        <p:nvSpPr>
          <p:cNvPr id="251910" name="Text Box 6"/>
          <p:cNvSpPr txBox="1">
            <a:spLocks noChangeArrowheads="1"/>
          </p:cNvSpPr>
          <p:nvPr/>
        </p:nvSpPr>
        <p:spPr bwMode="auto">
          <a:xfrm>
            <a:off x="508265" y="3352800"/>
            <a:ext cx="11181821" cy="369332"/>
          </a:xfrm>
          <a:prstGeom prst="rect">
            <a:avLst/>
          </a:prstGeom>
          <a:noFill/>
          <a:ln w="9525">
            <a:noFill/>
            <a:miter lim="800000"/>
            <a:headEnd/>
            <a:tailEnd/>
          </a:ln>
          <a:effectLst/>
        </p:spPr>
        <p:txBody>
          <a:bodyPr>
            <a:spAutoFit/>
          </a:bodyPr>
          <a:lstStyle/>
          <a:p>
            <a:pPr>
              <a:spcBef>
                <a:spcPct val="50000"/>
              </a:spcBef>
            </a:pPr>
            <a:endParaRPr lang="zh-CN" altLang="zh-CN">
              <a:effectLst>
                <a:outerShdw blurRad="38100" dist="38100" dir="2700000" algn="tl">
                  <a:srgbClr val="C0C0C0"/>
                </a:outerShdw>
              </a:effectLst>
              <a:ea typeface="宋体" pitchFamily="2" charset="-122"/>
            </a:endParaRPr>
          </a:p>
        </p:txBody>
      </p:sp>
      <p:sp>
        <p:nvSpPr>
          <p:cNvPr id="5" name="Rectangle 2"/>
          <p:cNvSpPr txBox="1">
            <a:spLocks noRot="1" noChangeArrowheads="1"/>
          </p:cNvSpPr>
          <p:nvPr/>
        </p:nvSpPr>
        <p:spPr>
          <a:xfrm>
            <a:off x="610878" y="142852"/>
            <a:ext cx="5916925" cy="43918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怎样开展校本研修</a:t>
            </a:r>
            <a:endParaRPr kumimoji="0" lang="zh-CN" altLang="en-US" sz="36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blinds(horizontal)">
                                      <p:cBhvr>
                                        <p:cTn id="7" dur="500"/>
                                        <p:tgtEl>
                                          <p:spTgt spid="251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1907">
                                            <p:txEl>
                                              <p:pRg st="1" end="1"/>
                                            </p:txEl>
                                          </p:spTgt>
                                        </p:tgtEl>
                                        <p:attrNameLst>
                                          <p:attrName>style.visibility</p:attrName>
                                        </p:attrNameLst>
                                      </p:cBhvr>
                                      <p:to>
                                        <p:strVal val="visible"/>
                                      </p:to>
                                    </p:set>
                                    <p:animEffect transition="in" filter="blinds(horizontal)">
                                      <p:cBhvr>
                                        <p:cTn id="12" dur="500"/>
                                        <p:tgtEl>
                                          <p:spTgt spid="251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1907">
                                            <p:txEl>
                                              <p:pRg st="2" end="2"/>
                                            </p:txEl>
                                          </p:spTgt>
                                        </p:tgtEl>
                                        <p:attrNameLst>
                                          <p:attrName>style.visibility</p:attrName>
                                        </p:attrNameLst>
                                      </p:cBhvr>
                                      <p:to>
                                        <p:strVal val="visible"/>
                                      </p:to>
                                    </p:set>
                                    <p:animEffect transition="in" filter="blinds(horizontal)">
                                      <p:cBhvr>
                                        <p:cTn id="17" dur="500"/>
                                        <p:tgtEl>
                                          <p:spTgt spid="251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169953" y="1500174"/>
            <a:ext cx="10197058" cy="4401205"/>
          </a:xfrm>
          <a:prstGeom prst="rect">
            <a:avLst/>
          </a:prstGeom>
          <a:noFill/>
          <a:ln w="9525">
            <a:noFill/>
            <a:miter lim="800000"/>
            <a:headEnd/>
            <a:tailEnd/>
          </a:ln>
        </p:spPr>
        <p:txBody>
          <a:bodyPr>
            <a:spAutoFit/>
          </a:bodyPr>
          <a:lstStyle/>
          <a:p>
            <a:pPr indent="266700">
              <a:lnSpc>
                <a:spcPts val="4800"/>
              </a:lnSpc>
            </a:pPr>
            <a:r>
              <a:rPr kumimoji="1" lang="zh-CN" altLang="en-US" sz="3600" dirty="0">
                <a:latin typeface="黑体" pitchFamily="49" charset="-122"/>
                <a:ea typeface="黑体" pitchFamily="49" charset="-122"/>
              </a:rPr>
              <a:t>可研究四类问题：</a:t>
            </a:r>
          </a:p>
          <a:p>
            <a:pPr indent="266700">
              <a:lnSpc>
                <a:spcPts val="4800"/>
              </a:lnSpc>
            </a:pPr>
            <a:endParaRPr kumimoji="1" lang="zh-CN" altLang="en-US" sz="3600" dirty="0">
              <a:latin typeface="黑体" pitchFamily="49" charset="-122"/>
              <a:ea typeface="黑体" pitchFamily="49" charset="-122"/>
            </a:endParaRPr>
          </a:p>
          <a:p>
            <a:pPr indent="266700">
              <a:lnSpc>
                <a:spcPts val="4800"/>
              </a:lnSpc>
            </a:pPr>
            <a:r>
              <a:rPr kumimoji="1" lang="zh-CN" altLang="en-US" sz="3600" dirty="0">
                <a:latin typeface="黑体" pitchFamily="49" charset="-122"/>
                <a:ea typeface="黑体" pitchFamily="49" charset="-122"/>
              </a:rPr>
              <a:t>（</a:t>
            </a:r>
            <a:r>
              <a:rPr kumimoji="1" lang="en-US" altLang="zh-CN" sz="3600" dirty="0">
                <a:latin typeface="黑体" pitchFamily="49" charset="-122"/>
                <a:ea typeface="黑体" pitchFamily="49" charset="-122"/>
              </a:rPr>
              <a:t>1</a:t>
            </a:r>
            <a:r>
              <a:rPr kumimoji="1" lang="zh-CN" altLang="en-US" sz="3600" dirty="0">
                <a:latin typeface="黑体" pitchFamily="49" charset="-122"/>
                <a:ea typeface="黑体" pitchFamily="49" charset="-122"/>
              </a:rPr>
              <a:t>）本校教育教学工作中急需解决的问题</a:t>
            </a:r>
          </a:p>
          <a:p>
            <a:pPr indent="266700">
              <a:lnSpc>
                <a:spcPts val="4800"/>
              </a:lnSpc>
            </a:pPr>
            <a:r>
              <a:rPr kumimoji="1" lang="zh-CN" altLang="en-US" sz="3600" dirty="0">
                <a:latin typeface="黑体" pitchFamily="49" charset="-122"/>
                <a:ea typeface="黑体" pitchFamily="49" charset="-122"/>
              </a:rPr>
              <a:t>（</a:t>
            </a:r>
            <a:r>
              <a:rPr kumimoji="1" lang="en-US" altLang="zh-CN" sz="3600" dirty="0">
                <a:latin typeface="黑体" pitchFamily="49" charset="-122"/>
                <a:ea typeface="黑体" pitchFamily="49" charset="-122"/>
              </a:rPr>
              <a:t>2</a:t>
            </a:r>
            <a:r>
              <a:rPr kumimoji="1" lang="zh-CN" altLang="en-US" sz="3600" dirty="0">
                <a:latin typeface="黑体" pitchFamily="49" charset="-122"/>
                <a:ea typeface="黑体" pitchFamily="49" charset="-122"/>
              </a:rPr>
              <a:t>）本校教育教学工作的一些基本问题</a:t>
            </a:r>
          </a:p>
          <a:p>
            <a:pPr indent="266700">
              <a:lnSpc>
                <a:spcPts val="4800"/>
              </a:lnSpc>
            </a:pPr>
            <a:r>
              <a:rPr kumimoji="1" lang="zh-CN" altLang="en-US" sz="3600" dirty="0">
                <a:latin typeface="黑体" pitchFamily="49" charset="-122"/>
                <a:ea typeface="黑体" pitchFamily="49" charset="-122"/>
              </a:rPr>
              <a:t>（</a:t>
            </a:r>
            <a:r>
              <a:rPr kumimoji="1" lang="en-US" altLang="zh-CN" sz="3600" dirty="0">
                <a:latin typeface="黑体" pitchFamily="49" charset="-122"/>
                <a:ea typeface="黑体" pitchFamily="49" charset="-122"/>
              </a:rPr>
              <a:t>3</a:t>
            </a:r>
            <a:r>
              <a:rPr kumimoji="1" lang="zh-CN" altLang="en-US" sz="3600" dirty="0">
                <a:latin typeface="黑体" pitchFamily="49" charset="-122"/>
                <a:ea typeface="黑体" pitchFamily="49" charset="-122"/>
              </a:rPr>
              <a:t>）一些教育教学的热点问题</a:t>
            </a:r>
          </a:p>
          <a:p>
            <a:pPr indent="266700">
              <a:lnSpc>
                <a:spcPts val="4800"/>
              </a:lnSpc>
            </a:pPr>
            <a:r>
              <a:rPr kumimoji="1" lang="zh-CN" altLang="en-US" sz="3600" dirty="0">
                <a:latin typeface="黑体" pitchFamily="49" charset="-122"/>
                <a:ea typeface="黑体" pitchFamily="49" charset="-122"/>
              </a:rPr>
              <a:t>（</a:t>
            </a:r>
            <a:r>
              <a:rPr kumimoji="1" lang="en-US" altLang="zh-CN" sz="3600" dirty="0">
                <a:latin typeface="黑体" pitchFamily="49" charset="-122"/>
                <a:ea typeface="黑体" pitchFamily="49" charset="-122"/>
              </a:rPr>
              <a:t>4</a:t>
            </a:r>
            <a:r>
              <a:rPr kumimoji="1" lang="zh-CN" altLang="en-US" sz="3600" dirty="0">
                <a:latin typeface="黑体" pitchFamily="49" charset="-122"/>
                <a:ea typeface="黑体" pitchFamily="49" charset="-122"/>
              </a:rPr>
              <a:t>）一些教育教学的空档问题</a:t>
            </a:r>
          </a:p>
          <a:p>
            <a:pPr indent="266700"/>
            <a:endParaRPr kumimoji="1" lang="en-US" altLang="zh-CN" sz="4000" b="1" dirty="0">
              <a:latin typeface="黑体" pitchFamily="49" charset="-122"/>
              <a:ea typeface="黑体" pitchFamily="49" charset="-122"/>
            </a:endParaRPr>
          </a:p>
        </p:txBody>
      </p:sp>
      <p:sp>
        <p:nvSpPr>
          <p:cNvPr id="3" name="Rectangle 2"/>
          <p:cNvSpPr txBox="1">
            <a:spLocks noRot="1" noChangeArrowheads="1"/>
          </p:cNvSpPr>
          <p:nvPr/>
        </p:nvSpPr>
        <p:spPr>
          <a:xfrm>
            <a:off x="610878" y="142852"/>
            <a:ext cx="5916925" cy="439189"/>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怎样开展校本研修</a:t>
            </a:r>
            <a:endParaRPr kumimoji="0" lang="zh-CN" altLang="en-US" sz="36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456101" y="1071546"/>
            <a:ext cx="4488165" cy="642943"/>
          </a:xfrm>
        </p:spPr>
        <p:txBody>
          <a:bodyPr/>
          <a:lstStyle/>
          <a:p>
            <a:pPr eaLnBrk="1" hangingPunct="1"/>
            <a:r>
              <a:rPr lang="zh-CN" altLang="en-US" sz="3600" dirty="0" smtClean="0">
                <a:latin typeface="黑体" pitchFamily="49" charset="-122"/>
                <a:ea typeface="黑体" pitchFamily="49" charset="-122"/>
              </a:rPr>
              <a:t>怎样发现问题</a:t>
            </a:r>
          </a:p>
        </p:txBody>
      </p:sp>
      <p:sp>
        <p:nvSpPr>
          <p:cNvPr id="253955" name="Rectangle 3"/>
          <p:cNvSpPr>
            <a:spLocks noGrp="1" noRot="1" noChangeArrowheads="1"/>
          </p:cNvSpPr>
          <p:nvPr>
            <p:ph type="body" idx="1"/>
          </p:nvPr>
        </p:nvSpPr>
        <p:spPr>
          <a:xfrm>
            <a:off x="610878" y="1688440"/>
            <a:ext cx="10978516" cy="4526642"/>
          </a:xfrm>
        </p:spPr>
        <p:txBody>
          <a:bodyPr/>
          <a:lstStyle/>
          <a:p>
            <a:pPr eaLnBrk="1" hangingPunct="1">
              <a:lnSpc>
                <a:spcPts val="4600"/>
              </a:lnSpc>
              <a:buFont typeface="Arial" pitchFamily="34" charset="0"/>
              <a:buNone/>
            </a:pPr>
            <a:r>
              <a:rPr lang="zh-CN" altLang="en-US" sz="2800" dirty="0" smtClean="0">
                <a:latin typeface="黑体" pitchFamily="49" charset="-122"/>
                <a:ea typeface="黑体" pitchFamily="49" charset="-122"/>
              </a:rPr>
              <a:t>来源于学生的问题：</a:t>
            </a:r>
          </a:p>
          <a:p>
            <a:pPr eaLnBrk="1" hangingPunct="1">
              <a:lnSpc>
                <a:spcPts val="4600"/>
              </a:lnSpc>
              <a:buFont typeface="Arial" pitchFamily="34" charset="0"/>
              <a:buNone/>
            </a:pPr>
            <a:r>
              <a:rPr lang="zh-CN" altLang="en-US" sz="2800" dirty="0" smtClean="0">
                <a:latin typeface="黑体" pitchFamily="49" charset="-122"/>
                <a:ea typeface="黑体" pitchFamily="49" charset="-122"/>
              </a:rPr>
              <a:t>文章题目</a:t>
            </a:r>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校本研修课题应该来源于学生</a:t>
            </a:r>
            <a:r>
              <a:rPr lang="en-US" altLang="zh-CN" sz="2800" dirty="0" smtClean="0">
                <a:latin typeface="黑体" pitchFamily="49" charset="-122"/>
                <a:ea typeface="黑体" pitchFamily="49" charset="-122"/>
              </a:rPr>
              <a:t>》</a:t>
            </a:r>
          </a:p>
          <a:p>
            <a:pPr eaLnBrk="1" hangingPunct="1">
              <a:lnSpc>
                <a:spcPts val="4600"/>
              </a:lnSpc>
              <a:buFont typeface="Arial" pitchFamily="34" charset="0"/>
              <a:buNone/>
            </a:pPr>
            <a:r>
              <a:rPr lang="zh-CN" altLang="en-US" sz="2800" dirty="0" smtClean="0">
                <a:latin typeface="黑体" pitchFamily="49" charset="-122"/>
                <a:ea typeface="黑体" pitchFamily="49" charset="-122"/>
              </a:rPr>
              <a:t>作者：张 亚  中国教师报</a:t>
            </a:r>
          </a:p>
          <a:p>
            <a:pPr eaLnBrk="1" hangingPunct="1">
              <a:lnSpc>
                <a:spcPts val="4600"/>
              </a:lnSpc>
            </a:pPr>
            <a:r>
              <a:rPr lang="zh-CN" altLang="en-US" sz="2800" dirty="0" smtClean="0">
                <a:latin typeface="黑体" pitchFamily="49" charset="-122"/>
                <a:ea typeface="黑体" pitchFamily="49" charset="-122"/>
              </a:rPr>
              <a:t>观点一：学生是学校的主体，没有学生也就没有了学校。</a:t>
            </a:r>
            <a:endParaRPr lang="zh-CN" altLang="en-US" sz="2800" dirty="0" smtClean="0">
              <a:latin typeface="黑体" pitchFamily="49" charset="-122"/>
              <a:ea typeface="黑体" pitchFamily="49" charset="-122"/>
              <a:cs typeface="Times New Roman" pitchFamily="18" charset="0"/>
            </a:endParaRPr>
          </a:p>
          <a:p>
            <a:pPr eaLnBrk="1" hangingPunct="1">
              <a:lnSpc>
                <a:spcPts val="4600"/>
              </a:lnSpc>
            </a:pPr>
            <a:r>
              <a:rPr lang="zh-CN" altLang="en-US" sz="2800" dirty="0" smtClean="0">
                <a:latin typeface="黑体" pitchFamily="49" charset="-122"/>
                <a:ea typeface="黑体" pitchFamily="49" charset="-122"/>
              </a:rPr>
              <a:t>观点二：找到适用于自己学校、自己班级的教育方法的最好的办法就是了解学生的合理要求。</a:t>
            </a:r>
          </a:p>
          <a:p>
            <a:pPr marL="0" indent="0" eaLnBrk="1" hangingPunct="1">
              <a:lnSpc>
                <a:spcPts val="4600"/>
              </a:lnSpc>
              <a:buNone/>
            </a:pPr>
            <a:r>
              <a:rPr lang="en-US" altLang="en-US" sz="2800" dirty="0" smtClean="0">
                <a:latin typeface="黑体" pitchFamily="49" charset="-122"/>
                <a:ea typeface="黑体" pitchFamily="49" charset="-122"/>
              </a:rPr>
              <a:t>例如拓展阅读的问题。</a:t>
            </a:r>
            <a:r>
              <a:rPr lang="zh-CN" altLang="en-US" sz="2800" dirty="0" smtClean="0">
                <a:latin typeface="黑体" pitchFamily="49" charset="-122"/>
                <a:ea typeface="黑体" pitchFamily="49" charset="-122"/>
              </a:rPr>
              <a:t> </a:t>
            </a:r>
          </a:p>
        </p:txBody>
      </p:sp>
      <p:sp>
        <p:nvSpPr>
          <p:cNvPr id="4" name="Rectangle 2"/>
          <p:cNvSpPr txBox="1">
            <a:spLocks noRot="1" noChangeArrowheads="1"/>
          </p:cNvSpPr>
          <p:nvPr/>
        </p:nvSpPr>
        <p:spPr>
          <a:xfrm>
            <a:off x="610878" y="142852"/>
            <a:ext cx="5916925" cy="43918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怎样开展校本研修</a:t>
            </a:r>
            <a:endParaRPr kumimoji="0" lang="zh-CN" altLang="en-US" sz="36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blinds(horizontal)">
                                      <p:cBhvr>
                                        <p:cTn id="7" dur="500"/>
                                        <p:tgtEl>
                                          <p:spTgt spid="253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3955">
                                            <p:txEl>
                                              <p:pRg st="1" end="1"/>
                                            </p:txEl>
                                          </p:spTgt>
                                        </p:tgtEl>
                                        <p:attrNameLst>
                                          <p:attrName>style.visibility</p:attrName>
                                        </p:attrNameLst>
                                      </p:cBhvr>
                                      <p:to>
                                        <p:strVal val="visible"/>
                                      </p:to>
                                    </p:set>
                                    <p:animEffect transition="in" filter="blinds(horizontal)">
                                      <p:cBhvr>
                                        <p:cTn id="12" dur="500"/>
                                        <p:tgtEl>
                                          <p:spTgt spid="253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3955">
                                            <p:txEl>
                                              <p:pRg st="2" end="2"/>
                                            </p:txEl>
                                          </p:spTgt>
                                        </p:tgtEl>
                                        <p:attrNameLst>
                                          <p:attrName>style.visibility</p:attrName>
                                        </p:attrNameLst>
                                      </p:cBhvr>
                                      <p:to>
                                        <p:strVal val="visible"/>
                                      </p:to>
                                    </p:set>
                                    <p:animEffect transition="in" filter="blinds(horizontal)">
                                      <p:cBhvr>
                                        <p:cTn id="17" dur="500"/>
                                        <p:tgtEl>
                                          <p:spTgt spid="2539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3955">
                                            <p:txEl>
                                              <p:pRg st="3" end="3"/>
                                            </p:txEl>
                                          </p:spTgt>
                                        </p:tgtEl>
                                        <p:attrNameLst>
                                          <p:attrName>style.visibility</p:attrName>
                                        </p:attrNameLst>
                                      </p:cBhvr>
                                      <p:to>
                                        <p:strVal val="visible"/>
                                      </p:to>
                                    </p:set>
                                    <p:animEffect transition="in" filter="blinds(horizontal)">
                                      <p:cBhvr>
                                        <p:cTn id="22" dur="500"/>
                                        <p:tgtEl>
                                          <p:spTgt spid="2539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3955">
                                            <p:txEl>
                                              <p:pRg st="4" end="4"/>
                                            </p:txEl>
                                          </p:spTgt>
                                        </p:tgtEl>
                                        <p:attrNameLst>
                                          <p:attrName>style.visibility</p:attrName>
                                        </p:attrNameLst>
                                      </p:cBhvr>
                                      <p:to>
                                        <p:strVal val="visible"/>
                                      </p:to>
                                    </p:set>
                                    <p:animEffect transition="in" filter="blinds(horizontal)">
                                      <p:cBhvr>
                                        <p:cTn id="27" dur="500"/>
                                        <p:tgtEl>
                                          <p:spTgt spid="2539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3955">
                                            <p:txEl>
                                              <p:pRg st="5" end="5"/>
                                            </p:txEl>
                                          </p:spTgt>
                                        </p:tgtEl>
                                        <p:attrNameLst>
                                          <p:attrName>style.visibility</p:attrName>
                                        </p:attrNameLst>
                                      </p:cBhvr>
                                      <p:to>
                                        <p:strVal val="visible"/>
                                      </p:to>
                                    </p:set>
                                    <p:animEffect transition="in" filter="blinds(horizontal)">
                                      <p:cBhvr>
                                        <p:cTn id="32" dur="500"/>
                                        <p:tgtEl>
                                          <p:spTgt spid="2539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3241655" y="1071546"/>
            <a:ext cx="4416727" cy="571505"/>
          </a:xfrm>
        </p:spPr>
        <p:txBody>
          <a:bodyPr/>
          <a:lstStyle/>
          <a:p>
            <a:pPr eaLnBrk="1" hangingPunct="1"/>
            <a:r>
              <a:rPr lang="zh-CN" altLang="en-US" sz="3600" dirty="0" smtClean="0">
                <a:latin typeface="Times New Roman" pitchFamily="18" charset="0"/>
                <a:ea typeface="黑体" pitchFamily="49" charset="-122"/>
              </a:rPr>
              <a:t>问题应具备的品质</a:t>
            </a:r>
          </a:p>
        </p:txBody>
      </p:sp>
      <p:sp>
        <p:nvSpPr>
          <p:cNvPr id="28675" name="Rectangle 3"/>
          <p:cNvSpPr>
            <a:spLocks noGrp="1" noRot="1" noChangeArrowheads="1"/>
          </p:cNvSpPr>
          <p:nvPr>
            <p:ph type="body" idx="1"/>
          </p:nvPr>
        </p:nvSpPr>
        <p:spPr>
          <a:xfrm>
            <a:off x="1098515" y="1571612"/>
            <a:ext cx="9846015" cy="4526642"/>
          </a:xfrm>
        </p:spPr>
        <p:txBody>
          <a:bodyPr/>
          <a:lstStyle/>
          <a:p>
            <a:pPr eaLnBrk="1" hangingPunct="1">
              <a:buFont typeface="Arial" pitchFamily="34" charset="0"/>
              <a:buNone/>
            </a:pPr>
            <a:r>
              <a:rPr lang="en-US" altLang="zh-CN" sz="3600" b="1" dirty="0" smtClean="0">
                <a:latin typeface="楷体_GB2312" pitchFamily="49" charset="-122"/>
                <a:ea typeface="楷体_GB2312" pitchFamily="49" charset="-122"/>
              </a:rPr>
              <a:t> </a:t>
            </a:r>
            <a:r>
              <a:rPr lang="en-US" altLang="zh-CN" dirty="0" smtClean="0">
                <a:latin typeface="黑体" pitchFamily="49" charset="-122"/>
                <a:ea typeface="黑体" pitchFamily="49" charset="-122"/>
              </a:rPr>
              <a:t>①</a:t>
            </a:r>
            <a:r>
              <a:rPr lang="zh-CN" altLang="en-US" dirty="0" smtClean="0">
                <a:latin typeface="黑体" pitchFamily="49" charset="-122"/>
                <a:ea typeface="黑体" pitchFamily="49" charset="-122"/>
              </a:rPr>
              <a:t>具体</a:t>
            </a:r>
          </a:p>
          <a:p>
            <a:pPr eaLnBrk="1" hangingPunct="1">
              <a:buFont typeface="Arial" pitchFamily="34" charset="0"/>
              <a:buNone/>
            </a:pPr>
            <a:r>
              <a:rPr lang="zh-CN" altLang="en-US" dirty="0" smtClean="0">
                <a:latin typeface="黑体" pitchFamily="49" charset="-122"/>
                <a:ea typeface="黑体" pitchFamily="49" charset="-122"/>
              </a:rPr>
              <a:t>      问题应当是在课程实施过程中学校、教师所面临的各种具体问题。</a:t>
            </a:r>
            <a:endParaRPr lang="en-US" altLang="zh-CN" dirty="0" smtClean="0">
              <a:latin typeface="黑体" pitchFamily="49" charset="-122"/>
              <a:ea typeface="黑体" pitchFamily="49" charset="-122"/>
            </a:endParaRPr>
          </a:p>
          <a:p>
            <a:pPr eaLnBrk="1" hangingPunct="1">
              <a:buFont typeface="Arial" pitchFamily="34" charset="0"/>
              <a:buNone/>
            </a:pPr>
            <a:endParaRPr lang="zh-CN" altLang="en-US" dirty="0" smtClean="0">
              <a:latin typeface="黑体" pitchFamily="49" charset="-122"/>
              <a:ea typeface="黑体" pitchFamily="49" charset="-122"/>
            </a:endParaRPr>
          </a:p>
          <a:p>
            <a:pPr eaLnBrk="1" hangingPunct="1">
              <a:buFont typeface="Arial" pitchFamily="34" charset="0"/>
              <a:buNone/>
            </a:pPr>
            <a:r>
              <a:rPr lang="zh-CN" altLang="en-US" dirty="0" smtClean="0">
                <a:latin typeface="黑体" pitchFamily="49" charset="-122"/>
                <a:ea typeface="黑体" pitchFamily="49" charset="-122"/>
              </a:rPr>
              <a:t> ②有价值、可操作</a:t>
            </a:r>
          </a:p>
          <a:p>
            <a:pPr eaLnBrk="1" hangingPunct="1"/>
            <a:r>
              <a:rPr lang="zh-CN" altLang="en-US" dirty="0" smtClean="0">
                <a:latin typeface="黑体" pitchFamily="49" charset="-122"/>
                <a:ea typeface="黑体" pitchFamily="49" charset="-122"/>
              </a:rPr>
              <a:t>     宜实不宜虚</a:t>
            </a:r>
          </a:p>
          <a:p>
            <a:pPr eaLnBrk="1" hangingPunct="1"/>
            <a:r>
              <a:rPr lang="zh-CN" altLang="en-US" dirty="0" smtClean="0">
                <a:latin typeface="黑体" pitchFamily="49" charset="-122"/>
                <a:ea typeface="黑体" pitchFamily="49" charset="-122"/>
              </a:rPr>
              <a:t>     宜小不宜大</a:t>
            </a:r>
          </a:p>
          <a:p>
            <a:pPr eaLnBrk="1" hangingPunct="1"/>
            <a:r>
              <a:rPr lang="zh-CN" altLang="en-US" dirty="0" smtClean="0">
                <a:latin typeface="黑体" pitchFamily="49" charset="-122"/>
                <a:ea typeface="黑体" pitchFamily="49" charset="-122"/>
              </a:rPr>
              <a:t>     宜易不宜难 </a:t>
            </a:r>
          </a:p>
        </p:txBody>
      </p:sp>
      <p:sp>
        <p:nvSpPr>
          <p:cNvPr id="28676" name="AutoShape 4">
            <a:hlinkClick r:id="rId2" action="ppaction://hlinksldjump" highlightClick="1"/>
          </p:cNvPr>
          <p:cNvSpPr>
            <a:spLocks noChangeArrowheads="1"/>
          </p:cNvSpPr>
          <p:nvPr/>
        </p:nvSpPr>
        <p:spPr bwMode="auto">
          <a:xfrm>
            <a:off x="9860333" y="6324600"/>
            <a:ext cx="711570" cy="381000"/>
          </a:xfrm>
          <a:prstGeom prst="actionButtonForwardNext">
            <a:avLst/>
          </a:prstGeom>
          <a:solidFill>
            <a:schemeClr val="bg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5" name="Rectangle 2"/>
          <p:cNvSpPr txBox="1">
            <a:spLocks noRot="1" noChangeArrowheads="1"/>
          </p:cNvSpPr>
          <p:nvPr/>
        </p:nvSpPr>
        <p:spPr>
          <a:xfrm>
            <a:off x="610878" y="142852"/>
            <a:ext cx="5916925" cy="43918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怎样开展校本研修</a:t>
            </a:r>
            <a:endParaRPr kumimoji="0" lang="zh-CN" altLang="en-US" sz="36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610878" y="1071545"/>
            <a:ext cx="6928457" cy="714381"/>
          </a:xfrm>
        </p:spPr>
        <p:txBody>
          <a:bodyPr/>
          <a:lstStyle/>
          <a:p>
            <a:pPr eaLnBrk="1" hangingPunct="1"/>
            <a:r>
              <a:rPr lang="en-US" altLang="zh-CN" sz="3600" b="1" dirty="0" smtClean="0">
                <a:solidFill>
                  <a:schemeClr val="tx1"/>
                </a:solidFill>
                <a:latin typeface="黑体" pitchFamily="49" charset="-122"/>
                <a:ea typeface="黑体" pitchFamily="49" charset="-122"/>
              </a:rPr>
              <a:t>2.</a:t>
            </a:r>
            <a:r>
              <a:rPr lang="zh-CN" altLang="en-US" sz="3600" b="1" dirty="0" smtClean="0">
                <a:solidFill>
                  <a:schemeClr val="tx1"/>
                </a:solidFill>
                <a:latin typeface="黑体" pitchFamily="49" charset="-122"/>
                <a:ea typeface="黑体" pitchFamily="49" charset="-122"/>
              </a:rPr>
              <a:t>寻求合作（校本研修联合体） </a:t>
            </a:r>
          </a:p>
        </p:txBody>
      </p:sp>
      <p:sp>
        <p:nvSpPr>
          <p:cNvPr id="34819" name="Rectangle 3"/>
          <p:cNvSpPr>
            <a:spLocks noGrp="1" noRot="1" noChangeArrowheads="1"/>
          </p:cNvSpPr>
          <p:nvPr>
            <p:ph type="body" idx="1"/>
          </p:nvPr>
        </p:nvSpPr>
        <p:spPr>
          <a:xfrm>
            <a:off x="384135" y="1857364"/>
            <a:ext cx="11393598" cy="4200540"/>
          </a:xfrm>
        </p:spPr>
        <p:txBody>
          <a:bodyPr/>
          <a:lstStyle/>
          <a:p>
            <a:pPr eaLnBrk="1" hangingPunct="1">
              <a:buFont typeface="Arial" pitchFamily="34" charset="0"/>
              <a:buNone/>
            </a:pPr>
            <a:r>
              <a:rPr lang="en-US" altLang="zh-CN" b="1" dirty="0" smtClean="0">
                <a:latin typeface="Times New Roman" pitchFamily="18" charset="0"/>
                <a:ea typeface="宋体" pitchFamily="2" charset="-122"/>
              </a:rPr>
              <a:t>            </a:t>
            </a:r>
            <a:r>
              <a:rPr lang="zh-CN" altLang="en-US" dirty="0" smtClean="0">
                <a:latin typeface="黑体" pitchFamily="49" charset="-122"/>
                <a:ea typeface="黑体" pitchFamily="49" charset="-122"/>
              </a:rPr>
              <a:t>著名教育家卡耐基认为：“学习中有两种东西是最重要的，一是信心，二是与人合作。一个人的成功，</a:t>
            </a:r>
            <a:r>
              <a:rPr lang="en-US" altLang="zh-CN" dirty="0" smtClean="0">
                <a:latin typeface="黑体" pitchFamily="49" charset="-122"/>
                <a:ea typeface="黑体" pitchFamily="49" charset="-122"/>
              </a:rPr>
              <a:t>15</a:t>
            </a:r>
            <a:r>
              <a:rPr lang="zh-CN" altLang="en-US" dirty="0" smtClean="0">
                <a:latin typeface="黑体" pitchFamily="49" charset="-122"/>
                <a:ea typeface="黑体" pitchFamily="49" charset="-122"/>
              </a:rPr>
              <a:t>％靠专业知识，</a:t>
            </a:r>
            <a:r>
              <a:rPr lang="en-US" altLang="zh-CN" dirty="0" smtClean="0">
                <a:latin typeface="黑体" pitchFamily="49" charset="-122"/>
                <a:ea typeface="黑体" pitchFamily="49" charset="-122"/>
              </a:rPr>
              <a:t>85</a:t>
            </a:r>
            <a:r>
              <a:rPr lang="zh-CN" altLang="en-US" dirty="0" smtClean="0">
                <a:latin typeface="黑体" pitchFamily="49" charset="-122"/>
                <a:ea typeface="黑体" pitchFamily="49" charset="-122"/>
              </a:rPr>
              <a:t>％靠人际关系和处世技巧。所谓处世技巧和人际关系指的就是学会合作。” </a:t>
            </a:r>
          </a:p>
          <a:p>
            <a:pPr eaLnBrk="1" hangingPunct="1">
              <a:buFont typeface="Arial" pitchFamily="34" charset="0"/>
              <a:buNone/>
            </a:pPr>
            <a:r>
              <a:rPr lang="zh-CN" altLang="en-US" dirty="0" smtClean="0">
                <a:latin typeface="黑体" pitchFamily="49" charset="-122"/>
                <a:ea typeface="黑体" pitchFamily="49" charset="-122"/>
              </a:rPr>
              <a:t>     “校本研修联合体”成员之间的真诚交流所引发的思想碰撞和交锋，能深化认识，丰富教师内心世界，共享成果。同伴和专业人员对教师提供咨询、建议乃至批判，对校本研修非常重要。（举例：备说讲评）</a:t>
            </a:r>
          </a:p>
          <a:p>
            <a:pPr eaLnBrk="1" hangingPunct="1"/>
            <a:endParaRPr lang="en-US" altLang="zh-CN" b="1" dirty="0" smtClean="0">
              <a:ea typeface="宋体" pitchFamily="2" charset="-122"/>
            </a:endParaRPr>
          </a:p>
        </p:txBody>
      </p:sp>
      <p:sp>
        <p:nvSpPr>
          <p:cNvPr id="4" name="Rectangle 2"/>
          <p:cNvSpPr txBox="1">
            <a:spLocks noRot="1" noChangeArrowheads="1"/>
          </p:cNvSpPr>
          <p:nvPr/>
        </p:nvSpPr>
        <p:spPr>
          <a:xfrm>
            <a:off x="610878" y="142852"/>
            <a:ext cx="5916925" cy="43918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怎样开展校本研修</a:t>
            </a:r>
            <a:endParaRPr kumimoji="0" lang="zh-CN" altLang="en-US" sz="36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p:nvPr/>
        </p:nvSpPr>
        <p:spPr>
          <a:xfrm>
            <a:off x="1385407" y="1633038"/>
            <a:ext cx="9106256" cy="3164114"/>
          </a:xfrm>
          <a:prstGeom prst="rect">
            <a:avLst/>
          </a:prstGeom>
          <a:noFill/>
        </p:spPr>
        <p:txBody>
          <a:bodyPr wrap="square" rtlCol="0">
            <a:spAutoFit/>
          </a:bodyPr>
          <a:lstStyle/>
          <a:p>
            <a:pPr>
              <a:lnSpc>
                <a:spcPts val="4840"/>
              </a:lnSpc>
            </a:pPr>
            <a:r>
              <a:rPr lang="zh-CN" altLang="en-US" sz="2800" dirty="0" smtClean="0">
                <a:latin typeface="黑体" pitchFamily="49" charset="-122"/>
                <a:ea typeface="黑体" pitchFamily="49" charset="-122"/>
              </a:rPr>
              <a:t>    在网络时代，教师的专业发展将发生彻底的改变，教师的角色正在</a:t>
            </a:r>
            <a:r>
              <a:rPr lang="zh-CN" altLang="en-US" sz="2800" dirty="0" smtClean="0">
                <a:solidFill>
                  <a:srgbClr val="FF0000"/>
                </a:solidFill>
                <a:latin typeface="黑体" pitchFamily="49" charset="-122"/>
                <a:ea typeface="黑体" pitchFamily="49" charset="-122"/>
              </a:rPr>
              <a:t>从</a:t>
            </a:r>
            <a:r>
              <a:rPr lang="zh-CN" altLang="en-US" sz="2800" b="1" dirty="0" smtClean="0">
                <a:solidFill>
                  <a:srgbClr val="FF0000"/>
                </a:solidFill>
                <a:latin typeface="黑体" pitchFamily="49" charset="-122"/>
                <a:ea typeface="黑体" pitchFamily="49" charset="-122"/>
              </a:rPr>
              <a:t>原来的知识的传授者逐步向教育教学问题的分析者、教学的设计者、教学策略的决策者、教学过程的组织者转变。</a:t>
            </a:r>
            <a:r>
              <a:rPr lang="zh-CN" altLang="en-US" sz="2800" dirty="0" smtClean="0">
                <a:latin typeface="黑体" pitchFamily="49" charset="-122"/>
                <a:ea typeface="黑体" pitchFamily="49" charset="-122"/>
              </a:rPr>
              <a:t>随着现代网络技术的飞速发展，使我们每一个教师都成为了网络的受益者、运用者和学习者。</a:t>
            </a:r>
          </a:p>
        </p:txBody>
      </p:sp>
    </p:spTree>
    <p:extLst>
      <p:ext uri="{BB962C8B-B14F-4D97-AF65-F5344CB8AC3E}">
        <p14:creationId xmlns:p14="http://schemas.microsoft.com/office/powerpoint/2010/main" val="96633800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1" name="Rectangle 3"/>
          <p:cNvSpPr>
            <a:spLocks noGrp="1" noRot="1" noChangeArrowheads="1"/>
          </p:cNvSpPr>
          <p:nvPr>
            <p:ph type="body" idx="1"/>
          </p:nvPr>
        </p:nvSpPr>
        <p:spPr>
          <a:xfrm>
            <a:off x="1098516" y="2571744"/>
            <a:ext cx="9501254" cy="2286016"/>
          </a:xfrm>
        </p:spPr>
        <p:txBody>
          <a:bodyPr/>
          <a:lstStyle/>
          <a:p>
            <a:pPr algn="just" eaLnBrk="1" hangingPunct="1">
              <a:lnSpc>
                <a:spcPct val="120000"/>
              </a:lnSpc>
              <a:buFont typeface="Arial" pitchFamily="34" charset="0"/>
              <a:buNone/>
              <a:defRPr/>
            </a:pPr>
            <a:r>
              <a:rPr lang="en-US" altLang="zh-CN" sz="4000" b="1" dirty="0" smtClean="0">
                <a:solidFill>
                  <a:srgbClr val="FFFF99"/>
                </a:solidFill>
                <a:latin typeface="楷体_GB2312" pitchFamily="49" charset="-122"/>
                <a:ea typeface="楷体_GB2312" pitchFamily="49" charset="-122"/>
              </a:rPr>
              <a:t>     </a:t>
            </a:r>
            <a:r>
              <a:rPr lang="zh-CN" altLang="en-US" dirty="0" smtClean="0">
                <a:latin typeface="黑体" pitchFamily="49" charset="-122"/>
                <a:ea typeface="黑体" pitchFamily="49" charset="-122"/>
              </a:rPr>
              <a:t>所谓的校本研究方案就是依据一定的教育理论，对要解决的校本问题的方法、途径、步骤进行仔细设计，并明确所要达到的目标的计划。</a:t>
            </a:r>
          </a:p>
        </p:txBody>
      </p:sp>
      <p:sp>
        <p:nvSpPr>
          <p:cNvPr id="4" name="矩形 3"/>
          <p:cNvSpPr/>
          <p:nvPr/>
        </p:nvSpPr>
        <p:spPr>
          <a:xfrm>
            <a:off x="669887" y="1354128"/>
            <a:ext cx="5184151" cy="646112"/>
          </a:xfrm>
          <a:prstGeom prst="rect">
            <a:avLst/>
          </a:prstGeom>
        </p:spPr>
        <p:txBody>
          <a:bodyPr wrap="square">
            <a:spAutoFit/>
          </a:bodyPr>
          <a:lstStyle/>
          <a:p>
            <a:pPr eaLnBrk="1" hangingPunct="1">
              <a:defRPr/>
            </a:pPr>
            <a:r>
              <a:rPr lang="en-US" altLang="zh-CN" sz="3600" b="1" kern="0" dirty="0">
                <a:latin typeface="黑体" pitchFamily="49" charset="-122"/>
                <a:ea typeface="黑体" pitchFamily="49" charset="-122"/>
                <a:cs typeface="+mj-cs"/>
              </a:rPr>
              <a:t>3.</a:t>
            </a:r>
            <a:r>
              <a:rPr lang="zh-CN" altLang="en-US" sz="3600" b="1" kern="0" dirty="0">
                <a:latin typeface="黑体" pitchFamily="49" charset="-122"/>
                <a:ea typeface="黑体" pitchFamily="49" charset="-122"/>
                <a:cs typeface="+mj-cs"/>
              </a:rPr>
              <a:t>校本研究方案的设计</a:t>
            </a:r>
          </a:p>
        </p:txBody>
      </p:sp>
      <p:sp>
        <p:nvSpPr>
          <p:cNvPr id="5" name="Rectangle 2"/>
          <p:cNvSpPr>
            <a:spLocks noGrp="1" noRot="1" noChangeArrowheads="1"/>
          </p:cNvSpPr>
          <p:nvPr>
            <p:ph type="title"/>
          </p:nvPr>
        </p:nvSpPr>
        <p:spPr>
          <a:xfrm>
            <a:off x="610878" y="142852"/>
            <a:ext cx="5916925" cy="439189"/>
          </a:xfrm>
        </p:spPr>
        <p:txBody>
          <a:bodyPr/>
          <a:lstStyle/>
          <a:p>
            <a:pPr eaLnBrk="1" hangingPunct="1"/>
            <a:r>
              <a:rPr lang="zh-CN" altLang="en-US" sz="3600" b="1" dirty="0" smtClean="0">
                <a:solidFill>
                  <a:schemeClr val="accent2"/>
                </a:solidFill>
                <a:latin typeface="微软雅黑" pitchFamily="34" charset="-122"/>
                <a:ea typeface="微软雅黑" pitchFamily="34" charset="-122"/>
              </a:rPr>
              <a:t>怎样开展校本研修</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blinds(horizontal)">
                                      <p:cBhvr>
                                        <p:cTn id="7" dur="500"/>
                                        <p:tgtEl>
                                          <p:spTgt spid="288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669887" y="1071546"/>
            <a:ext cx="6610646" cy="957282"/>
          </a:xfrm>
        </p:spPr>
        <p:txBody>
          <a:bodyPr/>
          <a:lstStyle/>
          <a:p>
            <a:pPr eaLnBrk="1" hangingPunct="1"/>
            <a:r>
              <a:rPr lang="zh-CN" altLang="en-US" sz="3600" dirty="0" smtClean="0">
                <a:latin typeface="黑体" pitchFamily="49" charset="-122"/>
                <a:ea typeface="黑体" pitchFamily="49" charset="-122"/>
              </a:rPr>
              <a:t>下列问题有助于我们制定方案</a:t>
            </a:r>
          </a:p>
        </p:txBody>
      </p:sp>
      <p:sp>
        <p:nvSpPr>
          <p:cNvPr id="289795" name="Rectangle 3"/>
          <p:cNvSpPr>
            <a:spLocks noGrp="1" noRot="1" noChangeArrowheads="1"/>
          </p:cNvSpPr>
          <p:nvPr>
            <p:ph type="body" idx="1"/>
          </p:nvPr>
        </p:nvSpPr>
        <p:spPr>
          <a:xfrm>
            <a:off x="1098515" y="2101854"/>
            <a:ext cx="9801496" cy="3613162"/>
          </a:xfrm>
        </p:spPr>
        <p:txBody>
          <a:bodyPr/>
          <a:lstStyle/>
          <a:p>
            <a:pPr algn="just" eaLnBrk="1" hangingPunct="1">
              <a:lnSpc>
                <a:spcPct val="110000"/>
              </a:lnSpc>
              <a:buFont typeface="Arial" pitchFamily="34" charset="0"/>
              <a:buNone/>
            </a:pPr>
            <a:r>
              <a:rPr lang="en-US" altLang="zh-CN" b="1" dirty="0" smtClean="0">
                <a:latin typeface="楷体_GB2312" pitchFamily="49" charset="-122"/>
                <a:ea typeface="仿宋_GB2312"/>
              </a:rPr>
              <a:t>①</a:t>
            </a:r>
            <a:r>
              <a:rPr lang="zh-CN" altLang="en-US" b="1" dirty="0" smtClean="0">
                <a:latin typeface="楷体_GB2312" pitchFamily="49" charset="-122"/>
                <a:ea typeface="仿宋_GB2312"/>
              </a:rPr>
              <a:t>为解决这个问题，你有什么样的近期、中期和长期计划</a:t>
            </a:r>
            <a:r>
              <a:rPr lang="en-US" altLang="zh-CN" b="1" dirty="0" smtClean="0">
                <a:latin typeface="楷体_GB2312" pitchFamily="49" charset="-122"/>
                <a:ea typeface="仿宋_GB2312"/>
              </a:rPr>
              <a:t>? </a:t>
            </a:r>
          </a:p>
          <a:p>
            <a:pPr algn="just" eaLnBrk="1" hangingPunct="1">
              <a:lnSpc>
                <a:spcPct val="110000"/>
              </a:lnSpc>
              <a:buFont typeface="Arial" pitchFamily="34" charset="0"/>
              <a:buNone/>
            </a:pPr>
            <a:r>
              <a:rPr lang="en-US" altLang="zh-CN" b="1" dirty="0" smtClean="0">
                <a:latin typeface="楷体_GB2312" pitchFamily="49" charset="-122"/>
                <a:ea typeface="仿宋_GB2312"/>
              </a:rPr>
              <a:t>②</a:t>
            </a:r>
            <a:r>
              <a:rPr lang="zh-CN" altLang="en-US" b="1" dirty="0" smtClean="0">
                <a:latin typeface="楷体_GB2312" pitchFamily="49" charset="-122"/>
                <a:ea typeface="仿宋_GB2312"/>
              </a:rPr>
              <a:t>你准备通过什么途径、运用何种策略、采取哪些方法来研究这个问题 </a:t>
            </a:r>
            <a:r>
              <a:rPr lang="en-US" altLang="zh-CN" b="1" dirty="0" smtClean="0">
                <a:latin typeface="楷体_GB2312" pitchFamily="49" charset="-122"/>
                <a:ea typeface="仿宋_GB2312"/>
              </a:rPr>
              <a:t>? </a:t>
            </a:r>
          </a:p>
          <a:p>
            <a:pPr algn="just" eaLnBrk="1" hangingPunct="1">
              <a:lnSpc>
                <a:spcPct val="110000"/>
              </a:lnSpc>
              <a:buFont typeface="Arial" pitchFamily="34" charset="0"/>
              <a:buNone/>
            </a:pPr>
            <a:r>
              <a:rPr lang="en-US" altLang="zh-CN" b="1" dirty="0" smtClean="0">
                <a:latin typeface="楷体_GB2312" pitchFamily="49" charset="-122"/>
                <a:ea typeface="仿宋_GB2312"/>
              </a:rPr>
              <a:t>③</a:t>
            </a:r>
            <a:r>
              <a:rPr lang="zh-CN" altLang="en-US" b="1" dirty="0" smtClean="0">
                <a:latin typeface="楷体_GB2312" pitchFamily="49" charset="-122"/>
                <a:ea typeface="仿宋_GB2312"/>
              </a:rPr>
              <a:t>你估计在解决问题的过程中可能会遇到哪些困难 </a:t>
            </a:r>
            <a:r>
              <a:rPr lang="en-US" altLang="zh-CN" b="1" dirty="0" smtClean="0">
                <a:latin typeface="楷体_GB2312" pitchFamily="49" charset="-122"/>
                <a:ea typeface="仿宋_GB2312"/>
              </a:rPr>
              <a:t>? </a:t>
            </a:r>
            <a:r>
              <a:rPr lang="zh-CN" altLang="en-US" b="1" dirty="0" smtClean="0">
                <a:latin typeface="楷体_GB2312" pitchFamily="49" charset="-122"/>
                <a:ea typeface="仿宋_GB2312"/>
              </a:rPr>
              <a:t>对克服这些困难你有准备了吗 </a:t>
            </a:r>
            <a:r>
              <a:rPr lang="en-US" altLang="zh-CN" b="1" dirty="0" smtClean="0">
                <a:latin typeface="楷体_GB2312" pitchFamily="49" charset="-122"/>
                <a:ea typeface="仿宋_GB2312"/>
              </a:rPr>
              <a:t>? </a:t>
            </a:r>
          </a:p>
        </p:txBody>
      </p:sp>
      <p:sp>
        <p:nvSpPr>
          <p:cNvPr id="4" name="Rectangle 2"/>
          <p:cNvSpPr txBox="1">
            <a:spLocks noRot="1" noChangeArrowheads="1"/>
          </p:cNvSpPr>
          <p:nvPr/>
        </p:nvSpPr>
        <p:spPr>
          <a:xfrm>
            <a:off x="610878" y="142852"/>
            <a:ext cx="5916925" cy="43918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怎样开展校本研修</a:t>
            </a:r>
            <a:endParaRPr kumimoji="0" lang="zh-CN" altLang="en-US" sz="36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blinds(horizontal)">
                                      <p:cBhvr>
                                        <p:cTn id="7" dur="500"/>
                                        <p:tgtEl>
                                          <p:spTgt spid="289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9795">
                                            <p:txEl>
                                              <p:pRg st="1" end="1"/>
                                            </p:txEl>
                                          </p:spTgt>
                                        </p:tgtEl>
                                        <p:attrNameLst>
                                          <p:attrName>style.visibility</p:attrName>
                                        </p:attrNameLst>
                                      </p:cBhvr>
                                      <p:to>
                                        <p:strVal val="visible"/>
                                      </p:to>
                                    </p:set>
                                    <p:animEffect transition="in" filter="blinds(horizontal)">
                                      <p:cBhvr>
                                        <p:cTn id="12" dur="500"/>
                                        <p:tgtEl>
                                          <p:spTgt spid="289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9795">
                                            <p:txEl>
                                              <p:pRg st="2" end="2"/>
                                            </p:txEl>
                                          </p:spTgt>
                                        </p:tgtEl>
                                        <p:attrNameLst>
                                          <p:attrName>style.visibility</p:attrName>
                                        </p:attrNameLst>
                                      </p:cBhvr>
                                      <p:to>
                                        <p:strVal val="visible"/>
                                      </p:to>
                                    </p:set>
                                    <p:animEffect transition="in" filter="blinds(horizontal)">
                                      <p:cBhvr>
                                        <p:cTn id="17" dur="500"/>
                                        <p:tgtEl>
                                          <p:spTgt spid="289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8" name="Rectangle 2"/>
          <p:cNvSpPr>
            <a:spLocks noGrp="1" noRot="1" noChangeArrowheads="1"/>
          </p:cNvSpPr>
          <p:nvPr>
            <p:ph type="title"/>
          </p:nvPr>
        </p:nvSpPr>
        <p:spPr>
          <a:xfrm>
            <a:off x="1670019" y="2000240"/>
            <a:ext cx="2339213" cy="3429024"/>
          </a:xfrm>
        </p:spPr>
        <p:txBody>
          <a:bodyPr/>
          <a:lstStyle/>
          <a:p>
            <a:pPr eaLnBrk="1" hangingPunct="1">
              <a:defRPr/>
            </a:pPr>
            <a:r>
              <a:rPr lang="zh-CN" altLang="en-US" sz="3600" dirty="0" smtClean="0">
                <a:latin typeface="黑体" pitchFamily="49" charset="-122"/>
                <a:ea typeface="黑体" pitchFamily="49" charset="-122"/>
              </a:rPr>
              <a:t> </a:t>
            </a:r>
            <a:r>
              <a:rPr lang="zh-CN" altLang="en-US" sz="3600" dirty="0" smtClean="0">
                <a:solidFill>
                  <a:srgbClr val="C00000"/>
                </a:solidFill>
                <a:latin typeface="黑体" pitchFamily="49" charset="-122"/>
                <a:ea typeface="黑体" pitchFamily="49" charset="-122"/>
              </a:rPr>
              <a:t>关于</a:t>
            </a:r>
            <a:r>
              <a:rPr lang="en-US" altLang="zh-CN" sz="3600" dirty="0" smtClean="0">
                <a:solidFill>
                  <a:srgbClr val="C00000"/>
                </a:solidFill>
                <a:latin typeface="黑体" pitchFamily="49" charset="-122"/>
                <a:ea typeface="黑体" pitchFamily="49" charset="-122"/>
              </a:rPr>
              <a:t/>
            </a:r>
            <a:br>
              <a:rPr lang="en-US" altLang="zh-CN" sz="3600" dirty="0" smtClean="0">
                <a:solidFill>
                  <a:srgbClr val="C00000"/>
                </a:solidFill>
                <a:latin typeface="黑体" pitchFamily="49" charset="-122"/>
                <a:ea typeface="黑体" pitchFamily="49" charset="-122"/>
              </a:rPr>
            </a:br>
            <a:r>
              <a:rPr lang="en-US" altLang="zh-CN" sz="3600" dirty="0" smtClean="0">
                <a:solidFill>
                  <a:srgbClr val="C00000"/>
                </a:solidFill>
                <a:latin typeface="黑体" pitchFamily="49" charset="-122"/>
                <a:ea typeface="黑体" pitchFamily="49" charset="-122"/>
              </a:rPr>
              <a:t> </a:t>
            </a:r>
            <a:r>
              <a:rPr lang="zh-CN" altLang="en-US" sz="3600" dirty="0" smtClean="0">
                <a:solidFill>
                  <a:srgbClr val="C00000"/>
                </a:solidFill>
                <a:latin typeface="黑体" pitchFamily="49" charset="-122"/>
                <a:ea typeface="黑体" pitchFamily="49" charset="-122"/>
              </a:rPr>
              <a:t>校本</a:t>
            </a:r>
            <a:r>
              <a:rPr lang="en-US" altLang="zh-CN" sz="3600" dirty="0" smtClean="0">
                <a:solidFill>
                  <a:srgbClr val="C00000"/>
                </a:solidFill>
                <a:latin typeface="黑体" pitchFamily="49" charset="-122"/>
                <a:ea typeface="黑体" pitchFamily="49" charset="-122"/>
              </a:rPr>
              <a:t/>
            </a:r>
            <a:br>
              <a:rPr lang="en-US" altLang="zh-CN" sz="3600" dirty="0" smtClean="0">
                <a:solidFill>
                  <a:srgbClr val="C00000"/>
                </a:solidFill>
                <a:latin typeface="黑体" pitchFamily="49" charset="-122"/>
                <a:ea typeface="黑体" pitchFamily="49" charset="-122"/>
              </a:rPr>
            </a:br>
            <a:r>
              <a:rPr lang="en-US" altLang="zh-CN" sz="3600" dirty="0" smtClean="0">
                <a:solidFill>
                  <a:srgbClr val="C00000"/>
                </a:solidFill>
                <a:latin typeface="黑体" pitchFamily="49" charset="-122"/>
                <a:ea typeface="黑体" pitchFamily="49" charset="-122"/>
              </a:rPr>
              <a:t> </a:t>
            </a:r>
            <a:r>
              <a:rPr lang="zh-CN" altLang="en-US" sz="3600" dirty="0" smtClean="0">
                <a:solidFill>
                  <a:srgbClr val="C00000"/>
                </a:solidFill>
                <a:latin typeface="黑体" pitchFamily="49" charset="-122"/>
                <a:ea typeface="黑体" pitchFamily="49" charset="-122"/>
              </a:rPr>
              <a:t>研究</a:t>
            </a:r>
            <a:r>
              <a:rPr lang="en-US" altLang="zh-CN" sz="3600" dirty="0" smtClean="0">
                <a:solidFill>
                  <a:srgbClr val="C00000"/>
                </a:solidFill>
                <a:latin typeface="黑体" pitchFamily="49" charset="-122"/>
                <a:ea typeface="黑体" pitchFamily="49" charset="-122"/>
              </a:rPr>
              <a:t/>
            </a:r>
            <a:br>
              <a:rPr lang="en-US" altLang="zh-CN" sz="3600" dirty="0" smtClean="0">
                <a:solidFill>
                  <a:srgbClr val="C00000"/>
                </a:solidFill>
                <a:latin typeface="黑体" pitchFamily="49" charset="-122"/>
                <a:ea typeface="黑体" pitchFamily="49" charset="-122"/>
              </a:rPr>
            </a:br>
            <a:r>
              <a:rPr lang="en-US" altLang="zh-CN" sz="3600" dirty="0" smtClean="0">
                <a:solidFill>
                  <a:srgbClr val="C00000"/>
                </a:solidFill>
                <a:latin typeface="黑体" pitchFamily="49" charset="-122"/>
                <a:ea typeface="黑体" pitchFamily="49" charset="-122"/>
              </a:rPr>
              <a:t> </a:t>
            </a:r>
            <a:r>
              <a:rPr lang="zh-CN" altLang="en-US" sz="3600" dirty="0" smtClean="0">
                <a:solidFill>
                  <a:srgbClr val="C00000"/>
                </a:solidFill>
                <a:latin typeface="黑体" pitchFamily="49" charset="-122"/>
                <a:ea typeface="黑体" pitchFamily="49" charset="-122"/>
              </a:rPr>
              <a:t>方案</a:t>
            </a:r>
            <a:r>
              <a:rPr lang="en-US" altLang="zh-CN" sz="3600" dirty="0" smtClean="0">
                <a:solidFill>
                  <a:srgbClr val="C00000"/>
                </a:solidFill>
                <a:latin typeface="黑体" pitchFamily="49" charset="-122"/>
                <a:ea typeface="黑体" pitchFamily="49" charset="-122"/>
              </a:rPr>
              <a:t/>
            </a:r>
            <a:br>
              <a:rPr lang="en-US" altLang="zh-CN" sz="3600" dirty="0" smtClean="0">
                <a:solidFill>
                  <a:srgbClr val="C00000"/>
                </a:solidFill>
                <a:latin typeface="黑体" pitchFamily="49" charset="-122"/>
                <a:ea typeface="黑体" pitchFamily="49" charset="-122"/>
              </a:rPr>
            </a:br>
            <a:r>
              <a:rPr lang="zh-CN" altLang="en-US" sz="3600" dirty="0" smtClean="0">
                <a:solidFill>
                  <a:srgbClr val="C00000"/>
                </a:solidFill>
                <a:latin typeface="黑体" pitchFamily="49" charset="-122"/>
                <a:ea typeface="黑体" pitchFamily="49" charset="-122"/>
              </a:rPr>
              <a:t>的</a:t>
            </a:r>
            <a:r>
              <a:rPr lang="en-US" altLang="zh-CN" sz="3600" dirty="0" smtClean="0">
                <a:solidFill>
                  <a:srgbClr val="C00000"/>
                </a:solidFill>
                <a:latin typeface="黑体" pitchFamily="49" charset="-122"/>
                <a:ea typeface="黑体" pitchFamily="49" charset="-122"/>
              </a:rPr>
              <a:t/>
            </a:r>
            <a:br>
              <a:rPr lang="en-US" altLang="zh-CN" sz="3600" dirty="0" smtClean="0">
                <a:solidFill>
                  <a:srgbClr val="C00000"/>
                </a:solidFill>
                <a:latin typeface="黑体" pitchFamily="49" charset="-122"/>
                <a:ea typeface="黑体" pitchFamily="49" charset="-122"/>
              </a:rPr>
            </a:br>
            <a:r>
              <a:rPr lang="en-US" altLang="zh-CN" sz="3600" dirty="0" smtClean="0">
                <a:solidFill>
                  <a:srgbClr val="C00000"/>
                </a:solidFill>
                <a:latin typeface="黑体" pitchFamily="49" charset="-122"/>
                <a:ea typeface="黑体" pitchFamily="49" charset="-122"/>
              </a:rPr>
              <a:t> </a:t>
            </a:r>
            <a:r>
              <a:rPr lang="zh-CN" altLang="en-US" sz="3600" dirty="0" smtClean="0">
                <a:solidFill>
                  <a:srgbClr val="C00000"/>
                </a:solidFill>
                <a:latin typeface="黑体" pitchFamily="49" charset="-122"/>
                <a:ea typeface="黑体" pitchFamily="49" charset="-122"/>
              </a:rPr>
              <a:t>格式</a:t>
            </a:r>
          </a:p>
        </p:txBody>
      </p:sp>
      <p:sp>
        <p:nvSpPr>
          <p:cNvPr id="290819" name="Rectangle 3"/>
          <p:cNvSpPr>
            <a:spLocks noGrp="1" noRot="1" noChangeArrowheads="1"/>
          </p:cNvSpPr>
          <p:nvPr>
            <p:ph type="body" idx="1"/>
          </p:nvPr>
        </p:nvSpPr>
        <p:spPr>
          <a:xfrm>
            <a:off x="4884729" y="928670"/>
            <a:ext cx="4887518" cy="5638800"/>
          </a:xfrm>
        </p:spPr>
        <p:txBody>
          <a:bodyPr/>
          <a:lstStyle/>
          <a:p>
            <a:pPr>
              <a:spcBef>
                <a:spcPct val="0"/>
              </a:spcBef>
              <a:buClrTx/>
              <a:buFontTx/>
              <a:buNone/>
            </a:pPr>
            <a:r>
              <a:rPr lang="en-US" altLang="zh-CN" sz="3600" b="1" dirty="0" smtClean="0">
                <a:latin typeface="幼圆" pitchFamily="49" charset="-122"/>
                <a:ea typeface="幼圆" pitchFamily="49" charset="-122"/>
              </a:rPr>
              <a:t>  </a:t>
            </a:r>
          </a:p>
          <a:p>
            <a:pPr>
              <a:lnSpc>
                <a:spcPts val="4300"/>
              </a:lnSpc>
              <a:spcBef>
                <a:spcPct val="0"/>
              </a:spcBef>
              <a:buFont typeface="Wingdings" pitchFamily="2" charset="2"/>
              <a:buChar char="Ø"/>
            </a:pPr>
            <a:r>
              <a:rPr lang="zh-CN" altLang="en-US" dirty="0" smtClean="0">
                <a:latin typeface="黑体" pitchFamily="49" charset="-122"/>
                <a:ea typeface="黑体" pitchFamily="49" charset="-122"/>
              </a:rPr>
              <a:t>问题研究的缘由和意义</a:t>
            </a:r>
          </a:p>
          <a:p>
            <a:pPr>
              <a:lnSpc>
                <a:spcPts val="4300"/>
              </a:lnSpc>
              <a:spcBef>
                <a:spcPct val="0"/>
              </a:spcBef>
              <a:buFont typeface="Wingdings" pitchFamily="2" charset="2"/>
              <a:buChar char="Ø"/>
            </a:pPr>
            <a:r>
              <a:rPr lang="zh-CN" altLang="en-US" dirty="0" smtClean="0">
                <a:latin typeface="黑体" pitchFamily="49" charset="-122"/>
                <a:ea typeface="黑体" pitchFamily="49" charset="-122"/>
              </a:rPr>
              <a:t>关键词语的界定</a:t>
            </a:r>
          </a:p>
          <a:p>
            <a:pPr>
              <a:lnSpc>
                <a:spcPts val="4300"/>
              </a:lnSpc>
              <a:spcBef>
                <a:spcPct val="0"/>
              </a:spcBef>
              <a:buFont typeface="Wingdings" pitchFamily="2" charset="2"/>
              <a:buChar char="Ø"/>
            </a:pPr>
            <a:r>
              <a:rPr lang="zh-CN" altLang="en-US" dirty="0" smtClean="0">
                <a:latin typeface="黑体" pitchFamily="49" charset="-122"/>
                <a:ea typeface="黑体" pitchFamily="49" charset="-122"/>
              </a:rPr>
              <a:t>研究的目的与内容</a:t>
            </a:r>
          </a:p>
          <a:p>
            <a:pPr>
              <a:lnSpc>
                <a:spcPts val="4300"/>
              </a:lnSpc>
              <a:spcBef>
                <a:spcPct val="0"/>
              </a:spcBef>
              <a:buFont typeface="Wingdings" pitchFamily="2" charset="2"/>
              <a:buChar char="Ø"/>
            </a:pPr>
            <a:r>
              <a:rPr lang="zh-CN" altLang="en-US" dirty="0" smtClean="0">
                <a:latin typeface="黑体" pitchFamily="49" charset="-122"/>
                <a:ea typeface="黑体" pitchFamily="49" charset="-122"/>
              </a:rPr>
              <a:t>研究的对象</a:t>
            </a:r>
          </a:p>
          <a:p>
            <a:pPr>
              <a:lnSpc>
                <a:spcPts val="4300"/>
              </a:lnSpc>
              <a:spcBef>
                <a:spcPct val="0"/>
              </a:spcBef>
              <a:buFont typeface="Wingdings" pitchFamily="2" charset="2"/>
              <a:buChar char="Ø"/>
            </a:pPr>
            <a:r>
              <a:rPr lang="zh-CN" altLang="en-US" dirty="0" smtClean="0">
                <a:latin typeface="黑体" pitchFamily="49" charset="-122"/>
                <a:ea typeface="黑体" pitchFamily="49" charset="-122"/>
              </a:rPr>
              <a:t>研究的方法</a:t>
            </a:r>
          </a:p>
          <a:p>
            <a:pPr>
              <a:lnSpc>
                <a:spcPts val="4300"/>
              </a:lnSpc>
              <a:spcBef>
                <a:spcPct val="0"/>
              </a:spcBef>
              <a:buFont typeface="Wingdings" pitchFamily="2" charset="2"/>
              <a:buChar char="Ø"/>
            </a:pPr>
            <a:r>
              <a:rPr lang="zh-CN" altLang="en-US" dirty="0" smtClean="0">
                <a:latin typeface="黑体" pitchFamily="49" charset="-122"/>
                <a:ea typeface="黑体" pitchFamily="49" charset="-122"/>
              </a:rPr>
              <a:t>研究的实施过程</a:t>
            </a:r>
          </a:p>
          <a:p>
            <a:pPr>
              <a:lnSpc>
                <a:spcPts val="4300"/>
              </a:lnSpc>
              <a:spcBef>
                <a:spcPct val="0"/>
              </a:spcBef>
              <a:buFont typeface="Wingdings" pitchFamily="2" charset="2"/>
              <a:buChar char="Ø"/>
            </a:pPr>
            <a:r>
              <a:rPr lang="zh-CN" altLang="en-US" dirty="0" smtClean="0">
                <a:latin typeface="黑体" pitchFamily="49" charset="-122"/>
                <a:ea typeface="黑体" pitchFamily="49" charset="-122"/>
              </a:rPr>
              <a:t>研究的预期成果</a:t>
            </a:r>
          </a:p>
          <a:p>
            <a:pPr>
              <a:lnSpc>
                <a:spcPts val="4300"/>
              </a:lnSpc>
              <a:spcBef>
                <a:spcPct val="0"/>
              </a:spcBef>
              <a:buFont typeface="Wingdings" pitchFamily="2" charset="2"/>
              <a:buChar char="Ø"/>
            </a:pPr>
            <a:r>
              <a:rPr lang="zh-CN" altLang="en-US" dirty="0" smtClean="0">
                <a:latin typeface="黑体" pitchFamily="49" charset="-122"/>
                <a:ea typeface="黑体" pitchFamily="49" charset="-122"/>
              </a:rPr>
              <a:t>研究可能存在的限制</a:t>
            </a:r>
          </a:p>
          <a:p>
            <a:pPr>
              <a:lnSpc>
                <a:spcPts val="4300"/>
              </a:lnSpc>
              <a:spcBef>
                <a:spcPct val="0"/>
              </a:spcBef>
              <a:buFont typeface="Wingdings" pitchFamily="2" charset="2"/>
              <a:buChar char="Ø"/>
            </a:pPr>
            <a:r>
              <a:rPr lang="zh-CN" altLang="en-US" dirty="0" smtClean="0">
                <a:latin typeface="黑体" pitchFamily="49" charset="-122"/>
                <a:ea typeface="黑体" pitchFamily="49" charset="-122"/>
              </a:rPr>
              <a:t>参考文献</a:t>
            </a:r>
          </a:p>
        </p:txBody>
      </p:sp>
      <p:sp>
        <p:nvSpPr>
          <p:cNvPr id="4" name="Rectangle 2"/>
          <p:cNvSpPr txBox="1">
            <a:spLocks noRot="1" noChangeArrowheads="1"/>
          </p:cNvSpPr>
          <p:nvPr/>
        </p:nvSpPr>
        <p:spPr>
          <a:xfrm>
            <a:off x="610878" y="142852"/>
            <a:ext cx="5916925" cy="43918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怎样开展校本研修</a:t>
            </a:r>
            <a:endParaRPr kumimoji="0" lang="zh-CN" altLang="en-US" sz="36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610878" y="1153553"/>
            <a:ext cx="2773653" cy="775249"/>
          </a:xfrm>
        </p:spPr>
        <p:txBody>
          <a:bodyPr/>
          <a:lstStyle/>
          <a:p>
            <a:pPr eaLnBrk="1" hangingPunct="1"/>
            <a:r>
              <a:rPr lang="zh-CN" altLang="en-US" sz="3600" dirty="0" smtClean="0">
                <a:latin typeface="黑体" pitchFamily="49" charset="-122"/>
                <a:ea typeface="黑体" pitchFamily="49" charset="-122"/>
              </a:rPr>
              <a:t>特别提示</a:t>
            </a:r>
          </a:p>
        </p:txBody>
      </p:sp>
      <p:sp>
        <p:nvSpPr>
          <p:cNvPr id="318467" name="Rectangle 3"/>
          <p:cNvSpPr>
            <a:spLocks noGrp="1" noRot="1" noChangeArrowheads="1"/>
          </p:cNvSpPr>
          <p:nvPr>
            <p:ph type="body" idx="1"/>
          </p:nvPr>
        </p:nvSpPr>
        <p:spPr>
          <a:xfrm>
            <a:off x="1527143" y="2357430"/>
            <a:ext cx="9703139" cy="3043849"/>
          </a:xfrm>
        </p:spPr>
        <p:txBody>
          <a:bodyPr/>
          <a:lstStyle/>
          <a:p>
            <a:pPr eaLnBrk="1" hangingPunct="1">
              <a:defRPr/>
            </a:pPr>
            <a:r>
              <a:rPr lang="zh-CN" altLang="en-US" dirty="0" smtClean="0">
                <a:latin typeface="黑体" pitchFamily="49" charset="-122"/>
                <a:ea typeface="黑体" pitchFamily="49" charset="-122"/>
              </a:rPr>
              <a:t>以上所列举校本研究方案的要点，不应视为惟一的固定格式，各项步骤、内容也并非一成不变，可因需要和具体的情况或增或减、或详或略。</a:t>
            </a:r>
          </a:p>
          <a:p>
            <a:pPr eaLnBrk="1" hangingPunct="1">
              <a:defRPr/>
            </a:pPr>
            <a:r>
              <a:rPr lang="zh-CN" altLang="en-US" dirty="0" smtClean="0">
                <a:latin typeface="黑体" pitchFamily="49" charset="-122"/>
                <a:ea typeface="黑体" pitchFamily="49" charset="-122"/>
              </a:rPr>
              <a:t>校本研究方案要求选题恰当、阐释明确、计划详细、措施具体即可。 </a:t>
            </a:r>
          </a:p>
          <a:p>
            <a:pPr eaLnBrk="1" hangingPunct="1">
              <a:defRPr/>
            </a:pPr>
            <a:endParaRPr lang="zh-CN" altLang="en-US" sz="3600" b="1" dirty="0" smtClean="0">
              <a:solidFill>
                <a:srgbClr val="FFFF99"/>
              </a:solidFill>
              <a:latin typeface="楷体_GB2312" pitchFamily="49" charset="-122"/>
              <a:ea typeface="楷体_GB2312" pitchFamily="49" charset="-122"/>
            </a:endParaRPr>
          </a:p>
          <a:p>
            <a:pPr eaLnBrk="1" hangingPunct="1">
              <a:defRPr/>
            </a:pPr>
            <a:endParaRPr lang="en-US" altLang="zh-CN" b="1" dirty="0" smtClean="0">
              <a:solidFill>
                <a:srgbClr val="FFFF99"/>
              </a:solidFill>
              <a:latin typeface="楷体_GB2312" pitchFamily="49" charset="-122"/>
              <a:ea typeface="楷体_GB2312" pitchFamily="49" charset="-122"/>
            </a:endParaRPr>
          </a:p>
        </p:txBody>
      </p:sp>
      <p:sp>
        <p:nvSpPr>
          <p:cNvPr id="4" name="Rectangle 2"/>
          <p:cNvSpPr txBox="1">
            <a:spLocks noRot="1" noChangeArrowheads="1"/>
          </p:cNvSpPr>
          <p:nvPr/>
        </p:nvSpPr>
        <p:spPr>
          <a:xfrm>
            <a:off x="610878" y="142852"/>
            <a:ext cx="5916925" cy="43918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怎样开展校本研修</a:t>
            </a:r>
            <a:endParaRPr kumimoji="0" lang="zh-CN" altLang="en-US" sz="36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animEffect transition="in" filter="blinds(horizontal)">
                                      <p:cBhvr>
                                        <p:cTn id="7" dur="500"/>
                                        <p:tgtEl>
                                          <p:spTgt spid="318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8467">
                                            <p:txEl>
                                              <p:pRg st="1" end="1"/>
                                            </p:txEl>
                                          </p:spTgt>
                                        </p:tgtEl>
                                        <p:attrNameLst>
                                          <p:attrName>style.visibility</p:attrName>
                                        </p:attrNameLst>
                                      </p:cBhvr>
                                      <p:to>
                                        <p:strVal val="visible"/>
                                      </p:to>
                                    </p:set>
                                    <p:animEffect transition="in" filter="blinds(horizontal)">
                                      <p:cBhvr>
                                        <p:cTn id="12" dur="500"/>
                                        <p:tgtEl>
                                          <p:spTgt spid="318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955639" y="1242980"/>
            <a:ext cx="3048204" cy="757260"/>
          </a:xfrm>
        </p:spPr>
        <p:txBody>
          <a:bodyPr/>
          <a:lstStyle/>
          <a:p>
            <a:pPr eaLnBrk="1" hangingPunct="1"/>
            <a:r>
              <a:rPr lang="en-US" altLang="zh-CN" sz="3600" b="1" dirty="0" smtClean="0">
                <a:solidFill>
                  <a:schemeClr val="tx1"/>
                </a:solidFill>
                <a:latin typeface="黑体" pitchFamily="49" charset="-122"/>
                <a:ea typeface="黑体" pitchFamily="49" charset="-122"/>
              </a:rPr>
              <a:t>4.</a:t>
            </a:r>
            <a:r>
              <a:rPr lang="zh-CN" altLang="en-US" sz="3600" b="1" dirty="0" smtClean="0">
                <a:solidFill>
                  <a:schemeClr val="tx1"/>
                </a:solidFill>
                <a:latin typeface="黑体" pitchFamily="49" charset="-122"/>
                <a:ea typeface="黑体" pitchFamily="49" charset="-122"/>
              </a:rPr>
              <a:t>采取行动</a:t>
            </a:r>
          </a:p>
        </p:txBody>
      </p:sp>
      <p:sp>
        <p:nvSpPr>
          <p:cNvPr id="39939" name="Rectangle 3"/>
          <p:cNvSpPr>
            <a:spLocks noGrp="1" noRot="1" noChangeArrowheads="1"/>
          </p:cNvSpPr>
          <p:nvPr>
            <p:ph type="body" idx="1"/>
          </p:nvPr>
        </p:nvSpPr>
        <p:spPr>
          <a:xfrm>
            <a:off x="1670019" y="1857364"/>
            <a:ext cx="9913276" cy="3516324"/>
          </a:xfrm>
        </p:spPr>
        <p:txBody>
          <a:bodyPr/>
          <a:lstStyle/>
          <a:p>
            <a:pPr eaLnBrk="1" hangingPunct="1"/>
            <a:endParaRPr lang="en-US" altLang="zh-CN" sz="3600" b="1" dirty="0" smtClean="0">
              <a:latin typeface="Times New Roman" pitchFamily="18" charset="0"/>
              <a:ea typeface="楷体_GB2312" pitchFamily="49" charset="-122"/>
            </a:endParaRPr>
          </a:p>
          <a:p>
            <a:pPr eaLnBrk="1" hangingPunct="1"/>
            <a:r>
              <a:rPr lang="zh-CN" altLang="en-US" dirty="0" smtClean="0">
                <a:latin typeface="黑体" pitchFamily="49" charset="-122"/>
                <a:ea typeface="黑体" pitchFamily="49" charset="-122"/>
              </a:rPr>
              <a:t>执行设计方案和逼近解决问题的目标</a:t>
            </a:r>
          </a:p>
          <a:p>
            <a:pPr eaLnBrk="1" hangingPunct="1"/>
            <a:r>
              <a:rPr lang="zh-CN" altLang="en-US" dirty="0" smtClean="0">
                <a:latin typeface="黑体" pitchFamily="49" charset="-122"/>
                <a:ea typeface="黑体" pitchFamily="49" charset="-122"/>
              </a:rPr>
              <a:t>采取的行动具有灵活性</a:t>
            </a:r>
          </a:p>
          <a:p>
            <a:pPr eaLnBrk="1" hangingPunct="1"/>
            <a:r>
              <a:rPr lang="zh-CN" altLang="en-US" dirty="0" smtClean="0">
                <a:latin typeface="黑体" pitchFamily="49" charset="-122"/>
                <a:ea typeface="黑体" pitchFamily="49" charset="-122"/>
              </a:rPr>
              <a:t>采取行动的核心是现场教学和课堂观察。 </a:t>
            </a:r>
          </a:p>
          <a:p>
            <a:pPr eaLnBrk="1" hangingPunct="1"/>
            <a:r>
              <a:rPr lang="zh-CN" altLang="en-US" dirty="0" smtClean="0">
                <a:latin typeface="黑体" pitchFamily="49" charset="-122"/>
                <a:ea typeface="黑体" pitchFamily="49" charset="-122"/>
              </a:rPr>
              <a:t>对行动做记录，收集证据，确认目标实现的程度</a:t>
            </a:r>
          </a:p>
        </p:txBody>
      </p:sp>
      <p:sp>
        <p:nvSpPr>
          <p:cNvPr id="4" name="Rectangle 2"/>
          <p:cNvSpPr txBox="1">
            <a:spLocks noRot="1" noChangeArrowheads="1"/>
          </p:cNvSpPr>
          <p:nvPr/>
        </p:nvSpPr>
        <p:spPr>
          <a:xfrm>
            <a:off x="610878" y="142852"/>
            <a:ext cx="5916925" cy="43918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怎样开展校本研修</a:t>
            </a:r>
            <a:endParaRPr kumimoji="0" lang="zh-CN" altLang="en-US" sz="36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610878" y="1224991"/>
            <a:ext cx="3559471" cy="846687"/>
          </a:xfrm>
        </p:spPr>
        <p:txBody>
          <a:bodyPr/>
          <a:lstStyle/>
          <a:p>
            <a:pPr eaLnBrk="1" hangingPunct="1"/>
            <a:r>
              <a:rPr lang="en-US" altLang="zh-CN" sz="3600" b="1" dirty="0" smtClean="0">
                <a:solidFill>
                  <a:schemeClr val="tx1"/>
                </a:solidFill>
                <a:latin typeface="黑体" pitchFamily="49" charset="-122"/>
                <a:ea typeface="黑体" pitchFamily="49" charset="-122"/>
              </a:rPr>
              <a:t>5.</a:t>
            </a:r>
            <a:r>
              <a:rPr lang="zh-CN" altLang="en-US" sz="3600" b="1" dirty="0" smtClean="0">
                <a:solidFill>
                  <a:schemeClr val="tx1"/>
                </a:solidFill>
                <a:latin typeface="黑体" pitchFamily="49" charset="-122"/>
                <a:ea typeface="黑体" pitchFamily="49" charset="-122"/>
              </a:rPr>
              <a:t>反思评价</a:t>
            </a:r>
          </a:p>
        </p:txBody>
      </p:sp>
      <p:sp>
        <p:nvSpPr>
          <p:cNvPr id="247811" name="Rectangle 3"/>
          <p:cNvSpPr>
            <a:spLocks noGrp="1" noRot="1" noChangeArrowheads="1"/>
          </p:cNvSpPr>
          <p:nvPr>
            <p:ph type="body" idx="1"/>
          </p:nvPr>
        </p:nvSpPr>
        <p:spPr>
          <a:xfrm>
            <a:off x="1723865" y="1928802"/>
            <a:ext cx="9457957" cy="3727460"/>
          </a:xfrm>
        </p:spPr>
        <p:txBody>
          <a:bodyPr/>
          <a:lstStyle/>
          <a:p>
            <a:pPr eaLnBrk="1" hangingPunct="1"/>
            <a:endParaRPr lang="en-US" altLang="zh-CN" sz="4000" b="1" dirty="0" smtClean="0">
              <a:latin typeface="楷体_GB2312" pitchFamily="49" charset="-122"/>
              <a:ea typeface="楷体_GB2312" pitchFamily="49" charset="-122"/>
            </a:endParaRPr>
          </a:p>
          <a:p>
            <a:pPr eaLnBrk="1" hangingPunct="1"/>
            <a:r>
              <a:rPr lang="zh-CN" altLang="en-US" sz="3600" dirty="0" smtClean="0">
                <a:latin typeface="黑体" pitchFamily="49" charset="-122"/>
                <a:ea typeface="黑体" pitchFamily="49" charset="-122"/>
              </a:rPr>
              <a:t>整理与描述</a:t>
            </a:r>
          </a:p>
          <a:p>
            <a:pPr eaLnBrk="1" hangingPunct="1"/>
            <a:r>
              <a:rPr lang="zh-CN" altLang="en-US" sz="3600" dirty="0" smtClean="0">
                <a:latin typeface="黑体" pitchFamily="49" charset="-122"/>
                <a:ea typeface="黑体" pitchFamily="49" charset="-122"/>
              </a:rPr>
              <a:t>评价与解释</a:t>
            </a:r>
          </a:p>
          <a:p>
            <a:pPr eaLnBrk="1" hangingPunct="1"/>
            <a:r>
              <a:rPr lang="zh-CN" altLang="en-US" sz="3600" dirty="0" smtClean="0">
                <a:latin typeface="黑体" pitchFamily="49" charset="-122"/>
                <a:ea typeface="黑体" pitchFamily="49" charset="-122"/>
              </a:rPr>
              <a:t>重新设计下一个周期的方案</a:t>
            </a:r>
          </a:p>
          <a:p>
            <a:pPr eaLnBrk="1" hangingPunct="1">
              <a:buFont typeface="Arial" pitchFamily="34" charset="0"/>
              <a:buNone/>
            </a:pPr>
            <a:endParaRPr lang="zh-CN" altLang="en-US" sz="4000" b="1" dirty="0" smtClean="0">
              <a:latin typeface="楷体_GB2312" pitchFamily="49" charset="-122"/>
              <a:ea typeface="楷体_GB2312" pitchFamily="49" charset="-122"/>
            </a:endParaRPr>
          </a:p>
          <a:p>
            <a:pPr eaLnBrk="1" hangingPunct="1"/>
            <a:endParaRPr lang="en-US" altLang="zh-CN" sz="4000" b="1" dirty="0" smtClean="0">
              <a:latin typeface="楷体_GB2312" pitchFamily="49" charset="-122"/>
              <a:ea typeface="楷体_GB2312" pitchFamily="49" charset="-122"/>
            </a:endParaRPr>
          </a:p>
        </p:txBody>
      </p:sp>
      <p:sp>
        <p:nvSpPr>
          <p:cNvPr id="4" name="Rectangle 2"/>
          <p:cNvSpPr txBox="1">
            <a:spLocks noRot="1" noChangeArrowheads="1"/>
          </p:cNvSpPr>
          <p:nvPr/>
        </p:nvSpPr>
        <p:spPr>
          <a:xfrm>
            <a:off x="610878" y="142852"/>
            <a:ext cx="5916925" cy="43918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怎样开展校本研修</a:t>
            </a:r>
            <a:endParaRPr kumimoji="0" lang="zh-CN" altLang="en-US" sz="36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741325" y="1071546"/>
            <a:ext cx="2967309" cy="642942"/>
          </a:xfrm>
        </p:spPr>
        <p:txBody>
          <a:bodyPr/>
          <a:lstStyle/>
          <a:p>
            <a:pPr eaLnBrk="1" hangingPunct="1"/>
            <a:r>
              <a:rPr lang="en-US" altLang="zh-CN" sz="3600" b="1" dirty="0" smtClean="0">
                <a:solidFill>
                  <a:schemeClr val="tx1"/>
                </a:solidFill>
                <a:latin typeface="黑体" pitchFamily="49" charset="-122"/>
                <a:ea typeface="黑体" pitchFamily="49" charset="-122"/>
              </a:rPr>
              <a:t>6.</a:t>
            </a:r>
            <a:r>
              <a:rPr lang="zh-CN" altLang="en-US" sz="3600" b="1" dirty="0" smtClean="0">
                <a:solidFill>
                  <a:schemeClr val="tx1"/>
                </a:solidFill>
                <a:latin typeface="黑体" pitchFamily="49" charset="-122"/>
                <a:ea typeface="黑体" pitchFamily="49" charset="-122"/>
              </a:rPr>
              <a:t>成果表述</a:t>
            </a:r>
          </a:p>
        </p:txBody>
      </p:sp>
      <p:sp>
        <p:nvSpPr>
          <p:cNvPr id="248835" name="Rectangle 3"/>
          <p:cNvSpPr>
            <a:spLocks noGrp="1" noRot="1" noChangeArrowheads="1"/>
          </p:cNvSpPr>
          <p:nvPr>
            <p:ph type="body" idx="1"/>
          </p:nvPr>
        </p:nvSpPr>
        <p:spPr>
          <a:xfrm>
            <a:off x="955639" y="1928802"/>
            <a:ext cx="10404599" cy="3924312"/>
          </a:xfrm>
        </p:spPr>
        <p:txBody>
          <a:bodyPr/>
          <a:lstStyle/>
          <a:p>
            <a:pPr eaLnBrk="1" hangingPunct="1">
              <a:lnSpc>
                <a:spcPct val="90000"/>
              </a:lnSpc>
            </a:pPr>
            <a:r>
              <a:rPr lang="zh-CN" altLang="en-US" b="1" dirty="0" smtClean="0">
                <a:latin typeface="黑体" pitchFamily="49" charset="-122"/>
                <a:ea typeface="黑体" pitchFamily="49" charset="-122"/>
              </a:rPr>
              <a:t>研究报告：</a:t>
            </a:r>
            <a:r>
              <a:rPr lang="zh-CN" altLang="en-US" dirty="0" smtClean="0">
                <a:latin typeface="黑体" pitchFamily="49" charset="-122"/>
                <a:ea typeface="黑体" pitchFamily="49" charset="-122"/>
              </a:rPr>
              <a:t>研究报告是指把研究成果按照一定的规格整理成文字材料。</a:t>
            </a:r>
          </a:p>
          <a:p>
            <a:pPr eaLnBrk="1" hangingPunct="1">
              <a:lnSpc>
                <a:spcPct val="90000"/>
              </a:lnSpc>
            </a:pPr>
            <a:r>
              <a:rPr lang="zh-CN" altLang="en-US" b="1" dirty="0" smtClean="0">
                <a:latin typeface="黑体" pitchFamily="49" charset="-122"/>
                <a:ea typeface="黑体" pitchFamily="49" charset="-122"/>
              </a:rPr>
              <a:t>论文：</a:t>
            </a:r>
            <a:r>
              <a:rPr lang="zh-CN" altLang="en-US" dirty="0" smtClean="0">
                <a:latin typeface="黑体" pitchFamily="49" charset="-122"/>
                <a:ea typeface="黑体" pitchFamily="49" charset="-122"/>
              </a:rPr>
              <a:t>校本研修论文是指对教育教学中的某个问题，通过某种方法进行科学的探索和思考而写成的以论述为主的文章。</a:t>
            </a:r>
          </a:p>
          <a:p>
            <a:pPr eaLnBrk="1" hangingPunct="1">
              <a:lnSpc>
                <a:spcPct val="90000"/>
              </a:lnSpc>
            </a:pPr>
            <a:r>
              <a:rPr lang="zh-CN" altLang="en-US" b="1" dirty="0" smtClean="0">
                <a:latin typeface="黑体" pitchFamily="49" charset="-122"/>
                <a:ea typeface="黑体" pitchFamily="49" charset="-122"/>
              </a:rPr>
              <a:t>教学叙事：</a:t>
            </a:r>
            <a:r>
              <a:rPr lang="zh-CN" altLang="en-US" dirty="0" smtClean="0">
                <a:latin typeface="黑体" pitchFamily="49" charset="-122"/>
                <a:ea typeface="黑体" pitchFamily="49" charset="-122"/>
              </a:rPr>
              <a:t>让教师将整个研究的过程加以科学的记录，给大家提供一个个真实的故事，从中发现道理，不盲目追求理论的升华。</a:t>
            </a:r>
          </a:p>
          <a:p>
            <a:pPr eaLnBrk="1" hangingPunct="1">
              <a:lnSpc>
                <a:spcPct val="90000"/>
              </a:lnSpc>
            </a:pPr>
            <a:endParaRPr lang="en-US" altLang="zh-CN" b="1" dirty="0" smtClean="0">
              <a:latin typeface="楷体_GB2312" pitchFamily="49" charset="-122"/>
              <a:ea typeface="楷体_GB2312" pitchFamily="49" charset="-122"/>
            </a:endParaRPr>
          </a:p>
        </p:txBody>
      </p:sp>
      <p:sp>
        <p:nvSpPr>
          <p:cNvPr id="4" name="Rectangle 2"/>
          <p:cNvSpPr txBox="1">
            <a:spLocks noRot="1" noChangeArrowheads="1"/>
          </p:cNvSpPr>
          <p:nvPr/>
        </p:nvSpPr>
        <p:spPr>
          <a:xfrm>
            <a:off x="610878" y="142852"/>
            <a:ext cx="5916925" cy="439189"/>
          </a:xfrm>
          <a:prstGeom prst="rect">
            <a:avLst/>
          </a:prstGeom>
        </p:spPr>
        <p:txBody>
          <a:bodyPr lIns="100831" tIns="50415" rIns="100831" bIns="50415"/>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smtClean="0">
                <a:ln>
                  <a:noFill/>
                </a:ln>
                <a:solidFill>
                  <a:schemeClr val="accent2"/>
                </a:solidFill>
                <a:effectLst/>
                <a:uLnTx/>
                <a:uFillTx/>
                <a:latin typeface="微软雅黑" pitchFamily="34" charset="-122"/>
                <a:ea typeface="微软雅黑" pitchFamily="34" charset="-122"/>
                <a:cs typeface="+mj-cs"/>
              </a:rPr>
              <a:t>怎样开展校本研修</a:t>
            </a:r>
            <a:endParaRPr kumimoji="0" lang="zh-CN" altLang="en-US" sz="3600" b="1" i="0" u="none" strike="noStrike" kern="1200" cap="none" spc="0" normalizeH="0" baseline="0" noProof="0" dirty="0" smtClean="0">
              <a:ln>
                <a:noFill/>
              </a:ln>
              <a:solidFill>
                <a:schemeClr val="accent2"/>
              </a:solidFill>
              <a:effectLst/>
              <a:uLnTx/>
              <a:uFillTx/>
              <a:latin typeface="微软雅黑" pitchFamily="34" charset="-122"/>
              <a:ea typeface="微软雅黑" pitchFamily="34" charset="-122"/>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idx="4294967295"/>
          </p:nvPr>
        </p:nvSpPr>
        <p:spPr>
          <a:xfrm>
            <a:off x="1391375" y="115889"/>
            <a:ext cx="10374950" cy="765175"/>
          </a:xfrm>
          <a:prstGeom prst="rect">
            <a:avLst/>
          </a:prstGeom>
        </p:spPr>
        <p:txBody>
          <a:bodyPr/>
          <a:lstStyle/>
          <a:p>
            <a:r>
              <a:rPr lang="zh-CN" altLang="en-US" b="0" dirty="0" smtClean="0">
                <a:solidFill>
                  <a:srgbClr val="FF0000"/>
                </a:solidFill>
                <a:latin typeface="华文新魏" pitchFamily="2" charset="-122"/>
                <a:ea typeface="华文新魏" pitchFamily="2" charset="-122"/>
              </a:rPr>
              <a:t>案例</a:t>
            </a:r>
            <a:r>
              <a:rPr lang="en-US" altLang="zh-CN" b="0" dirty="0" smtClean="0">
                <a:solidFill>
                  <a:srgbClr val="FF0000"/>
                </a:solidFill>
                <a:latin typeface="华文新魏" pitchFamily="2" charset="-122"/>
                <a:ea typeface="华文新魏" pitchFamily="2" charset="-122"/>
              </a:rPr>
              <a:t>1</a:t>
            </a:r>
            <a:r>
              <a:rPr lang="zh-CN" altLang="en-US" b="0" dirty="0" smtClean="0">
                <a:solidFill>
                  <a:srgbClr val="FF0000"/>
                </a:solidFill>
                <a:latin typeface="华文新魏" pitchFamily="2" charset="-122"/>
                <a:ea typeface="华文新魏" pitchFamily="2" charset="-122"/>
              </a:rPr>
              <a:t>：</a:t>
            </a:r>
            <a:r>
              <a:rPr lang="en-US" altLang="zh-CN" b="0" dirty="0" smtClean="0">
                <a:solidFill>
                  <a:srgbClr val="FF0000"/>
                </a:solidFill>
                <a:latin typeface="华文新魏" pitchFamily="2" charset="-122"/>
                <a:ea typeface="华文新魏" pitchFamily="2" charset="-122"/>
              </a:rPr>
              <a:t> </a:t>
            </a:r>
            <a:r>
              <a:rPr lang="zh-CN" altLang="en-US" b="0" dirty="0" smtClean="0">
                <a:solidFill>
                  <a:srgbClr val="FF0000"/>
                </a:solidFill>
                <a:latin typeface="华文新魏" pitchFamily="2" charset="-122"/>
                <a:ea typeface="华文新魏" pitchFamily="2" charset="-122"/>
              </a:rPr>
              <a:t>关注学生研究</a:t>
            </a:r>
          </a:p>
        </p:txBody>
      </p:sp>
      <p:sp>
        <p:nvSpPr>
          <p:cNvPr id="187395" name="Rectangle 3"/>
          <p:cNvSpPr>
            <a:spLocks noGrp="1" noRot="1" noChangeArrowheads="1"/>
          </p:cNvSpPr>
          <p:nvPr>
            <p:ph type="body" idx="4294967295"/>
          </p:nvPr>
        </p:nvSpPr>
        <p:spPr>
          <a:xfrm>
            <a:off x="1651860" y="1744664"/>
            <a:ext cx="10211883" cy="4924425"/>
          </a:xfrm>
          <a:prstGeom prst="rect">
            <a:avLst/>
          </a:prstGeom>
        </p:spPr>
        <p:txBody>
          <a:bodyPr/>
          <a:lstStyle/>
          <a:p>
            <a:pPr>
              <a:lnSpc>
                <a:spcPct val="150000"/>
              </a:lnSpc>
            </a:pPr>
            <a:r>
              <a:rPr lang="zh-CN" altLang="en-US" sz="3200" dirty="0" smtClean="0">
                <a:latin typeface="黑体" pitchFamily="49" charset="-122"/>
                <a:ea typeface="黑体" pitchFamily="49" charset="-122"/>
              </a:rPr>
              <a:t>研究主题：</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学情调查在历史教学中运用的研究</a:t>
            </a:r>
            <a:r>
              <a:rPr lang="en-US" altLang="zh-CN" sz="3200" dirty="0" smtClean="0">
                <a:latin typeface="黑体" pitchFamily="49" charset="-122"/>
                <a:ea typeface="黑体" pitchFamily="49" charset="-122"/>
              </a:rPr>
              <a:t>》</a:t>
            </a:r>
            <a:r>
              <a:rPr lang="zh-CN" altLang="en-US" sz="3200" dirty="0" smtClean="0">
                <a:latin typeface="黑体" pitchFamily="49" charset="-122"/>
                <a:ea typeface="黑体" pitchFamily="49" charset="-122"/>
              </a:rPr>
              <a:t>。</a:t>
            </a:r>
          </a:p>
          <a:p>
            <a:pPr>
              <a:lnSpc>
                <a:spcPct val="150000"/>
              </a:lnSpc>
            </a:pPr>
            <a:r>
              <a:rPr lang="zh-CN" altLang="en-US" sz="3200" dirty="0" smtClean="0">
                <a:latin typeface="黑体" pitchFamily="49" charset="-122"/>
                <a:ea typeface="黑体" pitchFamily="49" charset="-122"/>
              </a:rPr>
              <a:t>研究成果：课前学情调查问卷的设计、课前学情调查问卷的实施、课前学情调查问卷结果的统计及分析，从中提取有效信息并用于教学设计（这也是该主题的四个研究过程）。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rrowheads="1"/>
          </p:cNvSpPr>
          <p:nvPr>
            <p:ph type="title" idx="4294967295"/>
          </p:nvPr>
        </p:nvSpPr>
        <p:spPr>
          <a:xfrm>
            <a:off x="1391375" y="163495"/>
            <a:ext cx="10374950" cy="765175"/>
          </a:xfrm>
          <a:prstGeom prst="rect">
            <a:avLst/>
          </a:prstGeom>
        </p:spPr>
        <p:txBody>
          <a:bodyPr/>
          <a:lstStyle/>
          <a:p>
            <a:r>
              <a:rPr lang="zh-CN" altLang="en-US" sz="4000" dirty="0" smtClean="0">
                <a:solidFill>
                  <a:srgbClr val="FF0000"/>
                </a:solidFill>
                <a:latin typeface="华文新魏" pitchFamily="2" charset="-122"/>
                <a:ea typeface="华文新魏" pitchFamily="2" charset="-122"/>
              </a:rPr>
              <a:t>案例</a:t>
            </a:r>
            <a:r>
              <a:rPr lang="en-US" altLang="zh-CN" sz="4000" dirty="0" smtClean="0">
                <a:solidFill>
                  <a:srgbClr val="FF0000"/>
                </a:solidFill>
                <a:latin typeface="华文新魏" pitchFamily="2" charset="-122"/>
                <a:ea typeface="华文新魏" pitchFamily="2" charset="-122"/>
              </a:rPr>
              <a:t>1</a:t>
            </a:r>
            <a:r>
              <a:rPr lang="zh-CN" altLang="en-US" sz="4000" dirty="0" smtClean="0">
                <a:solidFill>
                  <a:srgbClr val="FF0000"/>
                </a:solidFill>
                <a:latin typeface="华文新魏" pitchFamily="2" charset="-122"/>
                <a:ea typeface="华文新魏" pitchFamily="2" charset="-122"/>
              </a:rPr>
              <a:t>：</a:t>
            </a:r>
            <a:r>
              <a:rPr lang="en-US" altLang="zh-CN" sz="4000" dirty="0" smtClean="0">
                <a:solidFill>
                  <a:srgbClr val="FF0000"/>
                </a:solidFill>
                <a:latin typeface="华文新魏" pitchFamily="2" charset="-122"/>
                <a:ea typeface="华文新魏" pitchFamily="2" charset="-122"/>
              </a:rPr>
              <a:t> </a:t>
            </a:r>
            <a:r>
              <a:rPr lang="zh-CN" altLang="en-US" sz="4000" dirty="0">
                <a:solidFill>
                  <a:srgbClr val="FF0000"/>
                </a:solidFill>
                <a:latin typeface="华文新魏" pitchFamily="2" charset="-122"/>
                <a:ea typeface="华文新魏" pitchFamily="2" charset="-122"/>
              </a:rPr>
              <a:t>关注学生研究</a:t>
            </a:r>
            <a:endParaRPr lang="zh-CN" altLang="en-US" sz="4000" b="0" dirty="0" smtClean="0">
              <a:latin typeface="黑体" pitchFamily="49" charset="-122"/>
              <a:ea typeface="黑体" pitchFamily="49" charset="-122"/>
            </a:endParaRPr>
          </a:p>
        </p:txBody>
      </p:sp>
      <p:graphicFrame>
        <p:nvGraphicFramePr>
          <p:cNvPr id="188419" name="Object 4">
            <a:hlinkClick r:id="" action="ppaction://ole?verb=0"/>
          </p:cNvPr>
          <p:cNvGraphicFramePr>
            <a:graphicFrameLocks noChangeAspect="1"/>
          </p:cNvGraphicFramePr>
          <p:nvPr/>
        </p:nvGraphicFramePr>
        <p:xfrm>
          <a:off x="1421024" y="1358900"/>
          <a:ext cx="9445250" cy="5310188"/>
        </p:xfrm>
        <a:graphic>
          <a:graphicData uri="http://schemas.openxmlformats.org/presentationml/2006/ole">
            <mc:AlternateContent xmlns:mc="http://schemas.openxmlformats.org/markup-compatibility/2006">
              <mc:Choice xmlns:v="urn:schemas-microsoft-com:vml" Requires="v">
                <p:oleObj spid="_x0000_s47151" name="演示文稿" r:id="rId3" imgW="4201737" imgH="3151778" progId="PowerPoint.Show.8">
                  <p:embed/>
                </p:oleObj>
              </mc:Choice>
              <mc:Fallback>
                <p:oleObj name="演示文稿" r:id="rId3" imgW="4201737" imgH="3151778" progId="PowerPoint.Show.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024" y="1358900"/>
                        <a:ext cx="9445250" cy="5310188"/>
                      </a:xfrm>
                      <a:prstGeom prst="rect">
                        <a:avLst/>
                      </a:prstGeom>
                      <a:noFill/>
                      <a:ln w="101600" cmpd="tri">
                        <a:solidFill>
                          <a:srgbClr val="C0C0C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Rot="1" noChangeArrowheads="1"/>
          </p:cNvSpPr>
          <p:nvPr>
            <p:ph type="body" idx="4294967295"/>
          </p:nvPr>
        </p:nvSpPr>
        <p:spPr>
          <a:xfrm>
            <a:off x="492055" y="1411290"/>
            <a:ext cx="11393598" cy="4803792"/>
          </a:xfrm>
          <a:prstGeom prst="rect">
            <a:avLst/>
          </a:prstGeom>
        </p:spPr>
        <p:txBody>
          <a:bodyPr/>
          <a:lstStyle/>
          <a:p>
            <a:pPr>
              <a:lnSpc>
                <a:spcPts val="4300"/>
              </a:lnSpc>
            </a:pPr>
            <a:r>
              <a:rPr lang="zh-CN" altLang="en-US" dirty="0" smtClean="0">
                <a:latin typeface="Heiti SC Light"/>
                <a:ea typeface="Heiti SC Light"/>
                <a:cs typeface="Heiti SC Light"/>
              </a:rPr>
              <a:t>调查结果显示，学生对民族融合有一定程度的理解，但还停留在表象上，有些理解还比较片面，未能深入理解各民族间的民族融合并领悟其对中华文明发展的意义。</a:t>
            </a:r>
          </a:p>
          <a:p>
            <a:pPr>
              <a:lnSpc>
                <a:spcPts val="4300"/>
              </a:lnSpc>
            </a:pPr>
            <a:r>
              <a:rPr lang="zh-CN" altLang="en-US" dirty="0" smtClean="0">
                <a:latin typeface="Heiti SC Light"/>
                <a:ea typeface="Heiti SC Light"/>
                <a:cs typeface="Heiti SC Light"/>
              </a:rPr>
              <a:t>学生的兴奋点：分析孝文帝改革的原因、迁都、改汉姓、学说汉化、品尝北魏时的小吃（乳饼）。</a:t>
            </a:r>
          </a:p>
          <a:p>
            <a:pPr>
              <a:lnSpc>
                <a:spcPts val="4300"/>
              </a:lnSpc>
            </a:pPr>
            <a:r>
              <a:rPr lang="zh-CN" altLang="en-US" dirty="0" smtClean="0">
                <a:latin typeface="Heiti SC Light"/>
                <a:ea typeface="Heiti SC Light"/>
                <a:cs typeface="Heiti SC Light"/>
              </a:rPr>
              <a:t>学生学习难点：孝文帝为什么要推行汉化政策？在已学知识的基础上，深入理解各民族间的民族融合并领悟其对中华文明发展的意义。</a:t>
            </a:r>
          </a:p>
        </p:txBody>
      </p:sp>
      <p:sp>
        <p:nvSpPr>
          <p:cNvPr id="4" name="Rectangle 2"/>
          <p:cNvSpPr txBox="1">
            <a:spLocks noRot="1" noChangeArrowheads="1"/>
          </p:cNvSpPr>
          <p:nvPr/>
        </p:nvSpPr>
        <p:spPr>
          <a:xfrm>
            <a:off x="1391375" y="115889"/>
            <a:ext cx="10374950" cy="7651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FF0000"/>
                </a:solidFill>
                <a:latin typeface="华文新魏" pitchFamily="2" charset="-122"/>
                <a:ea typeface="华文新魏" pitchFamily="2" charset="-122"/>
              </a:rPr>
              <a:t>案例</a:t>
            </a:r>
            <a:r>
              <a:rPr lang="en-US" altLang="zh-CN" dirty="0" smtClean="0">
                <a:solidFill>
                  <a:srgbClr val="FF0000"/>
                </a:solidFill>
                <a:latin typeface="华文新魏" pitchFamily="2" charset="-122"/>
                <a:ea typeface="华文新魏" pitchFamily="2" charset="-122"/>
              </a:rPr>
              <a:t>1</a:t>
            </a:r>
            <a:r>
              <a:rPr lang="zh-CN" altLang="en-US" dirty="0" smtClean="0">
                <a:solidFill>
                  <a:srgbClr val="FF0000"/>
                </a:solidFill>
                <a:latin typeface="华文新魏" pitchFamily="2" charset="-122"/>
                <a:ea typeface="华文新魏" pitchFamily="2" charset="-122"/>
              </a:rPr>
              <a:t>：</a:t>
            </a:r>
            <a:r>
              <a:rPr lang="en-US" altLang="zh-CN" dirty="0" smtClean="0">
                <a:solidFill>
                  <a:srgbClr val="FF0000"/>
                </a:solidFill>
                <a:latin typeface="华文新魏" pitchFamily="2" charset="-122"/>
                <a:ea typeface="华文新魏" pitchFamily="2" charset="-122"/>
              </a:rPr>
              <a:t> </a:t>
            </a:r>
            <a:r>
              <a:rPr lang="zh-CN" altLang="en-US" dirty="0" smtClean="0">
                <a:solidFill>
                  <a:srgbClr val="FF0000"/>
                </a:solidFill>
                <a:latin typeface="华文新魏" pitchFamily="2" charset="-122"/>
                <a:ea typeface="华文新魏" pitchFamily="2" charset="-122"/>
              </a:rPr>
              <a:t>关注学生研究</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stCxn id="9" idx="6"/>
          </p:cNvCxnSpPr>
          <p:nvPr/>
        </p:nvCxnSpPr>
        <p:spPr>
          <a:xfrm>
            <a:off x="3902931" y="3429000"/>
            <a:ext cx="5436004" cy="0"/>
          </a:xfrm>
          <a:prstGeom prst="line">
            <a:avLst/>
          </a:prstGeom>
          <a:noFill/>
          <a:ln w="57150">
            <a:solidFill>
              <a:srgbClr val="FF9300"/>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5" name="TextBox 8"/>
          <p:cNvSpPr txBox="1"/>
          <p:nvPr/>
        </p:nvSpPr>
        <p:spPr>
          <a:xfrm>
            <a:off x="4155559" y="2708921"/>
            <a:ext cx="5111903" cy="646331"/>
          </a:xfrm>
          <a:prstGeom prst="rect">
            <a:avLst/>
          </a:prstGeom>
          <a:noFill/>
        </p:spPr>
        <p:txBody>
          <a:bodyPr wrap="square" rtlCol="0">
            <a:spAutoFit/>
          </a:bodyPr>
          <a:lstStyle/>
          <a:p>
            <a:r>
              <a:rPr lang="zh-CN" altLang="en-US" sz="3600" b="1" baseline="0" dirty="0" smtClean="0">
                <a:solidFill>
                  <a:schemeClr val="tx1">
                    <a:lumMod val="65000"/>
                    <a:lumOff val="35000"/>
                  </a:schemeClr>
                </a:solidFill>
                <a:latin typeface="微软雅黑" pitchFamily="34" charset="-122"/>
                <a:ea typeface="微软雅黑" pitchFamily="34" charset="-122"/>
              </a:rPr>
              <a:t>   内容</a:t>
            </a:r>
            <a:endParaRPr lang="zh-CN" altLang="en-US" sz="3600" b="1" dirty="0">
              <a:solidFill>
                <a:schemeClr val="tx1">
                  <a:lumMod val="65000"/>
                  <a:lumOff val="35000"/>
                </a:schemeClr>
              </a:solidFill>
              <a:latin typeface="微软雅黑" pitchFamily="34" charset="-122"/>
              <a:ea typeface="微软雅黑" pitchFamily="34" charset="-122"/>
            </a:endParaRPr>
          </a:p>
        </p:txBody>
      </p:sp>
      <p:sp>
        <p:nvSpPr>
          <p:cNvPr id="9" name="椭圆 8"/>
          <p:cNvSpPr/>
          <p:nvPr/>
        </p:nvSpPr>
        <p:spPr>
          <a:xfrm>
            <a:off x="2102731" y="2528900"/>
            <a:ext cx="1800200" cy="1800200"/>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p:nvSpPr>
        <p:spPr>
          <a:xfrm>
            <a:off x="2592531" y="2907000"/>
            <a:ext cx="792000" cy="10440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03563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Rot="1" noChangeArrowheads="1"/>
          </p:cNvSpPr>
          <p:nvPr>
            <p:ph type="body" idx="4294967295"/>
          </p:nvPr>
        </p:nvSpPr>
        <p:spPr>
          <a:xfrm>
            <a:off x="1098515" y="1928802"/>
            <a:ext cx="10077372" cy="3378205"/>
          </a:xfrm>
          <a:prstGeom prst="rect">
            <a:avLst/>
          </a:prstGeom>
        </p:spPr>
        <p:txBody>
          <a:bodyPr/>
          <a:lstStyle/>
          <a:p>
            <a:pPr>
              <a:lnSpc>
                <a:spcPts val="4300"/>
              </a:lnSpc>
            </a:pPr>
            <a:r>
              <a:rPr lang="zh-CN" altLang="en-US" sz="3600" dirty="0" smtClean="0">
                <a:latin typeface="Heiti SC Light"/>
                <a:ea typeface="Heiti SC Light"/>
                <a:cs typeface="Heiti SC Light"/>
              </a:rPr>
              <a:t>教师的期望（教学目标）是将“民族融合”这样一个抽象的历史概念让学生理解，从而对学生进行有效的民族平等、民族团结的教育。</a:t>
            </a:r>
          </a:p>
          <a:p>
            <a:pPr>
              <a:lnSpc>
                <a:spcPts val="4300"/>
              </a:lnSpc>
            </a:pPr>
            <a:r>
              <a:rPr lang="zh-CN" altLang="en-US" sz="3600" dirty="0" smtClean="0">
                <a:latin typeface="Heiti SC Light"/>
                <a:ea typeface="Heiti SC Light"/>
                <a:cs typeface="Heiti SC Light"/>
              </a:rPr>
              <a:t>学生感兴趣的是少数民族的生活习俗，关注的是北魏孝文帝实行“汉化”政策后，鲜卑族的命运。</a:t>
            </a:r>
          </a:p>
        </p:txBody>
      </p:sp>
      <p:sp>
        <p:nvSpPr>
          <p:cNvPr id="5" name="Rectangle 2"/>
          <p:cNvSpPr txBox="1">
            <a:spLocks noGrp="1" noRot="1" noChangeArrowheads="1"/>
          </p:cNvSpPr>
          <p:nvPr>
            <p:ph type="title" idx="4294967295"/>
          </p:nvPr>
        </p:nvSpPr>
        <p:spPr>
          <a:xfrm>
            <a:off x="1390650" y="115888"/>
            <a:ext cx="10375900" cy="7651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FF0000"/>
                </a:solidFill>
                <a:latin typeface="华文新魏" pitchFamily="2" charset="-122"/>
                <a:ea typeface="华文新魏" pitchFamily="2" charset="-122"/>
              </a:rPr>
              <a:t>案例</a:t>
            </a:r>
            <a:r>
              <a:rPr lang="en-US" altLang="zh-CN" dirty="0" smtClean="0">
                <a:solidFill>
                  <a:srgbClr val="FF0000"/>
                </a:solidFill>
                <a:latin typeface="华文新魏" pitchFamily="2" charset="-122"/>
                <a:ea typeface="华文新魏" pitchFamily="2" charset="-122"/>
              </a:rPr>
              <a:t>1</a:t>
            </a:r>
            <a:r>
              <a:rPr lang="zh-CN" altLang="en-US" dirty="0" smtClean="0">
                <a:solidFill>
                  <a:srgbClr val="FF0000"/>
                </a:solidFill>
                <a:latin typeface="华文新魏" pitchFamily="2" charset="-122"/>
                <a:ea typeface="华文新魏" pitchFamily="2" charset="-122"/>
              </a:rPr>
              <a:t>：</a:t>
            </a:r>
            <a:r>
              <a:rPr lang="en-US" altLang="zh-CN" dirty="0" smtClean="0">
                <a:solidFill>
                  <a:srgbClr val="FF0000"/>
                </a:solidFill>
                <a:latin typeface="华文新魏" pitchFamily="2" charset="-122"/>
                <a:ea typeface="华文新魏" pitchFamily="2" charset="-122"/>
              </a:rPr>
              <a:t> </a:t>
            </a:r>
            <a:r>
              <a:rPr lang="zh-CN" altLang="en-US" dirty="0" smtClean="0">
                <a:solidFill>
                  <a:srgbClr val="FF0000"/>
                </a:solidFill>
                <a:latin typeface="华文新魏" pitchFamily="2" charset="-122"/>
                <a:ea typeface="华文新魏" pitchFamily="2" charset="-122"/>
              </a:rPr>
              <a:t>关注学生研究</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Rot="1" noChangeArrowheads="1"/>
          </p:cNvSpPr>
          <p:nvPr>
            <p:ph type="body" idx="4294967295"/>
          </p:nvPr>
        </p:nvSpPr>
        <p:spPr>
          <a:xfrm>
            <a:off x="1455705" y="1785926"/>
            <a:ext cx="9396728" cy="3575059"/>
          </a:xfrm>
          <a:prstGeom prst="rect">
            <a:avLst/>
          </a:prstGeom>
        </p:spPr>
        <p:txBody>
          <a:bodyPr/>
          <a:lstStyle/>
          <a:p>
            <a:pPr>
              <a:lnSpc>
                <a:spcPts val="4300"/>
              </a:lnSpc>
            </a:pPr>
            <a:r>
              <a:rPr lang="zh-CN" altLang="en-US" sz="3600" dirty="0" smtClean="0">
                <a:latin typeface="Heiti SC Light"/>
                <a:ea typeface="Heiti SC Light"/>
                <a:cs typeface="Heiti SC Light"/>
              </a:rPr>
              <a:t>学情调查的结果帮助教师确立了本课的难点和突破难点的教学方法</a:t>
            </a:r>
            <a:r>
              <a:rPr lang="en-US" altLang="zh-CN" sz="3600" dirty="0" smtClean="0">
                <a:latin typeface="Heiti SC Light"/>
                <a:ea typeface="Heiti SC Light"/>
                <a:cs typeface="Heiti SC Light"/>
              </a:rPr>
              <a:t>. </a:t>
            </a:r>
          </a:p>
          <a:p>
            <a:pPr>
              <a:lnSpc>
                <a:spcPts val="4300"/>
              </a:lnSpc>
            </a:pPr>
            <a:r>
              <a:rPr lang="zh-CN" altLang="en-US" sz="3600" dirty="0" smtClean="0">
                <a:latin typeface="Heiti SC Light"/>
                <a:ea typeface="Heiti SC Light"/>
                <a:cs typeface="Heiti SC Light"/>
              </a:rPr>
              <a:t>王老师就从学生感兴趣的“吃饭穿衣”等日常小事讲起，引入多张能反映教材重点的图片、文字材料，并配合每幅图、文字材料设计了具体的、有针对性的问题。 </a:t>
            </a:r>
          </a:p>
        </p:txBody>
      </p:sp>
      <p:sp>
        <p:nvSpPr>
          <p:cNvPr id="4" name="Rectangle 2"/>
          <p:cNvSpPr txBox="1">
            <a:spLocks noGrp="1" noRot="1" noChangeArrowheads="1"/>
          </p:cNvSpPr>
          <p:nvPr>
            <p:ph type="title" idx="4294967295"/>
          </p:nvPr>
        </p:nvSpPr>
        <p:spPr>
          <a:xfrm>
            <a:off x="1390650" y="115888"/>
            <a:ext cx="10375900" cy="7651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FF0000"/>
                </a:solidFill>
                <a:latin typeface="华文新魏" pitchFamily="2" charset="-122"/>
                <a:ea typeface="华文新魏" pitchFamily="2" charset="-122"/>
              </a:rPr>
              <a:t>案例</a:t>
            </a:r>
            <a:r>
              <a:rPr lang="en-US" altLang="zh-CN" dirty="0" smtClean="0">
                <a:solidFill>
                  <a:srgbClr val="FF0000"/>
                </a:solidFill>
                <a:latin typeface="华文新魏" pitchFamily="2" charset="-122"/>
                <a:ea typeface="华文新魏" pitchFamily="2" charset="-122"/>
              </a:rPr>
              <a:t>1</a:t>
            </a:r>
            <a:r>
              <a:rPr lang="zh-CN" altLang="en-US" dirty="0" smtClean="0">
                <a:solidFill>
                  <a:srgbClr val="FF0000"/>
                </a:solidFill>
                <a:latin typeface="华文新魏" pitchFamily="2" charset="-122"/>
                <a:ea typeface="华文新魏" pitchFamily="2" charset="-122"/>
              </a:rPr>
              <a:t>：</a:t>
            </a:r>
            <a:r>
              <a:rPr lang="en-US" altLang="zh-CN" dirty="0" smtClean="0">
                <a:solidFill>
                  <a:srgbClr val="FF0000"/>
                </a:solidFill>
                <a:latin typeface="华文新魏" pitchFamily="2" charset="-122"/>
                <a:ea typeface="华文新魏" pitchFamily="2" charset="-122"/>
              </a:rPr>
              <a:t> </a:t>
            </a:r>
            <a:r>
              <a:rPr lang="zh-CN" altLang="en-US" dirty="0" smtClean="0">
                <a:solidFill>
                  <a:srgbClr val="FF0000"/>
                </a:solidFill>
                <a:latin typeface="华文新魏" pitchFamily="2" charset="-122"/>
                <a:ea typeface="华文新魏" pitchFamily="2" charset="-122"/>
              </a:rPr>
              <a:t>关注学生研究</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sz="quarter"/>
          </p:nvPr>
        </p:nvSpPr>
        <p:spPr>
          <a:xfrm>
            <a:off x="1391375" y="1129304"/>
            <a:ext cx="10374950" cy="571504"/>
          </a:xfrm>
          <a:solidFill>
            <a:schemeClr val="bg1"/>
          </a:solidFill>
        </p:spPr>
        <p:txBody>
          <a:bodyPr/>
          <a:lstStyle/>
          <a:p>
            <a:r>
              <a:rPr lang="zh-CN" altLang="en-US" sz="3600" b="0" dirty="0" smtClean="0">
                <a:ea typeface="黑体" pitchFamily="49" charset="-122"/>
              </a:rPr>
              <a:t>学生调查问卷（辛亥革命）</a:t>
            </a:r>
          </a:p>
        </p:txBody>
      </p:sp>
      <p:sp>
        <p:nvSpPr>
          <p:cNvPr id="192515" name="Rectangle 3"/>
          <p:cNvSpPr>
            <a:spLocks noGrp="1" noChangeArrowheads="1"/>
          </p:cNvSpPr>
          <p:nvPr>
            <p:ph sz="quarter" idx="2"/>
          </p:nvPr>
        </p:nvSpPr>
        <p:spPr>
          <a:xfrm>
            <a:off x="6456365" y="1854206"/>
            <a:ext cx="5046643" cy="1574794"/>
          </a:xfrm>
        </p:spPr>
        <p:txBody>
          <a:bodyPr/>
          <a:lstStyle/>
          <a:p>
            <a:pPr marL="457200" indent="-457200">
              <a:buFont typeface="Wingdings" pitchFamily="2" charset="2"/>
              <a:buNone/>
            </a:pPr>
            <a:r>
              <a:rPr lang="en-US" altLang="zh-CN" sz="2400" dirty="0" smtClean="0">
                <a:ea typeface="黑体" pitchFamily="49" charset="-122"/>
              </a:rPr>
              <a:t>2.</a:t>
            </a:r>
            <a:r>
              <a:rPr lang="zh-CN" altLang="en-US" sz="2400" dirty="0" smtClean="0">
                <a:ea typeface="黑体" pitchFamily="49" charset="-122"/>
              </a:rPr>
              <a:t>说到孙中山先生，你能联想到哪些？人们对孙中山有哪些评价？你知道为什么这样评价吗？</a:t>
            </a:r>
          </a:p>
          <a:p>
            <a:pPr marL="457200" indent="-457200"/>
            <a:endParaRPr lang="zh-CN" altLang="en-US" sz="2400" b="1" dirty="0" smtClean="0">
              <a:ea typeface="黑体" pitchFamily="49" charset="-122"/>
            </a:endParaRPr>
          </a:p>
        </p:txBody>
      </p:sp>
      <p:sp>
        <p:nvSpPr>
          <p:cNvPr id="192516" name="Rectangle 4"/>
          <p:cNvSpPr>
            <a:spLocks noGrp="1" noChangeArrowheads="1"/>
          </p:cNvSpPr>
          <p:nvPr>
            <p:ph sz="quarter" idx="3"/>
          </p:nvPr>
        </p:nvSpPr>
        <p:spPr>
          <a:xfrm>
            <a:off x="1027077" y="3988966"/>
            <a:ext cx="5046643" cy="2392362"/>
          </a:xfrm>
        </p:spPr>
        <p:txBody>
          <a:bodyPr/>
          <a:lstStyle/>
          <a:p>
            <a:pPr marL="457200" indent="-457200">
              <a:buFont typeface="Wingdings" pitchFamily="2" charset="2"/>
              <a:buNone/>
            </a:pPr>
            <a:r>
              <a:rPr lang="en-US" altLang="zh-CN" sz="2400" dirty="0" smtClean="0">
                <a:ea typeface="黑体" pitchFamily="49" charset="-122"/>
              </a:rPr>
              <a:t>3.</a:t>
            </a:r>
            <a:r>
              <a:rPr lang="zh-CN" altLang="en-US" sz="2400" dirty="0" smtClean="0">
                <a:ea typeface="黑体" pitchFamily="49" charset="-122"/>
              </a:rPr>
              <a:t>这是人民英雄纪念碑上的一幅浮雕，你知道这是纪念什么历史事件吗？</a:t>
            </a:r>
          </a:p>
          <a:p>
            <a:pPr marL="457200" indent="-457200"/>
            <a:endParaRPr lang="zh-CN" altLang="en-US" sz="2400" b="1" dirty="0" smtClean="0">
              <a:ea typeface="黑体" pitchFamily="49" charset="-122"/>
            </a:endParaRPr>
          </a:p>
        </p:txBody>
      </p:sp>
      <p:sp>
        <p:nvSpPr>
          <p:cNvPr id="192517" name="Rectangle 5"/>
          <p:cNvSpPr>
            <a:spLocks noGrp="1" noChangeArrowheads="1"/>
          </p:cNvSpPr>
          <p:nvPr>
            <p:ph sz="quarter" idx="4"/>
          </p:nvPr>
        </p:nvSpPr>
        <p:spPr>
          <a:xfrm>
            <a:off x="6719682" y="3571876"/>
            <a:ext cx="5046643" cy="2392362"/>
          </a:xfrm>
        </p:spPr>
        <p:txBody>
          <a:bodyPr/>
          <a:lstStyle/>
          <a:p>
            <a:endParaRPr lang="zh-CN" altLang="en-US" sz="2000" dirty="0" smtClean="0">
              <a:ea typeface="宋体" pitchFamily="2" charset="-122"/>
            </a:endParaRPr>
          </a:p>
        </p:txBody>
      </p:sp>
      <p:pic>
        <p:nvPicPr>
          <p:cNvPr id="192518" name="Picture 6" descr="http://www.51shouyi.com/pic/2006831/p200683194589067.jpg"/>
          <p:cNvPicPr>
            <a:picLocks noChangeArrowheads="1"/>
          </p:cNvPicPr>
          <p:nvPr/>
        </p:nvPicPr>
        <p:blipFill>
          <a:blip r:embed="rId2" r:link="rId3">
            <a:lum bright="12000" contrast="18000"/>
          </a:blip>
          <a:srcRect t="6151"/>
          <a:stretch>
            <a:fillRect/>
          </a:stretch>
        </p:blipFill>
        <p:spPr bwMode="auto">
          <a:xfrm>
            <a:off x="6867926" y="4005163"/>
            <a:ext cx="3939051" cy="2016125"/>
          </a:xfrm>
          <a:prstGeom prst="rect">
            <a:avLst/>
          </a:prstGeom>
          <a:noFill/>
          <a:ln w="9525">
            <a:noFill/>
            <a:miter lim="800000"/>
            <a:headEnd/>
            <a:tailEnd/>
          </a:ln>
        </p:spPr>
      </p:pic>
      <p:sp>
        <p:nvSpPr>
          <p:cNvPr id="192519" name="Rectangle 7"/>
          <p:cNvSpPr>
            <a:spLocks noGrp="1" noChangeArrowheads="1"/>
          </p:cNvSpPr>
          <p:nvPr>
            <p:ph sz="quarter" idx="1"/>
          </p:nvPr>
        </p:nvSpPr>
        <p:spPr>
          <a:xfrm>
            <a:off x="884201" y="1900733"/>
            <a:ext cx="5046643" cy="2392363"/>
          </a:xfrm>
        </p:spPr>
        <p:txBody>
          <a:bodyPr/>
          <a:lstStyle/>
          <a:p>
            <a:pPr marL="457200" indent="-457200">
              <a:buFont typeface="Wingdings" pitchFamily="2" charset="2"/>
              <a:buNone/>
            </a:pPr>
            <a:r>
              <a:rPr lang="en-US" altLang="zh-CN" sz="2400" dirty="0" smtClean="0">
                <a:ea typeface="黑体" pitchFamily="49" charset="-122"/>
              </a:rPr>
              <a:t>1.</a:t>
            </a:r>
            <a:r>
              <a:rPr lang="zh-CN" altLang="en-US" sz="2400" dirty="0" smtClean="0">
                <a:ea typeface="黑体" pitchFamily="49" charset="-122"/>
              </a:rPr>
              <a:t>每年国庆，在天安门广场上都会摆放一个人的画像，他被称为“民国之父”，你知道他是谁吗？</a:t>
            </a:r>
          </a:p>
          <a:p>
            <a:pPr marL="457200" indent="-457200"/>
            <a:endParaRPr lang="zh-CN" altLang="en-US" sz="2400" b="1" dirty="0" smtClean="0">
              <a:ea typeface="黑体" pitchFamily="49" charset="-122"/>
            </a:endParaRPr>
          </a:p>
        </p:txBody>
      </p:sp>
      <p:sp>
        <p:nvSpPr>
          <p:cNvPr id="8" name="Rectangle 2"/>
          <p:cNvSpPr txBox="1">
            <a:spLocks noRot="1" noChangeArrowheads="1"/>
          </p:cNvSpPr>
          <p:nvPr/>
        </p:nvSpPr>
        <p:spPr>
          <a:xfrm>
            <a:off x="1390650" y="115888"/>
            <a:ext cx="10375900" cy="7651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FF0000"/>
                </a:solidFill>
                <a:latin typeface="华文新魏" pitchFamily="2" charset="-122"/>
                <a:ea typeface="华文新魏" pitchFamily="2" charset="-122"/>
              </a:rPr>
              <a:t>案例</a:t>
            </a:r>
            <a:r>
              <a:rPr lang="zh-CN" altLang="zh-CN" dirty="0">
                <a:solidFill>
                  <a:srgbClr val="FF0000"/>
                </a:solidFill>
                <a:latin typeface="华文新魏" pitchFamily="2" charset="-122"/>
                <a:ea typeface="华文新魏" pitchFamily="2" charset="-122"/>
              </a:rPr>
              <a:t>2</a:t>
            </a:r>
            <a:r>
              <a:rPr lang="zh-CN" altLang="en-US" dirty="0" smtClean="0">
                <a:solidFill>
                  <a:srgbClr val="FF0000"/>
                </a:solidFill>
                <a:latin typeface="华文新魏" pitchFamily="2" charset="-122"/>
                <a:ea typeface="华文新魏" pitchFamily="2" charset="-122"/>
              </a:rPr>
              <a:t>：</a:t>
            </a:r>
            <a:r>
              <a:rPr lang="en-US" altLang="zh-CN" dirty="0" smtClean="0">
                <a:solidFill>
                  <a:srgbClr val="FF0000"/>
                </a:solidFill>
                <a:latin typeface="华文新魏" pitchFamily="2" charset="-122"/>
                <a:ea typeface="华文新魏" pitchFamily="2" charset="-122"/>
              </a:rPr>
              <a:t> </a:t>
            </a:r>
            <a:r>
              <a:rPr lang="zh-CN" altLang="en-US" dirty="0" smtClean="0">
                <a:solidFill>
                  <a:srgbClr val="FF0000"/>
                </a:solidFill>
                <a:latin typeface="华文新魏" pitchFamily="2" charset="-122"/>
                <a:ea typeface="华文新魏" pitchFamily="2" charset="-122"/>
              </a:rPr>
              <a:t>关注学生研究</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type="body" idx="1"/>
          </p:nvPr>
        </p:nvSpPr>
        <p:spPr>
          <a:xfrm>
            <a:off x="1241391" y="1196976"/>
            <a:ext cx="9894217" cy="5661025"/>
          </a:xfrm>
        </p:spPr>
        <p:txBody>
          <a:bodyPr/>
          <a:lstStyle/>
          <a:p>
            <a:pPr>
              <a:lnSpc>
                <a:spcPct val="90000"/>
              </a:lnSpc>
              <a:buFont typeface="Wingdings" pitchFamily="2" charset="2"/>
              <a:buNone/>
            </a:pPr>
            <a:r>
              <a:rPr lang="en-US" altLang="zh-CN" b="1" dirty="0" smtClean="0">
                <a:ea typeface="宋体" pitchFamily="2" charset="-122"/>
              </a:rPr>
              <a:t>4.</a:t>
            </a:r>
            <a:r>
              <a:rPr lang="zh-CN" altLang="en-US" b="1" dirty="0" smtClean="0">
                <a:ea typeface="宋体" pitchFamily="2" charset="-122"/>
              </a:rPr>
              <a:t>你家里有中山装吗？你了解它的来历和特殊含义吗？如果不太清楚，你愿意通过什么方式或途径来了解？</a:t>
            </a:r>
            <a:r>
              <a:rPr lang="en-US" altLang="zh-CN" b="1" dirty="0" smtClean="0">
                <a:ea typeface="宋体" pitchFamily="2" charset="-122"/>
              </a:rPr>
              <a:t>(</a:t>
            </a:r>
            <a:r>
              <a:rPr lang="zh-CN" altLang="en-US" b="1" dirty="0" smtClean="0">
                <a:ea typeface="宋体" pitchFamily="2" charset="-122"/>
              </a:rPr>
              <a:t>过程与方法</a:t>
            </a:r>
            <a:r>
              <a:rPr lang="en-US" altLang="zh-CN" b="1" dirty="0" smtClean="0">
                <a:ea typeface="宋体" pitchFamily="2" charset="-122"/>
              </a:rPr>
              <a:t>) </a:t>
            </a:r>
          </a:p>
          <a:p>
            <a:pPr>
              <a:lnSpc>
                <a:spcPct val="90000"/>
              </a:lnSpc>
              <a:buFont typeface="Wingdings" pitchFamily="2" charset="2"/>
              <a:buNone/>
            </a:pPr>
            <a:r>
              <a:rPr lang="en-US" altLang="zh-CN" b="1" dirty="0" smtClean="0">
                <a:ea typeface="宋体" pitchFamily="2" charset="-122"/>
              </a:rPr>
              <a:t>5.</a:t>
            </a:r>
            <a:r>
              <a:rPr lang="zh-CN" altLang="en-US" b="1" dirty="0" smtClean="0">
                <a:ea typeface="宋体" pitchFamily="2" charset="-122"/>
              </a:rPr>
              <a:t>（</a:t>
            </a:r>
            <a:r>
              <a:rPr lang="en-US" altLang="zh-CN" b="1" dirty="0" smtClean="0">
                <a:ea typeface="宋体" pitchFamily="2" charset="-122"/>
              </a:rPr>
              <a:t>2</a:t>
            </a:r>
            <a:r>
              <a:rPr lang="zh-CN" altLang="en-US" b="1" dirty="0" smtClean="0">
                <a:ea typeface="宋体" pitchFamily="2" charset="-122"/>
              </a:rPr>
              <a:t>）班的刘迎迟同学捡到过一枚钱币，上面有“民国八十七年”的字样。她想考考大家，你知道这是哪一年吗？你知道我国是从什么时候开始用公历纪年的吗？（历史学习技能）</a:t>
            </a:r>
          </a:p>
          <a:p>
            <a:pPr>
              <a:lnSpc>
                <a:spcPct val="90000"/>
              </a:lnSpc>
              <a:buFont typeface="Wingdings" pitchFamily="2" charset="2"/>
              <a:buNone/>
            </a:pPr>
            <a:r>
              <a:rPr lang="en-US" altLang="zh-CN" b="1" dirty="0" smtClean="0">
                <a:ea typeface="宋体" pitchFamily="2" charset="-122"/>
              </a:rPr>
              <a:t>6.</a:t>
            </a:r>
            <a:r>
              <a:rPr lang="zh-CN" altLang="en-US" b="1" dirty="0" smtClean="0">
                <a:ea typeface="宋体" pitchFamily="2" charset="-122"/>
              </a:rPr>
              <a:t>你知道辛亥革命吗？对于辛亥革命的意义，你有怎样的理解？你可以把你的理解用各种适合你的方式表达出来，如：一两句话、漫画、纪念章等。（理解与运用）</a:t>
            </a:r>
          </a:p>
          <a:p>
            <a:pPr>
              <a:lnSpc>
                <a:spcPct val="90000"/>
              </a:lnSpc>
            </a:pPr>
            <a:endParaRPr lang="zh-CN" altLang="en-US" dirty="0" smtClean="0">
              <a:ea typeface="宋体" pitchFamily="2" charset="-122"/>
            </a:endParaRPr>
          </a:p>
        </p:txBody>
      </p:sp>
      <p:sp>
        <p:nvSpPr>
          <p:cNvPr id="4" name="Rectangle 2"/>
          <p:cNvSpPr txBox="1">
            <a:spLocks noRot="1" noChangeArrowheads="1"/>
          </p:cNvSpPr>
          <p:nvPr/>
        </p:nvSpPr>
        <p:spPr>
          <a:xfrm>
            <a:off x="1390650" y="115888"/>
            <a:ext cx="10375900" cy="7651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FF0000"/>
                </a:solidFill>
                <a:latin typeface="华文新魏" pitchFamily="2" charset="-122"/>
                <a:ea typeface="华文新魏" pitchFamily="2" charset="-122"/>
              </a:rPr>
              <a:t>案例</a:t>
            </a:r>
            <a:r>
              <a:rPr lang="zh-CN" altLang="zh-CN" dirty="0">
                <a:solidFill>
                  <a:srgbClr val="FF0000"/>
                </a:solidFill>
                <a:latin typeface="华文新魏" pitchFamily="2" charset="-122"/>
                <a:ea typeface="华文新魏" pitchFamily="2" charset="-122"/>
              </a:rPr>
              <a:t>2</a:t>
            </a:r>
            <a:r>
              <a:rPr lang="zh-CN" altLang="en-US" dirty="0" smtClean="0">
                <a:solidFill>
                  <a:srgbClr val="FF0000"/>
                </a:solidFill>
                <a:latin typeface="华文新魏" pitchFamily="2" charset="-122"/>
                <a:ea typeface="华文新魏" pitchFamily="2" charset="-122"/>
              </a:rPr>
              <a:t>：</a:t>
            </a:r>
            <a:r>
              <a:rPr lang="en-US" altLang="zh-CN" dirty="0" smtClean="0">
                <a:solidFill>
                  <a:srgbClr val="FF0000"/>
                </a:solidFill>
                <a:latin typeface="华文新魏" pitchFamily="2" charset="-122"/>
                <a:ea typeface="华文新魏" pitchFamily="2" charset="-122"/>
              </a:rPr>
              <a:t> </a:t>
            </a:r>
            <a:r>
              <a:rPr lang="zh-CN" altLang="en-US" dirty="0" smtClean="0">
                <a:solidFill>
                  <a:srgbClr val="FF0000"/>
                </a:solidFill>
                <a:latin typeface="华文新魏" pitchFamily="2" charset="-122"/>
                <a:ea typeface="华文新魏" pitchFamily="2" charset="-122"/>
              </a:rPr>
              <a:t>关注学生研究</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sz="quarter"/>
          </p:nvPr>
        </p:nvSpPr>
        <p:spPr>
          <a:xfrm>
            <a:off x="1391375" y="935633"/>
            <a:ext cx="10374950" cy="765175"/>
          </a:xfrm>
        </p:spPr>
        <p:txBody>
          <a:bodyPr/>
          <a:lstStyle/>
          <a:p>
            <a:r>
              <a:rPr lang="zh-CN" altLang="en-US" sz="3600" b="0" dirty="0" smtClean="0">
                <a:latin typeface="黑体" pitchFamily="49" charset="-122"/>
                <a:ea typeface="黑体" pitchFamily="49" charset="-122"/>
              </a:rPr>
              <a:t>学生访谈与学情分析记录</a:t>
            </a:r>
          </a:p>
        </p:txBody>
      </p:sp>
      <p:sp>
        <p:nvSpPr>
          <p:cNvPr id="194563" name="Rectangle 3"/>
          <p:cNvSpPr>
            <a:spLocks noGrp="1" noChangeArrowheads="1"/>
          </p:cNvSpPr>
          <p:nvPr>
            <p:ph sz="quarter" idx="2"/>
          </p:nvPr>
        </p:nvSpPr>
        <p:spPr>
          <a:xfrm>
            <a:off x="7155943" y="1543745"/>
            <a:ext cx="4419783" cy="2173287"/>
          </a:xfrm>
        </p:spPr>
        <p:txBody>
          <a:bodyPr/>
          <a:lstStyle/>
          <a:p>
            <a:pPr>
              <a:lnSpc>
                <a:spcPts val="3800"/>
              </a:lnSpc>
              <a:buNone/>
            </a:pPr>
            <a:r>
              <a:rPr lang="zh-CN" altLang="en-US" sz="2400" dirty="0" smtClean="0">
                <a:latin typeface="黑体" pitchFamily="49" charset="-122"/>
                <a:ea typeface="黑体" pitchFamily="49" charset="-122"/>
              </a:rPr>
              <a:t>生</a:t>
            </a:r>
            <a:r>
              <a:rPr lang="en-US" altLang="zh-CN" sz="2400" dirty="0" smtClean="0">
                <a:latin typeface="黑体" pitchFamily="49" charset="-122"/>
                <a:ea typeface="黑体" pitchFamily="49" charset="-122"/>
              </a:rPr>
              <a:t>B</a:t>
            </a:r>
            <a:r>
              <a:rPr lang="zh-CN" altLang="en-US" sz="2400" dirty="0" smtClean="0">
                <a:latin typeface="黑体" pitchFamily="49" charset="-122"/>
                <a:ea typeface="黑体" pitchFamily="49" charset="-122"/>
              </a:rPr>
              <a:t>：“就是，就是，我知道有很多地方都以</a:t>
            </a:r>
            <a:r>
              <a:rPr lang="zh-CN" altLang="en-US" sz="2400" u="sng" dirty="0" smtClean="0">
                <a:latin typeface="黑体" pitchFamily="49" charset="-122"/>
                <a:ea typeface="黑体" pitchFamily="49" charset="-122"/>
              </a:rPr>
              <a:t>‘中山’来命名</a:t>
            </a:r>
            <a:r>
              <a:rPr lang="zh-CN" altLang="en-US" sz="2400" dirty="0" smtClean="0">
                <a:latin typeface="黑体" pitchFamily="49" charset="-122"/>
                <a:ea typeface="黑体" pitchFamily="49" charset="-122"/>
              </a:rPr>
              <a:t>呢！什么中山公园、中山陵、中山市，还有中山装！”</a:t>
            </a:r>
          </a:p>
          <a:p>
            <a:endParaRPr lang="zh-CN" altLang="en-US" sz="2000" b="1" dirty="0" smtClean="0">
              <a:ea typeface="宋体" pitchFamily="2" charset="-122"/>
            </a:endParaRPr>
          </a:p>
        </p:txBody>
      </p:sp>
      <p:sp>
        <p:nvSpPr>
          <p:cNvPr id="194564" name="Rectangle 4"/>
          <p:cNvSpPr>
            <a:spLocks noGrp="1" noChangeArrowheads="1"/>
          </p:cNvSpPr>
          <p:nvPr>
            <p:ph sz="quarter" idx="1"/>
          </p:nvPr>
        </p:nvSpPr>
        <p:spPr>
          <a:xfrm>
            <a:off x="884201" y="1484585"/>
            <a:ext cx="5792098" cy="5184775"/>
          </a:xfrm>
        </p:spPr>
        <p:txBody>
          <a:bodyPr/>
          <a:lstStyle/>
          <a:p>
            <a:pPr>
              <a:lnSpc>
                <a:spcPts val="3800"/>
              </a:lnSpc>
              <a:buNone/>
            </a:pPr>
            <a:r>
              <a:rPr lang="zh-CN" altLang="en-US" sz="2400" dirty="0" smtClean="0">
                <a:latin typeface="黑体" pitchFamily="49" charset="-122"/>
                <a:ea typeface="黑体" pitchFamily="49" charset="-122"/>
              </a:rPr>
              <a:t>生</a:t>
            </a:r>
            <a:r>
              <a:rPr lang="en-US" altLang="zh-CN" sz="2400" dirty="0" smtClean="0">
                <a:latin typeface="黑体" pitchFamily="49" charset="-122"/>
                <a:ea typeface="黑体" pitchFamily="49" charset="-122"/>
              </a:rPr>
              <a:t>A</a:t>
            </a:r>
            <a:r>
              <a:rPr lang="zh-CN" altLang="en-US" sz="2400" dirty="0" smtClean="0">
                <a:latin typeface="黑体" pitchFamily="49" charset="-122"/>
                <a:ea typeface="黑体" pitchFamily="49" charset="-122"/>
              </a:rPr>
              <a:t>：“去年暑假我去了南京的中山陵，我发现，在游人中有不少来自</a:t>
            </a:r>
            <a:r>
              <a:rPr lang="zh-CN" altLang="en-US" sz="2400" u="sng" dirty="0" smtClean="0">
                <a:latin typeface="黑体" pitchFamily="49" charset="-122"/>
                <a:ea typeface="黑体" pitchFamily="49" charset="-122"/>
              </a:rPr>
              <a:t>台湾</a:t>
            </a:r>
            <a:r>
              <a:rPr lang="zh-CN" altLang="en-US" sz="2400" dirty="0" smtClean="0">
                <a:latin typeface="黑体" pitchFamily="49" charset="-122"/>
                <a:ea typeface="黑体" pitchFamily="49" charset="-122"/>
              </a:rPr>
              <a:t>的游客，他们的表情很严肃，还不时拿着个小本子记这记那的。看得出来，孙中山</a:t>
            </a:r>
            <a:r>
              <a:rPr lang="zh-CN" altLang="en-US" sz="2400" u="sng" dirty="0" smtClean="0">
                <a:latin typeface="黑体" pitchFamily="49" charset="-122"/>
                <a:ea typeface="黑体" pitchFamily="49" charset="-122"/>
              </a:rPr>
              <a:t>在他们的心目中有着特别崇高的地位。</a:t>
            </a:r>
            <a:r>
              <a:rPr lang="zh-CN" altLang="en-US" sz="2400" dirty="0" smtClean="0">
                <a:latin typeface="黑体" pitchFamily="49" charset="-122"/>
                <a:ea typeface="黑体" pitchFamily="49" charset="-122"/>
              </a:rPr>
              <a:t>”</a:t>
            </a:r>
          </a:p>
          <a:p>
            <a:pPr>
              <a:lnSpc>
                <a:spcPts val="3800"/>
              </a:lnSpc>
              <a:buFont typeface="Wingdings" pitchFamily="2" charset="2"/>
              <a:buNone/>
            </a:pPr>
            <a:r>
              <a:rPr lang="zh-CN" altLang="en-US" sz="2400" dirty="0" smtClean="0">
                <a:latin typeface="黑体" pitchFamily="49" charset="-122"/>
                <a:ea typeface="黑体" pitchFamily="49" charset="-122"/>
              </a:rPr>
              <a:t>生</a:t>
            </a:r>
            <a:r>
              <a:rPr lang="en-US" altLang="zh-CN" sz="2400" dirty="0" smtClean="0">
                <a:latin typeface="黑体" pitchFamily="49" charset="-122"/>
                <a:ea typeface="黑体" pitchFamily="49" charset="-122"/>
              </a:rPr>
              <a:t>C</a:t>
            </a:r>
            <a:r>
              <a:rPr lang="zh-CN" altLang="en-US" sz="2400" dirty="0" smtClean="0">
                <a:latin typeface="黑体" pitchFamily="49" charset="-122"/>
                <a:ea typeface="黑体" pitchFamily="49" charset="-122"/>
              </a:rPr>
              <a:t>：“你们看，这是我在中山公园拍的，孙中山先生的立像，基座上有邓小平题的字：‘伟大的革命先行者孙中山先生永垂不朽’。</a:t>
            </a:r>
            <a:r>
              <a:rPr lang="zh-CN" altLang="en-US" sz="2400" u="sng" dirty="0" smtClean="0">
                <a:latin typeface="黑体" pitchFamily="49" charset="-122"/>
                <a:ea typeface="黑体" pitchFamily="49" charset="-122"/>
              </a:rPr>
              <a:t>什么叫‘革命先行者’啊？”</a:t>
            </a:r>
          </a:p>
        </p:txBody>
      </p:sp>
      <p:pic>
        <p:nvPicPr>
          <p:cNvPr id="194565" name="Picture 5" descr="20070212089zzz"/>
          <p:cNvPicPr>
            <a:picLocks noGrp="1" noChangeAspect="1" noChangeArrowheads="1"/>
          </p:cNvPicPr>
          <p:nvPr>
            <p:ph sz="quarter" idx="4"/>
          </p:nvPr>
        </p:nvPicPr>
        <p:blipFill>
          <a:blip r:embed="rId2"/>
          <a:srcRect/>
          <a:stretch>
            <a:fillRect/>
          </a:stretch>
        </p:blipFill>
        <p:spPr>
          <a:xfrm>
            <a:off x="7313621" y="4005264"/>
            <a:ext cx="3841633" cy="2232025"/>
          </a:xfrm>
          <a:noFill/>
          <a:ln/>
        </p:spPr>
      </p:pic>
      <p:sp>
        <p:nvSpPr>
          <p:cNvPr id="6" name="Rectangle 2"/>
          <p:cNvSpPr txBox="1">
            <a:spLocks noRot="1" noChangeArrowheads="1"/>
          </p:cNvSpPr>
          <p:nvPr/>
        </p:nvSpPr>
        <p:spPr>
          <a:xfrm>
            <a:off x="1390650" y="115888"/>
            <a:ext cx="10375900" cy="7651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FF0000"/>
                </a:solidFill>
                <a:latin typeface="华文新魏" pitchFamily="2" charset="-122"/>
                <a:ea typeface="华文新魏" pitchFamily="2" charset="-122"/>
              </a:rPr>
              <a:t>案例</a:t>
            </a:r>
            <a:r>
              <a:rPr lang="zh-CN" altLang="zh-CN" dirty="0">
                <a:solidFill>
                  <a:srgbClr val="FF0000"/>
                </a:solidFill>
                <a:latin typeface="华文新魏" pitchFamily="2" charset="-122"/>
                <a:ea typeface="华文新魏" pitchFamily="2" charset="-122"/>
              </a:rPr>
              <a:t>2</a:t>
            </a:r>
            <a:r>
              <a:rPr lang="zh-CN" altLang="en-US" dirty="0" smtClean="0">
                <a:solidFill>
                  <a:srgbClr val="FF0000"/>
                </a:solidFill>
                <a:latin typeface="华文新魏" pitchFamily="2" charset="-122"/>
                <a:ea typeface="华文新魏" pitchFamily="2" charset="-122"/>
              </a:rPr>
              <a:t>：</a:t>
            </a:r>
            <a:r>
              <a:rPr lang="en-US" altLang="zh-CN" dirty="0" smtClean="0">
                <a:solidFill>
                  <a:srgbClr val="FF0000"/>
                </a:solidFill>
                <a:latin typeface="华文新魏" pitchFamily="2" charset="-122"/>
                <a:ea typeface="华文新魏" pitchFamily="2" charset="-122"/>
              </a:rPr>
              <a:t> </a:t>
            </a:r>
            <a:r>
              <a:rPr lang="zh-CN" altLang="en-US" dirty="0" smtClean="0">
                <a:solidFill>
                  <a:srgbClr val="FF0000"/>
                </a:solidFill>
                <a:latin typeface="华文新魏" pitchFamily="2" charset="-122"/>
                <a:ea typeface="华文新魏" pitchFamily="2" charset="-122"/>
              </a:rPr>
              <a:t>关注学生研究</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10878" y="1133872"/>
            <a:ext cx="10978516" cy="1143000"/>
          </a:xfrm>
        </p:spPr>
        <p:txBody>
          <a:bodyPr/>
          <a:lstStyle/>
          <a:p>
            <a:r>
              <a:rPr lang="zh-CN" altLang="en-US" sz="3600" b="0" dirty="0" smtClean="0">
                <a:latin typeface="黑体" pitchFamily="49" charset="-122"/>
                <a:ea typeface="黑体" pitchFamily="49" charset="-122"/>
              </a:rPr>
              <a:t>学生访谈与学情分析记录</a:t>
            </a:r>
          </a:p>
        </p:txBody>
      </p:sp>
      <p:sp>
        <p:nvSpPr>
          <p:cNvPr id="195587" name="Rectangle 3"/>
          <p:cNvSpPr>
            <a:spLocks noGrp="1" noChangeArrowheads="1"/>
          </p:cNvSpPr>
          <p:nvPr>
            <p:ph type="body" idx="1"/>
          </p:nvPr>
        </p:nvSpPr>
        <p:spPr>
          <a:xfrm>
            <a:off x="610878" y="2142718"/>
            <a:ext cx="10978516" cy="4526642"/>
          </a:xfrm>
        </p:spPr>
        <p:txBody>
          <a:bodyPr/>
          <a:lstStyle/>
          <a:p>
            <a:pPr>
              <a:lnSpc>
                <a:spcPts val="4300"/>
              </a:lnSpc>
            </a:pPr>
            <a:r>
              <a:rPr lang="zh-CN" altLang="en-US" dirty="0" smtClean="0">
                <a:latin typeface="黑体" pitchFamily="49" charset="-122"/>
                <a:ea typeface="黑体" pitchFamily="49" charset="-122"/>
              </a:rPr>
              <a:t>生</a:t>
            </a:r>
            <a:r>
              <a:rPr lang="en-US" altLang="zh-CN" dirty="0" smtClean="0">
                <a:latin typeface="黑体" pitchFamily="49" charset="-122"/>
                <a:ea typeface="黑体" pitchFamily="49" charset="-122"/>
              </a:rPr>
              <a:t>D</a:t>
            </a:r>
            <a:r>
              <a:rPr lang="zh-CN" altLang="en-US" dirty="0" smtClean="0">
                <a:latin typeface="黑体" pitchFamily="49" charset="-122"/>
                <a:ea typeface="黑体" pitchFamily="49" charset="-122"/>
              </a:rPr>
              <a:t>：“</a:t>
            </a:r>
            <a:r>
              <a:rPr lang="zh-CN" altLang="en-US" u="sng" dirty="0" smtClean="0">
                <a:latin typeface="黑体" pitchFamily="49" charset="-122"/>
                <a:ea typeface="黑体" pitchFamily="49" charset="-122"/>
              </a:rPr>
              <a:t>孙中山不是‘民国之父’嘛！咱干嘛纪念他呀？</a:t>
            </a:r>
            <a:r>
              <a:rPr lang="zh-CN" altLang="en-US" dirty="0" smtClean="0">
                <a:latin typeface="黑体" pitchFamily="49" charset="-122"/>
                <a:ea typeface="黑体" pitchFamily="49" charset="-122"/>
              </a:rPr>
              <a:t>”</a:t>
            </a:r>
          </a:p>
          <a:p>
            <a:pPr>
              <a:lnSpc>
                <a:spcPts val="4300"/>
              </a:lnSpc>
            </a:pPr>
            <a:r>
              <a:rPr lang="zh-CN" altLang="en-US" dirty="0" smtClean="0">
                <a:latin typeface="黑体" pitchFamily="49" charset="-122"/>
                <a:ea typeface="黑体" pitchFamily="49" charset="-122"/>
              </a:rPr>
              <a:t>生</a:t>
            </a:r>
            <a:r>
              <a:rPr lang="en-US" altLang="zh-CN" dirty="0" smtClean="0">
                <a:latin typeface="黑体" pitchFamily="49" charset="-122"/>
                <a:ea typeface="黑体" pitchFamily="49" charset="-122"/>
              </a:rPr>
              <a:t>E</a:t>
            </a:r>
            <a:r>
              <a:rPr lang="zh-CN" altLang="en-US" dirty="0" smtClean="0">
                <a:latin typeface="黑体" pitchFamily="49" charset="-122"/>
                <a:ea typeface="黑体" pitchFamily="49" charset="-122"/>
              </a:rPr>
              <a:t>：“那谁知道啊。你们看着吧，马上就快五一了，</a:t>
            </a:r>
            <a:r>
              <a:rPr lang="zh-CN" altLang="en-US" u="sng" dirty="0" smtClean="0">
                <a:latin typeface="黑体" pitchFamily="49" charset="-122"/>
                <a:ea typeface="黑体" pitchFamily="49" charset="-122"/>
              </a:rPr>
              <a:t>天安门广场一定会摆他的画像。</a:t>
            </a:r>
            <a:r>
              <a:rPr lang="zh-CN" altLang="en-US" dirty="0" smtClean="0">
                <a:latin typeface="黑体" pitchFamily="49" charset="-122"/>
                <a:ea typeface="黑体" pitchFamily="49" charset="-122"/>
              </a:rPr>
              <a:t>”</a:t>
            </a:r>
          </a:p>
          <a:p>
            <a:pPr>
              <a:lnSpc>
                <a:spcPts val="4300"/>
              </a:lnSpc>
            </a:pPr>
            <a:r>
              <a:rPr lang="en-US" altLang="zh-CN" dirty="0" smtClean="0">
                <a:latin typeface="黑体" pitchFamily="49" charset="-122"/>
                <a:ea typeface="黑体" pitchFamily="49" charset="-122"/>
              </a:rPr>
              <a:t>……</a:t>
            </a:r>
          </a:p>
          <a:p>
            <a:pPr>
              <a:lnSpc>
                <a:spcPts val="4300"/>
              </a:lnSpc>
            </a:pPr>
            <a:r>
              <a:rPr lang="zh-CN" altLang="en-US" dirty="0" smtClean="0">
                <a:latin typeface="黑体" pitchFamily="49" charset="-122"/>
                <a:ea typeface="黑体" pitchFamily="49" charset="-122"/>
              </a:rPr>
              <a:t>在热火朝天地讨论之后，学生们共同提出了一个问题：“</a:t>
            </a:r>
            <a:r>
              <a:rPr lang="zh-CN" altLang="en-US" u="sng" dirty="0" smtClean="0">
                <a:latin typeface="黑体" pitchFamily="49" charset="-122"/>
                <a:ea typeface="黑体" pitchFamily="49" charset="-122"/>
              </a:rPr>
              <a:t>孙中山怎么这么受尊敬呢？”</a:t>
            </a:r>
          </a:p>
        </p:txBody>
      </p:sp>
      <p:sp>
        <p:nvSpPr>
          <p:cNvPr id="4" name="Rectangle 2"/>
          <p:cNvSpPr txBox="1">
            <a:spLocks noRot="1" noChangeArrowheads="1"/>
          </p:cNvSpPr>
          <p:nvPr/>
        </p:nvSpPr>
        <p:spPr>
          <a:xfrm>
            <a:off x="1390650" y="115888"/>
            <a:ext cx="10375900" cy="7651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FF0000"/>
                </a:solidFill>
                <a:latin typeface="华文新魏" pitchFamily="2" charset="-122"/>
                <a:ea typeface="华文新魏" pitchFamily="2" charset="-122"/>
              </a:rPr>
              <a:t>案例</a:t>
            </a:r>
            <a:r>
              <a:rPr lang="zh-CN" altLang="zh-CN" dirty="0">
                <a:solidFill>
                  <a:srgbClr val="FF0000"/>
                </a:solidFill>
                <a:latin typeface="华文新魏" pitchFamily="2" charset="-122"/>
                <a:ea typeface="华文新魏" pitchFamily="2" charset="-122"/>
              </a:rPr>
              <a:t>2</a:t>
            </a:r>
            <a:r>
              <a:rPr lang="zh-CN" altLang="en-US" dirty="0" smtClean="0">
                <a:solidFill>
                  <a:srgbClr val="FF0000"/>
                </a:solidFill>
                <a:latin typeface="华文新魏" pitchFamily="2" charset="-122"/>
                <a:ea typeface="华文新魏" pitchFamily="2" charset="-122"/>
              </a:rPr>
              <a:t>：</a:t>
            </a:r>
            <a:r>
              <a:rPr lang="en-US" altLang="zh-CN" dirty="0" smtClean="0">
                <a:solidFill>
                  <a:srgbClr val="FF0000"/>
                </a:solidFill>
                <a:latin typeface="华文新魏" pitchFamily="2" charset="-122"/>
                <a:ea typeface="华文新魏" pitchFamily="2" charset="-122"/>
              </a:rPr>
              <a:t> </a:t>
            </a:r>
            <a:r>
              <a:rPr lang="zh-CN" altLang="en-US" dirty="0" smtClean="0">
                <a:solidFill>
                  <a:srgbClr val="FF0000"/>
                </a:solidFill>
                <a:latin typeface="华文新魏" pitchFamily="2" charset="-122"/>
                <a:ea typeface="华文新魏" pitchFamily="2" charset="-122"/>
              </a:rPr>
              <a:t>关注学生研究</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type="body" sz="half" idx="2"/>
          </p:nvPr>
        </p:nvSpPr>
        <p:spPr>
          <a:xfrm>
            <a:off x="955639" y="2852739"/>
            <a:ext cx="10434248" cy="3148029"/>
          </a:xfrm>
        </p:spPr>
        <p:txBody>
          <a:bodyPr/>
          <a:lstStyle/>
          <a:p>
            <a:r>
              <a:rPr lang="zh-CN" altLang="en-US" b="1" dirty="0" smtClean="0">
                <a:ea typeface="宋体" pitchFamily="2" charset="-122"/>
              </a:rPr>
              <a:t>“你知道辛亥革命吗？对于辛亥革命，你有怎样的理解？你可以把你的理解用各种适合你的方式表达出来，如：一两句话、漫画、纪念章等。”</a:t>
            </a:r>
            <a:r>
              <a:rPr lang="zh-CN" altLang="en-US" dirty="0" smtClean="0">
                <a:ea typeface="宋体" pitchFamily="2" charset="-122"/>
              </a:rPr>
              <a:t> </a:t>
            </a:r>
          </a:p>
          <a:p>
            <a:r>
              <a:rPr lang="zh-CN" altLang="en-US" b="1" dirty="0" smtClean="0">
                <a:ea typeface="宋体" pitchFamily="2" charset="-122"/>
              </a:rPr>
              <a:t>学生对辛亥革命意义的理解基本局限在“结束帝制”方面。这是不全面的，甚至可以说是“了解”而不是真正“理解”。</a:t>
            </a:r>
          </a:p>
        </p:txBody>
      </p:sp>
      <p:pic>
        <p:nvPicPr>
          <p:cNvPr id="198660" name="Picture 4"/>
          <p:cNvPicPr>
            <a:picLocks noGrp="1" noChangeAspect="1" noChangeArrowheads="1"/>
          </p:cNvPicPr>
          <p:nvPr>
            <p:ph sz="half" idx="1"/>
          </p:nvPr>
        </p:nvPicPr>
        <p:blipFill>
          <a:blip r:embed="rId2"/>
          <a:srcRect/>
          <a:stretch>
            <a:fillRect/>
          </a:stretch>
        </p:blipFill>
        <p:spPr>
          <a:xfrm>
            <a:off x="1741457" y="1071546"/>
            <a:ext cx="2575071" cy="1743583"/>
          </a:xfrm>
          <a:noFill/>
          <a:ln/>
        </p:spPr>
      </p:pic>
      <p:pic>
        <p:nvPicPr>
          <p:cNvPr id="198661" name="Picture 5"/>
          <p:cNvPicPr>
            <a:picLocks noChangeAspect="1" noChangeArrowheads="1"/>
          </p:cNvPicPr>
          <p:nvPr/>
        </p:nvPicPr>
        <p:blipFill>
          <a:blip r:embed="rId3"/>
          <a:srcRect/>
          <a:stretch>
            <a:fillRect/>
          </a:stretch>
        </p:blipFill>
        <p:spPr bwMode="auto">
          <a:xfrm>
            <a:off x="5027605" y="1071546"/>
            <a:ext cx="2368631" cy="1714512"/>
          </a:xfrm>
          <a:prstGeom prst="rect">
            <a:avLst/>
          </a:prstGeom>
          <a:noFill/>
        </p:spPr>
      </p:pic>
      <p:pic>
        <p:nvPicPr>
          <p:cNvPr id="198662" name="Picture 6" descr="林孟颖"/>
          <p:cNvPicPr>
            <a:picLocks noChangeAspect="1" noChangeArrowheads="1"/>
          </p:cNvPicPr>
          <p:nvPr/>
        </p:nvPicPr>
        <p:blipFill>
          <a:blip r:embed="rId4"/>
          <a:srcRect/>
          <a:stretch>
            <a:fillRect/>
          </a:stretch>
        </p:blipFill>
        <p:spPr bwMode="auto">
          <a:xfrm>
            <a:off x="8385191" y="1142984"/>
            <a:ext cx="2371945" cy="1643074"/>
          </a:xfrm>
          <a:prstGeom prst="rect">
            <a:avLst/>
          </a:prstGeom>
          <a:noFill/>
          <a:ln w="9525">
            <a:noFill/>
            <a:miter lim="800000"/>
            <a:headEnd/>
            <a:tailEnd/>
          </a:ln>
        </p:spPr>
      </p:pic>
      <p:sp>
        <p:nvSpPr>
          <p:cNvPr id="7" name="Rectangle 2"/>
          <p:cNvSpPr txBox="1">
            <a:spLocks noGrp="1" noRot="1" noChangeArrowheads="1"/>
          </p:cNvSpPr>
          <p:nvPr>
            <p:ph type="title"/>
          </p:nvPr>
        </p:nvSpPr>
        <p:spPr>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FF0000"/>
                </a:solidFill>
                <a:latin typeface="华文新魏" pitchFamily="2" charset="-122"/>
                <a:ea typeface="华文新魏" pitchFamily="2" charset="-122"/>
              </a:rPr>
              <a:t>案例</a:t>
            </a:r>
            <a:r>
              <a:rPr lang="zh-CN" altLang="zh-CN" dirty="0">
                <a:solidFill>
                  <a:srgbClr val="FF0000"/>
                </a:solidFill>
                <a:latin typeface="华文新魏" pitchFamily="2" charset="-122"/>
                <a:ea typeface="华文新魏" pitchFamily="2" charset="-122"/>
              </a:rPr>
              <a:t>2</a:t>
            </a:r>
            <a:r>
              <a:rPr lang="zh-CN" altLang="en-US" dirty="0" smtClean="0">
                <a:solidFill>
                  <a:srgbClr val="FF0000"/>
                </a:solidFill>
                <a:latin typeface="华文新魏" pitchFamily="2" charset="-122"/>
                <a:ea typeface="华文新魏" pitchFamily="2" charset="-122"/>
              </a:rPr>
              <a:t>：</a:t>
            </a:r>
            <a:r>
              <a:rPr lang="en-US" altLang="zh-CN" dirty="0" smtClean="0">
                <a:solidFill>
                  <a:srgbClr val="FF0000"/>
                </a:solidFill>
                <a:latin typeface="华文新魏" pitchFamily="2" charset="-122"/>
                <a:ea typeface="华文新魏" pitchFamily="2" charset="-122"/>
              </a:rPr>
              <a:t> </a:t>
            </a:r>
            <a:r>
              <a:rPr lang="zh-CN" altLang="en-US" dirty="0" smtClean="0">
                <a:solidFill>
                  <a:srgbClr val="FF0000"/>
                </a:solidFill>
                <a:latin typeface="华文新魏" pitchFamily="2" charset="-122"/>
                <a:ea typeface="华文新魏" pitchFamily="2" charset="-122"/>
              </a:rPr>
              <a:t>关注学生研究</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Rectangle 3"/>
          <p:cNvSpPr>
            <a:spLocks noGrp="1" noChangeArrowheads="1"/>
          </p:cNvSpPr>
          <p:nvPr>
            <p:ph type="body" idx="1"/>
          </p:nvPr>
        </p:nvSpPr>
        <p:spPr>
          <a:xfrm>
            <a:off x="1169953" y="1333508"/>
            <a:ext cx="10211883" cy="4667260"/>
          </a:xfrm>
        </p:spPr>
        <p:txBody>
          <a:bodyPr/>
          <a:lstStyle/>
          <a:p>
            <a:pPr>
              <a:lnSpc>
                <a:spcPts val="4300"/>
              </a:lnSpc>
            </a:pPr>
            <a:r>
              <a:rPr lang="zh-CN" altLang="en-US" sz="2800" dirty="0" smtClean="0">
                <a:latin typeface="黑体" pitchFamily="49" charset="-122"/>
                <a:ea typeface="黑体" pitchFamily="49" charset="-122"/>
              </a:rPr>
              <a:t>有的学生在问卷中说：“我并不认为辛亥革命是多了不起的事。鲁迅先生的小说</a:t>
            </a:r>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阿</a:t>
            </a:r>
            <a:r>
              <a:rPr lang="en-US" altLang="zh-CN" sz="2800" dirty="0" smtClean="0">
                <a:latin typeface="黑体" pitchFamily="49" charset="-122"/>
                <a:ea typeface="黑体" pitchFamily="49" charset="-122"/>
              </a:rPr>
              <a:t>Q</a:t>
            </a:r>
            <a:r>
              <a:rPr lang="zh-CN" altLang="en-US" sz="2800" dirty="0" smtClean="0">
                <a:latin typeface="黑体" pitchFamily="49" charset="-122"/>
                <a:ea typeface="黑体" pitchFamily="49" charset="-122"/>
              </a:rPr>
              <a:t>正传</a:t>
            </a:r>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好像写的就是辛亥革命，内容记不清了，但是当时对辛亥革命印象不好。”尽管对辛亥革命这么“否定”的学生不多见，但是，由于鲁迅小说在学生中非常受关注，学生们可能会无法理解，而小说特有的情境感可能会让真实的历史黯然失色，让学生不能真正理解辛亥革命的历史意义。因此，在教学过程中必须创设出适当的情境，让学生学会从不同角度思考问题，对历史现象给出合理的解释。</a:t>
            </a:r>
          </a:p>
        </p:txBody>
      </p:sp>
      <p:sp>
        <p:nvSpPr>
          <p:cNvPr id="4" name="Rectangle 2"/>
          <p:cNvSpPr txBox="1">
            <a:spLocks noGrp="1" noRot="1" noChangeArrowheads="1"/>
          </p:cNvSpPr>
          <p:nvPr>
            <p:ph type="title"/>
          </p:nvPr>
        </p:nvSpPr>
        <p:spPr>
          <a:xfrm>
            <a:off x="610878" y="116632"/>
            <a:ext cx="1097851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FF0000"/>
                </a:solidFill>
                <a:latin typeface="华文新魏" pitchFamily="2" charset="-122"/>
                <a:ea typeface="华文新魏" pitchFamily="2" charset="-122"/>
              </a:rPr>
              <a:t>案例</a:t>
            </a:r>
            <a:r>
              <a:rPr lang="zh-CN" altLang="zh-CN" dirty="0">
                <a:solidFill>
                  <a:srgbClr val="FF0000"/>
                </a:solidFill>
                <a:latin typeface="华文新魏" pitchFamily="2" charset="-122"/>
                <a:ea typeface="华文新魏" pitchFamily="2" charset="-122"/>
              </a:rPr>
              <a:t>2</a:t>
            </a:r>
            <a:r>
              <a:rPr lang="zh-CN" altLang="en-US" dirty="0" smtClean="0">
                <a:solidFill>
                  <a:srgbClr val="FF0000"/>
                </a:solidFill>
                <a:latin typeface="华文新魏" pitchFamily="2" charset="-122"/>
                <a:ea typeface="华文新魏" pitchFamily="2" charset="-122"/>
              </a:rPr>
              <a:t>：</a:t>
            </a:r>
            <a:r>
              <a:rPr lang="en-US" altLang="zh-CN" dirty="0" smtClean="0">
                <a:solidFill>
                  <a:srgbClr val="FF0000"/>
                </a:solidFill>
                <a:latin typeface="华文新魏" pitchFamily="2" charset="-122"/>
                <a:ea typeface="华文新魏" pitchFamily="2" charset="-122"/>
              </a:rPr>
              <a:t> </a:t>
            </a:r>
            <a:r>
              <a:rPr lang="zh-CN" altLang="en-US" dirty="0" smtClean="0">
                <a:solidFill>
                  <a:srgbClr val="FF0000"/>
                </a:solidFill>
                <a:latin typeface="华文新魏" pitchFamily="2" charset="-122"/>
                <a:ea typeface="华文新魏" pitchFamily="2" charset="-122"/>
              </a:rPr>
              <a:t>关注学生研究</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a:xfrm>
            <a:off x="384135" y="1287479"/>
            <a:ext cx="11215765" cy="4498975"/>
          </a:xfrm>
        </p:spPr>
        <p:txBody>
          <a:bodyPr/>
          <a:lstStyle/>
          <a:p>
            <a:pPr>
              <a:lnSpc>
                <a:spcPts val="3800"/>
              </a:lnSpc>
            </a:pPr>
            <a:r>
              <a:rPr lang="zh-CN" altLang="en-US" sz="2800" dirty="0" smtClean="0">
                <a:latin typeface="黑体" pitchFamily="49" charset="-122"/>
                <a:ea typeface="黑体" pitchFamily="49" charset="-122"/>
              </a:rPr>
              <a:t>材料一：辛亥革命后，以“民主”、“民权”、“民国”和“国民”等命名的报刊，据不完全统计达</a:t>
            </a:r>
            <a:r>
              <a:rPr lang="en-US" altLang="zh-CN" sz="2800" dirty="0" smtClean="0">
                <a:latin typeface="黑体" pitchFamily="49" charset="-122"/>
                <a:ea typeface="黑体" pitchFamily="49" charset="-122"/>
              </a:rPr>
              <a:t>500</a:t>
            </a:r>
            <a:r>
              <a:rPr lang="zh-CN" altLang="en-US" sz="2800" dirty="0" smtClean="0">
                <a:latin typeface="黑体" pitchFamily="49" charset="-122"/>
                <a:ea typeface="黑体" pitchFamily="49" charset="-122"/>
              </a:rPr>
              <a:t>余家。</a:t>
            </a:r>
            <a:r>
              <a:rPr lang="en-US" altLang="zh-CN" sz="2800" dirty="0" smtClean="0">
                <a:latin typeface="黑体" pitchFamily="49" charset="-122"/>
                <a:ea typeface="黑体" pitchFamily="49" charset="-122"/>
              </a:rPr>
              <a:t>1913</a:t>
            </a:r>
            <a:r>
              <a:rPr lang="zh-CN" altLang="en-US" sz="2800" dirty="0" smtClean="0">
                <a:latin typeface="黑体" pitchFamily="49" charset="-122"/>
                <a:ea typeface="黑体" pitchFamily="49" charset="-122"/>
              </a:rPr>
              <a:t>年</a:t>
            </a:r>
            <a:r>
              <a:rPr lang="en-US" altLang="zh-CN" sz="2800" dirty="0" smtClean="0">
                <a:latin typeface="黑体" pitchFamily="49" charset="-122"/>
                <a:ea typeface="黑体" pitchFamily="49" charset="-122"/>
              </a:rPr>
              <a:t>7</a:t>
            </a:r>
            <a:r>
              <a:rPr lang="zh-CN" altLang="en-US" sz="2800" dirty="0" smtClean="0">
                <a:latin typeface="黑体" pitchFamily="49" charset="-122"/>
                <a:ea typeface="黑体" pitchFamily="49" charset="-122"/>
              </a:rPr>
              <a:t>月，全国报纸发行总数达</a:t>
            </a:r>
            <a:r>
              <a:rPr lang="en-US" altLang="zh-CN" sz="2800" dirty="0" smtClean="0">
                <a:latin typeface="黑体" pitchFamily="49" charset="-122"/>
                <a:ea typeface="黑体" pitchFamily="49" charset="-122"/>
              </a:rPr>
              <a:t>4200</a:t>
            </a:r>
            <a:r>
              <a:rPr lang="zh-CN" altLang="en-US" sz="2800" dirty="0" smtClean="0">
                <a:latin typeface="黑体" pitchFamily="49" charset="-122"/>
                <a:ea typeface="黑体" pitchFamily="49" charset="-122"/>
              </a:rPr>
              <a:t>万份，“读报者虽限于少数人，但报纸发表之意见，由公众的或私人议论，几乎下等之苦力，亦受其宣传”。</a:t>
            </a:r>
          </a:p>
          <a:p>
            <a:pPr>
              <a:lnSpc>
                <a:spcPts val="3800"/>
              </a:lnSpc>
            </a:pPr>
            <a:r>
              <a:rPr lang="zh-CN" altLang="en-US" sz="2800" dirty="0" smtClean="0">
                <a:latin typeface="黑体" pitchFamily="49" charset="-122"/>
                <a:ea typeface="黑体" pitchFamily="49" charset="-122"/>
              </a:rPr>
              <a:t>材料二：民国三年，戴季陶在旅途中遇一老农，因戴氏身着日本服装，老农遂问其国籍。戴称“予中华民国人也”。老农“忽作惊状，似绝不解中华民国为何物者”。当戴氏告诉老农：“你也是中华民国人也”，老农“茫然惶然，连声曰：我非革命党，我非中华民国人”。</a:t>
            </a:r>
          </a:p>
          <a:p>
            <a:pPr>
              <a:lnSpc>
                <a:spcPts val="3800"/>
              </a:lnSpc>
            </a:pPr>
            <a:r>
              <a:rPr lang="zh-CN" altLang="en-US" sz="2800" dirty="0" smtClean="0">
                <a:latin typeface="黑体" pitchFamily="49" charset="-122"/>
                <a:ea typeface="黑体" pitchFamily="49" charset="-122"/>
              </a:rPr>
              <a:t>提问：两则材料反映变化是否矛盾？你能解释为什么出现这种不同吗？</a:t>
            </a:r>
          </a:p>
        </p:txBody>
      </p:sp>
      <p:sp>
        <p:nvSpPr>
          <p:cNvPr id="3" name="Rectangle 2"/>
          <p:cNvSpPr txBox="1">
            <a:spLocks noRot="1" noChangeArrowheads="1"/>
          </p:cNvSpPr>
          <p:nvPr/>
        </p:nvSpPr>
        <p:spPr>
          <a:xfrm>
            <a:off x="1390650" y="115888"/>
            <a:ext cx="10375900" cy="7651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FF0000"/>
                </a:solidFill>
                <a:latin typeface="华文新魏" pitchFamily="2" charset="-122"/>
                <a:ea typeface="华文新魏" pitchFamily="2" charset="-122"/>
              </a:rPr>
              <a:t>案例</a:t>
            </a:r>
            <a:r>
              <a:rPr lang="zh-CN" altLang="zh-CN" dirty="0">
                <a:solidFill>
                  <a:srgbClr val="FF0000"/>
                </a:solidFill>
                <a:latin typeface="华文新魏" pitchFamily="2" charset="-122"/>
                <a:ea typeface="华文新魏" pitchFamily="2" charset="-122"/>
              </a:rPr>
              <a:t>2</a:t>
            </a:r>
            <a:r>
              <a:rPr lang="zh-CN" altLang="en-US" dirty="0" smtClean="0">
                <a:solidFill>
                  <a:srgbClr val="FF0000"/>
                </a:solidFill>
                <a:latin typeface="华文新魏" pitchFamily="2" charset="-122"/>
                <a:ea typeface="华文新魏" pitchFamily="2" charset="-122"/>
              </a:rPr>
              <a:t>：</a:t>
            </a:r>
            <a:r>
              <a:rPr lang="en-US" altLang="zh-CN" dirty="0" smtClean="0">
                <a:solidFill>
                  <a:srgbClr val="FF0000"/>
                </a:solidFill>
                <a:latin typeface="华文新魏" pitchFamily="2" charset="-122"/>
                <a:ea typeface="华文新魏" pitchFamily="2" charset="-122"/>
              </a:rPr>
              <a:t> </a:t>
            </a:r>
            <a:r>
              <a:rPr lang="zh-CN" altLang="en-US" dirty="0" smtClean="0">
                <a:solidFill>
                  <a:srgbClr val="FF0000"/>
                </a:solidFill>
                <a:latin typeface="华文新魏" pitchFamily="2" charset="-122"/>
                <a:ea typeface="华文新魏" pitchFamily="2" charset="-122"/>
              </a:rPr>
              <a:t>关注学生研究</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type="body" idx="1"/>
          </p:nvPr>
        </p:nvSpPr>
        <p:spPr>
          <a:xfrm>
            <a:off x="1384267" y="1406532"/>
            <a:ext cx="9538432" cy="4237046"/>
          </a:xfrm>
        </p:spPr>
        <p:txBody>
          <a:bodyPr/>
          <a:lstStyle/>
          <a:p>
            <a:pPr>
              <a:lnSpc>
                <a:spcPts val="4300"/>
              </a:lnSpc>
            </a:pPr>
            <a:r>
              <a:rPr lang="zh-CN" altLang="en-US" sz="3200" dirty="0" smtClean="0">
                <a:ea typeface="黑体" pitchFamily="49" charset="-122"/>
              </a:rPr>
              <a:t>注意将教学内容的作合理更新，通过一则“民主思想普及，人们关心国家大事”的材料与另一则“老农不知何谓民国”材料相对比，创设情境，培养学生的“质疑”精神，引发学生进行深入的思考，达到培养历史思维能力的目的，并使学生认识辛亥革命对于城市和农村的影响力是不同的，民主共和思想深入人心是渐进的、长期的过程。</a:t>
            </a:r>
          </a:p>
        </p:txBody>
      </p:sp>
      <p:sp>
        <p:nvSpPr>
          <p:cNvPr id="3" name="Rectangle 2"/>
          <p:cNvSpPr txBox="1">
            <a:spLocks noRot="1" noChangeArrowheads="1"/>
          </p:cNvSpPr>
          <p:nvPr/>
        </p:nvSpPr>
        <p:spPr>
          <a:xfrm>
            <a:off x="1390650" y="115888"/>
            <a:ext cx="10375900" cy="76517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smtClean="0">
                <a:solidFill>
                  <a:srgbClr val="FF0000"/>
                </a:solidFill>
                <a:latin typeface="华文新魏" pitchFamily="2" charset="-122"/>
                <a:ea typeface="华文新魏" pitchFamily="2" charset="-122"/>
              </a:rPr>
              <a:t>案例</a:t>
            </a:r>
            <a:r>
              <a:rPr lang="zh-CN" altLang="zh-CN" dirty="0">
                <a:solidFill>
                  <a:srgbClr val="FF0000"/>
                </a:solidFill>
                <a:latin typeface="华文新魏" pitchFamily="2" charset="-122"/>
                <a:ea typeface="华文新魏" pitchFamily="2" charset="-122"/>
              </a:rPr>
              <a:t>2</a:t>
            </a:r>
            <a:r>
              <a:rPr lang="zh-CN" altLang="en-US" dirty="0" smtClean="0">
                <a:solidFill>
                  <a:srgbClr val="FF0000"/>
                </a:solidFill>
                <a:latin typeface="华文新魏" pitchFamily="2" charset="-122"/>
                <a:ea typeface="华文新魏" pitchFamily="2" charset="-122"/>
              </a:rPr>
              <a:t>：</a:t>
            </a:r>
            <a:r>
              <a:rPr lang="en-US" altLang="zh-CN" dirty="0" smtClean="0">
                <a:solidFill>
                  <a:srgbClr val="FF0000"/>
                </a:solidFill>
                <a:latin typeface="华文新魏" pitchFamily="2" charset="-122"/>
                <a:ea typeface="华文新魏" pitchFamily="2" charset="-122"/>
              </a:rPr>
              <a:t> </a:t>
            </a:r>
            <a:r>
              <a:rPr lang="zh-CN" altLang="en-US" dirty="0" smtClean="0">
                <a:solidFill>
                  <a:srgbClr val="FF0000"/>
                </a:solidFill>
                <a:latin typeface="华文新魏" pitchFamily="2" charset="-122"/>
                <a:ea typeface="华文新魏" pitchFamily="2" charset="-122"/>
              </a:rPr>
              <a:t>关注学生研究</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374"/>
</p:tagLst>
</file>

<file path=ppt/tags/tag2.xml><?xml version="1.0" encoding="utf-8"?>
<p:tagLst xmlns:a="http://schemas.openxmlformats.org/drawingml/2006/main" xmlns:r="http://schemas.openxmlformats.org/officeDocument/2006/relationships" xmlns:p="http://schemas.openxmlformats.org/presentationml/2006/main">
  <p:tag name="MH" val="20150601163605"/>
  <p:tag name="MH_LIBRARY" val="CONTENTS"/>
  <p:tag name="MH_AUTOCOLOR" val="TRUE"/>
  <p:tag name="MH_TYPE" val="CONTENTS"/>
  <p:tag name="ID" val="547139"/>
</p:tagLst>
</file>

<file path=ppt/tags/tag3.xml><?xml version="1.0" encoding="utf-8"?>
<p:tagLst xmlns:a="http://schemas.openxmlformats.org/drawingml/2006/main" xmlns:r="http://schemas.openxmlformats.org/officeDocument/2006/relationships" xmlns:p="http://schemas.openxmlformats.org/presentationml/2006/main">
  <p:tag name="MH" val="20150601163605"/>
  <p:tag name="MH_LIBRARY" val="CONTENTS"/>
  <p:tag name="MH_AUTOCOLOR" val="TRUE"/>
  <p:tag name="MH_TYPE" val="CONTENTS"/>
  <p:tag name="ID" val="547139"/>
</p:tagLst>
</file>

<file path=ppt/tags/tag4.xml><?xml version="1.0" encoding="utf-8"?>
<p:tagLst xmlns:a="http://schemas.openxmlformats.org/drawingml/2006/main" xmlns:r="http://schemas.openxmlformats.org/officeDocument/2006/relationships" xmlns:p="http://schemas.openxmlformats.org/presentationml/2006/main">
  <p:tag name="MH" val="20150601163605"/>
  <p:tag name="MH_LIBRARY" val="CONTENTS"/>
  <p:tag name="MH_AUTOCOLOR" val="TRUE"/>
  <p:tag name="MH_TYPE" val="CONTENTS"/>
  <p:tag name="ID" val="547139"/>
</p:tagLst>
</file>

<file path=ppt/tags/tag5.xml><?xml version="1.0" encoding="utf-8"?>
<p:tagLst xmlns:a="http://schemas.openxmlformats.org/drawingml/2006/main" xmlns:r="http://schemas.openxmlformats.org/officeDocument/2006/relationships" xmlns:p="http://schemas.openxmlformats.org/presentationml/2006/main">
  <p:tag name="MH" val="20150601163605"/>
  <p:tag name="MH_LIBRARY" val="CONTENTS"/>
  <p:tag name="MH_AUTOCOLOR" val="TRUE"/>
  <p:tag name="MH_TYPE" val="CONTENTS"/>
  <p:tag name="ID" val="54713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noFill/>
        <a:ln w="57150">
          <a:solidFill>
            <a:srgbClr val="FF9300"/>
          </a:solidFill>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5248</TotalTime>
  <Words>4586</Words>
  <Application>Microsoft Macintosh PowerPoint</Application>
  <PresentationFormat>自定义</PresentationFormat>
  <Paragraphs>687</Paragraphs>
  <Slides>108</Slides>
  <Notes>5</Notes>
  <HiddenSlides>0</HiddenSlides>
  <MMClips>0</MMClips>
  <ScaleCrop>false</ScaleCrop>
  <HeadingPairs>
    <vt:vector size="6" baseType="variant">
      <vt:variant>
        <vt:lpstr>主题</vt:lpstr>
      </vt:variant>
      <vt:variant>
        <vt:i4>1</vt:i4>
      </vt:variant>
      <vt:variant>
        <vt:lpstr>嵌入的 OLE 服务器</vt:lpstr>
      </vt:variant>
      <vt:variant>
        <vt:i4>2</vt:i4>
      </vt:variant>
      <vt:variant>
        <vt:lpstr>幻灯片标题</vt:lpstr>
      </vt:variant>
      <vt:variant>
        <vt:i4>108</vt:i4>
      </vt:variant>
    </vt:vector>
  </HeadingPairs>
  <TitlesOfParts>
    <vt:vector size="111" baseType="lpstr">
      <vt:lpstr>Office 主题</vt:lpstr>
      <vt:lpstr>幻灯片</vt:lpstr>
      <vt:lpstr>演示文稿</vt:lpstr>
      <vt:lpstr>PowerPoint 演示文稿</vt:lpstr>
      <vt:lpstr>PowerPoint 演示文稿</vt:lpstr>
      <vt:lpstr>PowerPoint 演示文稿</vt:lpstr>
      <vt:lpstr>PowerPoint 演示文稿</vt:lpstr>
      <vt:lpstr>PowerPoint 演示文稿</vt:lpstr>
      <vt:lpstr>PowerPoint 演示文稿</vt:lpstr>
      <vt:lpstr>策略：一字立骨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课例研修举例</vt:lpstr>
      <vt:lpstr>课例研修举例</vt:lpstr>
      <vt:lpstr>课例研修举例</vt:lpstr>
      <vt:lpstr>PowerPoint 演示文稿</vt:lpstr>
      <vt:lpstr>PowerPoint 演示文稿</vt:lpstr>
      <vt:lpstr>PowerPoint 演示文稿</vt:lpstr>
      <vt:lpstr>课例研修举例</vt:lpstr>
      <vt:lpstr>课例研修举例</vt:lpstr>
      <vt:lpstr>PowerPoint 演示文稿</vt:lpstr>
      <vt:lpstr>PowerPoint 演示文稿</vt:lpstr>
      <vt:lpstr>【组织特点】</vt:lpstr>
      <vt:lpstr>【研修实践】</vt:lpstr>
      <vt:lpstr>课例研究研修活动的变式</vt:lpstr>
      <vt:lpstr>PowerPoint 演示文稿</vt:lpstr>
      <vt:lpstr>PowerPoint 演示文稿</vt:lpstr>
      <vt:lpstr>PowerPoint 演示文稿</vt:lpstr>
      <vt:lpstr>PowerPoint 演示文稿</vt:lpstr>
      <vt:lpstr>什么是校本培训</vt:lpstr>
      <vt:lpstr>PowerPoint 演示文稿</vt:lpstr>
      <vt:lpstr>什么是校本教研</vt:lpstr>
      <vt:lpstr>PowerPoint 演示文稿</vt:lpstr>
      <vt:lpstr>什么是校本研修</vt:lpstr>
      <vt:lpstr>PowerPoint 演示文稿</vt:lpstr>
      <vt:lpstr>PowerPoint 演示文稿</vt:lpstr>
      <vt:lpstr>关于“校本研修” </vt:lpstr>
      <vt:lpstr>校本研修和专业研究的比较</vt:lpstr>
      <vt:lpstr>PowerPoint 演示文稿</vt:lpstr>
      <vt:lpstr>校本研修的核心要素 </vt:lpstr>
      <vt:lpstr>教师个体的自我反思</vt:lpstr>
      <vt:lpstr>集体的同伴互助</vt:lpstr>
      <vt:lpstr>同伴互助基本的 形式 </vt:lpstr>
      <vt:lpstr>专业研究人员的专业引领 </vt:lpstr>
      <vt:lpstr>    专业引领的形式 </vt:lpstr>
      <vt:lpstr>PowerPoint 演示文稿</vt:lpstr>
      <vt:lpstr>怎样开展校本研修</vt:lpstr>
      <vt:lpstr>1.  提出问题 </vt:lpstr>
      <vt:lpstr>怎样发现问题 </vt:lpstr>
      <vt:lpstr>PowerPoint 演示文稿</vt:lpstr>
      <vt:lpstr>怎样发现问题</vt:lpstr>
      <vt:lpstr>问题应具备的品质</vt:lpstr>
      <vt:lpstr>2.寻求合作（校本研修联合体） </vt:lpstr>
      <vt:lpstr>怎样开展校本研修</vt:lpstr>
      <vt:lpstr>下列问题有助于我们制定方案</vt:lpstr>
      <vt:lpstr> 关于  校本  研究  方案 的  格式</vt:lpstr>
      <vt:lpstr>特别提示</vt:lpstr>
      <vt:lpstr>4.采取行动</vt:lpstr>
      <vt:lpstr>5.反思评价</vt:lpstr>
      <vt:lpstr>6.成果表述</vt:lpstr>
      <vt:lpstr>案例1： 关注学生研究</vt:lpstr>
      <vt:lpstr>案例1： 关注学生研究</vt:lpstr>
      <vt:lpstr>PowerPoint 演示文稿</vt:lpstr>
      <vt:lpstr>案例1： 关注学生研究</vt:lpstr>
      <vt:lpstr>案例1： 关注学生研究</vt:lpstr>
      <vt:lpstr>学生调查问卷（辛亥革命）</vt:lpstr>
      <vt:lpstr>PowerPoint 演示文稿</vt:lpstr>
      <vt:lpstr>学生访谈与学情分析记录</vt:lpstr>
      <vt:lpstr>学生访谈与学情分析记录</vt:lpstr>
      <vt:lpstr>案例2： 关注学生研究</vt:lpstr>
      <vt:lpstr>案例2： 关注学生研究</vt:lpstr>
      <vt:lpstr>PowerPoint 演示文稿</vt:lpstr>
      <vt:lpstr>PowerPoint 演示文稿</vt:lpstr>
      <vt:lpstr>PowerPoint 演示文稿</vt:lpstr>
      <vt:lpstr>PowerPoint 演示文稿</vt:lpstr>
      <vt:lpstr>校本研修的建议</vt:lpstr>
      <vt:lpstr>创建校本研修示范教研组 </vt:lpstr>
      <vt:lpstr>PowerPoint 演示文稿</vt:lpstr>
      <vt:lpstr>多元的研修模式  促教师研修质量提高</vt:lpstr>
      <vt:lpstr>PowerPoint 演示文稿</vt:lpstr>
      <vt:lpstr>校本研修档案要求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QI</cp:lastModifiedBy>
  <cp:revision>1128</cp:revision>
  <dcterms:modified xsi:type="dcterms:W3CDTF">2016-06-17T22:46:33Z</dcterms:modified>
</cp:coreProperties>
</file>