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-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34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03A7151D-224A-4E51-BD70-2101B119712D}" type="datetimeFigureOut">
              <a:rPr lang="zh-CN" altLang="en-US" smtClean="0"/>
              <a:t>2016/10/29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27"/>
            <a:ext cx="609600" cy="388143"/>
          </a:xfrm>
        </p:spPr>
        <p:txBody>
          <a:bodyPr/>
          <a:lstStyle/>
          <a:p>
            <a:fld id="{136114BD-6BE0-4FF3-A522-3A46FDD965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151D-224A-4E51-BD70-2101B119712D}" type="datetimeFigureOut">
              <a:rPr lang="zh-CN" altLang="en-US" smtClean="0"/>
              <a:t>2016/10/29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14BD-6BE0-4FF3-A522-3A46FDD965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151D-224A-4E51-BD70-2101B119712D}" type="datetimeFigureOut">
              <a:rPr lang="zh-CN" altLang="en-US" smtClean="0"/>
              <a:t>2016/10/29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14BD-6BE0-4FF3-A522-3A46FDD965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3A7151D-224A-4E51-BD70-2101B119712D}" type="datetimeFigureOut">
              <a:rPr lang="zh-CN" altLang="en-US" smtClean="0"/>
              <a:t>2016/10/29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6114BD-6BE0-4FF3-A522-3A46FDD9654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171700"/>
            <a:ext cx="6172200" cy="1540193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03A7151D-224A-4E51-BD70-2101B119712D}" type="datetimeFigureOut">
              <a:rPr lang="zh-CN" altLang="en-US" smtClean="0"/>
              <a:t>2016/10/29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27"/>
            <a:ext cx="609600" cy="388143"/>
          </a:xfrm>
        </p:spPr>
        <p:txBody>
          <a:bodyPr/>
          <a:lstStyle/>
          <a:p>
            <a:fld id="{136114BD-6BE0-4FF3-A522-3A46FDD965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151D-224A-4E51-BD70-2101B119712D}" type="datetimeFigureOut">
              <a:rPr lang="zh-CN" altLang="en-US" smtClean="0"/>
              <a:t>2016/10/29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14BD-6BE0-4FF3-A522-3A46FDD9654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151D-224A-4E51-BD70-2101B119712D}" type="datetimeFigureOut">
              <a:rPr lang="zh-CN" altLang="en-US" smtClean="0"/>
              <a:t>2016/10/29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14BD-6BE0-4FF3-A522-3A46FDD9654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A7151D-224A-4E51-BD70-2101B119712D}" type="datetimeFigureOut">
              <a:rPr lang="zh-CN" altLang="en-US" smtClean="0"/>
              <a:t>2016/10/29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6114BD-6BE0-4FF3-A522-3A46FDD9654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151D-224A-4E51-BD70-2101B119712D}" type="datetimeFigureOut">
              <a:rPr lang="zh-CN" altLang="en-US" smtClean="0"/>
              <a:t>2016/10/29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14BD-6BE0-4FF3-A522-3A46FDD965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4160520" y="2343150"/>
            <a:ext cx="473202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05740"/>
            <a:ext cx="1527048" cy="373761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3A7151D-224A-4E51-BD70-2101B119712D}" type="datetimeFigureOut">
              <a:rPr lang="zh-CN" altLang="en-US" smtClean="0"/>
              <a:t>2016/10/29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6114BD-6BE0-4FF3-A522-3A46FDD9654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198596"/>
            <a:ext cx="1524000" cy="3717036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A7151D-224A-4E51-BD70-2101B119712D}" type="datetimeFigureOut">
              <a:rPr lang="zh-CN" altLang="en-US" smtClean="0"/>
              <a:t>2016/10/29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6114BD-6BE0-4FF3-A522-3A46FDD9654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3A7151D-224A-4E51-BD70-2101B119712D}" type="datetimeFigureOut">
              <a:rPr lang="zh-CN" altLang="en-US" smtClean="0"/>
              <a:t>2016/10/29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6114BD-6BE0-4FF3-A522-3A46FDD965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907704" y="3507854"/>
            <a:ext cx="6172200" cy="1028700"/>
          </a:xfrm>
        </p:spPr>
        <p:txBody>
          <a:bodyPr/>
          <a:lstStyle/>
          <a:p>
            <a:pPr algn="ctr"/>
            <a:r>
              <a:rPr lang="zh-CN" altLang="en-US" b="0" dirty="0" smtClean="0">
                <a:solidFill>
                  <a:srgbClr val="00B0F0"/>
                </a:solidFill>
              </a:rPr>
              <a:t>主讲：卢丽婷</a:t>
            </a:r>
            <a:endParaRPr lang="en-US" altLang="zh-CN" b="0" dirty="0" smtClean="0">
              <a:solidFill>
                <a:srgbClr val="00B0F0"/>
              </a:solidFill>
            </a:endParaRPr>
          </a:p>
          <a:p>
            <a:pPr algn="ctr"/>
            <a:r>
              <a:rPr lang="zh-CN" altLang="en-US" b="0" dirty="0">
                <a:solidFill>
                  <a:srgbClr val="00B0F0"/>
                </a:solidFill>
              </a:rPr>
              <a:t>构林</a:t>
            </a:r>
            <a:r>
              <a:rPr lang="zh-CN" altLang="en-US" b="0" dirty="0" smtClean="0">
                <a:solidFill>
                  <a:srgbClr val="00B0F0"/>
                </a:solidFill>
              </a:rPr>
              <a:t>镇魏集小学</a:t>
            </a:r>
            <a:endParaRPr lang="zh-CN" altLang="en-US" b="0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92047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华文琥珀" pitchFamily="2" charset="-122"/>
                <a:ea typeface="华文琥珀" pitchFamily="2" charset="-122"/>
              </a:rPr>
              <a:t>北京师范大学出版社    小学英语（</a:t>
            </a:r>
            <a:r>
              <a:rPr lang="en-US" altLang="zh-CN" dirty="0" smtClean="0">
                <a:latin typeface="华文琥珀" pitchFamily="2" charset="-122"/>
                <a:ea typeface="华文琥珀" pitchFamily="2" charset="-122"/>
              </a:rPr>
              <a:t>3</a:t>
            </a:r>
            <a:r>
              <a:rPr lang="zh-CN" altLang="en-US" dirty="0" smtClean="0">
                <a:latin typeface="华文琥珀" pitchFamily="2" charset="-122"/>
                <a:ea typeface="华文琥珀" pitchFamily="2" charset="-122"/>
              </a:rPr>
              <a:t>年级起）</a:t>
            </a:r>
            <a:endParaRPr lang="zh-CN" altLang="en-US" dirty="0">
              <a:latin typeface="华文琥珀" pitchFamily="2" charset="-122"/>
              <a:ea typeface="华文琥珀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339752" y="1419622"/>
            <a:ext cx="46805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zh-CN" alt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、</a:t>
            </a:r>
            <a:r>
              <a:rPr lang="en-US" altLang="zh-CN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</a:t>
            </a:r>
            <a:r>
              <a:rPr lang="zh-CN" alt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找朋友</a:t>
            </a:r>
          </a:p>
        </p:txBody>
      </p:sp>
    </p:spTree>
    <p:extLst>
      <p:ext uri="{BB962C8B-B14F-4D97-AF65-F5344CB8AC3E}">
        <p14:creationId xmlns:p14="http://schemas.microsoft.com/office/powerpoint/2010/main" val="99536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52" y="553679"/>
            <a:ext cx="2380662" cy="238066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979" b="96170" l="4153" r="98083">
                        <a14:foregroundMark x1="26677" y1="8723" x2="26677" y2="8723"/>
                        <a14:foregroundMark x1="6390" y1="81064" x2="6390" y2="81064"/>
                        <a14:foregroundMark x1="23642" y1="81277" x2="23642" y2="81277"/>
                        <a14:foregroundMark x1="45687" y1="81915" x2="45687" y2="81915"/>
                        <a14:foregroundMark x1="62460" y1="82128" x2="62460" y2="82128"/>
                        <a14:foregroundMark x1="92971" y1="80213" x2="92971" y2="80213"/>
                        <a14:foregroundMark x1="89617" y1="32553" x2="89617" y2="32553"/>
                        <a14:foregroundMark x1="43131" y1="8723" x2="43131" y2="872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60" y="3127276"/>
            <a:ext cx="2685439" cy="2016224"/>
          </a:xfrm>
          <a:prstGeom prst="rect">
            <a:avLst/>
          </a:prstGeom>
        </p:spPr>
      </p:pic>
      <p:sp>
        <p:nvSpPr>
          <p:cNvPr id="9" name="云形标注 8"/>
          <p:cNvSpPr/>
          <p:nvPr/>
        </p:nvSpPr>
        <p:spPr>
          <a:xfrm>
            <a:off x="2659076" y="237298"/>
            <a:ext cx="1872208" cy="142579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29487" y="201221"/>
            <a:ext cx="14984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 smtClean="0">
              <a:latin typeface="+mj-ea"/>
              <a:ea typeface="+mj-ea"/>
            </a:endParaRPr>
          </a:p>
          <a:p>
            <a:r>
              <a:rPr lang="zh-CN" altLang="en-US" b="1" dirty="0" smtClean="0">
                <a:solidFill>
                  <a:srgbClr val="FFFF00"/>
                </a:solidFill>
                <a:latin typeface="+mj-ea"/>
                <a:ea typeface="+mj-ea"/>
                <a:cs typeface="Arial Unicode MS" pitchFamily="34" charset="-122"/>
              </a:rPr>
              <a:t>我喜欢</a:t>
            </a:r>
            <a:r>
              <a:rPr lang="zh-CN" altLang="en-US" b="1" dirty="0" smtClean="0">
                <a:solidFill>
                  <a:srgbClr val="7030A0"/>
                </a:solidFill>
                <a:latin typeface="+mj-ea"/>
                <a:ea typeface="+mj-ea"/>
                <a:cs typeface="Arial Unicode MS" pitchFamily="34" charset="-122"/>
              </a:rPr>
              <a:t>元音</a:t>
            </a:r>
            <a:r>
              <a:rPr lang="zh-CN" altLang="en-US" b="1" dirty="0" smtClean="0">
                <a:solidFill>
                  <a:srgbClr val="FFFF00"/>
                </a:solidFill>
                <a:latin typeface="+mj-ea"/>
                <a:ea typeface="+mj-ea"/>
                <a:cs typeface="Arial Unicode MS" pitchFamily="34" charset="-122"/>
              </a:rPr>
              <a:t>音标开头的单词</a:t>
            </a:r>
            <a:endParaRPr lang="zh-CN" altLang="en-US" b="1" dirty="0">
              <a:solidFill>
                <a:srgbClr val="FFFF00"/>
              </a:solidFill>
              <a:latin typeface="+mj-ea"/>
              <a:ea typeface="+mj-ea"/>
              <a:cs typeface="Arial Unicode MS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852" y="4812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我们只在</a:t>
            </a:r>
            <a:r>
              <a:rPr lang="zh-CN" altLang="en-US" b="1" dirty="0" smtClean="0">
                <a:solidFill>
                  <a:srgbClr val="7030A0"/>
                </a:solidFill>
              </a:rPr>
              <a:t>单数</a:t>
            </a:r>
            <a:r>
              <a:rPr lang="zh-CN" altLang="en-US" dirty="0" smtClean="0"/>
              <a:t>前使用</a:t>
            </a:r>
            <a:endParaRPr lang="zh-CN" altLang="en-US" dirty="0"/>
          </a:p>
        </p:txBody>
      </p:sp>
      <p:sp>
        <p:nvSpPr>
          <p:cNvPr id="14" name="笑脸 13"/>
          <p:cNvSpPr/>
          <p:nvPr/>
        </p:nvSpPr>
        <p:spPr>
          <a:xfrm>
            <a:off x="258698" y="48126"/>
            <a:ext cx="331252" cy="4320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95" b="100000" l="0" r="100000">
                        <a14:foregroundMark x1="32090" y1="14356" x2="32090" y2="14356"/>
                        <a14:foregroundMark x1="70149" y1="16337" x2="70149" y2="16337"/>
                        <a14:foregroundMark x1="31343" y1="19802" x2="31343" y2="19802"/>
                      </a14:backgroundRemoval>
                    </a14:imgEffect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36158"/>
            <a:ext cx="2822137" cy="2019568"/>
          </a:xfrm>
          <a:prstGeom prst="rect">
            <a:avLst/>
          </a:prstGeom>
        </p:spPr>
      </p:pic>
      <p:sp>
        <p:nvSpPr>
          <p:cNvPr id="7" name="椭圆形标注 6"/>
          <p:cNvSpPr/>
          <p:nvPr/>
        </p:nvSpPr>
        <p:spPr>
          <a:xfrm>
            <a:off x="2411760" y="2355726"/>
            <a:ext cx="2016224" cy="129614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CN" altLang="en-US" b="1" dirty="0">
                <a:solidFill>
                  <a:srgbClr val="FFFF00"/>
                </a:solidFill>
                <a:latin typeface="华文楷体"/>
                <a:ea typeface="华文楷体"/>
              </a:rPr>
              <a:t>我喜欢辅音音标开头的单词</a:t>
            </a:r>
          </a:p>
        </p:txBody>
      </p:sp>
    </p:spTree>
    <p:extLst>
      <p:ext uri="{BB962C8B-B14F-4D97-AF65-F5344CB8AC3E}">
        <p14:creationId xmlns:p14="http://schemas.microsoft.com/office/powerpoint/2010/main" val="99099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715" y="559986"/>
            <a:ext cx="2533237" cy="1901951"/>
          </a:xfrm>
        </p:spPr>
      </p:pic>
      <p:sp>
        <p:nvSpPr>
          <p:cNvPr id="3" name="TextBox 2"/>
          <p:cNvSpPr txBox="1"/>
          <p:nvPr/>
        </p:nvSpPr>
        <p:spPr>
          <a:xfrm>
            <a:off x="4932040" y="387578"/>
            <a:ext cx="30963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Pear     </a:t>
            </a:r>
            <a:r>
              <a:rPr lang="en-US" altLang="zh-CN" sz="2800" b="1" dirty="0">
                <a:solidFill>
                  <a:srgbClr val="0070C0"/>
                </a:solidFill>
              </a:rPr>
              <a:t>a</a:t>
            </a:r>
            <a:r>
              <a:rPr lang="en-US" altLang="zh-CN" sz="2800" b="1" dirty="0">
                <a:solidFill>
                  <a:srgbClr val="FF0000"/>
                </a:solidFill>
              </a:rPr>
              <a:t>pple    </a:t>
            </a:r>
            <a:r>
              <a:rPr lang="en-US" altLang="zh-CN" sz="2800" b="1" dirty="0">
                <a:solidFill>
                  <a:srgbClr val="0070C0"/>
                </a:solidFill>
              </a:rPr>
              <a:t>U</a:t>
            </a:r>
            <a:r>
              <a:rPr lang="en-US" altLang="zh-CN" sz="2800" b="1" dirty="0">
                <a:solidFill>
                  <a:srgbClr val="FF0000"/>
                </a:solidFill>
              </a:rPr>
              <a:t>ncle    </a:t>
            </a:r>
            <a:r>
              <a:rPr lang="en-US" altLang="zh-CN" sz="2800" b="1" dirty="0">
                <a:solidFill>
                  <a:srgbClr val="0070C0"/>
                </a:solidFill>
              </a:rPr>
              <a:t>a</a:t>
            </a:r>
            <a:r>
              <a:rPr lang="en-US" altLang="zh-CN" sz="2800" b="1" dirty="0">
                <a:solidFill>
                  <a:srgbClr val="FF0000"/>
                </a:solidFill>
              </a:rPr>
              <a:t>ctor</a:t>
            </a:r>
          </a:p>
          <a:p>
            <a:r>
              <a:rPr lang="en-US" altLang="zh-CN" sz="2800" b="1" dirty="0" smtClean="0">
                <a:solidFill>
                  <a:srgbClr val="FF0000"/>
                </a:solidFill>
              </a:rPr>
              <a:t>desk     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e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gg     flower   </a:t>
            </a:r>
            <a:r>
              <a:rPr lang="en-US" altLang="zh-CN" sz="2800" b="1" dirty="0">
                <a:solidFill>
                  <a:srgbClr val="FF0000"/>
                </a:solidFill>
              </a:rPr>
              <a:t>golf     </a:t>
            </a:r>
            <a:r>
              <a:rPr lang="en-US" altLang="zh-CN" sz="2800" b="1" dirty="0">
                <a:solidFill>
                  <a:srgbClr val="0070C0"/>
                </a:solidFill>
              </a:rPr>
              <a:t>e</a:t>
            </a:r>
            <a:r>
              <a:rPr lang="en-US" altLang="zh-CN" sz="2800" b="1" dirty="0">
                <a:solidFill>
                  <a:srgbClr val="FF0000"/>
                </a:solidFill>
              </a:rPr>
              <a:t>raser  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house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45525" y="2643758"/>
            <a:ext cx="301085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Jeep     kite     list     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e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ye    map      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o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range     </a:t>
            </a:r>
            <a:r>
              <a:rPr lang="en-US" altLang="zh-CN" sz="2800" b="1" dirty="0" smtClean="0">
                <a:solidFill>
                  <a:srgbClr val="7030A0"/>
                </a:solidFill>
              </a:rPr>
              <a:t>hour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     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u</a:t>
            </a:r>
            <a:r>
              <a:rPr lang="en-US" altLang="zh-CN" sz="2800" b="1" dirty="0" smtClean="0">
                <a:solidFill>
                  <a:srgbClr val="7030A0"/>
                </a:solidFill>
              </a:rPr>
              <a:t>nion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            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643758"/>
            <a:ext cx="2095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85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 smtClean="0">
                <a:solidFill>
                  <a:schemeClr val="accent2"/>
                </a:solidFill>
              </a:rPr>
              <a:t>总结提升</a:t>
            </a:r>
            <a:endParaRPr lang="zh-CN" altLang="en-US" sz="4000" b="1" dirty="0">
              <a:solidFill>
                <a:schemeClr val="accent2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以元音字母</a:t>
            </a:r>
            <a:r>
              <a:rPr lang="en-US" altLang="zh-CN" b="1" dirty="0" smtClean="0">
                <a:solidFill>
                  <a:srgbClr val="FF0000"/>
                </a:solidFill>
              </a:rPr>
              <a:t>a</a:t>
            </a:r>
            <a:r>
              <a:rPr lang="zh-CN" altLang="en-US" b="1" dirty="0" smtClean="0">
                <a:solidFill>
                  <a:srgbClr val="FF0000"/>
                </a:solidFill>
              </a:rPr>
              <a:t>、</a:t>
            </a:r>
            <a:r>
              <a:rPr lang="en-US" altLang="zh-CN" b="1" dirty="0" smtClean="0">
                <a:solidFill>
                  <a:srgbClr val="FF0000"/>
                </a:solidFill>
              </a:rPr>
              <a:t>e</a:t>
            </a:r>
            <a:r>
              <a:rPr lang="zh-CN" altLang="en-US" b="1" dirty="0" smtClean="0">
                <a:solidFill>
                  <a:srgbClr val="FF0000"/>
                </a:solidFill>
              </a:rPr>
              <a:t>、</a:t>
            </a:r>
            <a:r>
              <a:rPr lang="en-US" altLang="zh-CN" b="1" dirty="0" smtClean="0">
                <a:solidFill>
                  <a:srgbClr val="FF0000"/>
                </a:solidFill>
              </a:rPr>
              <a:t>i</a:t>
            </a:r>
            <a:r>
              <a:rPr lang="zh-CN" altLang="en-US" b="1" dirty="0" smtClean="0">
                <a:solidFill>
                  <a:srgbClr val="FF0000"/>
                </a:solidFill>
              </a:rPr>
              <a:t>、</a:t>
            </a:r>
            <a:r>
              <a:rPr lang="en-US" altLang="zh-CN" b="1" dirty="0" smtClean="0">
                <a:solidFill>
                  <a:srgbClr val="FF0000"/>
                </a:solidFill>
              </a:rPr>
              <a:t>o</a:t>
            </a:r>
            <a:r>
              <a:rPr lang="zh-CN" altLang="en-US" b="1" dirty="0" smtClean="0">
                <a:solidFill>
                  <a:srgbClr val="FF0000"/>
                </a:solidFill>
              </a:rPr>
              <a:t>、</a:t>
            </a:r>
            <a:r>
              <a:rPr lang="en-US" altLang="zh-CN" b="1" dirty="0" smtClean="0">
                <a:solidFill>
                  <a:srgbClr val="FF0000"/>
                </a:solidFill>
              </a:rPr>
              <a:t>u</a:t>
            </a:r>
            <a:r>
              <a:rPr lang="zh-CN" altLang="en-US" dirty="0" smtClean="0"/>
              <a:t>开头的单词不一定是元音音标，如</a:t>
            </a:r>
            <a:r>
              <a:rPr lang="en-US" altLang="zh-CN" b="1" dirty="0" smtClean="0">
                <a:solidFill>
                  <a:srgbClr val="FF0000"/>
                </a:solidFill>
              </a:rPr>
              <a:t>union</a:t>
            </a:r>
            <a:r>
              <a:rPr lang="zh-CN" altLang="en-US" dirty="0" smtClean="0">
                <a:solidFill>
                  <a:srgbClr val="FF0000"/>
                </a:solidFill>
              </a:rPr>
              <a:t>。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 smtClean="0"/>
              <a:t>以辅音字母开头的单词不一定发辅音音标，如</a:t>
            </a:r>
            <a:r>
              <a:rPr lang="en-US" altLang="zh-CN" b="1" dirty="0" smtClean="0">
                <a:solidFill>
                  <a:srgbClr val="FF0000"/>
                </a:solidFill>
              </a:rPr>
              <a:t>hour</a:t>
            </a:r>
            <a:r>
              <a:rPr lang="zh-CN" altLang="en-US" dirty="0" smtClean="0">
                <a:solidFill>
                  <a:srgbClr val="FF0000"/>
                </a:solidFill>
              </a:rPr>
              <a:t>。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 smtClean="0"/>
              <a:t>以元音音标开头的单数名词前用</a:t>
            </a:r>
            <a:r>
              <a:rPr lang="en-US" altLang="zh-CN" b="1" dirty="0" smtClean="0">
                <a:solidFill>
                  <a:srgbClr val="FF0000"/>
                </a:solidFill>
              </a:rPr>
              <a:t>an</a:t>
            </a:r>
            <a:r>
              <a:rPr lang="en-US" altLang="zh-CN" dirty="0" smtClean="0"/>
              <a:t>,</a:t>
            </a:r>
            <a:r>
              <a:rPr lang="zh-CN" altLang="en-US" dirty="0" smtClean="0"/>
              <a:t>以辅音音标开头的单数名词前用</a:t>
            </a:r>
            <a:r>
              <a:rPr lang="en-US" altLang="zh-CN" b="1" dirty="0" smtClean="0">
                <a:solidFill>
                  <a:srgbClr val="FF0000"/>
                </a:solidFill>
              </a:rPr>
              <a:t>a</a:t>
            </a:r>
            <a:r>
              <a:rPr lang="zh-CN" altLang="en-US" b="1" dirty="0" smtClean="0">
                <a:solidFill>
                  <a:srgbClr val="FF0000"/>
                </a:solidFill>
              </a:rPr>
              <a:t>。</a:t>
            </a:r>
            <a:endParaRPr lang="en-US" altLang="zh-CN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7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123478"/>
            <a:ext cx="7467600" cy="857250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solidFill>
                  <a:schemeClr val="accent2"/>
                </a:solidFill>
              </a:rPr>
              <a:t>  小试牛刀</a:t>
            </a:r>
            <a:endParaRPr lang="zh-CN" altLang="en-US" sz="4000" b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1374553"/>
            <a:ext cx="7200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B0F0"/>
                </a:solidFill>
                <a:latin typeface="+mn-ea"/>
              </a:rPr>
              <a:t>选择</a:t>
            </a:r>
            <a:r>
              <a:rPr lang="en-US" altLang="zh-CN" sz="2800" b="1" dirty="0" smtClean="0">
                <a:solidFill>
                  <a:srgbClr val="00B0F0"/>
                </a:solidFill>
                <a:latin typeface="+mn-ea"/>
              </a:rPr>
              <a:t>a</a:t>
            </a:r>
            <a:r>
              <a:rPr lang="zh-CN" altLang="en-US" sz="2800" b="1" dirty="0" smtClean="0">
                <a:solidFill>
                  <a:srgbClr val="00B0F0"/>
                </a:solidFill>
                <a:latin typeface="+mn-ea"/>
              </a:rPr>
              <a:t>或者</a:t>
            </a:r>
            <a:r>
              <a:rPr lang="en-US" altLang="zh-CN" sz="2800" b="1" dirty="0" smtClean="0">
                <a:solidFill>
                  <a:srgbClr val="00B0F0"/>
                </a:solidFill>
                <a:latin typeface="+mn-ea"/>
              </a:rPr>
              <a:t>an </a:t>
            </a:r>
          </a:p>
          <a:p>
            <a:endParaRPr lang="en-US" altLang="zh-CN" sz="2800" b="1" dirty="0" smtClean="0">
              <a:solidFill>
                <a:srgbClr val="00B050"/>
              </a:solidFill>
              <a:latin typeface="+mn-ea"/>
            </a:endParaRPr>
          </a:p>
          <a:p>
            <a:r>
              <a:rPr lang="en-US" altLang="zh-CN" sz="2400" b="1" u="sng" dirty="0" smtClean="0">
                <a:solidFill>
                  <a:srgbClr val="00B050"/>
                </a:solidFill>
              </a:rPr>
              <a:t> </a:t>
            </a:r>
            <a:r>
              <a:rPr lang="en-US" altLang="zh-CN" sz="2400" b="1" dirty="0" smtClean="0">
                <a:solidFill>
                  <a:srgbClr val="00B050"/>
                </a:solidFill>
              </a:rPr>
              <a:t>cake     </a:t>
            </a:r>
            <a:r>
              <a:rPr lang="en-US" altLang="zh-CN" sz="2400" b="1" u="sng" dirty="0" smtClean="0">
                <a:solidFill>
                  <a:srgbClr val="00B050"/>
                </a:solidFill>
              </a:rPr>
              <a:t>  </a:t>
            </a:r>
            <a:r>
              <a:rPr lang="en-US" altLang="zh-CN" sz="2400" b="1" dirty="0">
                <a:solidFill>
                  <a:srgbClr val="00B050"/>
                </a:solidFill>
              </a:rPr>
              <a:t>umbrella     </a:t>
            </a:r>
            <a:r>
              <a:rPr lang="en-US" altLang="zh-CN" sz="2400" b="1" u="sng" dirty="0">
                <a:solidFill>
                  <a:srgbClr val="00B050"/>
                </a:solidFill>
              </a:rPr>
              <a:t>  </a:t>
            </a:r>
            <a:r>
              <a:rPr lang="en-US" altLang="zh-CN" sz="2400" b="1" dirty="0" smtClean="0">
                <a:solidFill>
                  <a:srgbClr val="00B050"/>
                </a:solidFill>
              </a:rPr>
              <a:t>snake</a:t>
            </a:r>
            <a:endParaRPr lang="en-US" altLang="zh-CN" sz="2400" b="1" dirty="0">
              <a:solidFill>
                <a:srgbClr val="00B050"/>
              </a:solidFill>
            </a:endParaRPr>
          </a:p>
          <a:p>
            <a:r>
              <a:rPr lang="en-US" altLang="zh-CN" sz="2400" b="1" u="sng" dirty="0" smtClean="0">
                <a:solidFill>
                  <a:srgbClr val="00B050"/>
                </a:solidFill>
              </a:rPr>
              <a:t>  </a:t>
            </a:r>
            <a:r>
              <a:rPr lang="en-US" altLang="zh-CN" sz="2400" b="1" dirty="0" smtClean="0">
                <a:solidFill>
                  <a:srgbClr val="00B050"/>
                </a:solidFill>
              </a:rPr>
              <a:t>ice      </a:t>
            </a:r>
            <a:r>
              <a:rPr lang="en-US" altLang="zh-CN" sz="2400" b="1" u="sng" dirty="0" smtClean="0">
                <a:solidFill>
                  <a:srgbClr val="00B050"/>
                </a:solidFill>
              </a:rPr>
              <a:t>  </a:t>
            </a:r>
            <a:r>
              <a:rPr lang="en-US" altLang="zh-CN" sz="2400" b="1" dirty="0">
                <a:solidFill>
                  <a:srgbClr val="00B050"/>
                </a:solidFill>
              </a:rPr>
              <a:t>box          </a:t>
            </a:r>
            <a:r>
              <a:rPr lang="en-US" altLang="zh-CN" sz="2400" b="1" u="sng" dirty="0">
                <a:solidFill>
                  <a:srgbClr val="00B050"/>
                </a:solidFill>
              </a:rPr>
              <a:t>  </a:t>
            </a:r>
            <a:r>
              <a:rPr lang="en-US" altLang="zh-CN" sz="2400" b="1" dirty="0">
                <a:solidFill>
                  <a:srgbClr val="00B050"/>
                </a:solidFill>
              </a:rPr>
              <a:t>year   </a:t>
            </a:r>
            <a:r>
              <a:rPr lang="en-US" altLang="zh-CN" sz="2400" b="1" dirty="0" smtClean="0">
                <a:solidFill>
                  <a:srgbClr val="00B050"/>
                </a:solidFill>
              </a:rPr>
              <a:t>    </a:t>
            </a:r>
            <a:r>
              <a:rPr lang="en-US" altLang="zh-CN" sz="2400" b="1" u="sng" dirty="0" smtClean="0">
                <a:solidFill>
                  <a:srgbClr val="00B050"/>
                </a:solidFill>
              </a:rPr>
              <a:t> </a:t>
            </a:r>
            <a:r>
              <a:rPr lang="en-US" altLang="zh-CN" sz="2400" b="1" dirty="0">
                <a:solidFill>
                  <a:srgbClr val="00B050"/>
                </a:solidFill>
              </a:rPr>
              <a:t> </a:t>
            </a:r>
            <a:r>
              <a:rPr lang="en-US" altLang="zh-CN" sz="2400" b="1" u="sng" dirty="0" smtClean="0">
                <a:solidFill>
                  <a:srgbClr val="00B050"/>
                </a:solidFill>
              </a:rPr>
              <a:t> </a:t>
            </a:r>
            <a:r>
              <a:rPr lang="en-US" altLang="zh-CN" sz="2400" b="1" dirty="0" smtClean="0">
                <a:solidFill>
                  <a:srgbClr val="00B050"/>
                </a:solidFill>
              </a:rPr>
              <a:t>nose       </a:t>
            </a:r>
            <a:r>
              <a:rPr lang="en-US" altLang="zh-CN" sz="2400" b="1" u="sng" dirty="0" smtClean="0">
                <a:solidFill>
                  <a:srgbClr val="00B050"/>
                </a:solidFill>
              </a:rPr>
              <a:t>  </a:t>
            </a:r>
            <a:r>
              <a:rPr lang="en-US" altLang="zh-CN" sz="2400" b="1" dirty="0" smtClean="0">
                <a:solidFill>
                  <a:srgbClr val="00B050"/>
                </a:solidFill>
              </a:rPr>
              <a:t>pig          </a:t>
            </a:r>
            <a:r>
              <a:rPr lang="en-US" altLang="zh-CN" sz="2400" b="1" u="sng" dirty="0" smtClean="0">
                <a:solidFill>
                  <a:srgbClr val="00B050"/>
                </a:solidFill>
              </a:rPr>
              <a:t>  </a:t>
            </a:r>
            <a:r>
              <a:rPr lang="en-US" altLang="zh-CN" sz="2400" b="1" dirty="0">
                <a:solidFill>
                  <a:srgbClr val="00B050"/>
                </a:solidFill>
              </a:rPr>
              <a:t>English    </a:t>
            </a:r>
            <a:r>
              <a:rPr lang="en-US" altLang="zh-CN" sz="2400" b="1" u="sng" dirty="0">
                <a:solidFill>
                  <a:srgbClr val="00B050"/>
                </a:solidFill>
              </a:rPr>
              <a:t>  </a:t>
            </a:r>
            <a:r>
              <a:rPr lang="en-US" altLang="zh-CN" sz="2400" b="1" dirty="0" err="1">
                <a:solidFill>
                  <a:srgbClr val="00B050"/>
                </a:solidFill>
              </a:rPr>
              <a:t>panana</a:t>
            </a:r>
            <a:r>
              <a:rPr lang="en-US" altLang="zh-CN" sz="2400" b="1" dirty="0">
                <a:solidFill>
                  <a:srgbClr val="00B050"/>
                </a:solidFill>
              </a:rPr>
              <a:t>    </a:t>
            </a:r>
            <a:r>
              <a:rPr lang="en-US" altLang="zh-CN" sz="2400" b="1" dirty="0" smtClean="0">
                <a:solidFill>
                  <a:srgbClr val="00B050"/>
                </a:solidFill>
              </a:rPr>
              <a:t> </a:t>
            </a:r>
            <a:r>
              <a:rPr lang="en-US" altLang="zh-CN" sz="2400" b="1" u="sng" dirty="0" smtClean="0">
                <a:solidFill>
                  <a:srgbClr val="00B050"/>
                </a:solidFill>
              </a:rPr>
              <a:t>  </a:t>
            </a:r>
            <a:r>
              <a:rPr lang="en-US" altLang="zh-CN" sz="2400" b="1" dirty="0" smtClean="0">
                <a:solidFill>
                  <a:srgbClr val="00B050"/>
                </a:solidFill>
              </a:rPr>
              <a:t>elephant     </a:t>
            </a:r>
            <a:r>
              <a:rPr lang="en-US" altLang="zh-CN" sz="2400" b="1" u="sng" dirty="0" smtClean="0">
                <a:solidFill>
                  <a:srgbClr val="00B050"/>
                </a:solidFill>
              </a:rPr>
              <a:t>  </a:t>
            </a:r>
            <a:r>
              <a:rPr lang="en-US" altLang="zh-CN" sz="2400" b="1" dirty="0" smtClean="0">
                <a:solidFill>
                  <a:srgbClr val="00B050"/>
                </a:solidFill>
              </a:rPr>
              <a:t>honest      computer   </a:t>
            </a:r>
            <a:r>
              <a:rPr lang="en-US" altLang="zh-CN" sz="2400" b="1" u="sng" dirty="0" smtClean="0">
                <a:solidFill>
                  <a:srgbClr val="00B050"/>
                </a:solidFill>
              </a:rPr>
              <a:t>  </a:t>
            </a:r>
            <a:r>
              <a:rPr lang="en-US" altLang="zh-CN" sz="2400" b="1" dirty="0">
                <a:solidFill>
                  <a:srgbClr val="00B050"/>
                </a:solidFill>
              </a:rPr>
              <a:t>ant    </a:t>
            </a:r>
            <a:r>
              <a:rPr lang="en-US" altLang="zh-CN" sz="2400" b="1" dirty="0" smtClean="0">
                <a:solidFill>
                  <a:srgbClr val="00B050"/>
                </a:solidFill>
              </a:rPr>
              <a:t>      </a:t>
            </a:r>
            <a:r>
              <a:rPr lang="en-US" altLang="zh-CN" sz="2400" b="1" u="sng" dirty="0" smtClean="0">
                <a:solidFill>
                  <a:srgbClr val="00B050"/>
                </a:solidFill>
              </a:rPr>
              <a:t>  </a:t>
            </a:r>
            <a:r>
              <a:rPr lang="en-US" altLang="zh-CN" sz="2400" b="1" dirty="0">
                <a:solidFill>
                  <a:srgbClr val="00B050"/>
                </a:solidFill>
              </a:rPr>
              <a:t>university    </a:t>
            </a:r>
            <a:endParaRPr lang="zh-CN" alt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13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00B0F0"/>
                </a:solidFill>
              </a:rPr>
              <a:t>选择</a:t>
            </a:r>
            <a:r>
              <a:rPr lang="en-US" altLang="zh-CN" b="1" dirty="0" smtClean="0">
                <a:solidFill>
                  <a:srgbClr val="00B0F0"/>
                </a:solidFill>
              </a:rPr>
              <a:t>a</a:t>
            </a:r>
            <a:r>
              <a:rPr lang="zh-CN" altLang="en-US" b="1" dirty="0" smtClean="0">
                <a:solidFill>
                  <a:srgbClr val="00B0F0"/>
                </a:solidFill>
              </a:rPr>
              <a:t>或者</a:t>
            </a:r>
            <a:r>
              <a:rPr lang="en-US" altLang="zh-CN" b="1" dirty="0" smtClean="0">
                <a:solidFill>
                  <a:srgbClr val="00B0F0"/>
                </a:solidFill>
              </a:rPr>
              <a:t>an</a:t>
            </a:r>
            <a:endParaRPr lang="zh-CN" altLang="en-US" b="1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This is (  ) umbrella.</a:t>
            </a:r>
          </a:p>
          <a:p>
            <a:r>
              <a:rPr lang="en-US" altLang="zh-CN" dirty="0" smtClean="0"/>
              <a:t>There is (  ) elephant.</a:t>
            </a:r>
          </a:p>
          <a:p>
            <a:r>
              <a:rPr lang="en-US" altLang="zh-CN" dirty="0" smtClean="0"/>
              <a:t>Here is (  ) apple.</a:t>
            </a:r>
          </a:p>
          <a:p>
            <a:r>
              <a:rPr lang="en-US" altLang="zh-CN" dirty="0" smtClean="0"/>
              <a:t>Is it</a:t>
            </a:r>
            <a:r>
              <a:rPr lang="zh-CN" altLang="en-US" dirty="0" smtClean="0"/>
              <a:t>（ ）</a:t>
            </a:r>
            <a:r>
              <a:rPr lang="en-US" altLang="zh-CN" dirty="0" smtClean="0"/>
              <a:t>English book or</a:t>
            </a:r>
            <a:r>
              <a:rPr lang="zh-CN" altLang="en-US" dirty="0" smtClean="0"/>
              <a:t>（ ）</a:t>
            </a:r>
            <a:r>
              <a:rPr lang="en-US" altLang="zh-CN" dirty="0" err="1" smtClean="0"/>
              <a:t>chinaese</a:t>
            </a:r>
            <a:r>
              <a:rPr lang="en-US" altLang="zh-CN" dirty="0" smtClean="0"/>
              <a:t> book?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8939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63688" y="1829384"/>
            <a:ext cx="554461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ea"/>
                <a:ea typeface="+mj-ea"/>
              </a:rPr>
              <a:t>Thank  you</a:t>
            </a:r>
            <a:endParaRPr lang="zh-CN" altLang="en-US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2343028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283</TotalTime>
  <Words>182</Words>
  <Application>Microsoft Office PowerPoint</Application>
  <PresentationFormat>全屏显示(16:9)</PresentationFormat>
  <Paragraphs>26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凸显</vt:lpstr>
      <vt:lpstr>PowerPoint 演示文稿</vt:lpstr>
      <vt:lpstr>PowerPoint 演示文稿</vt:lpstr>
      <vt:lpstr>PowerPoint 演示文稿</vt:lpstr>
      <vt:lpstr>总结提升</vt:lpstr>
      <vt:lpstr>  小试牛刀</vt:lpstr>
      <vt:lpstr>选择a或者an</vt:lpstr>
      <vt:lpstr>PowerPoint 演示文稿</vt:lpstr>
    </vt:vector>
  </TitlesOfParts>
  <Company>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a、an找朋友</dc:title>
  <dc:creator>USER-</dc:creator>
  <cp:lastModifiedBy>USER-</cp:lastModifiedBy>
  <cp:revision>32</cp:revision>
  <dcterms:created xsi:type="dcterms:W3CDTF">2016-10-28T07:50:14Z</dcterms:created>
  <dcterms:modified xsi:type="dcterms:W3CDTF">2016-10-29T06:22:03Z</dcterms:modified>
</cp:coreProperties>
</file>