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8" d="100"/>
          <a:sy n="108" d="100"/>
        </p:scale>
        <p:origin x="-17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0684C75-6F66-486C-93B3-4CBB3237D47C}" type="datetimeFigureOut">
              <a:rPr lang="zh-CN" altLang="en-US" smtClean="0"/>
              <a:pPr/>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4A6A970-1057-4C38-882A-0B8D953FF40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84C75-6F66-486C-93B3-4CBB3237D47C}" type="datetimeFigureOut">
              <a:rPr lang="zh-CN" altLang="en-US" smtClean="0"/>
              <a:pPr/>
              <a:t>2016/10/31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6A970-1057-4C38-882A-0B8D953FF40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t016dc4a3fe44eb044f"/>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6" name="WordArt 2"/>
          <p:cNvSpPr>
            <a:spLocks noChangeArrowheads="1" noChangeShapeType="1" noTextEdit="1"/>
          </p:cNvSpPr>
          <p:nvPr/>
        </p:nvSpPr>
        <p:spPr bwMode="auto">
          <a:xfrm>
            <a:off x="357158" y="500042"/>
            <a:ext cx="7643866" cy="1143008"/>
          </a:xfrm>
          <a:prstGeom prst="rect">
            <a:avLst/>
          </a:prstGeom>
        </p:spPr>
        <p:txBody>
          <a:bodyPr wrap="none" fromWordArt="1">
            <a:prstTxWarp prst="textCanUp">
              <a:avLst>
                <a:gd name="adj" fmla="val 85713"/>
              </a:avLst>
            </a:prstTxWarp>
          </a:bodyPr>
          <a:lstStyle/>
          <a:p>
            <a:pPr algn="ctr" rtl="0"/>
            <a:r>
              <a:rPr lang="en-US" altLang="zh-CN" sz="3600" kern="10" spc="0" dirty="0" smtClean="0">
                <a:ln w="15875">
                  <a:solidFill>
                    <a:srgbClr val="FF0000"/>
                  </a:solidFill>
                  <a:round/>
                  <a:headEnd/>
                  <a:tailEnd/>
                </a:ln>
                <a:solidFill>
                  <a:srgbClr val="FF0000"/>
                </a:solidFill>
                <a:effectLst>
                  <a:outerShdw dist="35921" dir="2700000" sy="50000" rotWithShape="0">
                    <a:srgbClr val="875B0D">
                      <a:alpha val="70000"/>
                    </a:srgbClr>
                  </a:outerShdw>
                </a:effectLst>
                <a:latin typeface="宋体"/>
                <a:ea typeface="宋体"/>
              </a:rPr>
              <a:t>2016</a:t>
            </a:r>
            <a:r>
              <a:rPr lang="zh-CN" altLang="en-US" sz="3600" kern="10" spc="0" dirty="0" smtClean="0">
                <a:ln w="15875">
                  <a:solidFill>
                    <a:srgbClr val="FF0000"/>
                  </a:solidFill>
                  <a:round/>
                  <a:headEnd/>
                  <a:tailEnd/>
                </a:ln>
                <a:solidFill>
                  <a:srgbClr val="FF0000"/>
                </a:solidFill>
                <a:effectLst>
                  <a:outerShdw dist="35921" dir="2700000" sy="50000" rotWithShape="0">
                    <a:srgbClr val="875B0D">
                      <a:alpha val="70000"/>
                    </a:srgbClr>
                  </a:outerShdw>
                </a:effectLst>
                <a:latin typeface="宋体"/>
                <a:ea typeface="宋体"/>
              </a:rPr>
              <a:t>年度阜阳市中小学教师信息技术应用能力提升全员培训</a:t>
            </a:r>
            <a:endParaRPr lang="zh-CN" altLang="en-US" sz="3600" kern="10" spc="0" dirty="0">
              <a:ln w="15875">
                <a:solidFill>
                  <a:srgbClr val="FF0000"/>
                </a:solidFill>
                <a:round/>
                <a:headEnd/>
                <a:tailEnd/>
              </a:ln>
              <a:solidFill>
                <a:srgbClr val="FF0000"/>
              </a:solidFill>
              <a:effectLst>
                <a:outerShdw dist="35921" dir="2700000" sy="50000" rotWithShape="0">
                  <a:srgbClr val="875B0D">
                    <a:alpha val="70000"/>
                  </a:srgbClr>
                </a:outerShdw>
              </a:effectLst>
              <a:latin typeface="宋体"/>
              <a:ea typeface="宋体"/>
            </a:endParaRPr>
          </a:p>
        </p:txBody>
      </p:sp>
      <p:sp>
        <p:nvSpPr>
          <p:cNvPr id="1027" name="WordArt 3"/>
          <p:cNvSpPr>
            <a:spLocks noChangeArrowheads="1" noChangeShapeType="1" noTextEdit="1"/>
          </p:cNvSpPr>
          <p:nvPr/>
        </p:nvSpPr>
        <p:spPr bwMode="auto">
          <a:xfrm>
            <a:off x="1857356" y="2714620"/>
            <a:ext cx="4429156" cy="957266"/>
          </a:xfrm>
          <a:prstGeom prst="rect">
            <a:avLst/>
          </a:prstGeom>
        </p:spPr>
        <p:txBody>
          <a:bodyPr wrap="none" fromWordArt="1">
            <a:prstTxWarp prst="textPlain">
              <a:avLst>
                <a:gd name="adj" fmla="val 50000"/>
              </a:avLst>
            </a:prstTxWarp>
          </a:bodyPr>
          <a:lstStyle/>
          <a:p>
            <a:pPr algn="ctr" rtl="0"/>
            <a:r>
              <a:rPr lang="zh-CN" altLang="en-US" sz="3600" kern="10" spc="0" smtClean="0">
                <a:ln w="19050">
                  <a:solidFill>
                    <a:srgbClr val="99CCFF"/>
                  </a:solidFill>
                  <a:round/>
                  <a:headEnd/>
                  <a:tailEnd/>
                </a:ln>
                <a:solidFill>
                  <a:srgbClr val="0066CC"/>
                </a:solidFill>
                <a:effectLst>
                  <a:outerShdw dist="35921" dir="2700000" algn="ctr" rotWithShape="0">
                    <a:srgbClr val="990000"/>
                  </a:outerShdw>
                </a:effectLst>
                <a:latin typeface="宋体"/>
                <a:ea typeface="宋体"/>
              </a:rPr>
              <a:t>小学数学</a:t>
            </a:r>
            <a:r>
              <a:rPr lang="en-US" altLang="zh-CN" sz="3600" kern="10" spc="0" smtClean="0">
                <a:ln w="19050">
                  <a:solidFill>
                    <a:srgbClr val="99CCFF"/>
                  </a:solidFill>
                  <a:round/>
                  <a:headEnd/>
                  <a:tailEnd/>
                </a:ln>
                <a:solidFill>
                  <a:srgbClr val="0066CC"/>
                </a:solidFill>
                <a:effectLst>
                  <a:outerShdw dist="35921" dir="2700000" algn="ctr" rotWithShape="0">
                    <a:srgbClr val="990000"/>
                  </a:outerShdw>
                </a:effectLst>
                <a:latin typeface="宋体"/>
                <a:ea typeface="宋体"/>
              </a:rPr>
              <a:t>7</a:t>
            </a:r>
            <a:r>
              <a:rPr lang="zh-CN"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宋体"/>
                <a:ea typeface="宋体"/>
              </a:rPr>
              <a:t>班</a:t>
            </a:r>
            <a:endParaRPr lang="zh-CN" altLang="en-US" sz="3600" kern="10" spc="0" dirty="0">
              <a:ln w="19050">
                <a:solidFill>
                  <a:srgbClr val="99CCFF"/>
                </a:solidFill>
                <a:round/>
                <a:headEnd/>
                <a:tailEnd/>
              </a:ln>
              <a:solidFill>
                <a:srgbClr val="0066CC"/>
              </a:solidFill>
              <a:effectLst>
                <a:outerShdw dist="35921" dir="2700000" algn="ctr" rotWithShape="0">
                  <a:srgbClr val="990000"/>
                </a:outerShdw>
              </a:effectLst>
              <a:latin typeface="宋体"/>
              <a:ea typeface="宋体"/>
            </a:endParaRPr>
          </a:p>
        </p:txBody>
      </p:sp>
      <p:sp>
        <p:nvSpPr>
          <p:cNvPr id="1028" name="WordArt 4"/>
          <p:cNvSpPr>
            <a:spLocks noChangeArrowheads="1" noChangeShapeType="1" noTextEdit="1"/>
          </p:cNvSpPr>
          <p:nvPr/>
        </p:nvSpPr>
        <p:spPr bwMode="auto">
          <a:xfrm>
            <a:off x="4911724" y="5143511"/>
            <a:ext cx="2874985" cy="598477"/>
          </a:xfrm>
          <a:prstGeom prst="rect">
            <a:avLst/>
          </a:prstGeom>
        </p:spPr>
        <p:txBody>
          <a:bodyPr wrap="none" fromWordArt="1">
            <a:prstTxWarp prst="textPlain">
              <a:avLst>
                <a:gd name="adj" fmla="val 50000"/>
              </a:avLst>
            </a:prstTxWarp>
          </a:bodyPr>
          <a:lstStyle/>
          <a:p>
            <a:pPr algn="ctr" rtl="0"/>
            <a:r>
              <a:rPr lang="zh-CN" altLang="en-US" sz="2400" kern="10" spc="480" dirty="0" smtClean="0">
                <a:ln w="9525">
                  <a:noFill/>
                  <a:round/>
                  <a:headEnd/>
                  <a:tailEnd/>
                </a:ln>
                <a:solidFill>
                  <a:srgbClr val="800000"/>
                </a:solidFill>
                <a:effectLst>
                  <a:outerShdw dist="45791" dir="3378596" algn="ctr" rotWithShape="0">
                    <a:srgbClr val="4D4D4D">
                      <a:alpha val="80000"/>
                    </a:srgbClr>
                  </a:outerShdw>
                </a:effectLst>
                <a:latin typeface="宋体"/>
                <a:ea typeface="宋体"/>
              </a:rPr>
              <a:t>编辑：田建设</a:t>
            </a:r>
            <a:endParaRPr lang="zh-CN" altLang="en-US" sz="2400" kern="10" spc="480" dirty="0">
              <a:ln w="9525">
                <a:noFill/>
                <a:round/>
                <a:headEnd/>
                <a:tailEnd/>
              </a:ln>
              <a:solidFill>
                <a:srgbClr val="800000"/>
              </a:solidFill>
              <a:effectLst>
                <a:outerShdw dist="45791" dir="3378596" algn="ctr" rotWithShape="0">
                  <a:srgbClr val="4D4D4D">
                    <a:alpha val="80000"/>
                  </a:srgbClr>
                </a:outerShdw>
              </a:effectLst>
              <a:latin typeface="宋体"/>
              <a:ea typeface="宋体"/>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fontScale="62500" lnSpcReduction="20000"/>
          </a:bodyPr>
          <a:lstStyle/>
          <a:p>
            <a:r>
              <a:rPr lang="zh-CN" altLang="en-US" sz="4100" b="1" dirty="0" smtClean="0">
                <a:solidFill>
                  <a:srgbClr val="FF0000"/>
                </a:solidFill>
              </a:rPr>
              <a:t>         金秋十月，丹桂飘香。我和你有缘相聚在此，我们的红线由研修牵起，</a:t>
            </a:r>
            <a:r>
              <a:rPr lang="zh-CN" altLang="en-US" sz="4100" b="1" dirty="0" smtClean="0">
                <a:solidFill>
                  <a:srgbClr val="FF0000"/>
                </a:solidFill>
              </a:rPr>
              <a:t>小学</a:t>
            </a:r>
            <a:r>
              <a:rPr lang="zh-CN" altLang="en-US" sz="4100" b="1" dirty="0" smtClean="0">
                <a:solidFill>
                  <a:srgbClr val="FF0000"/>
                </a:solidFill>
              </a:rPr>
              <a:t>数学</a:t>
            </a:r>
            <a:r>
              <a:rPr lang="en-US" sz="4100" b="1" dirty="0" smtClean="0">
                <a:solidFill>
                  <a:srgbClr val="FF0000"/>
                </a:solidFill>
              </a:rPr>
              <a:t>7</a:t>
            </a:r>
            <a:r>
              <a:rPr lang="zh-CN" altLang="en-US" sz="4100" b="1" dirty="0" smtClean="0">
                <a:solidFill>
                  <a:srgbClr val="FF0000"/>
                </a:solidFill>
              </a:rPr>
              <a:t>班的</a:t>
            </a:r>
            <a:r>
              <a:rPr lang="en-US" sz="4100" b="1" dirty="0" smtClean="0">
                <a:solidFill>
                  <a:srgbClr val="FF0000"/>
                </a:solidFill>
              </a:rPr>
              <a:t>110</a:t>
            </a:r>
            <a:r>
              <a:rPr lang="zh-CN" altLang="en-US" sz="4100" b="1" dirty="0" smtClean="0">
                <a:solidFill>
                  <a:srgbClr val="FF0000"/>
                </a:solidFill>
              </a:rPr>
              <a:t>名</a:t>
            </a:r>
            <a:r>
              <a:rPr lang="zh-CN" altLang="en-US" sz="4100" b="1" dirty="0" smtClean="0">
                <a:solidFill>
                  <a:srgbClr val="FF0000"/>
                </a:solidFill>
              </a:rPr>
              <a:t>学友将组成一个温暖的大家庭。我们的心灵在此交融，缘分就此启程，我们汇聚在此，迎来了</a:t>
            </a:r>
            <a:r>
              <a:rPr lang="en-US" sz="4100" b="1" dirty="0" smtClean="0">
                <a:solidFill>
                  <a:srgbClr val="FF0000"/>
                </a:solidFill>
              </a:rPr>
              <a:t>2016</a:t>
            </a:r>
            <a:r>
              <a:rPr lang="zh-CN" altLang="en-US" sz="4100" b="1" dirty="0" smtClean="0">
                <a:solidFill>
                  <a:srgbClr val="FF0000"/>
                </a:solidFill>
              </a:rPr>
              <a:t>年度阜阳市中小学教师信息技术应用能力提升全员培训！</a:t>
            </a:r>
            <a:endParaRPr lang="zh-CN" altLang="en-US" sz="4100" dirty="0" smtClean="0">
              <a:solidFill>
                <a:srgbClr val="FF0000"/>
              </a:solidFill>
            </a:endParaRPr>
          </a:p>
          <a:p>
            <a:r>
              <a:rPr lang="zh-CN" altLang="en-US" sz="4100" b="1" dirty="0" smtClean="0">
                <a:solidFill>
                  <a:srgbClr val="FF0000"/>
                </a:solidFill>
              </a:rPr>
              <a:t>         携手研修，你我同行。在未来的两个月，我们将共同聆听专家教授的悉心指导，我们互相交流答疑解惑，我们学习知识传播友谊，我们必将成为真挚的朋友！</a:t>
            </a:r>
            <a:r>
              <a:rPr lang="en-US" sz="4100" b="1" dirty="0" smtClean="0">
                <a:solidFill>
                  <a:srgbClr val="FF0000"/>
                </a:solidFill>
              </a:rPr>
              <a:t> </a:t>
            </a:r>
            <a:endParaRPr lang="zh-CN" altLang="en-US" sz="4100" dirty="0" smtClean="0">
              <a:solidFill>
                <a:srgbClr val="FF0000"/>
              </a:solidFill>
            </a:endParaRPr>
          </a:p>
          <a:p>
            <a:r>
              <a:rPr lang="zh-CN" altLang="en-US" sz="4100" b="1" dirty="0" smtClean="0">
                <a:solidFill>
                  <a:srgbClr val="FF0000"/>
                </a:solidFill>
              </a:rPr>
              <a:t>        经历过这场知识的饕餮飨宴，各位老师的信息技术水平必将百尺竿头更进一步，收获满满的智慧之果，成为更加合格优秀的老师！ </a:t>
            </a:r>
            <a:endParaRPr lang="zh-CN" altLang="en-US" sz="4100" dirty="0" smtClean="0">
              <a:solidFill>
                <a:srgbClr val="FF0000"/>
              </a:solidFill>
            </a:endParaRPr>
          </a:p>
          <a:p>
            <a:endParaRPr lang="zh-CN" altLang="en-US" dirty="0"/>
          </a:p>
        </p:txBody>
      </p:sp>
      <p:pic>
        <p:nvPicPr>
          <p:cNvPr id="4" name="图片 3" descr="卷首语"/>
          <p:cNvPicPr/>
          <p:nvPr/>
        </p:nvPicPr>
        <p:blipFill>
          <a:blip r:embed="rId2"/>
          <a:srcRect/>
          <a:stretch>
            <a:fillRect/>
          </a:stretch>
        </p:blipFill>
        <p:spPr bwMode="auto">
          <a:xfrm>
            <a:off x="500034" y="285728"/>
            <a:ext cx="2714644" cy="114300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285728"/>
            <a:ext cx="8229600" cy="1143000"/>
          </a:xfrm>
        </p:spPr>
        <p:txBody>
          <a:bodyPr>
            <a:normAutofit fontScale="90000"/>
          </a:bodyPr>
          <a:lstStyle/>
          <a:p>
            <a:r>
              <a:rPr lang="zh-CN" altLang="en-US" b="1" dirty="0" smtClean="0">
                <a:solidFill>
                  <a:srgbClr val="FF0000"/>
                </a:solidFill>
              </a:rPr>
              <a:t>参训学员考核评价</a:t>
            </a:r>
            <a:br>
              <a:rPr lang="zh-CN" altLang="en-US" b="1" dirty="0" smtClean="0">
                <a:solidFill>
                  <a:srgbClr val="FF0000"/>
                </a:solidFill>
              </a:rPr>
            </a:br>
            <a:r>
              <a:rPr lang="zh-CN" altLang="en-US" sz="3100" b="1" dirty="0" smtClean="0">
                <a:solidFill>
                  <a:srgbClr val="C00000"/>
                </a:solidFill>
              </a:rPr>
              <a:t>学员考核要求满分</a:t>
            </a:r>
            <a:r>
              <a:rPr lang="en-US" sz="3100" b="1" dirty="0" smtClean="0">
                <a:solidFill>
                  <a:srgbClr val="C00000"/>
                </a:solidFill>
              </a:rPr>
              <a:t>100</a:t>
            </a:r>
            <a:r>
              <a:rPr lang="zh-CN" altLang="en-US" sz="3100" b="1" dirty="0" smtClean="0">
                <a:solidFill>
                  <a:srgbClr val="C00000"/>
                </a:solidFill>
              </a:rPr>
              <a:t>分，</a:t>
            </a:r>
            <a:r>
              <a:rPr lang="en-US" sz="3100" b="1" dirty="0" smtClean="0">
                <a:solidFill>
                  <a:srgbClr val="C00000"/>
                </a:solidFill>
              </a:rPr>
              <a:t>80</a:t>
            </a:r>
            <a:r>
              <a:rPr lang="zh-CN" altLang="en-US" sz="3100" b="1" dirty="0" smtClean="0">
                <a:solidFill>
                  <a:srgbClr val="C00000"/>
                </a:solidFill>
              </a:rPr>
              <a:t>分合格</a:t>
            </a:r>
            <a:r>
              <a:rPr lang="zh-CN" altLang="en-US" b="1" dirty="0" smtClean="0">
                <a:solidFill>
                  <a:srgbClr val="C00000"/>
                </a:solidFill>
              </a:rPr>
              <a:t>。</a:t>
            </a:r>
            <a:r>
              <a:rPr lang="zh-CN" altLang="en-US" dirty="0" smtClean="0"/>
              <a:t/>
            </a:r>
            <a:br>
              <a:rPr lang="zh-CN" altLang="en-US" dirty="0" smtClean="0"/>
            </a:br>
            <a:endParaRPr lang="zh-CN" altLang="en-US" dirty="0">
              <a:solidFill>
                <a:srgbClr val="FF0000"/>
              </a:solidFill>
            </a:endParaRPr>
          </a:p>
        </p:txBody>
      </p:sp>
      <p:sp>
        <p:nvSpPr>
          <p:cNvPr id="3" name="内容占位符 2"/>
          <p:cNvSpPr>
            <a:spLocks noGrp="1"/>
          </p:cNvSpPr>
          <p:nvPr>
            <p:ph idx="1"/>
          </p:nvPr>
        </p:nvSpPr>
        <p:spPr>
          <a:ln cap="sq">
            <a:solidFill>
              <a:schemeClr val="tx1"/>
            </a:solidFill>
          </a:ln>
        </p:spPr>
        <p:txBody>
          <a:bodyPr>
            <a:normAutofit fontScale="32500" lnSpcReduction="20000"/>
          </a:bodyPr>
          <a:lstStyle/>
          <a:p>
            <a:r>
              <a:rPr lang="zh-CN" altLang="en-US" b="1" dirty="0" smtClean="0"/>
              <a:t>考核内容</a:t>
            </a:r>
            <a:endParaRPr lang="zh-CN" altLang="en-US" dirty="0" smtClean="0"/>
          </a:p>
          <a:p>
            <a:r>
              <a:rPr lang="zh-CN" altLang="en-US" b="1" dirty="0" smtClean="0"/>
              <a:t>考核标准</a:t>
            </a:r>
            <a:endParaRPr lang="zh-CN" altLang="en-US" dirty="0" smtClean="0"/>
          </a:p>
          <a:p>
            <a:r>
              <a:rPr lang="zh-CN" altLang="en-US" b="1" dirty="0" smtClean="0"/>
              <a:t>满分</a:t>
            </a:r>
            <a:endParaRPr lang="zh-CN" altLang="en-US" dirty="0" smtClean="0"/>
          </a:p>
          <a:p>
            <a:r>
              <a:rPr lang="zh-CN" altLang="en-US" b="1" dirty="0" smtClean="0"/>
              <a:t>考核形式</a:t>
            </a:r>
            <a:endParaRPr lang="zh-CN" altLang="en-US" dirty="0" smtClean="0"/>
          </a:p>
          <a:p>
            <a:r>
              <a:rPr lang="zh-CN" altLang="en-US" dirty="0" smtClean="0"/>
              <a:t>课程学习</a:t>
            </a:r>
          </a:p>
          <a:p>
            <a:r>
              <a:rPr lang="zh-CN" altLang="en-US" dirty="0" smtClean="0"/>
              <a:t>依据研修任务学习网络课程，累计学习时间大于等于</a:t>
            </a:r>
            <a:r>
              <a:rPr lang="en-US" dirty="0" smtClean="0"/>
              <a:t>900</a:t>
            </a:r>
            <a:r>
              <a:rPr lang="zh-CN" altLang="en-US" dirty="0" smtClean="0"/>
              <a:t>分钟，满分</a:t>
            </a:r>
            <a:r>
              <a:rPr lang="en-US" dirty="0" smtClean="0"/>
              <a:t>40</a:t>
            </a:r>
            <a:r>
              <a:rPr lang="zh-CN" altLang="en-US" dirty="0" smtClean="0"/>
              <a:t>分。若实际学习时间小于</a:t>
            </a:r>
            <a:r>
              <a:rPr lang="en-US" dirty="0" smtClean="0"/>
              <a:t>900</a:t>
            </a:r>
            <a:r>
              <a:rPr lang="zh-CN" altLang="en-US" dirty="0" smtClean="0"/>
              <a:t>分钟则此项考核成绩</a:t>
            </a:r>
            <a:r>
              <a:rPr lang="en-US" dirty="0" smtClean="0"/>
              <a:t>=</a:t>
            </a:r>
            <a:r>
              <a:rPr lang="zh-CN" altLang="en-US" dirty="0" smtClean="0"/>
              <a:t>实际学习时间</a:t>
            </a:r>
            <a:r>
              <a:rPr lang="en-US" dirty="0" smtClean="0"/>
              <a:t>/900</a:t>
            </a:r>
            <a:r>
              <a:rPr lang="zh-CN" altLang="en-US" dirty="0" smtClean="0"/>
              <a:t>（分钟）</a:t>
            </a:r>
            <a:r>
              <a:rPr lang="en-US" altLang="zh-CN" dirty="0" smtClean="0"/>
              <a:t>×</a:t>
            </a:r>
            <a:r>
              <a:rPr lang="en-US" dirty="0" smtClean="0"/>
              <a:t>40</a:t>
            </a:r>
            <a:r>
              <a:rPr lang="zh-CN" altLang="en-US" dirty="0" smtClean="0"/>
              <a:t>分。</a:t>
            </a:r>
          </a:p>
          <a:p>
            <a:r>
              <a:rPr lang="en-US" dirty="0" smtClean="0"/>
              <a:t>40</a:t>
            </a:r>
            <a:r>
              <a:rPr lang="zh-CN" altLang="en-US" dirty="0" smtClean="0"/>
              <a:t>分</a:t>
            </a:r>
          </a:p>
          <a:p>
            <a:r>
              <a:rPr lang="zh-CN" altLang="en-US" dirty="0" smtClean="0"/>
              <a:t>过程性评价</a:t>
            </a:r>
          </a:p>
          <a:p>
            <a:r>
              <a:rPr lang="zh-CN" altLang="en-US" dirty="0" smtClean="0"/>
              <a:t>（平台自动统计）</a:t>
            </a:r>
          </a:p>
          <a:p>
            <a:r>
              <a:rPr lang="zh-CN" altLang="en-US" dirty="0" smtClean="0"/>
              <a:t>研修作业</a:t>
            </a:r>
          </a:p>
          <a:p>
            <a:r>
              <a:rPr lang="zh-CN" altLang="en-US" dirty="0" smtClean="0"/>
              <a:t>按要求提交</a:t>
            </a:r>
            <a:r>
              <a:rPr lang="en-US" dirty="0" smtClean="0"/>
              <a:t>1</a:t>
            </a:r>
            <a:r>
              <a:rPr lang="zh-CN" altLang="en-US" dirty="0" smtClean="0"/>
              <a:t>篇作业，被批阅为“优秀”得</a:t>
            </a:r>
            <a:r>
              <a:rPr lang="en-US" dirty="0" smtClean="0"/>
              <a:t>20</a:t>
            </a:r>
            <a:r>
              <a:rPr lang="zh-CN" altLang="en-US" dirty="0" smtClean="0"/>
              <a:t>分，被批阅为“良好”得</a:t>
            </a:r>
            <a:r>
              <a:rPr lang="en-US" dirty="0" smtClean="0"/>
              <a:t>15</a:t>
            </a:r>
            <a:r>
              <a:rPr lang="zh-CN" altLang="en-US" dirty="0" smtClean="0"/>
              <a:t>分，被批阅为“合格”得</a:t>
            </a:r>
            <a:r>
              <a:rPr lang="en-US" dirty="0" smtClean="0"/>
              <a:t>10</a:t>
            </a:r>
            <a:r>
              <a:rPr lang="zh-CN" altLang="en-US" dirty="0" smtClean="0"/>
              <a:t>分，被批阅为“不合格”和未提交均不得分。此项满分</a:t>
            </a:r>
            <a:r>
              <a:rPr lang="en-US" dirty="0" smtClean="0"/>
              <a:t>20</a:t>
            </a:r>
            <a:r>
              <a:rPr lang="zh-CN" altLang="en-US" dirty="0" smtClean="0"/>
              <a:t>分。</a:t>
            </a:r>
          </a:p>
          <a:p>
            <a:r>
              <a:rPr lang="en-US" dirty="0" smtClean="0"/>
              <a:t>20</a:t>
            </a:r>
            <a:r>
              <a:rPr lang="zh-CN" altLang="en-US" dirty="0" smtClean="0"/>
              <a:t>分</a:t>
            </a:r>
          </a:p>
          <a:p>
            <a:r>
              <a:rPr lang="zh-CN" altLang="en-US" dirty="0" smtClean="0"/>
              <a:t>过程性评价</a:t>
            </a:r>
          </a:p>
          <a:p>
            <a:r>
              <a:rPr lang="zh-CN" altLang="en-US" dirty="0" smtClean="0"/>
              <a:t>（研修组长批阅）</a:t>
            </a:r>
          </a:p>
          <a:p>
            <a:r>
              <a:rPr lang="zh-CN" altLang="en-US" dirty="0" smtClean="0"/>
              <a:t>研修心语</a:t>
            </a:r>
          </a:p>
          <a:p>
            <a:r>
              <a:rPr lang="zh-CN" altLang="en-US" dirty="0" smtClean="0"/>
              <a:t>提交一篇研修心语，记录或者抒发自己在培训中的心得感悟。提交</a:t>
            </a:r>
            <a:r>
              <a:rPr lang="en-US" dirty="0" smtClean="0"/>
              <a:t>1</a:t>
            </a:r>
            <a:r>
              <a:rPr lang="zh-CN" altLang="en-US" dirty="0" smtClean="0"/>
              <a:t>篇得</a:t>
            </a:r>
            <a:r>
              <a:rPr lang="en-US" dirty="0" smtClean="0"/>
              <a:t>15</a:t>
            </a:r>
            <a:r>
              <a:rPr lang="zh-CN" altLang="en-US" dirty="0" smtClean="0"/>
              <a:t>分。要求原创，抄袭不得分。</a:t>
            </a:r>
          </a:p>
          <a:p>
            <a:r>
              <a:rPr lang="en-US" dirty="0" smtClean="0"/>
              <a:t>15</a:t>
            </a:r>
            <a:r>
              <a:rPr lang="zh-CN" altLang="en-US" dirty="0" smtClean="0"/>
              <a:t>分</a:t>
            </a:r>
          </a:p>
          <a:p>
            <a:r>
              <a:rPr lang="zh-CN" altLang="en-US" dirty="0" smtClean="0"/>
              <a:t>过程性评价</a:t>
            </a:r>
          </a:p>
          <a:p>
            <a:r>
              <a:rPr lang="zh-CN" altLang="en-US" dirty="0" smtClean="0"/>
              <a:t>（平台自动统计）</a:t>
            </a:r>
          </a:p>
          <a:p>
            <a:r>
              <a:rPr lang="zh-CN" altLang="en-US" dirty="0" smtClean="0"/>
              <a:t>现场实践证明材料</a:t>
            </a:r>
          </a:p>
          <a:p>
            <a:r>
              <a:rPr lang="zh-CN" altLang="en-US" dirty="0" smtClean="0"/>
              <a:t>由参训教师在平台上上传学校出具的现场实践证明材料或现场实践总结等（备注：材料提交方式有</a:t>
            </a:r>
            <a:r>
              <a:rPr lang="en-US" dirty="0" smtClean="0"/>
              <a:t>3</a:t>
            </a:r>
            <a:r>
              <a:rPr lang="zh-CN" altLang="en-US" dirty="0" smtClean="0"/>
              <a:t>种，详见附件</a:t>
            </a:r>
            <a:r>
              <a:rPr lang="en-US" dirty="0" smtClean="0"/>
              <a:t>1</a:t>
            </a:r>
            <a:r>
              <a:rPr lang="zh-CN" altLang="en-US" dirty="0" smtClean="0"/>
              <a:t>）。证明材料被批阅为“优秀”得</a:t>
            </a:r>
            <a:r>
              <a:rPr lang="en-US" dirty="0" smtClean="0"/>
              <a:t>25</a:t>
            </a:r>
            <a:r>
              <a:rPr lang="zh-CN" altLang="en-US" dirty="0" smtClean="0"/>
              <a:t>分，被批阅为“良好”得</a:t>
            </a:r>
            <a:r>
              <a:rPr lang="en-US" dirty="0" smtClean="0"/>
              <a:t>20</a:t>
            </a:r>
            <a:r>
              <a:rPr lang="zh-CN" altLang="en-US" dirty="0" smtClean="0"/>
              <a:t>分，被批阅为“合格”得</a:t>
            </a:r>
            <a:r>
              <a:rPr lang="en-US" dirty="0" smtClean="0"/>
              <a:t>15</a:t>
            </a:r>
            <a:r>
              <a:rPr lang="zh-CN" altLang="en-US" dirty="0" smtClean="0"/>
              <a:t>分，被批阅为“不合格”和未提交均不得分。此项满分</a:t>
            </a:r>
            <a:r>
              <a:rPr lang="en-US" dirty="0" smtClean="0"/>
              <a:t>25</a:t>
            </a:r>
            <a:r>
              <a:rPr lang="zh-CN" altLang="en-US" dirty="0" smtClean="0"/>
              <a:t>分。</a:t>
            </a:r>
          </a:p>
          <a:p>
            <a:r>
              <a:rPr lang="en-US" dirty="0" smtClean="0"/>
              <a:t>25</a:t>
            </a:r>
            <a:r>
              <a:rPr lang="zh-CN" altLang="en-US" dirty="0" smtClean="0"/>
              <a:t>分</a:t>
            </a:r>
          </a:p>
          <a:p>
            <a:r>
              <a:rPr lang="zh-CN" altLang="en-US" dirty="0" smtClean="0"/>
              <a:t>过程性评价</a:t>
            </a:r>
          </a:p>
          <a:p>
            <a:r>
              <a:rPr lang="zh-CN" altLang="en-US" dirty="0" smtClean="0"/>
              <a:t>（研修组长批阅）</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solidFill>
                  <a:srgbClr val="FF0000"/>
                </a:solidFill>
              </a:rPr>
              <a:t>温馨提示：</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normAutofit fontScale="62500" lnSpcReduction="20000"/>
          </a:bodyPr>
          <a:lstStyle/>
          <a:p>
            <a:pPr latinLnBrk="1"/>
            <a:r>
              <a:rPr lang="zh-CN" altLang="en-US" dirty="0" smtClean="0">
                <a:solidFill>
                  <a:schemeClr val="accent4"/>
                </a:solidFill>
              </a:rPr>
              <a:t>根据省项目办要求，本次参训教师在培训后期，需结合本次研训内容在本校或本区域内开展现场实践，并在现场实践活动结束后提交有关现场实践活动的证明材料，现安排如下：</a:t>
            </a:r>
          </a:p>
          <a:p>
            <a:pPr latinLnBrk="1"/>
            <a:r>
              <a:rPr lang="zh-CN" altLang="en-US" dirty="0" smtClean="0">
                <a:solidFill>
                  <a:schemeClr val="accent4"/>
                </a:solidFill>
              </a:rPr>
              <a:t>一、本学校或本区域组织开展现场实践、校本研修活动、区域研修活动的时间为：</a:t>
            </a:r>
            <a:r>
              <a:rPr lang="en-US" dirty="0" smtClean="0">
                <a:solidFill>
                  <a:schemeClr val="accent4"/>
                </a:solidFill>
              </a:rPr>
              <a:t>2016</a:t>
            </a:r>
            <a:r>
              <a:rPr lang="zh-CN" altLang="en-US" dirty="0" smtClean="0">
                <a:solidFill>
                  <a:schemeClr val="accent4"/>
                </a:solidFill>
              </a:rPr>
              <a:t>年</a:t>
            </a:r>
            <a:r>
              <a:rPr lang="en-US" dirty="0" smtClean="0">
                <a:solidFill>
                  <a:schemeClr val="accent4"/>
                </a:solidFill>
              </a:rPr>
              <a:t>10</a:t>
            </a:r>
            <a:r>
              <a:rPr lang="zh-CN" altLang="en-US" dirty="0" smtClean="0">
                <a:solidFill>
                  <a:schemeClr val="accent4"/>
                </a:solidFill>
              </a:rPr>
              <a:t>月</a:t>
            </a:r>
            <a:r>
              <a:rPr lang="en-US" dirty="0" smtClean="0">
                <a:solidFill>
                  <a:schemeClr val="accent4"/>
                </a:solidFill>
              </a:rPr>
              <a:t>10</a:t>
            </a:r>
            <a:r>
              <a:rPr lang="zh-CN" altLang="en-US" dirty="0" smtClean="0">
                <a:solidFill>
                  <a:schemeClr val="accent4"/>
                </a:solidFill>
              </a:rPr>
              <a:t>日</a:t>
            </a:r>
            <a:r>
              <a:rPr lang="en-US" altLang="zh-CN" dirty="0" smtClean="0">
                <a:solidFill>
                  <a:schemeClr val="accent4"/>
                </a:solidFill>
              </a:rPr>
              <a:t>——</a:t>
            </a:r>
            <a:r>
              <a:rPr lang="en-US" dirty="0" smtClean="0">
                <a:solidFill>
                  <a:schemeClr val="accent4"/>
                </a:solidFill>
              </a:rPr>
              <a:t>2016</a:t>
            </a:r>
            <a:r>
              <a:rPr lang="zh-CN" altLang="en-US" dirty="0" smtClean="0">
                <a:solidFill>
                  <a:schemeClr val="accent4"/>
                </a:solidFill>
              </a:rPr>
              <a:t>年</a:t>
            </a:r>
            <a:r>
              <a:rPr lang="en-US" dirty="0" smtClean="0">
                <a:solidFill>
                  <a:schemeClr val="accent4"/>
                </a:solidFill>
              </a:rPr>
              <a:t>11</a:t>
            </a:r>
            <a:r>
              <a:rPr lang="zh-CN" altLang="en-US" dirty="0" smtClean="0">
                <a:solidFill>
                  <a:schemeClr val="accent4"/>
                </a:solidFill>
              </a:rPr>
              <a:t>月</a:t>
            </a:r>
            <a:r>
              <a:rPr lang="en-US" dirty="0" smtClean="0">
                <a:solidFill>
                  <a:schemeClr val="accent4"/>
                </a:solidFill>
              </a:rPr>
              <a:t>20</a:t>
            </a:r>
            <a:r>
              <a:rPr lang="zh-CN" altLang="en-US" dirty="0" smtClean="0">
                <a:solidFill>
                  <a:schemeClr val="accent4"/>
                </a:solidFill>
              </a:rPr>
              <a:t>日。</a:t>
            </a:r>
          </a:p>
          <a:p>
            <a:pPr latinLnBrk="1"/>
            <a:r>
              <a:rPr lang="zh-CN" altLang="en-US" dirty="0" smtClean="0">
                <a:solidFill>
                  <a:schemeClr val="accent4"/>
                </a:solidFill>
              </a:rPr>
              <a:t>二、参训教师在培训平台提交现场实践证明材料的时间为：</a:t>
            </a:r>
            <a:r>
              <a:rPr lang="en-US" dirty="0" smtClean="0">
                <a:solidFill>
                  <a:schemeClr val="accent4"/>
                </a:solidFill>
              </a:rPr>
              <a:t>2016</a:t>
            </a:r>
            <a:r>
              <a:rPr lang="zh-CN" altLang="en-US" dirty="0" smtClean="0">
                <a:solidFill>
                  <a:schemeClr val="accent4"/>
                </a:solidFill>
              </a:rPr>
              <a:t>年</a:t>
            </a:r>
            <a:r>
              <a:rPr lang="en-US" dirty="0" smtClean="0">
                <a:solidFill>
                  <a:schemeClr val="accent4"/>
                </a:solidFill>
              </a:rPr>
              <a:t>11</a:t>
            </a:r>
            <a:r>
              <a:rPr lang="zh-CN" altLang="en-US" dirty="0" smtClean="0">
                <a:solidFill>
                  <a:schemeClr val="accent4"/>
                </a:solidFill>
              </a:rPr>
              <a:t>月</a:t>
            </a:r>
            <a:r>
              <a:rPr lang="en-US" dirty="0" smtClean="0">
                <a:solidFill>
                  <a:schemeClr val="accent4"/>
                </a:solidFill>
              </a:rPr>
              <a:t>1</a:t>
            </a:r>
            <a:r>
              <a:rPr lang="zh-CN" altLang="en-US" dirty="0" smtClean="0">
                <a:solidFill>
                  <a:schemeClr val="accent4"/>
                </a:solidFill>
              </a:rPr>
              <a:t>日</a:t>
            </a:r>
            <a:r>
              <a:rPr lang="en-US" altLang="zh-CN" dirty="0" smtClean="0">
                <a:solidFill>
                  <a:schemeClr val="accent4"/>
                </a:solidFill>
              </a:rPr>
              <a:t>——</a:t>
            </a:r>
            <a:r>
              <a:rPr lang="en-US" dirty="0" smtClean="0">
                <a:solidFill>
                  <a:schemeClr val="accent4"/>
                </a:solidFill>
              </a:rPr>
              <a:t>2016</a:t>
            </a:r>
            <a:r>
              <a:rPr lang="zh-CN" altLang="en-US" dirty="0" smtClean="0">
                <a:solidFill>
                  <a:schemeClr val="accent4"/>
                </a:solidFill>
              </a:rPr>
              <a:t>年</a:t>
            </a:r>
            <a:r>
              <a:rPr lang="en-US" dirty="0" smtClean="0">
                <a:solidFill>
                  <a:schemeClr val="accent4"/>
                </a:solidFill>
              </a:rPr>
              <a:t>11</a:t>
            </a:r>
            <a:r>
              <a:rPr lang="zh-CN" altLang="en-US" dirty="0" smtClean="0">
                <a:solidFill>
                  <a:schemeClr val="accent4"/>
                </a:solidFill>
              </a:rPr>
              <a:t>月</a:t>
            </a:r>
            <a:r>
              <a:rPr lang="en-US" dirty="0" smtClean="0">
                <a:solidFill>
                  <a:schemeClr val="accent4"/>
                </a:solidFill>
              </a:rPr>
              <a:t>30</a:t>
            </a:r>
            <a:r>
              <a:rPr lang="zh-CN" altLang="en-US" dirty="0" smtClean="0">
                <a:solidFill>
                  <a:schemeClr val="accent4"/>
                </a:solidFill>
              </a:rPr>
              <a:t>日。</a:t>
            </a:r>
          </a:p>
          <a:p>
            <a:pPr latinLnBrk="1"/>
            <a:r>
              <a:rPr lang="zh-CN" altLang="en-US" dirty="0" smtClean="0">
                <a:solidFill>
                  <a:schemeClr val="accent4"/>
                </a:solidFill>
              </a:rPr>
              <a:t>三、现场实践证明材料提交的方式</a:t>
            </a:r>
            <a:r>
              <a:rPr lang="zh-CN" altLang="en-US" b="1" dirty="0" smtClean="0">
                <a:solidFill>
                  <a:schemeClr val="accent4"/>
                </a:solidFill>
              </a:rPr>
              <a:t>（以下</a:t>
            </a:r>
            <a:r>
              <a:rPr lang="en-US" b="1" dirty="0" smtClean="0">
                <a:solidFill>
                  <a:schemeClr val="accent4"/>
                </a:solidFill>
              </a:rPr>
              <a:t>3</a:t>
            </a:r>
            <a:r>
              <a:rPr lang="zh-CN" altLang="en-US" b="1" dirty="0" smtClean="0">
                <a:solidFill>
                  <a:schemeClr val="accent4"/>
                </a:solidFill>
              </a:rPr>
              <a:t>种方式选择</a:t>
            </a:r>
            <a:r>
              <a:rPr lang="en-US" b="1" dirty="0" smtClean="0">
                <a:solidFill>
                  <a:schemeClr val="accent4"/>
                </a:solidFill>
              </a:rPr>
              <a:t>1</a:t>
            </a:r>
            <a:r>
              <a:rPr lang="zh-CN" altLang="en-US" b="1" dirty="0" smtClean="0">
                <a:solidFill>
                  <a:schemeClr val="accent4"/>
                </a:solidFill>
              </a:rPr>
              <a:t>种提交即可）</a:t>
            </a:r>
            <a:r>
              <a:rPr lang="zh-CN" altLang="en-US" dirty="0" smtClean="0">
                <a:solidFill>
                  <a:schemeClr val="accent4"/>
                </a:solidFill>
              </a:rPr>
              <a:t>：</a:t>
            </a:r>
          </a:p>
          <a:p>
            <a:pPr latinLnBrk="1"/>
            <a:r>
              <a:rPr lang="en-US" b="1" dirty="0" smtClean="0">
                <a:solidFill>
                  <a:schemeClr val="accent4"/>
                </a:solidFill>
              </a:rPr>
              <a:t>  </a:t>
            </a:r>
            <a:r>
              <a:rPr lang="zh-CN" altLang="en-US" b="1" dirty="0" smtClean="0">
                <a:solidFill>
                  <a:schemeClr val="accent4"/>
                </a:solidFill>
              </a:rPr>
              <a:t>方式一：</a:t>
            </a:r>
            <a:r>
              <a:rPr lang="zh-CN" altLang="en-US" dirty="0" smtClean="0">
                <a:solidFill>
                  <a:schemeClr val="accent4"/>
                </a:solidFill>
              </a:rPr>
              <a:t>上传学校出具的签字并加盖公章现场实践证明鉴定表的扫描件或者照片（模版见附件</a:t>
            </a:r>
            <a:r>
              <a:rPr lang="en-US" dirty="0" smtClean="0">
                <a:solidFill>
                  <a:schemeClr val="accent4"/>
                </a:solidFill>
              </a:rPr>
              <a:t>2</a:t>
            </a:r>
            <a:r>
              <a:rPr lang="zh-CN" altLang="en-US" dirty="0" smtClean="0">
                <a:solidFill>
                  <a:schemeClr val="accent4"/>
                </a:solidFill>
              </a:rPr>
              <a:t>）。</a:t>
            </a:r>
          </a:p>
          <a:p>
            <a:pPr latinLnBrk="1"/>
            <a:r>
              <a:rPr lang="en-US" b="1" dirty="0" smtClean="0">
                <a:solidFill>
                  <a:schemeClr val="accent4"/>
                </a:solidFill>
              </a:rPr>
              <a:t>  </a:t>
            </a:r>
            <a:r>
              <a:rPr lang="zh-CN" altLang="en-US" b="1" dirty="0" smtClean="0">
                <a:solidFill>
                  <a:schemeClr val="accent4"/>
                </a:solidFill>
              </a:rPr>
              <a:t>方式二：</a:t>
            </a:r>
            <a:r>
              <a:rPr lang="zh-CN" altLang="en-US" dirty="0" smtClean="0">
                <a:solidFill>
                  <a:schemeClr val="accent4"/>
                </a:solidFill>
              </a:rPr>
              <a:t>上传现场实践总结</a:t>
            </a:r>
            <a:r>
              <a:rPr lang="en-US" dirty="0" smtClean="0">
                <a:solidFill>
                  <a:schemeClr val="accent4"/>
                </a:solidFill>
              </a:rPr>
              <a:t>PPT</a:t>
            </a:r>
            <a:r>
              <a:rPr lang="zh-CN" altLang="en-US" dirty="0" smtClean="0">
                <a:solidFill>
                  <a:schemeClr val="accent4"/>
                </a:solidFill>
              </a:rPr>
              <a:t>、</a:t>
            </a:r>
            <a:r>
              <a:rPr lang="en-US" dirty="0" smtClean="0">
                <a:solidFill>
                  <a:schemeClr val="accent4"/>
                </a:solidFill>
              </a:rPr>
              <a:t>WORD</a:t>
            </a:r>
            <a:r>
              <a:rPr lang="zh-CN" altLang="en-US" dirty="0" smtClean="0">
                <a:solidFill>
                  <a:schemeClr val="accent4"/>
                </a:solidFill>
              </a:rPr>
              <a:t>等格式（总结应充分利用信息技术手段做到图文并茂）。</a:t>
            </a:r>
          </a:p>
          <a:p>
            <a:pPr latinLnBrk="1"/>
            <a:r>
              <a:rPr lang="en-US" b="1" dirty="0" smtClean="0">
                <a:solidFill>
                  <a:schemeClr val="accent4"/>
                </a:solidFill>
              </a:rPr>
              <a:t>  </a:t>
            </a:r>
            <a:r>
              <a:rPr lang="zh-CN" altLang="en-US" b="1" dirty="0" smtClean="0">
                <a:solidFill>
                  <a:schemeClr val="accent4"/>
                </a:solidFill>
              </a:rPr>
              <a:t>方式三：</a:t>
            </a:r>
            <a:r>
              <a:rPr lang="zh-CN" altLang="en-US" dirty="0" smtClean="0">
                <a:solidFill>
                  <a:schemeClr val="accent4"/>
                </a:solidFill>
              </a:rPr>
              <a:t>上传现场实践活动的视频课例节选（视频格式为</a:t>
            </a:r>
            <a:r>
              <a:rPr lang="en-US" dirty="0" smtClean="0">
                <a:solidFill>
                  <a:schemeClr val="accent4"/>
                </a:solidFill>
              </a:rPr>
              <a:t>:</a:t>
            </a:r>
            <a:r>
              <a:rPr lang="en-US" dirty="0" err="1" smtClean="0">
                <a:solidFill>
                  <a:schemeClr val="accent4"/>
                </a:solidFill>
              </a:rPr>
              <a:t>flv</a:t>
            </a:r>
            <a:r>
              <a:rPr lang="en-US" dirty="0" smtClean="0">
                <a:solidFill>
                  <a:schemeClr val="accent4"/>
                </a:solidFill>
              </a:rPr>
              <a:t>/</a:t>
            </a:r>
            <a:r>
              <a:rPr lang="en-US" dirty="0" err="1" smtClean="0">
                <a:solidFill>
                  <a:schemeClr val="accent4"/>
                </a:solidFill>
              </a:rPr>
              <a:t>wmv</a:t>
            </a:r>
            <a:r>
              <a:rPr lang="en-US" dirty="0" smtClean="0">
                <a:solidFill>
                  <a:schemeClr val="accent4"/>
                </a:solidFill>
              </a:rPr>
              <a:t>/</a:t>
            </a:r>
            <a:r>
              <a:rPr lang="en-US" dirty="0" err="1" smtClean="0">
                <a:solidFill>
                  <a:schemeClr val="accent4"/>
                </a:solidFill>
              </a:rPr>
              <a:t>avi</a:t>
            </a:r>
            <a:r>
              <a:rPr lang="en-US" dirty="0" smtClean="0">
                <a:solidFill>
                  <a:schemeClr val="accent4"/>
                </a:solidFill>
              </a:rPr>
              <a:t>/mp4,</a:t>
            </a:r>
            <a:r>
              <a:rPr lang="zh-CN" altLang="en-US" dirty="0" smtClean="0">
                <a:solidFill>
                  <a:schemeClr val="accent4"/>
                </a:solidFill>
              </a:rPr>
              <a:t>大小在</a:t>
            </a:r>
            <a:r>
              <a:rPr lang="en-US" dirty="0" smtClean="0">
                <a:solidFill>
                  <a:schemeClr val="accent4"/>
                </a:solidFill>
              </a:rPr>
              <a:t>50M</a:t>
            </a:r>
            <a:r>
              <a:rPr lang="zh-CN" altLang="en-US" dirty="0" smtClean="0">
                <a:solidFill>
                  <a:schemeClr val="accent4"/>
                </a:solidFill>
              </a:rPr>
              <a:t>以内）。</a:t>
            </a:r>
          </a:p>
          <a:p>
            <a:r>
              <a:rPr lang="en-US" b="1" dirty="0" smtClean="0">
                <a:solidFill>
                  <a:schemeClr val="accent4"/>
                </a:solidFill>
              </a:rPr>
              <a:t> </a:t>
            </a:r>
            <a:endParaRPr lang="zh-CN" altLang="en-US" dirty="0" smtClean="0">
              <a:solidFill>
                <a:schemeClr val="accent4"/>
              </a:solidFill>
            </a:endParaRPr>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573</Words>
  <Application>Microsoft Office PowerPoint</Application>
  <PresentationFormat>全屏显示(4:3)</PresentationFormat>
  <Paragraphs>40</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幻灯片 1</vt:lpstr>
      <vt:lpstr>幻灯片 2</vt:lpstr>
      <vt:lpstr>参训学员考核评价 学员考核要求满分100分，80分合格。 </vt:lpstr>
      <vt:lpstr>温馨提示：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thtf</dc:creator>
  <cp:lastModifiedBy>thtf</cp:lastModifiedBy>
  <cp:revision>9</cp:revision>
  <dcterms:created xsi:type="dcterms:W3CDTF">2016-10-12T07:19:48Z</dcterms:created>
  <dcterms:modified xsi:type="dcterms:W3CDTF">2016-10-31T01:21:12Z</dcterms:modified>
</cp:coreProperties>
</file>