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5" r:id="rId9"/>
    <p:sldId id="263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5" d="100"/>
          <a:sy n="35" d="100"/>
        </p:scale>
        <p:origin x="-8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96686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3152" y="6400800"/>
            <a:ext cx="3200400" cy="283800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330952" y="6400800"/>
            <a:ext cx="3733800" cy="283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43248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143248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643061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786050" y="1053546"/>
            <a:ext cx="59040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400800" cy="685800"/>
          </a:xfrm>
        </p:spPr>
        <p:txBody>
          <a:bodyPr anchor="ctr"/>
          <a:lstStyle>
            <a:lvl1pPr algn="l">
              <a:defRPr sz="24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011882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78000"/>
            <a:ext cx="9144000" cy="180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3800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3800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 eaLnBrk="1" latinLnBrk="0" hangingPunct="1">
              <a:defRPr kumimoji="0" sz="11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8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857620" y="1785926"/>
            <a:ext cx="958191" cy="1946349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  <a:latin typeface="Adobe 仿宋 Std R" pitchFamily="18" charset="-122"/>
                <a:ea typeface="Adobe 仿宋 Std R" pitchFamily="18" charset="-122"/>
              </a:rPr>
              <a:t>艺术</a:t>
            </a:r>
            <a:endParaRPr lang="zh-CN" altLang="en-US" dirty="0">
              <a:solidFill>
                <a:schemeClr val="tx1"/>
              </a:solidFill>
              <a:latin typeface="Adobe 仿宋 Std R" pitchFamily="18" charset="-122"/>
              <a:ea typeface="Adobe 仿宋 Std R" pitchFamily="18" charset="-122"/>
            </a:endParaRPr>
          </a:p>
        </p:txBody>
      </p:sp>
      <p:pic>
        <p:nvPicPr>
          <p:cNvPr id="1026" name="Picture 2" descr="C:\Users\Administrator\Desktop\13ea010215202d3bd06f24e1719b95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9142" y="3929066"/>
            <a:ext cx="3377040" cy="2786058"/>
          </a:xfrm>
          <a:prstGeom prst="rect">
            <a:avLst/>
          </a:prstGeom>
          <a:noFill/>
        </p:spPr>
      </p:pic>
      <p:pic>
        <p:nvPicPr>
          <p:cNvPr id="1027" name="Picture 3" descr="C:\Users\Administrator\Desktop\1monal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642918"/>
            <a:ext cx="3089591" cy="4572032"/>
          </a:xfrm>
          <a:prstGeom prst="rect">
            <a:avLst/>
          </a:prstGeom>
          <a:noFill/>
        </p:spPr>
      </p:pic>
      <p:pic>
        <p:nvPicPr>
          <p:cNvPr id="1028" name="Picture 4" descr="C:\Users\Administrator\Desktop\item-00AB1598-4DE93C2000000000040100001B31D186.0.300x3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85728"/>
            <a:ext cx="3452810" cy="3452810"/>
          </a:xfrm>
          <a:prstGeom prst="rect">
            <a:avLst/>
          </a:prstGeom>
          <a:noFill/>
        </p:spPr>
      </p:pic>
      <p:sp>
        <p:nvSpPr>
          <p:cNvPr id="8" name="副标题 2"/>
          <p:cNvSpPr txBox="1">
            <a:spLocks/>
          </p:cNvSpPr>
          <p:nvPr/>
        </p:nvSpPr>
        <p:spPr>
          <a:xfrm>
            <a:off x="4071934" y="5572140"/>
            <a:ext cx="2200268" cy="895344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zh-CN" altLang="en-US" sz="3200" dirty="0" smtClean="0">
                <a:latin typeface="Adobe 仿宋 Std R" pitchFamily="18" charset="-122"/>
                <a:ea typeface="Adobe 仿宋 Std R" pitchFamily="18" charset="-122"/>
              </a:rPr>
              <a:t>艺术</a:t>
            </a:r>
            <a:endParaRPr lang="zh-CN" altLang="en-US" sz="3200" dirty="0">
              <a:latin typeface="Adobe 仿宋 Std R" pitchFamily="18" charset="-122"/>
              <a:ea typeface="Adobe 仿宋 Std R" pitchFamily="18" charset="-122"/>
            </a:endParaRPr>
          </a:p>
        </p:txBody>
      </p:sp>
      <p:sp>
        <p:nvSpPr>
          <p:cNvPr id="10" name="副标题 2"/>
          <p:cNvSpPr txBox="1">
            <a:spLocks/>
          </p:cNvSpPr>
          <p:nvPr/>
        </p:nvSpPr>
        <p:spPr>
          <a:xfrm>
            <a:off x="7286644" y="5286388"/>
            <a:ext cx="1714512" cy="642942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zh-CN" altLang="en-US" sz="3200" dirty="0" smtClean="0">
                <a:latin typeface="Adobe 仿宋 Std R" pitchFamily="18" charset="-122"/>
                <a:ea typeface="Adobe 仿宋 Std R" pitchFamily="18" charset="-122"/>
              </a:rPr>
              <a:t>艺术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71934" y="785794"/>
            <a:ext cx="5715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Adobe 仿宋 Std R" pitchFamily="18" charset="-122"/>
                <a:ea typeface="Adobe 仿宋 Std R" pitchFamily="18" charset="-122"/>
              </a:rPr>
              <a:t>意象</a:t>
            </a:r>
            <a:endParaRPr lang="zh-CN" alt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3929058" y="5572140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Adobe 仿宋 Std R" pitchFamily="18" charset="-122"/>
                <a:ea typeface="Adobe 仿宋 Std R" pitchFamily="18" charset="-122"/>
              </a:rPr>
              <a:t>抽象</a:t>
            </a:r>
            <a:endParaRPr lang="zh-CN" alt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6858016" y="5286388"/>
            <a:ext cx="114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Adobe 仿宋 Std R" pitchFamily="18" charset="-122"/>
                <a:ea typeface="Adobe 仿宋 Std R" pitchFamily="18" charset="-122"/>
              </a:rPr>
              <a:t>具象</a:t>
            </a:r>
            <a:endParaRPr lang="zh-CN" altLang="en-US" sz="32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5786" y="1428736"/>
            <a:ext cx="7500990" cy="2011354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latin typeface="+mn-ea"/>
                <a:ea typeface="+mn-ea"/>
              </a:rPr>
              <a:t>如实的再现客观世界</a:t>
            </a:r>
            <a:r>
              <a:rPr lang="en-US" altLang="zh-CN" dirty="0" smtClean="0">
                <a:latin typeface="+mn-ea"/>
                <a:ea typeface="+mn-ea"/>
              </a:rPr>
              <a:t>——</a:t>
            </a:r>
            <a:r>
              <a:rPr lang="zh-CN" altLang="en-US" dirty="0" smtClean="0">
                <a:latin typeface="+mn-ea"/>
                <a:ea typeface="+mn-ea"/>
              </a:rPr>
              <a:t>走进具象艺术。</a:t>
            </a:r>
            <a:endParaRPr lang="zh-CN" altLang="en-US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406" y="407148"/>
            <a:ext cx="6888632" cy="6236562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4" name="内容占位符 3" descr="63565639440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6" y="1545248"/>
            <a:ext cx="8927064" cy="414831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 smtClean="0"/>
              <a:t>清明上河图，张择端（北宋）</a:t>
            </a:r>
            <a:endParaRPr lang="zh-CN" altLang="en-US" sz="2400" dirty="0"/>
          </a:p>
        </p:txBody>
      </p:sp>
      <p:pic>
        <p:nvPicPr>
          <p:cNvPr id="7" name="图片 6" descr="200805231420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214422"/>
            <a:ext cx="8457877" cy="4214842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357158" y="5679273"/>
            <a:ext cx="7643866" cy="1464503"/>
          </a:xfrm>
          <a:prstGeom prst="rect">
            <a:avLst/>
          </a:prstGeom>
        </p:spPr>
        <p:txBody>
          <a:bodyPr vert="horz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具象艺术的特点：视觉真实性或客观性</a:t>
            </a: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b03533fa828ba61ef600b3104434970a304e592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500042"/>
            <a:ext cx="4910632" cy="6000772"/>
          </a:xfrm>
        </p:spPr>
      </p:pic>
      <p:sp>
        <p:nvSpPr>
          <p:cNvPr id="5" name="TextBox 4"/>
          <p:cNvSpPr txBox="1"/>
          <p:nvPr/>
        </p:nvSpPr>
        <p:spPr>
          <a:xfrm>
            <a:off x="5572132" y="5643578"/>
            <a:ext cx="2928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《</a:t>
            </a:r>
            <a:r>
              <a:rPr lang="zh-CN" altLang="en-US" sz="2400" dirty="0" smtClean="0"/>
              <a:t>教皇英诺森十世</a:t>
            </a:r>
            <a:r>
              <a:rPr lang="en-US" altLang="zh-CN" sz="2400" dirty="0" smtClean="0"/>
              <a:t>》</a:t>
            </a:r>
            <a:r>
              <a:rPr lang="zh-CN" altLang="en-US" sz="2400" dirty="0" smtClean="0"/>
              <a:t>委拉斯凯兹</a:t>
            </a:r>
            <a:r>
              <a:rPr lang="en-US" sz="2400" dirty="0" smtClean="0"/>
              <a:t> 1650</a:t>
            </a:r>
            <a:r>
              <a:rPr lang="zh-CN" altLang="en-US" sz="2400" dirty="0" smtClean="0"/>
              <a:t>年</a:t>
            </a:r>
            <a:endParaRPr lang="zh-CN" altLang="en-US" sz="2400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5286380" y="1643050"/>
            <a:ext cx="3571900" cy="2571768"/>
          </a:xfrm>
          <a:prstGeom prst="rect">
            <a:avLst/>
          </a:prstGeom>
        </p:spPr>
        <p:txBody>
          <a:bodyPr vert="horz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具象艺术的特点：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艺术形象的典型性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e30e924b899a901256cda981d950a7b0308f5c7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500034" y="285728"/>
            <a:ext cx="6858048" cy="52833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14282" y="6000768"/>
            <a:ext cx="4000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《</a:t>
            </a:r>
            <a:r>
              <a:rPr lang="zh-CN" altLang="en-US" sz="2400" dirty="0" smtClean="0"/>
              <a:t>货郎图</a:t>
            </a:r>
            <a:r>
              <a:rPr lang="en-US" altLang="zh-CN" sz="2400" dirty="0" smtClean="0"/>
              <a:t>》</a:t>
            </a:r>
            <a:r>
              <a:rPr lang="zh-CN" altLang="en-US" sz="2400" dirty="0" smtClean="0"/>
              <a:t>中国画     李嵩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03050189751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85727"/>
            <a:ext cx="8643998" cy="52318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85720" y="5786454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《</a:t>
            </a:r>
            <a:r>
              <a:rPr lang="zh-CN" altLang="en-US" sz="2400" dirty="0" smtClean="0"/>
              <a:t>石工</a:t>
            </a:r>
            <a:r>
              <a:rPr lang="en-US" altLang="zh-CN" sz="2400" dirty="0" smtClean="0"/>
              <a:t>》</a:t>
            </a:r>
            <a:r>
              <a:rPr lang="zh-CN" altLang="en-US" sz="2400" dirty="0" smtClean="0"/>
              <a:t>库贝尔</a:t>
            </a:r>
            <a:r>
              <a:rPr lang="en-US" sz="2400" dirty="0" smtClean="0"/>
              <a:t>1849</a:t>
            </a:r>
            <a:r>
              <a:rPr lang="zh-CN" altLang="en-US" sz="2400" dirty="0" smtClean="0"/>
              <a:t>年</a:t>
            </a:r>
            <a:endParaRPr lang="zh-CN" alt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643306" y="5857892"/>
            <a:ext cx="5286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400" dirty="0" smtClean="0"/>
              <a:t>具象艺术的特点：艺术形象的典型性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3471858" cy="16859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dirty="0" smtClean="0"/>
              <a:t>具象艺术的特点：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14810" y="1714488"/>
            <a:ext cx="457203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3200" dirty="0" smtClean="0"/>
              <a:t>视觉真实性或客观性</a:t>
            </a:r>
            <a:endParaRPr lang="en-US" altLang="zh-CN" sz="3200" dirty="0" smtClean="0"/>
          </a:p>
          <a:p>
            <a:pPr>
              <a:buNone/>
            </a:pPr>
            <a:r>
              <a:rPr lang="zh-CN" altLang="en-US" sz="3200" dirty="0" smtClean="0"/>
              <a:t>艺术形象的典型性</a:t>
            </a:r>
            <a:endParaRPr lang="en-US" altLang="zh-CN" sz="3200" dirty="0" smtClean="0"/>
          </a:p>
          <a:p>
            <a:pPr>
              <a:buNone/>
            </a:pPr>
            <a:r>
              <a:rPr lang="zh-CN" altLang="en-US" sz="3200" dirty="0" smtClean="0"/>
              <a:t>情节性又称叙事性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39be94efd90cc0b2fed512a0213606d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285728"/>
            <a:ext cx="7715304" cy="5643602"/>
          </a:xfrm>
        </p:spPr>
      </p:pic>
      <p:sp>
        <p:nvSpPr>
          <p:cNvPr id="5" name="TextBox 4"/>
          <p:cNvSpPr txBox="1"/>
          <p:nvPr/>
        </p:nvSpPr>
        <p:spPr>
          <a:xfrm>
            <a:off x="571472" y="6072206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《</a:t>
            </a:r>
            <a:r>
              <a:rPr lang="zh-CN" altLang="en-US" sz="2400" dirty="0" smtClean="0"/>
              <a:t>马拉之死</a:t>
            </a:r>
            <a:r>
              <a:rPr lang="en-US" altLang="zh-CN" sz="2400" dirty="0" smtClean="0"/>
              <a:t>》</a:t>
            </a:r>
            <a:r>
              <a:rPr lang="zh-CN" altLang="en-US" sz="2400" dirty="0" smtClean="0"/>
              <a:t>法国画家达维特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30</TotalTime>
  <Words>93</Words>
  <PresentationFormat>全屏显示(4:3)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暗香扑面</vt:lpstr>
      <vt:lpstr>幻灯片 1</vt:lpstr>
      <vt:lpstr>如实的再现客观世界——走进具象艺术。</vt:lpstr>
      <vt:lpstr>幻灯片 3</vt:lpstr>
      <vt:lpstr>清明上河图，张择端（北宋）</vt:lpstr>
      <vt:lpstr>幻灯片 5</vt:lpstr>
      <vt:lpstr>幻灯片 6</vt:lpstr>
      <vt:lpstr>幻灯片 7</vt:lpstr>
      <vt:lpstr>幻灯片 8</vt:lpstr>
      <vt:lpstr>幻灯片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Sky123.Org</cp:lastModifiedBy>
  <cp:revision>4</cp:revision>
  <dcterms:created xsi:type="dcterms:W3CDTF">2015-08-23T06:00:46Z</dcterms:created>
  <dcterms:modified xsi:type="dcterms:W3CDTF">2016-08-19T05:47:46Z</dcterms:modified>
</cp:coreProperties>
</file>