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22B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-744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2016/11/30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2016/11/30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2016/11/30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2016/11/30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2016/11/30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2016/11/30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cc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25500" y="-2093595"/>
            <a:ext cx="13398500" cy="8249285"/>
          </a:xfrm>
          <a:prstGeom prst="rect">
            <a:avLst/>
          </a:prstGeom>
          <a:effectLst>
            <a:glow rad="228600">
              <a:srgbClr val="FF0000">
                <a:alpha val="40000"/>
              </a:srgbClr>
            </a:glow>
            <a:outerShdw blurRad="50800" dist="50800" dir="5400000" algn="ctr" rotWithShape="0">
              <a:srgbClr val="FF0000">
                <a:alpha val="100000"/>
              </a:srgbClr>
            </a:outerShdw>
          </a:effectLst>
        </p:spPr>
      </p:pic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393065" y="-1868805"/>
            <a:ext cx="10597515" cy="3941445"/>
          </a:xfrm>
          <a:effectLst>
            <a:outerShdw blurRad="50800" dist="50800" dir="5400000" algn="ctr" rotWithShape="0">
              <a:srgbClr val="CE22B4">
                <a:alpha val="100000"/>
              </a:srgbClr>
            </a:outerShdw>
          </a:effectLst>
        </p:spPr>
        <p:txBody>
          <a:bodyPr>
            <a:normAutofit fontScale="90000"/>
          </a:bodyPr>
          <a:lstStyle/>
          <a:p>
            <a:r>
              <a:rPr lang="zh-CN" altLang="en-US" sz="6600" b="1" dirty="0">
                <a:solidFill>
                  <a:schemeClr val="accent1">
                    <a:lumMod val="75000"/>
                  </a:schemeClr>
                </a:solidFill>
                <a:uFillTx/>
                <a:sym typeface="+mn-ea"/>
              </a:rPr>
              <a:t>初</a:t>
            </a:r>
            <a:r>
              <a:rPr lang="zh-CN" altLang="en-US" sz="6600" b="1" dirty="0" smtClean="0">
                <a:solidFill>
                  <a:schemeClr val="accent1">
                    <a:lumMod val="75000"/>
                  </a:schemeClr>
                </a:solidFill>
                <a:uFillTx/>
                <a:sym typeface="+mn-ea"/>
              </a:rPr>
              <a:t>中历史工</a:t>
            </a:r>
            <a:r>
              <a:rPr lang="zh-CN" altLang="en-US" sz="6600" b="1" dirty="0">
                <a:solidFill>
                  <a:schemeClr val="accent1">
                    <a:lumMod val="75000"/>
                  </a:schemeClr>
                </a:solidFill>
                <a:uFillTx/>
                <a:sym typeface="+mn-ea"/>
              </a:rPr>
              <a:t>作</a:t>
            </a:r>
            <a:r>
              <a:rPr lang="zh-CN" altLang="en-US" sz="6600" b="1" dirty="0" smtClean="0">
                <a:solidFill>
                  <a:schemeClr val="accent1">
                    <a:lumMod val="75000"/>
                  </a:schemeClr>
                </a:solidFill>
                <a:uFillTx/>
                <a:sym typeface="+mn-ea"/>
              </a:rPr>
              <a:t>坊</a:t>
            </a:r>
            <a:r>
              <a:rPr lang="en-US" altLang="zh-CN" sz="6600" b="1" dirty="0" smtClean="0">
                <a:solidFill>
                  <a:schemeClr val="accent1">
                    <a:lumMod val="75000"/>
                  </a:schemeClr>
                </a:solidFill>
                <a:uFillTx/>
                <a:sym typeface="+mn-ea"/>
              </a:rPr>
              <a:t>1</a:t>
            </a:r>
            <a:r>
              <a:rPr lang="zh-CN" altLang="en-US" sz="6600" b="1" dirty="0" smtClean="0">
                <a:solidFill>
                  <a:schemeClr val="accent1">
                    <a:lumMod val="75000"/>
                  </a:schemeClr>
                </a:solidFill>
                <a:uFillTx/>
                <a:sym typeface="+mn-ea"/>
              </a:rPr>
              <a:t>组第</a:t>
            </a:r>
            <a:r>
              <a:rPr lang="zh-CN" altLang="en-US" sz="6600" b="1" dirty="0">
                <a:solidFill>
                  <a:schemeClr val="accent1">
                    <a:lumMod val="75000"/>
                  </a:schemeClr>
                </a:solidFill>
                <a:uFillTx/>
                <a:sym typeface="+mn-ea"/>
              </a:rPr>
              <a:t>一期简报</a:t>
            </a:r>
            <a:br>
              <a:rPr lang="zh-CN" altLang="en-US" sz="6600" b="1" dirty="0">
                <a:solidFill>
                  <a:schemeClr val="accent1">
                    <a:lumMod val="75000"/>
                  </a:schemeClr>
                </a:solidFill>
                <a:uFillTx/>
                <a:sym typeface="+mn-ea"/>
              </a:rPr>
            </a:br>
            <a:r>
              <a:rPr lang="zh-CN" altLang="en-US" sz="6600" b="1" dirty="0">
                <a:solidFill>
                  <a:schemeClr val="accent1">
                    <a:lumMod val="75000"/>
                  </a:schemeClr>
                </a:solidFill>
                <a:uFillTx/>
                <a:sym typeface="+mn-ea"/>
              </a:rPr>
              <a:t>坊主</a:t>
            </a:r>
            <a:r>
              <a:rPr lang="zh-CN" altLang="en-US" sz="6600" b="1" dirty="0" smtClean="0">
                <a:solidFill>
                  <a:schemeClr val="accent1">
                    <a:lumMod val="75000"/>
                  </a:schemeClr>
                </a:solidFill>
                <a:uFillTx/>
                <a:sym typeface="+mn-ea"/>
              </a:rPr>
              <a:t>：陈飞娜</a:t>
            </a:r>
            <a:r>
              <a:rPr lang="zh-CN" altLang="en-US" sz="6600" b="1" dirty="0">
                <a:solidFill>
                  <a:schemeClr val="accent1">
                    <a:lumMod val="75000"/>
                  </a:schemeClr>
                </a:solidFill>
                <a:uFillTx/>
                <a:sym typeface="+mn-ea"/>
              </a:rPr>
              <a:t/>
            </a:r>
            <a:br>
              <a:rPr lang="zh-CN" altLang="en-US" sz="6600" b="1" dirty="0">
                <a:solidFill>
                  <a:schemeClr val="accent1">
                    <a:lumMod val="75000"/>
                  </a:schemeClr>
                </a:solidFill>
                <a:uFillTx/>
                <a:sym typeface="+mn-ea"/>
              </a:rPr>
            </a:br>
            <a:r>
              <a:rPr lang="zh-CN" altLang="en-US" sz="6600" b="1" dirty="0">
                <a:solidFill>
                  <a:schemeClr val="accent1">
                    <a:lumMod val="75000"/>
                  </a:schemeClr>
                </a:solidFill>
                <a:uFillTx/>
                <a:sym typeface="+mn-ea"/>
              </a:rPr>
              <a:t>时间：2016年1</a:t>
            </a:r>
            <a:r>
              <a:rPr lang="en-US" altLang="zh-CN" sz="6600" b="1" dirty="0">
                <a:solidFill>
                  <a:schemeClr val="accent1">
                    <a:lumMod val="75000"/>
                  </a:schemeClr>
                </a:solidFill>
                <a:uFillTx/>
                <a:sym typeface="+mn-ea"/>
              </a:rPr>
              <a:t>1</a:t>
            </a:r>
            <a:r>
              <a:rPr lang="zh-CN" altLang="en-US" sz="6600" b="1" dirty="0" smtClean="0">
                <a:solidFill>
                  <a:schemeClr val="accent1">
                    <a:lumMod val="75000"/>
                  </a:schemeClr>
                </a:solidFill>
                <a:uFillTx/>
                <a:sym typeface="+mn-ea"/>
              </a:rPr>
              <a:t>月</a:t>
            </a:r>
            <a:r>
              <a:rPr lang="en-US" altLang="zh-CN" sz="6600" b="1" dirty="0" smtClean="0">
                <a:solidFill>
                  <a:schemeClr val="accent1">
                    <a:lumMod val="75000"/>
                  </a:schemeClr>
                </a:solidFill>
                <a:uFillTx/>
                <a:sym typeface="+mn-ea"/>
              </a:rPr>
              <a:t>30</a:t>
            </a:r>
            <a:r>
              <a:rPr lang="zh-CN" altLang="en-US" sz="6600" b="1" dirty="0" smtClean="0">
                <a:solidFill>
                  <a:schemeClr val="accent1">
                    <a:lumMod val="75000"/>
                  </a:schemeClr>
                </a:solidFill>
                <a:uFillTx/>
                <a:sym typeface="+mn-ea"/>
              </a:rPr>
              <a:t>日</a:t>
            </a:r>
            <a:r>
              <a:rPr lang="zh-CN" altLang="en-US" sz="6600" b="1" dirty="0">
                <a:solidFill>
                  <a:schemeClr val="accent1">
                    <a:lumMod val="75000"/>
                  </a:schemeClr>
                </a:solidFill>
                <a:uFillTx/>
              </a:rPr>
              <a:t/>
            </a:r>
            <a:br>
              <a:rPr lang="zh-CN" altLang="en-US" sz="6600" b="1" dirty="0">
                <a:solidFill>
                  <a:schemeClr val="accent1">
                    <a:lumMod val="75000"/>
                  </a:schemeClr>
                </a:solidFill>
                <a:uFillTx/>
              </a:rPr>
            </a:br>
            <a:endParaRPr lang="zh-CN" altLang="en-US" sz="6600" b="1" dirty="0">
              <a:solidFill>
                <a:schemeClr val="accent1">
                  <a:lumMod val="75000"/>
                </a:schemeClr>
              </a:solidFill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bb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" y="635"/>
            <a:ext cx="12202795" cy="713422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91210"/>
            <a:ext cx="10515600" cy="3824605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000">
                <a:solidFill>
                  <a:schemeClr val="tx1"/>
                </a:solidFill>
                <a:uFillTx/>
              </a:rPr>
              <a:t>         </a:t>
            </a:r>
            <a:r>
              <a:rPr lang="en-US" altLang="zh-CN" sz="2000">
                <a:solidFill>
                  <a:schemeClr val="accent4">
                    <a:lumMod val="50000"/>
                  </a:schemeClr>
                </a:solidFill>
                <a:uFillTx/>
              </a:rPr>
              <a:t> </a:t>
            </a:r>
            <a:r>
              <a:rPr lang="zh-CN" altLang="en-US" sz="2000">
                <a:solidFill>
                  <a:schemeClr val="accent4">
                    <a:lumMod val="50000"/>
                  </a:schemeClr>
                </a:solidFill>
                <a:uFillTx/>
              </a:rPr>
              <a:t>亲爱的学员们，大家好！很高兴和你们相聚于此。网络让我们缩短了交流的距离，在这样优秀的平台上，希望能和各位学员一起携手共进，在今后的工作中能够百尺竿头更上一步！</a:t>
            </a:r>
            <a:br>
              <a:rPr lang="zh-CN" altLang="en-US" sz="2000">
                <a:solidFill>
                  <a:schemeClr val="accent4">
                    <a:lumMod val="50000"/>
                  </a:schemeClr>
                </a:solidFill>
                <a:uFillTx/>
              </a:rPr>
            </a:br>
            <a:r>
              <a:rPr lang="zh-CN" altLang="en-US" sz="2000">
                <a:solidFill>
                  <a:schemeClr val="accent4">
                    <a:lumMod val="50000"/>
                  </a:schemeClr>
                </a:solidFill>
                <a:uFillTx/>
              </a:rPr>
              <a:t>知识能够塑造一个人的性格，而学习恰恰能够使人获得更多的知识，可见学习尤为重要。只要我们不辞劳苦，敢于面对学习中的困难，你会发现，学习中自有情趣，更有快乐。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>
            <a:prstTxWarp prst="textChevronInverted">
              <a:avLst/>
            </a:prstTxWarp>
          </a:bodyPr>
          <a:lstStyle/>
          <a:p>
            <a:r>
              <a:rPr lang="zh-CN" altLang="en-US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ang="5400000" scaled="0"/>
                </a:gradFill>
              </a:rPr>
              <a:t>学习情况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477135"/>
            <a:ext cx="10515600" cy="3700145"/>
          </a:xfrm>
        </p:spPr>
        <p:txBody>
          <a:bodyPr/>
          <a:lstStyle/>
          <a:p>
            <a:r>
              <a:rPr lang="zh-CN" altLang="en-US" sz="3200" kern="1500" dirty="0">
                <a:solidFill>
                  <a:schemeClr val="tx2">
                    <a:lumMod val="50000"/>
                  </a:schemeClr>
                </a:solidFill>
                <a:uFillTx/>
              </a:rPr>
              <a:t>本工作坊</a:t>
            </a:r>
            <a:r>
              <a:rPr lang="zh-CN" altLang="en-US" sz="3200" kern="1500" dirty="0" smtClean="0">
                <a:solidFill>
                  <a:schemeClr val="tx2">
                    <a:lumMod val="50000"/>
                  </a:schemeClr>
                </a:solidFill>
                <a:uFillTx/>
              </a:rPr>
              <a:t>有</a:t>
            </a:r>
            <a:r>
              <a:rPr lang="en-US" altLang="zh-CN" sz="3200" kern="1500" dirty="0" smtClean="0">
                <a:solidFill>
                  <a:schemeClr val="tx2">
                    <a:lumMod val="50000"/>
                  </a:schemeClr>
                </a:solidFill>
                <a:uFillTx/>
              </a:rPr>
              <a:t>66</a:t>
            </a:r>
            <a:r>
              <a:rPr lang="zh-CN" altLang="en-US" sz="3200" kern="1500" dirty="0" smtClean="0">
                <a:solidFill>
                  <a:schemeClr val="tx2">
                    <a:lumMod val="50000"/>
                  </a:schemeClr>
                </a:solidFill>
                <a:uFillTx/>
              </a:rPr>
              <a:t>位</a:t>
            </a:r>
            <a:r>
              <a:rPr lang="zh-CN" altLang="en-US" sz="3200" kern="1500" dirty="0">
                <a:solidFill>
                  <a:schemeClr val="tx2">
                    <a:lumMod val="50000"/>
                  </a:schemeClr>
                </a:solidFill>
                <a:uFillTx/>
              </a:rPr>
              <a:t>学员，截止到目前为止，大部分学员参与了学习。经过大家这段时间的努</a:t>
            </a:r>
            <a:r>
              <a:rPr lang="zh-CN" altLang="en-US" sz="3200" kern="1500" dirty="0" smtClean="0">
                <a:solidFill>
                  <a:schemeClr val="tx2">
                    <a:lumMod val="50000"/>
                  </a:schemeClr>
                </a:solidFill>
                <a:uFillTx/>
              </a:rPr>
              <a:t>力</a:t>
            </a:r>
            <a:r>
              <a:rPr lang="zh-CN" altLang="en-US" sz="3200" kern="1500" dirty="0" smtClean="0">
                <a:solidFill>
                  <a:schemeClr val="tx2">
                    <a:lumMod val="50000"/>
                  </a:schemeClr>
                </a:solidFill>
              </a:rPr>
              <a:t>，历史</a:t>
            </a:r>
            <a:r>
              <a:rPr lang="zh-CN" altLang="en-US" sz="3200" kern="1500" dirty="0" smtClean="0">
                <a:solidFill>
                  <a:schemeClr val="tx2">
                    <a:lumMod val="50000"/>
                  </a:schemeClr>
                </a:solidFill>
                <a:uFillTx/>
              </a:rPr>
              <a:t>工</a:t>
            </a:r>
            <a:r>
              <a:rPr lang="zh-CN" altLang="en-US" sz="3200" kern="1500" dirty="0">
                <a:solidFill>
                  <a:schemeClr val="tx2">
                    <a:lumMod val="50000"/>
                  </a:schemeClr>
                </a:solidFill>
                <a:uFillTx/>
              </a:rPr>
              <a:t>作坊的学习率有所上升。不过还有许多老师的成绩还没有达到合格</a:t>
            </a:r>
            <a:r>
              <a:rPr lang="zh-CN" altLang="en-US" sz="3200" kern="1500" dirty="0" smtClean="0">
                <a:solidFill>
                  <a:schemeClr val="tx2">
                    <a:lumMod val="50000"/>
                  </a:schemeClr>
                </a:solidFill>
                <a:uFillTx/>
              </a:rPr>
              <a:t>线。</a:t>
            </a:r>
            <a:r>
              <a:rPr lang="zh-CN" altLang="en-US" sz="3200" kern="1500" dirty="0">
                <a:solidFill>
                  <a:schemeClr val="tx2">
                    <a:lumMod val="50000"/>
                  </a:schemeClr>
                </a:solidFill>
                <a:uFillTx/>
              </a:rPr>
              <a:t>请各位老师按时按质按量完成平台发布的培训作业。加油吧！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hgdh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95" y="68580"/>
            <a:ext cx="12182475" cy="7233920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77670" y="2006600"/>
            <a:ext cx="10515600" cy="4787900"/>
          </a:xfrm>
        </p:spPr>
        <p:txBody>
          <a:bodyPr/>
          <a:lstStyle/>
          <a:p>
            <a:endParaRPr lang="zh-CN" altLang="en-US"/>
          </a:p>
          <a:p>
            <a:endParaRPr lang="zh-CN" altLang="en-US"/>
          </a:p>
          <a:p>
            <a:endParaRPr lang="zh-CN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1677670" y="1894840"/>
            <a:ext cx="9884410" cy="48653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 algn="l"/>
            <a:r>
              <a:rPr lang="zh-CN" altLang="en-US" b="1" u="sng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老师们看这里啦！！！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  <a:p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→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课程学习时间达到或超过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840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分钟，即可得满分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30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分；</a:t>
            </a:r>
          </a:p>
          <a:p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→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作业 </a:t>
            </a:r>
          </a:p>
          <a:p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、研修计划  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、教学设计方案 </a:t>
            </a:r>
          </a:p>
          <a:p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按作业要求提交后由坊主进行批阅，坊主批阅为优秀每篇得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分，良好得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分，合格得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分，不合格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分，被推荐的作品另加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篇。</a:t>
            </a:r>
          </a:p>
          <a:p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微课 </a:t>
            </a:r>
          </a:p>
          <a:p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提交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份微课作品。坊主批阅为优秀得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15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分，良好得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分，合格得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分，不合格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分，被推荐的作品另加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分。（微课视频时间可控制在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5-10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分钟左右）</a:t>
            </a:r>
          </a:p>
          <a:p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专家引领 </a:t>
            </a:r>
          </a:p>
          <a:p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观看专家答疑视频，参与研讨交流，成功回复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次得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分，此项满分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分。</a:t>
            </a:r>
          </a:p>
          <a:p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研修活动 </a:t>
            </a:r>
          </a:p>
          <a:p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平台在培训期间定期发布研修活动，参训教师可任意选择参与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次研修活动，学员按照活动步骤逐步参与，完整参与整个研修活动的所有步骤即可得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分，此项满分</a:t>
            </a:r>
            <a:r>
              <a:rPr lang="en-US" altLang="zh-CN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分。</a:t>
            </a:r>
            <a:r>
              <a:rPr lang="zh-CN" altLang="en-US" b="1" u="sng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  <a:p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  <a:p>
            <a:r>
              <a:rPr lang="zh-CN" altLang="en-US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  <a:p>
            <a:r>
              <a:rPr lang="zh-CN" altLang="en-US" sz="2400" b="1" u="none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</p:txBody>
      </p:sp>
      <p:sp>
        <p:nvSpPr>
          <p:cNvPr id="6" name="文本框 5"/>
          <p:cNvSpPr txBox="1"/>
          <p:nvPr/>
        </p:nvSpPr>
        <p:spPr>
          <a:xfrm rot="20580000">
            <a:off x="-102870" y="146685"/>
            <a:ext cx="4532630" cy="2021205"/>
          </a:xfrm>
          <a:prstGeom prst="rect">
            <a:avLst/>
          </a:prstGeom>
          <a:noFill/>
        </p:spPr>
        <p:txBody>
          <a:bodyPr vert="horz" wrap="square" rtlCol="0" anchor="t">
            <a:prstTxWarp prst="textChevron">
              <a:avLst/>
            </a:prstTxWarp>
            <a:spAutoFit/>
            <a:scene3d>
              <a:camera prst="orthographicFront">
                <a:rot lat="0" lon="0" rev="300000"/>
              </a:camera>
              <a:lightRig rig="threePt" dir="t"/>
            </a:scene3d>
          </a:bodyPr>
          <a:lstStyle/>
          <a:p>
            <a:r>
              <a:rPr lang="zh-CN" altLang="en-US" sz="6600">
                <a:solidFill>
                  <a:srgbClr val="C00000"/>
                </a:solidFill>
                <a:uFillTx/>
                <a:sym typeface="+mn-ea"/>
              </a:rPr>
              <a:t>温馨提示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thdthdh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9380" y="-58420"/>
            <a:ext cx="12988290" cy="6873240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7810" y="1825625"/>
            <a:ext cx="9078595" cy="4953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/>
              <a:t>地不耕种，再肥沃也长不出果实；人不学习，再聪明也目不识丁！当今世界是信息化发展时代，科技飞速发展的今天，知识更新在以无法想象的速度进行。参加此次远程培训的学习，对每一个学员来说都是一个全新的机遇。现代远程教育打破了时间和空间上的限制，使我们足不出户，就可以接受全国一流的教学资源，我愿尽我所能，做好我的本职工作，为大家解疑答惑，希望各位学员一定珍惜这次难得的学习机会，克服种种困难，努力完成学业取得满意的成绩！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707765" y="792480"/>
            <a:ext cx="4734560" cy="1032510"/>
          </a:xfrm>
          <a:prstGeom prst="rect">
            <a:avLst/>
          </a:prstGeom>
          <a:noFill/>
        </p:spPr>
        <p:txBody>
          <a:bodyPr vert="horz" wrap="square" rtlCol="0">
            <a:prstTxWarp prst="textChevron">
              <a:avLst/>
            </a:prstTxWarp>
            <a:spAutoFit/>
          </a:bodyPr>
          <a:lstStyle/>
          <a:p>
            <a:r>
              <a:rPr lang="zh-CN" altLang="en-US" sz="6600" b="1">
                <a:solidFill>
                  <a:srgbClr val="C00000"/>
                </a:solidFill>
                <a:uFillTx/>
              </a:rPr>
              <a:t>编后寄语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708</Words>
  <Application>Microsoft Office PowerPoint</Application>
  <PresentationFormat>自定义</PresentationFormat>
  <Paragraphs>22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初中历史工作坊1组第一期简报 坊主：陈飞娜 时间：2016年11月30日 </vt:lpstr>
      <vt:lpstr>          亲爱的学员们，大家好！很高兴和你们相聚于此。网络让我们缩短了交流的距离，在这样优秀的平台上，希望能和各位学员一起携手共进，在今后的工作中能够百尺竿头更上一步！ 知识能够塑造一个人的性格，而学习恰恰能够使人获得更多的知识，可见学习尤为重要。只要我们不辞劳苦，敢于面对学习中的困难，你会发现，学习中自有情趣，更有快乐。</vt:lpstr>
      <vt:lpstr>学习情况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thinkpad1</dc:creator>
  <cp:lastModifiedBy>微软用户</cp:lastModifiedBy>
  <cp:revision>9</cp:revision>
  <dcterms:created xsi:type="dcterms:W3CDTF">2016-10-15T13:31:00Z</dcterms:created>
  <dcterms:modified xsi:type="dcterms:W3CDTF">2016-11-30T02:00:51Z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2052-10.1.0.6065</vt:lpwstr>
  </property>
</Properties>
</file>