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D928-3603-49EB-B19D-F1BC592CE5C6}" type="datetimeFigureOut">
              <a:rPr lang="zh-CN" altLang="en-US" smtClean="0"/>
              <a:pPr/>
              <a:t>2016/11/15 Tuesday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F842-6214-405D-9AAE-B9C649433F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D928-3603-49EB-B19D-F1BC592CE5C6}" type="datetimeFigureOut">
              <a:rPr lang="zh-CN" altLang="en-US" smtClean="0"/>
              <a:pPr/>
              <a:t>2016/11/15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F842-6214-405D-9AAE-B9C649433F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D928-3603-49EB-B19D-F1BC592CE5C6}" type="datetimeFigureOut">
              <a:rPr lang="zh-CN" altLang="en-US" smtClean="0"/>
              <a:pPr/>
              <a:t>2016/11/15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F842-6214-405D-9AAE-B9C649433F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D928-3603-49EB-B19D-F1BC592CE5C6}" type="datetimeFigureOut">
              <a:rPr lang="zh-CN" altLang="en-US" smtClean="0"/>
              <a:pPr/>
              <a:t>2016/11/15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F842-6214-405D-9AAE-B9C649433F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D928-3603-49EB-B19D-F1BC592CE5C6}" type="datetimeFigureOut">
              <a:rPr lang="zh-CN" altLang="en-US" smtClean="0"/>
              <a:pPr/>
              <a:t>2016/11/15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F842-6214-405D-9AAE-B9C649433F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D928-3603-49EB-B19D-F1BC592CE5C6}" type="datetimeFigureOut">
              <a:rPr lang="zh-CN" altLang="en-US" smtClean="0"/>
              <a:pPr/>
              <a:t>2016/11/15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F842-6214-405D-9AAE-B9C649433F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D928-3603-49EB-B19D-F1BC592CE5C6}" type="datetimeFigureOut">
              <a:rPr lang="zh-CN" altLang="en-US" smtClean="0"/>
              <a:pPr/>
              <a:t>2016/11/15 Tuesday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F842-6214-405D-9AAE-B9C649433F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D928-3603-49EB-B19D-F1BC592CE5C6}" type="datetimeFigureOut">
              <a:rPr lang="zh-CN" altLang="en-US" smtClean="0"/>
              <a:pPr/>
              <a:t>2016/11/15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F842-6214-405D-9AAE-B9C649433F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D928-3603-49EB-B19D-F1BC592CE5C6}" type="datetimeFigureOut">
              <a:rPr lang="zh-CN" altLang="en-US" smtClean="0"/>
              <a:pPr/>
              <a:t>2016/11/15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F842-6214-405D-9AAE-B9C649433F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D928-3603-49EB-B19D-F1BC592CE5C6}" type="datetimeFigureOut">
              <a:rPr lang="zh-CN" altLang="en-US" smtClean="0"/>
              <a:pPr/>
              <a:t>2016/11/15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F842-6214-405D-9AAE-B9C649433F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D928-3603-49EB-B19D-F1BC592CE5C6}" type="datetimeFigureOut">
              <a:rPr lang="zh-CN" altLang="en-US" smtClean="0"/>
              <a:pPr/>
              <a:t>2016/11/15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62F842-6214-405D-9AAE-B9C649433FF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B6D928-3603-49EB-B19D-F1BC592CE5C6}" type="datetimeFigureOut">
              <a:rPr lang="zh-CN" altLang="en-US" smtClean="0"/>
              <a:pPr/>
              <a:t>2016/11/15 Tuesday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62F842-6214-405D-9AAE-B9C649433FF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t017ff7e2cc83e05a5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9210" y="0"/>
            <a:ext cx="917321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460554" y="836712"/>
            <a:ext cx="5642891" cy="43396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小学语文</a:t>
            </a:r>
            <a:r>
              <a:rPr lang="en-US" altLang="zh-CN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21</a:t>
            </a:r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工作坊</a:t>
            </a:r>
            <a:endParaRPr lang="en-US" altLang="zh-CN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altLang="zh-CN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zh-CN" altLang="en-US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班级简报</a:t>
            </a:r>
            <a:endParaRPr lang="en-US" altLang="zh-CN" sz="6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altLang="zh-CN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（</a:t>
            </a:r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第</a:t>
            </a:r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四</a:t>
            </a:r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期</a:t>
            </a:r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）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u=2656363748,3658092067&amp;fm=21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3609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79512" y="620688"/>
            <a:ext cx="691276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dirty="0"/>
          </a:p>
          <a:p>
            <a:r>
              <a:rPr lang="zh-CN" altLang="en-US" sz="4000" dirty="0" smtClean="0">
                <a:solidFill>
                  <a:srgbClr val="00B050"/>
                </a:solidFill>
                <a:latin typeface="华文行楷" pitchFamily="2" charset="-122"/>
                <a:ea typeface="华文行楷" pitchFamily="2" charset="-122"/>
              </a:rPr>
              <a:t>        </a:t>
            </a:r>
            <a:endParaRPr lang="zh-CN" altLang="en-US" sz="40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88640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卷首语：</a:t>
            </a:r>
            <a:endParaRPr lang="zh-CN" altLang="en-US" sz="48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1704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仿宋" pitchFamily="49" charset="-122"/>
              <a:ea typeface="仿宋" pitchFamily="49" charset="-122"/>
              <a:cs typeface="宋体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800" dirty="0" smtClean="0">
              <a:solidFill>
                <a:srgbClr val="000000"/>
              </a:solidFill>
              <a:latin typeface="仿宋" pitchFamily="49" charset="-122"/>
              <a:ea typeface="仿宋" pitchFamily="49" charset="-122"/>
              <a:cs typeface="宋体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仿宋" pitchFamily="49" charset="-122"/>
              <a:ea typeface="仿宋" pitchFamily="49" charset="-122"/>
              <a:cs typeface="宋体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effectLst/>
                <a:latin typeface="+mj-ea"/>
                <a:ea typeface="+mj-ea"/>
                <a:cs typeface="宋体" pitchFamily="2" charset="-122"/>
              </a:rPr>
              <a:t>研修就像一片无望无际的海洋，那样深不可测，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effectLst/>
                <a:latin typeface="+mj-ea"/>
                <a:ea typeface="+mj-ea"/>
                <a:cs typeface="宋体" pitchFamily="2" charset="-122"/>
              </a:rPr>
              <a:t>我们就像一艘小船，在这浩瀚的大海中，寻找着彼岸，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effectLst/>
                <a:latin typeface="+mj-ea"/>
                <a:ea typeface="+mj-ea"/>
                <a:cs typeface="宋体" pitchFamily="2" charset="-122"/>
              </a:rPr>
              <a:t>研修就像一片广阔无边的天空，那样伟大宽广，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effectLst/>
                <a:latin typeface="+mj-ea"/>
                <a:ea typeface="+mj-ea"/>
                <a:cs typeface="宋体" pitchFamily="2" charset="-122"/>
              </a:rPr>
              <a:t>我们就像一只小鸟，在这辽阔的天空中，寻找着方向，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effectLst/>
                <a:latin typeface="+mj-ea"/>
                <a:ea typeface="+mj-ea"/>
                <a:cs typeface="宋体" pitchFamily="2" charset="-122"/>
              </a:rPr>
              <a:t>研修就像一座巍峨矗立的高山，那样直冲云霄，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effectLst/>
                <a:latin typeface="+mj-ea"/>
                <a:ea typeface="+mj-ea"/>
                <a:cs typeface="宋体" pitchFamily="2" charset="-122"/>
              </a:rPr>
              <a:t>我们就像一位求职者，在这雄伟的高山上，勇攀高峰，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effectLst/>
                <a:latin typeface="+mj-ea"/>
                <a:ea typeface="+mj-ea"/>
                <a:cs typeface="宋体" pitchFamily="2" charset="-122"/>
              </a:rPr>
              <a:t>打开研修这本书，仔细研读，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effectLst/>
                <a:latin typeface="+mj-ea"/>
                <a:ea typeface="+mj-ea"/>
                <a:cs typeface="宋体" pitchFamily="2" charset="-122"/>
              </a:rPr>
              <a:t>轻轻合上、细细回味，我们不禁发现：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effectLst/>
                <a:latin typeface="+mj-ea"/>
                <a:ea typeface="+mj-ea"/>
                <a:cs typeface="宋体" pitchFamily="2" charset="-122"/>
              </a:rPr>
              <a:t>研修是一种经历，也是一种体验； 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effectLst/>
              <a:latin typeface="+mj-ea"/>
              <a:ea typeface="+mj-ea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effectLst/>
                <a:latin typeface="+mj-ea"/>
                <a:ea typeface="+mj-ea"/>
                <a:cs typeface="宋体" pitchFamily="2" charset="-122"/>
              </a:rPr>
              <a:t>研修是一种感受，更是一种积累。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u=18748619,3144730437&amp;fm=21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360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63888" y="47667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3600" dirty="0"/>
          </a:p>
        </p:txBody>
      </p:sp>
      <p:sp>
        <p:nvSpPr>
          <p:cNvPr id="6" name="矩形 5"/>
          <p:cNvSpPr/>
          <p:nvPr/>
        </p:nvSpPr>
        <p:spPr>
          <a:xfrm>
            <a:off x="3072021" y="188640"/>
            <a:ext cx="3663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学情通报：</a:t>
            </a:r>
            <a:endParaRPr lang="zh-CN" alt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03239" y="1484784"/>
            <a:ext cx="6840761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zh-CN" altLang="en-US" sz="3600" b="1" dirty="0" smtClean="0">
                <a:ln/>
                <a:solidFill>
                  <a:srgbClr val="00B050"/>
                </a:solidFill>
              </a:rPr>
              <a:t>亲爱的学员们：</a:t>
            </a:r>
            <a:endParaRPr lang="en-US" altLang="zh-CN" sz="3600" b="1" dirty="0" smtClean="0">
              <a:ln/>
              <a:solidFill>
                <a:srgbClr val="00B050"/>
              </a:solidFill>
            </a:endParaRPr>
          </a:p>
          <a:p>
            <a:r>
              <a:rPr lang="zh-CN" altLang="en-US" sz="3600" b="1" dirty="0" smtClean="0">
                <a:ln/>
                <a:solidFill>
                  <a:srgbClr val="00B050"/>
                </a:solidFill>
              </a:rPr>
              <a:t>        在这忙碌而又充实的教学工作中，经过一段时间的培训学习，</a:t>
            </a:r>
            <a:endParaRPr lang="en-US" altLang="zh-CN" sz="3600" b="1" dirty="0" smtClean="0">
              <a:ln/>
              <a:solidFill>
                <a:srgbClr val="00B050"/>
              </a:solidFill>
            </a:endParaRPr>
          </a:p>
          <a:p>
            <a:r>
              <a:rPr lang="zh-CN" altLang="en-US" sz="3600" b="1" dirty="0" smtClean="0">
                <a:ln/>
                <a:solidFill>
                  <a:srgbClr val="00B050"/>
                </a:solidFill>
              </a:rPr>
              <a:t>我们的能力提升工作项目实施已接近尾声，根据平台的数据统计，现将小学语文第</a:t>
            </a:r>
            <a:r>
              <a:rPr lang="en-US" altLang="zh-CN" sz="3600" b="1" dirty="0" smtClean="0">
                <a:ln/>
                <a:solidFill>
                  <a:srgbClr val="00B050"/>
                </a:solidFill>
              </a:rPr>
              <a:t>21</a:t>
            </a:r>
            <a:r>
              <a:rPr lang="zh-CN" altLang="en-US" sz="3600" b="1" dirty="0" smtClean="0">
                <a:ln/>
                <a:solidFill>
                  <a:srgbClr val="00B050"/>
                </a:solidFill>
              </a:rPr>
              <a:t>工作坊的学习情况发布给大家。</a:t>
            </a:r>
            <a:endParaRPr lang="en-US" altLang="zh-CN" sz="3600" b="1" dirty="0" smtClean="0">
              <a:ln/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33357" y="188640"/>
            <a:ext cx="42226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小学语文</a:t>
            </a:r>
            <a:r>
              <a:rPr lang="en-US" altLang="zh-CN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21</a:t>
            </a:r>
            <a:r>
              <a:rPr lang="zh-CN" alt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工作坊</a:t>
            </a:r>
            <a:endParaRPr lang="zh-CN" alt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80728"/>
            <a:ext cx="9143999" cy="5813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33357" y="188640"/>
            <a:ext cx="42226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小学语文</a:t>
            </a:r>
            <a:r>
              <a:rPr lang="en-US" altLang="zh-CN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21</a:t>
            </a:r>
            <a:r>
              <a:rPr lang="zh-CN" alt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工作坊</a:t>
            </a:r>
            <a:endParaRPr lang="zh-CN" alt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87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33358" y="188640"/>
            <a:ext cx="42226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小学语文</a:t>
            </a:r>
            <a:r>
              <a:rPr lang="en-US" altLang="zh-CN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21</a:t>
            </a:r>
            <a:r>
              <a:rPr lang="zh-CN" alt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工作坊</a:t>
            </a:r>
            <a:endParaRPr lang="zh-CN" alt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3999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27784" y="188640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培训感言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7584" y="1124744"/>
            <a:ext cx="77048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</a:t>
            </a:r>
            <a:endParaRPr lang="zh-CN" alt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1052736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 smtClean="0"/>
              <a:t>作为一名农村小学教师，网络络研修给了我们一个学习、交流的一个很好的平台，它跨越各县市、各乡镇、各学校间的时空距离，神奇地让我们在一线广大教师得以实现与同行、与能手、与精英、与专家共同在线交流、探讨、合作、学习的愿望。在这里，我们沉醉其中；在这里，我们乐此不疲。我有幸参这期网络研修培训，受益匪浅，如一缕春风吹进我的心田，对我的大脑也是一次全新的洗礼。通过研修，我的认识有了转变，对教育教学工作也有了一种新的理解。在这次网络研修中，我认真观看了视频课程及大量教学案例片段，参入了全组教师的热烈讨论，提高了自身的专业水平与知识素养，完善了自己的教学理念。通过网络进行话与话的交流、心与心的碰撞，思想和思想的共融。我们在交流中碰撞思想，在交流中深入研讨，在交流中解决实际工作中的问题，在交流中开拓视野、增长见识、丰富信息</a:t>
            </a:r>
            <a:r>
              <a:rPr lang="en-US" altLang="zh-CN" sz="1600" dirty="0" smtClean="0"/>
              <a:t>„„</a:t>
            </a:r>
            <a:r>
              <a:rPr lang="zh-CN" altLang="en-US" sz="1600" dirty="0" smtClean="0"/>
              <a:t>网络教研的神奇力量着实令人震撼！   </a:t>
            </a:r>
          </a:p>
          <a:p>
            <a:r>
              <a:rPr lang="zh-CN" altLang="en-US" sz="1600" dirty="0" smtClean="0"/>
              <a:t>在网络研修中，我具体做了以下几点：   </a:t>
            </a:r>
          </a:p>
          <a:p>
            <a:r>
              <a:rPr lang="en-US" altLang="zh-CN" sz="1600" dirty="0" smtClean="0"/>
              <a:t>(1)</a:t>
            </a:r>
            <a:r>
              <a:rPr lang="zh-CN" altLang="en-US" sz="1600" dirty="0" smtClean="0"/>
              <a:t>积极观看了视频课程及大量教学案例片段，在观看视频的同时，积极发起话题。   </a:t>
            </a:r>
          </a:p>
          <a:p>
            <a:r>
              <a:rPr lang="en-US" altLang="zh-CN" sz="1600" dirty="0" smtClean="0"/>
              <a:t>(2)</a:t>
            </a:r>
            <a:r>
              <a:rPr lang="zh-CN" altLang="en-US" sz="1600" dirty="0" smtClean="0"/>
              <a:t>积极发表研修日志，并且主动发表自己看法，积极向专家及其他学员老师请教。  </a:t>
            </a:r>
          </a:p>
          <a:p>
            <a:r>
              <a:rPr lang="zh-CN" altLang="en-US" sz="1600" dirty="0" smtClean="0"/>
              <a:t>经历这次网络教研生活，我受益匪浅，让我感触最深的是：现代教育要求教师要由“单纯、简单教书型教师向学习、研究型教师转变”， </a:t>
            </a:r>
          </a:p>
          <a:p>
            <a:r>
              <a:rPr lang="zh-CN" altLang="en-US" sz="1600" dirty="0" smtClean="0"/>
              <a:t>以前看来是盲从、可笑而遥不可及的，然而，网络教研却帮助我在不知不觉中成功完成了教师角色的转换。 </a:t>
            </a:r>
          </a:p>
          <a:p>
            <a:r>
              <a:rPr lang="zh-CN" altLang="en-US" sz="1600" dirty="0" smtClean="0"/>
              <a:t>我的未来目标是通过自己的不断磨砺成为一名骨干教师，我有信心在未来的道路上通过学习让自己走得更远，要想让自己成为一名合格骨干教师。为了理想中的教育事业，我将自强不息，努力向前！  总之，在今后的工作中，我还会一如既往地进行专业研修，不断创新思路，改进教学方法，使自己真正成为一名骨干教师</a:t>
            </a:r>
            <a:r>
              <a:rPr lang="zh-CN" altLang="en-US" sz="1600" dirty="0" smtClean="0"/>
              <a:t>。</a:t>
            </a:r>
            <a:endParaRPr lang="en-US" altLang="zh-CN" sz="1600" dirty="0" smtClean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                                                                                                                                        </a:t>
            </a:r>
            <a:r>
              <a:rPr lang="zh-CN" altLang="en-US" sz="1600" dirty="0" smtClean="0"/>
              <a:t>张春花 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27584" y="1124744"/>
            <a:ext cx="77048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</a:t>
            </a:r>
            <a:endParaRPr lang="zh-CN" alt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340768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 smtClean="0"/>
              <a:t>      </a:t>
            </a:r>
            <a:endParaRPr lang="zh-CN" altLang="en-US" sz="1400" dirty="0"/>
          </a:p>
        </p:txBody>
      </p:sp>
      <p:sp>
        <p:nvSpPr>
          <p:cNvPr id="7" name="矩形 6"/>
          <p:cNvSpPr/>
          <p:nvPr/>
        </p:nvSpPr>
        <p:spPr>
          <a:xfrm>
            <a:off x="2411760" y="404664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培训感言</a:t>
            </a:r>
            <a:endParaRPr lang="zh-CN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1340768"/>
            <a:ext cx="88924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                                       关注</a:t>
            </a:r>
            <a:r>
              <a:rPr lang="zh-CN" altLang="en-US" sz="2800" dirty="0" smtClean="0"/>
              <a:t>心灵 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       打开</a:t>
            </a:r>
            <a:r>
              <a:rPr lang="zh-CN" altLang="en-US" dirty="0" smtClean="0"/>
              <a:t>钦州市</a:t>
            </a:r>
            <a:r>
              <a:rPr lang="en-US" altLang="zh-CN" dirty="0" smtClean="0"/>
              <a:t>2016</a:t>
            </a:r>
            <a:r>
              <a:rPr lang="zh-CN" altLang="en-US" dirty="0" smtClean="0"/>
              <a:t>年“区培计划”网页，映入眼帘并深深吸引我的是“关注心灵”这个内容，带着好奇我打开了视频。很快，“逃跑”、“一封求助信”、“球场上的哭声”等视频我都一一看完，但是，我没有关闭视频，而是继续打开反复地读看，慢慢体会。期间，一连串的问题在我脑海中停留，到底什么是教育？怎样才能做好教育？看了李玉平老师的“关注心灵”的教学后，从教</a:t>
            </a:r>
            <a:r>
              <a:rPr lang="en-US" altLang="zh-CN" dirty="0" smtClean="0"/>
              <a:t>15</a:t>
            </a:r>
            <a:r>
              <a:rPr lang="zh-CN" altLang="en-US" dirty="0" smtClean="0"/>
              <a:t>年的自己又一次被触动了。在具体教学中，“学习小组”“一帮一互助”这些教学方式都比较合适，但你有教育优生用宽容、换位思考来对待学困生了吗？你有教会学困生学会感谢、学会求助、学会学习方法、学会交往技巧了吗？对于好强心比较强，把奖状看得很重的学生，你有正确引导了吗？你又是怎样引导的？是啊，很多引导我们都忘了，我们都记住教会课本中的知识，但是学生想什么，我们很多时候都忘了。这是一次心灵触动，也希望是一次进步！谢谢你，区培！我会好好学习</a:t>
            </a:r>
            <a:r>
              <a:rPr lang="zh-CN" altLang="en-US" dirty="0" smtClean="0"/>
              <a:t>！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                                                                                                          </a:t>
            </a:r>
            <a:r>
              <a:rPr lang="zh-CN" altLang="en-US" dirty="0" smtClean="0"/>
              <a:t>黄燕丽 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27784" y="188640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学情总结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7584" y="1124744"/>
            <a:ext cx="7704856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从平台统计的数据来看，</a:t>
            </a:r>
            <a:r>
              <a:rPr lang="zh-CN" alt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所有</a:t>
            </a:r>
            <a:r>
              <a:rPr lang="zh-CN" alt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的学员能积极的登录平台学习，完成相关的作业，</a:t>
            </a:r>
            <a:r>
              <a:rPr lang="zh-CN" alt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全部</a:t>
            </a:r>
            <a:r>
              <a:rPr lang="zh-CN" alt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学员已达到合格。有</a:t>
            </a:r>
            <a:r>
              <a:rPr lang="en-US" altLang="zh-CN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29</a:t>
            </a:r>
            <a:r>
              <a:rPr lang="zh-CN" alt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名学员达到了优秀，有</a:t>
            </a:r>
            <a:r>
              <a:rPr lang="en-US" altLang="zh-CN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r>
              <a:rPr lang="zh-CN" alt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名学员成绩</a:t>
            </a:r>
            <a:r>
              <a:rPr lang="en-US" altLang="zh-CN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100</a:t>
            </a:r>
            <a:r>
              <a:rPr lang="zh-CN" alt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分，可喜可贺！</a:t>
            </a:r>
            <a:endParaRPr lang="zh-CN" alt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793</Words>
  <Application>Microsoft Office PowerPoint</Application>
  <PresentationFormat>全屏显示(4:3)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流畅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lx</dc:creator>
  <cp:lastModifiedBy>lx</cp:lastModifiedBy>
  <cp:revision>11</cp:revision>
  <dcterms:created xsi:type="dcterms:W3CDTF">2016-10-18T03:24:09Z</dcterms:created>
  <dcterms:modified xsi:type="dcterms:W3CDTF">2016-11-15T07:26:10Z</dcterms:modified>
</cp:coreProperties>
</file>