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71500" y="1100455"/>
          <a:ext cx="11045190" cy="5060315"/>
        </p:xfrm>
        <a:graphic>
          <a:graphicData uri="http://schemas.openxmlformats.org/drawingml/2006/table">
            <a:tbl>
              <a:tblPr/>
              <a:tblGrid>
                <a:gridCol w="1027430"/>
                <a:gridCol w="2025015"/>
                <a:gridCol w="4470400"/>
                <a:gridCol w="3522345"/>
              </a:tblGrid>
              <a:tr h="442595"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培训阶段</a:t>
                      </a:r>
                      <a:endParaRPr lang="zh-CN" sz="1600" kern="100"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网络学习（</a:t>
                      </a:r>
                      <a:r>
                        <a:rPr lang="en-US" sz="1600" b="1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40</a:t>
                      </a:r>
                      <a:r>
                        <a:rPr lang="zh-CN" sz="1600" b="1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分）</a:t>
                      </a:r>
                      <a:endParaRPr lang="zh-CN" sz="1600" kern="100"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研修活动（</a:t>
                      </a:r>
                      <a:r>
                        <a:rPr lang="en-US" sz="1600" b="1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40</a:t>
                      </a:r>
                      <a:r>
                        <a:rPr lang="zh-CN" sz="1600" b="1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分）</a:t>
                      </a:r>
                      <a:endParaRPr lang="zh-CN" sz="1600" kern="100"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课堂教学实践成果（</a:t>
                      </a:r>
                      <a:r>
                        <a:rPr lang="en-US" sz="1600" b="1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20</a:t>
                      </a:r>
                      <a:r>
                        <a:rPr lang="zh-CN" sz="1600" b="1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分）</a:t>
                      </a:r>
                      <a:endParaRPr lang="zh-CN" sz="1600" kern="100"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902335"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阶段一</a:t>
                      </a:r>
                      <a:endParaRPr lang="zh-CN" sz="1600" kern="100"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学满</a:t>
                      </a:r>
                      <a:r>
                        <a:rPr lang="en-US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300</a:t>
                      </a: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分钟，</a:t>
                      </a:r>
                      <a:r>
                        <a:rPr lang="en-US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10</a:t>
                      </a: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分</a:t>
                      </a:r>
                      <a:endParaRPr lang="zh-CN" sz="1600" kern="100"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按步骤参与</a:t>
                      </a:r>
                      <a:r>
                        <a:rPr lang="en-US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次由学科坊主发起的线上研修活动，完整参与</a:t>
                      </a:r>
                      <a:r>
                        <a:rPr lang="en-US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次得</a:t>
                      </a:r>
                      <a:r>
                        <a:rPr lang="en-US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10</a:t>
                      </a: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分，满分</a:t>
                      </a:r>
                      <a:r>
                        <a:rPr lang="en-US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20</a:t>
                      </a: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分</a:t>
                      </a:r>
                      <a:endParaRPr lang="zh-CN" sz="1600" kern="100"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针对学科重点和学生学习难点，围绕如何应用技术优化改善学科教学，制定一份研修计划，满分为</a:t>
                      </a:r>
                      <a:r>
                        <a:rPr lang="en-US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10</a:t>
                      </a: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分。</a:t>
                      </a:r>
                      <a:endParaRPr lang="zh-CN" sz="1600" kern="100"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440"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阶段二</a:t>
                      </a:r>
                      <a:endParaRPr lang="zh-CN" sz="1600" kern="100"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学满</a:t>
                      </a:r>
                      <a:r>
                        <a:rPr lang="en-US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300</a:t>
                      </a: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分钟，</a:t>
                      </a:r>
                      <a:r>
                        <a:rPr lang="en-US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10</a:t>
                      </a: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分</a:t>
                      </a:r>
                      <a:endParaRPr lang="zh-CN" sz="1600" kern="100"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  <a:tc vMerge="1">
                  <a:tcPr/>
                </a:tc>
              </a:tr>
              <a:tr h="782955"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阶段三</a:t>
                      </a:r>
                      <a:endParaRPr lang="zh-CN" sz="1600" kern="100"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学满</a:t>
                      </a:r>
                      <a:r>
                        <a:rPr lang="en-US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300</a:t>
                      </a: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分钟，</a:t>
                      </a:r>
                      <a:r>
                        <a:rPr lang="en-US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10</a:t>
                      </a: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分</a:t>
                      </a:r>
                      <a:endParaRPr lang="zh-CN" sz="1600" kern="100"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参加本校的学科组活动或者工作坊的学科交流活动，撰写活动心得</a:t>
                      </a:r>
                      <a:r>
                        <a:rPr lang="en-US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篇，提交得</a:t>
                      </a:r>
                      <a:r>
                        <a:rPr lang="en-US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10</a:t>
                      </a: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分。 </a:t>
                      </a:r>
                      <a:endParaRPr lang="zh-CN" sz="1600" kern="100"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学员围绕选定的一节课，提交一份教学设计，并将教学设计应用于课堂教学，录制</a:t>
                      </a:r>
                      <a:r>
                        <a:rPr lang="en-US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10-20</a:t>
                      </a: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分钟的视频课例，提交得</a:t>
                      </a:r>
                      <a:r>
                        <a:rPr lang="en-US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5</a:t>
                      </a: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分，被批阅为“优秀”加</a:t>
                      </a:r>
                      <a:r>
                        <a:rPr lang="en-US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5</a:t>
                      </a: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分，批阅为“良好”加</a:t>
                      </a:r>
                      <a:r>
                        <a:rPr lang="en-US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3</a:t>
                      </a: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分，批阅为“合格”加</a:t>
                      </a:r>
                      <a:r>
                        <a:rPr lang="en-US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分，“不合格”不加分，满分</a:t>
                      </a:r>
                      <a:r>
                        <a:rPr lang="en-US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10</a:t>
                      </a: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分。</a:t>
                      </a:r>
                      <a:endParaRPr lang="zh-CN" sz="1600" kern="100"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250"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阶段四</a:t>
                      </a:r>
                      <a:endParaRPr lang="zh-CN" sz="1600" kern="100"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学满</a:t>
                      </a:r>
                      <a:r>
                        <a:rPr lang="en-US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300</a:t>
                      </a: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分钟，</a:t>
                      </a:r>
                      <a:r>
                        <a:rPr lang="en-US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10</a:t>
                      </a: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分</a:t>
                      </a:r>
                      <a:endParaRPr lang="zh-CN" sz="1600" kern="100"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提交</a:t>
                      </a:r>
                      <a:r>
                        <a:rPr lang="en-US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篇线下研修活动成果证明，展示参训教师在网络研修和校（园）本研修中产生的作品，作品形式包括但不限于</a:t>
                      </a:r>
                      <a:r>
                        <a:rPr lang="en-US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PPT</a:t>
                      </a: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教案设计、课堂教学实录片断、微课等，提交得</a:t>
                      </a:r>
                      <a:r>
                        <a:rPr lang="en-US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10</a:t>
                      </a: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分</a:t>
                      </a:r>
                      <a:endParaRPr lang="zh-CN" sz="1600" kern="100"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  <a:tr h="586740"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阶段五</a:t>
                      </a:r>
                      <a:endParaRPr lang="zh-CN" sz="1600" kern="100"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对各项目考核内容查漏补缺，总结提炼，完成所有考核项，争取高分 </a:t>
                      </a:r>
                      <a:endParaRPr lang="zh-CN" sz="1600" kern="100"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683</Words>
  <Application>WPS 演示</Application>
  <PresentationFormat>宽屏</PresentationFormat>
  <Paragraphs>48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Calibri Light</vt:lpstr>
      <vt:lpstr>Calibri</vt:lpstr>
      <vt:lpstr>微软雅黑</vt:lpstr>
      <vt:lpstr>Times New Roman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1</cp:revision>
  <dcterms:created xsi:type="dcterms:W3CDTF">2016-10-18T07:05:07Z</dcterms:created>
  <dcterms:modified xsi:type="dcterms:W3CDTF">2016-10-18T07:06:30Z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2052-10.1.0.5975</vt:lpwstr>
  </property>
</Properties>
</file>