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70" r:id="rId5"/>
    <p:sldId id="283" r:id="rId6"/>
    <p:sldId id="287" r:id="rId7"/>
    <p:sldId id="286" r:id="rId8"/>
    <p:sldId id="264" r:id="rId9"/>
    <p:sldId id="258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0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2049" descr="图片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760412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>
            <a:spAutoFit/>
          </a:bodyPr>
          <a:lstStyle>
            <a:lvl1pPr lvl="0" algn="ctr">
              <a:defRPr b="1" kern="1200">
                <a:effectLst>
                  <a:outerShdw blurRad="38100" dist="38100" dir="2700000">
                    <a:srgbClr val="C0C0C0"/>
                  </a:outerShdw>
                </a:effectLst>
                <a:ea typeface="黑体" panose="0201060906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1403350" y="2428875"/>
            <a:ext cx="6400800" cy="57943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>
            <a:lvl1pPr marL="0" lvl="0" indent="0" algn="ctr">
              <a:buNone/>
              <a:defRPr kern="1200">
                <a:effectLst>
                  <a:outerShdw blurRad="38100" dist="38100" dir="2700000">
                    <a:srgbClr val="C0C0C0"/>
                  </a:outerShdw>
                </a:effectLst>
                <a:ea typeface="黑体" panose="02010609060101010101" pitchFamily="2" charset="-122"/>
              </a:defRPr>
            </a:lvl1pPr>
            <a:lvl2pPr marL="457200" lvl="1" indent="-457200" algn="ctr">
              <a:buNone/>
              <a:defRPr kern="1200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defRPr>
            </a:lvl2pPr>
            <a:lvl3pPr marL="914400" lvl="2" indent="-914400" algn="ctr">
              <a:buNone/>
              <a:defRPr kern="1200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defRPr>
            </a:lvl3pPr>
            <a:lvl4pPr marL="1371600" lvl="3" indent="-1371600" algn="ctr">
              <a:buNone/>
              <a:defRPr kern="1200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defRPr>
            </a:lvl4pPr>
            <a:lvl5pPr marL="1828800" lvl="4" indent="-1828800" algn="ctr">
              <a:buNone/>
              <a:defRPr kern="1200">
                <a:effectLst>
                  <a:outerShdw blurRad="38100" dist="38100" dir="2700000">
                    <a:srgbClr val="C0C0C0"/>
                  </a:outerShdw>
                </a:effectLst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endParaRPr lang="zh-CN" altLang="en-US" dirty="0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endParaRPr lang="zh-CN" dirty="0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292100"/>
            <a:ext cx="2057400" cy="57308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292100"/>
            <a:ext cx="6052930" cy="5730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98563"/>
            <a:ext cx="4032504" cy="48244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5409" y="1198563"/>
            <a:ext cx="4032504" cy="48244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1025" descr="图片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468313" y="292100"/>
            <a:ext cx="8229600" cy="6381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ctr">
            <a:sp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468313" y="1198563"/>
            <a:ext cx="8229600" cy="4824412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5128260" y="5360035"/>
            <a:ext cx="3561715" cy="518160"/>
          </a:xfrm>
          <a:ln w="9525">
            <a:noFill/>
            <a:miter/>
          </a:ln>
        </p:spPr>
        <p:txBody>
          <a:bodyPr wrap="square" anchor="t">
            <a:spAutoFit/>
          </a:bodyPr>
          <a:p>
            <a:pPr defTabSz="914400">
              <a:buNone/>
            </a:pPr>
            <a:r>
              <a:rPr lang="en-US" altLang="zh-CN" b="1" kern="1200" baseline="0">
                <a:latin typeface="Arial" panose="020B0604020202020204" pitchFamily="34" charset="0"/>
                <a:ea typeface="黑体" panose="02010609060101010101" pitchFamily="2" charset="-122"/>
              </a:rPr>
              <a:t>  </a:t>
            </a:r>
            <a:r>
              <a:rPr lang="en-US" altLang="zh-CN" sz="2400" b="1" kern="1200" baseline="0">
                <a:latin typeface="Arial" panose="020B0604020202020204" pitchFamily="34" charset="0"/>
                <a:ea typeface="黑体" panose="02010609060101010101" pitchFamily="2" charset="-122"/>
              </a:rPr>
              <a:t>         </a:t>
            </a:r>
            <a:r>
              <a:rPr lang="en-US" altLang="zh-CN" sz="2400" b="1" kern="1200" baseline="0">
                <a:latin typeface="+mn-ea"/>
                <a:ea typeface="+mn-ea"/>
              </a:rPr>
              <a:t>2016</a:t>
            </a:r>
            <a:r>
              <a:rPr lang="zh-CN" altLang="en-US" sz="2400" b="1" kern="1200" baseline="0">
                <a:latin typeface="+mn-ea"/>
                <a:ea typeface="+mn-ea"/>
              </a:rPr>
              <a:t>年</a:t>
            </a:r>
            <a:r>
              <a:rPr lang="en-US" altLang="zh-CN" sz="2400" b="1" kern="1200" baseline="0">
                <a:latin typeface="+mn-ea"/>
                <a:ea typeface="+mn-ea"/>
              </a:rPr>
              <a:t>12</a:t>
            </a:r>
            <a:r>
              <a:rPr lang="zh-CN" altLang="en-US" sz="2400" b="1" kern="1200" baseline="0">
                <a:latin typeface="+mn-ea"/>
                <a:ea typeface="+mn-ea"/>
              </a:rPr>
              <a:t>月</a:t>
            </a:r>
            <a:r>
              <a:rPr lang="en-US" altLang="zh-CN" sz="2400" b="1" kern="1200" baseline="0">
                <a:latin typeface="+mn-ea"/>
                <a:ea typeface="+mn-ea"/>
              </a:rPr>
              <a:t>20</a:t>
            </a:r>
            <a:r>
              <a:rPr lang="zh-CN" altLang="en-US" sz="2400" b="1" kern="1200" baseline="0">
                <a:latin typeface="+mn-ea"/>
                <a:ea typeface="+mn-ea"/>
              </a:rPr>
              <a:t>日</a:t>
            </a:r>
            <a:endParaRPr lang="zh-CN" altLang="en-US" sz="2400" b="1" kern="1200" baseline="0">
              <a:latin typeface="+mn-ea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0350" y="1211580"/>
            <a:ext cx="8819515" cy="252984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国培计划（</a:t>
            </a:r>
            <a:r>
              <a:rPr lang="en-US" altLang="zh-CN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2016</a:t>
            </a:r>
            <a:r>
              <a:rPr lang="zh-CN" altLang="en-US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）</a:t>
            </a:r>
            <a:r>
              <a:rPr lang="en-US" altLang="x-none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 </a:t>
            </a:r>
            <a:br>
              <a:rPr lang="en-US" altLang="x-none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</a:br>
            <a:r>
              <a:rPr lang="zh-CN" altLang="en-US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贵州省少数民族地区乡村幼儿园教师</a:t>
            </a:r>
            <a:endParaRPr lang="zh-CN" altLang="en-US" sz="3200" b="1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algn="ctr"/>
            <a:r>
              <a:rPr lang="zh-CN" altLang="en-US" sz="3200" b="1" dirty="0">
                <a:latin typeface="仿宋" panose="02010609060101010101" charset="-122"/>
                <a:ea typeface="仿宋" panose="02010609060101010101" charset="-122"/>
                <a:sym typeface="+mn-ea"/>
              </a:rPr>
              <a:t>网络研修与园本研修整合培训</a:t>
            </a:r>
            <a:endParaRPr lang="zh-CN" altLang="en-US" sz="3200" b="1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algn="ctr"/>
            <a:endParaRPr lang="zh-C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仿宋" panose="02010609060101010101" charset="-122"/>
              <a:ea typeface="仿宋" panose="02010609060101010101" charset="-122"/>
            </a:endParaRPr>
          </a:p>
          <a:p>
            <a:pPr algn="ctr"/>
            <a:endParaRPr lang="zh-C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33900" y="4537075"/>
            <a:ext cx="454596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latin typeface="+mn-ea"/>
                <a:ea typeface="+mn-ea"/>
              </a:rPr>
              <a:t>        </a:t>
            </a:r>
            <a:r>
              <a:rPr lang="zh-CN" altLang="zh-CN" sz="2400" b="1">
                <a:latin typeface="+mn-ea"/>
                <a:ea typeface="+mn-ea"/>
              </a:rPr>
              <a:t>毕节市大方县</a:t>
            </a:r>
            <a:r>
              <a:rPr lang="en-US" altLang="zh-CN" sz="2400" b="1">
                <a:latin typeface="+mn-ea"/>
                <a:ea typeface="+mn-ea"/>
              </a:rPr>
              <a:t>1</a:t>
            </a:r>
            <a:r>
              <a:rPr lang="zh-CN" altLang="en-US" sz="2400" b="1">
                <a:latin typeface="+mn-ea"/>
                <a:ea typeface="+mn-ea"/>
              </a:rPr>
              <a:t>坊</a:t>
            </a:r>
            <a:endParaRPr lang="zh-CN" altLang="en-US" sz="2400" b="1">
              <a:latin typeface="+mn-ea"/>
              <a:ea typeface="+mn-ea"/>
            </a:endParaRPr>
          </a:p>
          <a:p>
            <a:pPr algn="ctr"/>
            <a:r>
              <a:rPr lang="zh-CN" altLang="en-US" sz="2400" b="1">
                <a:latin typeface="+mn-ea"/>
                <a:ea typeface="+mn-ea"/>
              </a:rPr>
              <a:t>      胡丽                             </a:t>
            </a:r>
            <a:endParaRPr lang="zh-CN" altLang="en-US" sz="2400" b="1">
              <a:latin typeface="+mn-ea"/>
              <a:ea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90215" y="3268345"/>
            <a:ext cx="2945130" cy="14630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5400" b="1">
                <a:solidFill>
                  <a:schemeClr val="accent2"/>
                </a:solidFill>
                <a:latin typeface="仿宋" panose="02010609060101010101" charset="-122"/>
                <a:ea typeface="仿宋" panose="02010609060101010101" charset="-122"/>
              </a:rPr>
              <a:t>简    报</a:t>
            </a:r>
            <a:endParaRPr lang="zh-CN" altLang="en-US" sz="5400" b="1">
              <a:solidFill>
                <a:schemeClr val="accent2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3600" b="1">
                <a:solidFill>
                  <a:schemeClr val="accent2"/>
                </a:solidFill>
                <a:latin typeface="仿宋" panose="02010609060101010101" charset="-122"/>
                <a:ea typeface="仿宋" panose="02010609060101010101" charset="-122"/>
              </a:rPr>
              <a:t> （第四期）</a:t>
            </a:r>
            <a:endParaRPr lang="zh-CN" altLang="en-US" sz="3600" b="1">
              <a:solidFill>
                <a:schemeClr val="accent2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99" grpId="0" build="p"/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27088" y="775653"/>
            <a:ext cx="8229600" cy="1310640"/>
          </a:xfrm>
        </p:spPr>
        <p:txBody>
          <a:bodyPr/>
          <a:p>
            <a:pPr algn="ctr"/>
            <a:r>
              <a:rPr lang="zh-CN" altLang="en-US" sz="4000" b="1" dirty="0">
                <a:solidFill>
                  <a:schemeClr val="accent1"/>
                </a:solidFill>
                <a:ea typeface="华文彩云" panose="02010800040101010101" pitchFamily="2" charset="-122"/>
                <a:sym typeface="+mn-ea"/>
              </a:rPr>
              <a:t>本 期 导 航</a:t>
            </a:r>
            <a:br>
              <a:rPr lang="zh-CN" altLang="en-US" sz="4000" b="1" dirty="0">
                <a:solidFill>
                  <a:schemeClr val="accent1"/>
                </a:solidFill>
                <a:ea typeface="华文彩云" panose="02010800040101010101" pitchFamily="2" charset="-122"/>
              </a:rPr>
            </a:br>
            <a:endParaRPr lang="zh-CN" altLang="en-US" sz="4000" b="1" dirty="0">
              <a:solidFill>
                <a:schemeClr val="accent1"/>
              </a:solidFill>
              <a:ea typeface="华文彩云" panose="02010800040101010101" pitchFamily="2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331595" y="1700530"/>
            <a:ext cx="6565265" cy="4214495"/>
          </a:xfrm>
        </p:spPr>
        <p:txBody>
          <a:bodyPr/>
          <a:p>
            <a:pPr lvl="0">
              <a:lnSpc>
                <a:spcPct val="80000"/>
              </a:lnSpc>
              <a:buFont typeface="Wingdings" panose="05000000000000000000" pitchFamily="2" charset="2"/>
              <a:buChar char="u"/>
            </a:pPr>
            <a:r>
              <a:rPr lang="zh-CN" altLang="en-US" sz="3600" b="1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卷首语</a:t>
            </a:r>
            <a:endParaRPr lang="zh-CN" altLang="en-US" sz="3600" b="1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u"/>
            </a:pPr>
            <a:r>
              <a:rPr lang="zh-CN" altLang="en-US" sz="3600" b="1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总结</a:t>
            </a:r>
            <a:endParaRPr lang="zh-CN" altLang="en-US" sz="3600" b="1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u"/>
            </a:pPr>
            <a:r>
              <a:rPr lang="zh-CN" altLang="en-US" sz="3600" b="1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卷尾语</a:t>
            </a:r>
            <a:endParaRPr lang="zh-CN" altLang="en-US" sz="3600" b="1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3600" b="1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endParaRPr lang="zh-CN" altLang="en-US" sz="2000" dirty="0">
              <a:solidFill>
                <a:schemeClr val="tx1"/>
              </a:solidFill>
              <a:latin typeface="+mn-ea"/>
              <a:sym typeface="+mn-ea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2898" y="835978"/>
            <a:ext cx="8229600" cy="640080"/>
          </a:xfrm>
        </p:spPr>
        <p:txBody>
          <a:bodyPr/>
          <a:p>
            <a:pPr algn="ctr"/>
            <a:r>
              <a:rPr lang="zh-CN" altLang="zh-CN" b="1">
                <a:solidFill>
                  <a:schemeClr val="accent1"/>
                </a:solidFill>
              </a:rPr>
              <a:t>付出就会有收获</a:t>
            </a:r>
            <a:endParaRPr lang="zh-CN" altLang="zh-CN" b="1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4555" y="1769745"/>
            <a:ext cx="6771005" cy="4326890"/>
          </a:xfrm>
        </p:spPr>
        <p:txBody>
          <a:bodyPr/>
          <a:p>
            <a:pPr marL="0" indent="0">
              <a:buNone/>
            </a:pPr>
            <a:r>
              <a:rPr lang="en-US" altLang="zh-CN"/>
              <a:t>      </a:t>
            </a:r>
            <a:endParaRPr lang="en-US" altLang="zh-CN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/>
              <a:t>       </a:t>
            </a:r>
            <a:r>
              <a:rPr lang="zh-CN" altLang="en-US"/>
              <a:t>没有付出就没有收获，机会是留给有准备的人。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  <p:bldP spid="3" grpId="0" build="p"/>
      <p:bldP spid="3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91148"/>
            <a:ext cx="8229600" cy="640080"/>
          </a:xfrm>
        </p:spPr>
        <p:txBody>
          <a:bodyPr/>
          <a:p>
            <a:pPr algn="ctr"/>
            <a:r>
              <a:rPr lang="zh-CN" altLang="en-US" b="1">
                <a:solidFill>
                  <a:schemeClr val="accent1"/>
                </a:solidFill>
                <a:latin typeface="+mj-ea"/>
              </a:rPr>
              <a:t>研修总结</a:t>
            </a:r>
            <a:endParaRPr lang="zh-CN" altLang="en-US" b="1">
              <a:solidFill>
                <a:schemeClr val="accent1"/>
              </a:solidFill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1268730"/>
            <a:ext cx="7680325" cy="5515610"/>
          </a:xfrm>
        </p:spPr>
        <p:txBody>
          <a:bodyPr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charset="0"/>
              <a:buNone/>
            </a:pPr>
            <a:r>
              <a:rPr lang="en-US" altLang="zh-CN" sz="2400" b="1">
                <a:latin typeface="+mn-ea"/>
              </a:rPr>
              <a:t>   </a:t>
            </a:r>
            <a:r>
              <a:rPr lang="en-US" altLang="zh-CN" sz="2000" b="1">
                <a:latin typeface="+mn-ea"/>
              </a:rPr>
              <a:t> </a:t>
            </a:r>
            <a:r>
              <a:rPr lang="zh-CN" altLang="en-US" sz="2400" b="1">
                <a:latin typeface="仿宋_GB2312" panose="02010609030101010101" charset="-122"/>
                <a:ea typeface="仿宋_GB2312" panose="02010609030101010101" charset="-122"/>
              </a:rPr>
              <a:t>还记得9月集中在一起学习的场景，不知不觉间，“国培计划（2016）”一乡村幼师（含少数民族地区）网络研修 与园本研修整合培训即将告一段落。很有幸能成为“国培计划（2016）－贵州省少数民族地区乡村幼儿园教师网络研修与园本研修整合培训”毕节市大方县1坊坊主，在此，深深感谢省教育厅领导信任，感谢贵州电视台网络培训的老师不厌其烦的答疑，向辛勤工作的专家、领导、积极上进的学员，道一声“你们辛苦了！”培训期间，我和我的学员共同进步，一起成长。培训即将结束之际，对我班“国培”情况进行总结。</a:t>
            </a:r>
            <a:endParaRPr lang="zh-CN" altLang="en-US" sz="2400" b="1"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630" y="1198880"/>
            <a:ext cx="7447915" cy="4824095"/>
          </a:xfrm>
        </p:spPr>
        <p:txBody>
          <a:bodyPr/>
          <a:p>
            <a:pPr marL="0" indent="0">
              <a:buNone/>
            </a:pPr>
            <a:r>
              <a:rPr lang="en-US" altLang="zh-CN" sz="2000"/>
              <a:t>    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</a:rPr>
              <a:t> </a:t>
            </a:r>
            <a:r>
              <a:rPr lang="en-US" altLang="zh-CN" sz="2400">
                <a:latin typeface="仿宋_GB2312" panose="02010609030101010101" charset="-122"/>
                <a:ea typeface="仿宋_GB2312" panose="02010609030101010101" charset="-122"/>
              </a:rPr>
              <a:t> </a:t>
            </a:r>
            <a:r>
              <a:rPr lang="zh-CN" altLang="en-US" sz="2400">
                <a:latin typeface="仿宋_GB2312" panose="02010609030101010101" charset="-122"/>
                <a:ea typeface="仿宋_GB2312" panose="02010609030101010101" charset="-122"/>
              </a:rPr>
              <a:t>当还没有集中学习时，我完全不了解作为坊主需要做些什么。集中学习后，明确了坊主的职责，进行网上学习，了解熟悉课程内容；积极进行教学研究和实践，提高自己的教学理论水平和实施新课程的能力，保障承担和胜任“国培”的辅导工作；坚持网上研修，与学员一道进行教育教学理论的学习和交流，进行教学实践的探索与反思，耐心回答学员提出的问题，认真做好辅导、指导、服务工作。负责网络班级组建，提醒学员学习进度，批改作业，传达培训阶段精神，编辑班级简报等。作为坊主的我，一方面深感责任重大，另一方面又对此次培训充满着期待。通过这次培训，我深深地感受到自己需要学习的东西太多，要不断完善自己，做一名优秀的坊主。回首几个多月来所做工作的点点滴滴，仍然历历在目。  </a:t>
            </a:r>
            <a:endParaRPr lang="zh-CN" altLang="en-US" sz="2400"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    </a:t>
            </a:r>
            <a:r>
              <a:rPr lang="en-US" altLang="zh-CN" sz="2400">
                <a:latin typeface="仿宋_GB2312" panose="02010609030101010101" charset="-122"/>
                <a:ea typeface="仿宋_GB2312" panose="02010609030101010101" charset="-122"/>
              </a:rPr>
              <a:t> </a:t>
            </a:r>
            <a:r>
              <a:rPr lang="zh-CN" altLang="en-US" sz="2400">
                <a:latin typeface="仿宋_GB2312" panose="02010609030101010101" charset="-122"/>
                <a:ea typeface="仿宋_GB2312" panose="02010609030101010101" charset="-122"/>
              </a:rPr>
              <a:t>为了让学员一进入班级就明白自己要做什么、该怎么做，达到什么学习要求等，开班前，我就建立了本坊的班级QQ群，在群中指导学员观看学员操作手册、培训要求、考核要求、学习进度安排等资料，以“班级公告”、“QQ群通知”、短息提醒、电话提醒等形式告知学员，使学员较快地进入了学习状态，收到了较好效果。  </a:t>
            </a:r>
            <a:endParaRPr lang="zh-CN" altLang="en-US" sz="2400"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lnSpc>
                <a:spcPct val="150000"/>
              </a:lnSpc>
              <a:buNone/>
            </a:pPr>
            <a:endParaRPr sz="2000" b="1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1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  </a:t>
            </a:r>
            <a:r>
              <a:rPr lang="zh-CN" altLang="en-US" sz="2400" b="1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  作为坊主，在更多意义上就是在研修过程中，提醒掉队的学员、督促因为工作繁忙而耽搁了学习的学员、鼓励因为学习行程太长而有些心理抗拒的学员。因此，充分利用好消息管理、班级公告等平台，挖掘相关资源，出好每一期的简报，通报学情、提醒学习进度、推出优秀学员等等。 截止2016年12月15日为止，我坊学员总数124人，实际在线学习122人，学习合格率达100%，所有教师都认真的完成了学习任务。  </a:t>
            </a:r>
            <a:endParaRPr lang="zh-CN" altLang="en-US" sz="2400" b="1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</p:txBody>
      </p:sp>
      <p:sp>
        <p:nvSpPr>
          <p:cNvPr id="4" name="标题 3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/>
          <p:nvPr>
            <p:ph type="ctrTitle"/>
          </p:nvPr>
        </p:nvSpPr>
        <p:spPr>
          <a:xfrm>
            <a:off x="827405" y="3069114"/>
            <a:ext cx="7772400" cy="640080"/>
          </a:xfrm>
        </p:spPr>
        <p:txBody>
          <a:bodyPr/>
          <a:p>
            <a:pPr algn="l"/>
            <a:r>
              <a:rPr lang="en-US" altLang="zh-CN" dirty="0">
                <a:solidFill>
                  <a:schemeClr val="accent2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          </a:t>
            </a:r>
            <a:r>
              <a:rPr lang="zh-CN" altLang="en-US" dirty="0">
                <a:solidFill>
                  <a:schemeClr val="accent2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坚持就是胜利！</a:t>
            </a:r>
            <a:endParaRPr lang="zh-CN" altLang="en-US" dirty="0">
              <a:solidFill>
                <a:schemeClr val="accent2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  <p:bldP spid="3" grpId="4"/>
      <p:bldP spid="3" grpId="5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B8C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B6C5DC"/>
      </a:accent5>
      <a:accent6>
        <a:srgbClr val="2D2D89"/>
      </a:accent6>
      <a:hlink>
        <a:srgbClr val="002850"/>
      </a:hlink>
      <a:folHlink>
        <a:srgbClr val="66B2FE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B8CC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6C5DC"/>
        </a:accent5>
        <a:accent6>
          <a:srgbClr val="2D2D89"/>
        </a:accent6>
        <a:hlink>
          <a:srgbClr val="002850"/>
        </a:hlink>
        <a:folHlink>
          <a:srgbClr val="66B2F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WPS 演示</Application>
  <PresentationFormat/>
  <Paragraphs>38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黑体</vt:lpstr>
      <vt:lpstr>仿宋</vt:lpstr>
      <vt:lpstr>华文彩云</vt:lpstr>
      <vt:lpstr>仿宋_GB2312</vt:lpstr>
      <vt:lpstr>Wingdings</vt:lpstr>
      <vt:lpstr>微软雅黑</vt:lpstr>
      <vt:lpstr>Calibri</vt:lpstr>
      <vt:lpstr>默认设计模板</vt:lpstr>
      <vt:lpstr>PowerPoint 演示文稿</vt:lpstr>
      <vt:lpstr>本 期 导 航 </vt:lpstr>
      <vt:lpstr>坚持就是胜利</vt:lpstr>
      <vt:lpstr>温馨提示</vt:lpstr>
      <vt:lpstr>PowerPoint 演示文稿</vt:lpstr>
      <vt:lpstr>PowerPoint 演示文稿</vt:lpstr>
      <vt:lpstr>学员学情</vt:lpstr>
      <vt:lpstr>    知必行，行必恒，恒比达。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11</cp:revision>
  <dcterms:created xsi:type="dcterms:W3CDTF">2009-07-27T15:44:00Z</dcterms:created>
  <dcterms:modified xsi:type="dcterms:W3CDTF">2016-12-20T10:31:40Z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