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49.xml" ContentType="application/vnd.openxmlformats-officedocument.presentationml.tags+xml"/>
  <Override PartName="/ppt/tags/tag58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tags/tag56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tags/tag54.xml" ContentType="application/vnd.openxmlformats-officedocument.presentationml.tags+xml"/>
  <Override PartName="/ppt/tags/tag63.xml" ContentType="application/vnd.openxmlformats-officedocument.presentationml.tags+xml"/>
  <Override PartName="/docProps/custom.xml" ContentType="application/vnd.openxmlformats-officedocument.custom-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52.xml" ContentType="application/vnd.openxmlformats-officedocument.presentationml.tags+xml"/>
  <Override PartName="/ppt/tags/tag61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tags/tag59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Default Extension="wdp" ContentType="image/vnd.ms-photo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79" r:id="rId12"/>
    <p:sldId id="276" r:id="rId13"/>
    <p:sldId id="275" r:id="rId14"/>
    <p:sldId id="280" r:id="rId15"/>
    <p:sldId id="267" r:id="rId16"/>
    <p:sldId id="268" r:id="rId17"/>
    <p:sldId id="269" r:id="rId18"/>
    <p:sldId id="278" r:id="rId19"/>
    <p:sldId id="273" r:id="rId20"/>
    <p:sldId id="271" r:id="rId21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CC"/>
    <a:srgbClr val="FF9900"/>
    <a:srgbClr val="CC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89" autoAdjust="0"/>
    <p:restoredTop sz="94660"/>
  </p:normalViewPr>
  <p:slideViewPr>
    <p:cSldViewPr>
      <p:cViewPr>
        <p:scale>
          <a:sx n="75" d="100"/>
          <a:sy n="75" d="100"/>
        </p:scale>
        <p:origin x="-1234" y="-235"/>
      </p:cViewPr>
      <p:guideLst>
        <p:guide orient="horz" pos="2114"/>
        <p:guide pos="38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2022/8/31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2022/8/31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2022/8/31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2022/8/31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2022/8/31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2022/8/31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2022/8/31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2022/8/31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2022/8/31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pPr/>
              <a:t>2022/8/31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2022/8/31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9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2022/8/31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image9.wdp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microsoft.com/office/2007/relationships/hdphoto" Target="../media/image1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microsoft.com/office/2007/relationships/hdphoto" Target="../media/image7.wdp"/><Relationship Id="rId11" Type="http://schemas.openxmlformats.org/officeDocument/2006/relationships/image" Target="../media/image9.png"/><Relationship Id="rId5" Type="http://schemas.openxmlformats.org/officeDocument/2006/relationships/image" Target="../media/image5.png"/><Relationship Id="rId10" Type="http://schemas.openxmlformats.org/officeDocument/2006/relationships/image" Target="../media/image8.png"/><Relationship Id="rId4" Type="http://schemas.microsoft.com/office/2007/relationships/hdphoto" Target="../media/image5.wdp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41702" y="1772818"/>
            <a:ext cx="8458200" cy="1222375"/>
          </a:xfrm>
        </p:spPr>
        <p:txBody>
          <a:bodyPr>
            <a:normAutofit/>
          </a:bodyPr>
          <a:lstStyle/>
          <a:p>
            <a:r>
              <a:rPr lang="zh-CN" altLang="en-US" sz="42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第二十一章   一元二次方程</a:t>
            </a:r>
            <a:endParaRPr lang="zh-CN" altLang="en-US" sz="4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209800" y="3323575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US" altLang="zh-CN" sz="38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21.1  </a:t>
            </a:r>
            <a:r>
              <a:rPr lang="zh-CN" altLang="en-US" sz="38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一元二次方程</a:t>
            </a:r>
            <a:endParaRPr lang="zh-CN" altLang="en-US" sz="38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981200" y="548640"/>
            <a:ext cx="8343900" cy="5831840"/>
          </a:xfrm>
        </p:spPr>
        <p:txBody>
          <a:bodyPr>
            <a:normAutofit/>
          </a:bodyPr>
          <a:lstStyle/>
          <a:p>
            <a:pPr marL="109855" indent="0">
              <a:lnSpc>
                <a:spcPct val="160000"/>
              </a:lnSpc>
              <a:buNone/>
            </a:pPr>
            <a:r>
              <a:rPr lang="zh-CN" altLang="en-US" dirty="0"/>
              <a:t> </a:t>
            </a:r>
            <a:r>
              <a:rPr lang="zh-CN" altLang="en-US" dirty="0" smtClean="0"/>
              <a:t>           </a:t>
            </a:r>
            <a:r>
              <a:rPr lang="zh-CN" altLang="en-US" sz="2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将方程</a:t>
            </a:r>
            <a:r>
              <a:rPr lang="en-US" altLang="zh-CN" sz="2200" dirty="0" smtClean="0">
                <a:ea typeface="宋体" panose="02010600030101010101" pitchFamily="2" charset="-122"/>
              </a:rPr>
              <a:t>3</a:t>
            </a:r>
            <a:r>
              <a:rPr lang="en-US" altLang="zh-CN" sz="2200" i="1" dirty="0">
                <a:ea typeface="宋体" panose="02010600030101010101" pitchFamily="2" charset="-122"/>
              </a:rPr>
              <a:t>x</a:t>
            </a:r>
            <a:r>
              <a:rPr lang="zh-CN" altLang="en-US" sz="2200" dirty="0" smtClean="0">
                <a:ea typeface="宋体" panose="02010600030101010101" pitchFamily="2" charset="-122"/>
              </a:rPr>
              <a:t>（</a:t>
            </a:r>
            <a:r>
              <a:rPr lang="en-US" altLang="zh-CN" sz="2200" i="1" dirty="0">
                <a:ea typeface="宋体" panose="02010600030101010101" pitchFamily="2" charset="-122"/>
              </a:rPr>
              <a:t>x-</a:t>
            </a:r>
            <a:r>
              <a:rPr lang="en-US" altLang="zh-CN" sz="2200" dirty="0">
                <a:ea typeface="宋体" panose="02010600030101010101" pitchFamily="2" charset="-122"/>
              </a:rPr>
              <a:t>1</a:t>
            </a:r>
            <a:r>
              <a:rPr lang="zh-CN" altLang="en-US" sz="2200" dirty="0" smtClean="0">
                <a:ea typeface="宋体" panose="02010600030101010101" pitchFamily="2" charset="-122"/>
              </a:rPr>
              <a:t>）</a:t>
            </a:r>
            <a:r>
              <a:rPr lang="en-US" altLang="zh-CN" sz="2200" dirty="0" smtClean="0">
                <a:ea typeface="宋体" panose="02010600030101010101" pitchFamily="2" charset="-122"/>
              </a:rPr>
              <a:t>=5</a:t>
            </a:r>
            <a:r>
              <a:rPr lang="zh-CN" altLang="en-US" sz="2200" dirty="0" smtClean="0">
                <a:ea typeface="宋体" panose="02010600030101010101" pitchFamily="2" charset="-122"/>
              </a:rPr>
              <a:t>（</a:t>
            </a:r>
            <a:r>
              <a:rPr lang="en-US" altLang="zh-CN" sz="2200" i="1" dirty="0">
                <a:ea typeface="宋体" panose="02010600030101010101" pitchFamily="2" charset="-122"/>
              </a:rPr>
              <a:t>x</a:t>
            </a:r>
            <a:r>
              <a:rPr lang="en-US" altLang="zh-CN" sz="2200" dirty="0" smtClean="0">
                <a:ea typeface="宋体" panose="02010600030101010101" pitchFamily="2" charset="-122"/>
              </a:rPr>
              <a:t>+2</a:t>
            </a:r>
            <a:r>
              <a:rPr lang="zh-CN" altLang="en-US" sz="2200" dirty="0" smtClean="0">
                <a:ea typeface="宋体" panose="02010600030101010101" pitchFamily="2" charset="-122"/>
              </a:rPr>
              <a:t>）</a:t>
            </a:r>
            <a:r>
              <a:rPr lang="zh-CN" altLang="en-US" sz="2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化成一元二次方程的一般形式，并写出其中的二次项系数、一次项系数和常数项</a:t>
            </a:r>
            <a:r>
              <a:rPr lang="en-US" altLang="zh-CN" sz="2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marL="109855" indent="0">
              <a:lnSpc>
                <a:spcPct val="160000"/>
              </a:lnSpc>
              <a:buNone/>
            </a:pPr>
            <a:r>
              <a:rPr lang="zh-CN" altLang="en-US" sz="2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解：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去括号，得</a:t>
            </a:r>
            <a:r>
              <a:rPr lang="en-US" altLang="zh-CN" sz="2200" dirty="0">
                <a:ea typeface="宋体" panose="02010600030101010101" pitchFamily="2" charset="-122"/>
              </a:rPr>
              <a:t>3</a:t>
            </a:r>
            <a:r>
              <a:rPr lang="en-US" altLang="zh-CN" sz="2200" i="1" dirty="0">
                <a:ea typeface="宋体" panose="02010600030101010101" pitchFamily="2" charset="-122"/>
              </a:rPr>
              <a:t>x</a:t>
            </a:r>
            <a:r>
              <a:rPr lang="en-US" altLang="zh-CN" sz="2200" baseline="30000" dirty="0">
                <a:ea typeface="宋体" panose="02010600030101010101" pitchFamily="2" charset="-122"/>
              </a:rPr>
              <a:t>2</a:t>
            </a:r>
            <a:r>
              <a:rPr lang="en-US" altLang="zh-CN" sz="2200" dirty="0">
                <a:ea typeface="宋体" panose="02010600030101010101" pitchFamily="2" charset="-122"/>
              </a:rPr>
              <a:t>-3</a:t>
            </a:r>
            <a:r>
              <a:rPr lang="en-US" altLang="zh-CN" sz="2200" i="1" dirty="0">
                <a:ea typeface="宋体" panose="02010600030101010101" pitchFamily="2" charset="-122"/>
              </a:rPr>
              <a:t>x</a:t>
            </a:r>
            <a:r>
              <a:rPr lang="en-US" altLang="zh-CN" sz="2200" dirty="0">
                <a:ea typeface="宋体" panose="02010600030101010101" pitchFamily="2" charset="-122"/>
              </a:rPr>
              <a:t>=5</a:t>
            </a:r>
            <a:r>
              <a:rPr lang="en-US" altLang="zh-CN" sz="2200" i="1" dirty="0">
                <a:ea typeface="宋体" panose="02010600030101010101" pitchFamily="2" charset="-122"/>
              </a:rPr>
              <a:t>x</a:t>
            </a:r>
            <a:r>
              <a:rPr lang="en-US" altLang="zh-CN" sz="2200" dirty="0">
                <a:ea typeface="宋体" panose="02010600030101010101" pitchFamily="2" charset="-122"/>
              </a:rPr>
              <a:t>+10</a:t>
            </a:r>
            <a:r>
              <a:rPr lang="en-US" altLang="zh-CN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  <a:p>
            <a:pPr marL="109855" indent="0">
              <a:lnSpc>
                <a:spcPct val="160000"/>
              </a:lnSpc>
              <a:buNone/>
            </a:pP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移项、合并同类项，得一元二次方程的一般形式</a:t>
            </a:r>
            <a:endParaRPr lang="en-US" altLang="zh-CN" sz="22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109855" indent="0">
              <a:lnSpc>
                <a:spcPct val="160000"/>
              </a:lnSpc>
              <a:buNone/>
            </a:pPr>
            <a:r>
              <a:rPr lang="en-US" altLang="zh-CN" sz="2200" dirty="0">
                <a:ea typeface="宋体" panose="02010600030101010101" pitchFamily="2" charset="-122"/>
              </a:rPr>
              <a:t>3</a:t>
            </a:r>
            <a:r>
              <a:rPr lang="en-US" altLang="zh-CN" sz="2200" i="1" dirty="0">
                <a:ea typeface="宋体" panose="02010600030101010101" pitchFamily="2" charset="-122"/>
              </a:rPr>
              <a:t>x</a:t>
            </a:r>
            <a:r>
              <a:rPr lang="en-US" altLang="zh-CN" sz="2200" baseline="30000" dirty="0">
                <a:ea typeface="宋体" panose="02010600030101010101" pitchFamily="2" charset="-122"/>
              </a:rPr>
              <a:t>2</a:t>
            </a:r>
            <a:r>
              <a:rPr lang="en-US" altLang="zh-CN" sz="2200" dirty="0">
                <a:ea typeface="宋体" panose="02010600030101010101" pitchFamily="2" charset="-122"/>
              </a:rPr>
              <a:t>-8</a:t>
            </a:r>
            <a:r>
              <a:rPr lang="en-US" altLang="zh-CN" sz="2200" i="1" dirty="0">
                <a:ea typeface="宋体" panose="02010600030101010101" pitchFamily="2" charset="-122"/>
              </a:rPr>
              <a:t>x</a:t>
            </a:r>
            <a:r>
              <a:rPr lang="en-US" altLang="zh-CN" sz="2200" dirty="0">
                <a:ea typeface="宋体" panose="02010600030101010101" pitchFamily="2" charset="-122"/>
              </a:rPr>
              <a:t>-10=0</a:t>
            </a:r>
            <a:r>
              <a:rPr lang="en-US" altLang="zh-CN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  <a:p>
            <a:pPr marL="109855" indent="0">
              <a:lnSpc>
                <a:spcPct val="160000"/>
              </a:lnSpc>
              <a:buNone/>
            </a:pP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其中二次项系数为</a:t>
            </a:r>
            <a:r>
              <a:rPr lang="en-US" altLang="zh-CN" sz="2200" dirty="0">
                <a:ea typeface="宋体" panose="02010600030101010101" pitchFamily="2" charset="-122"/>
              </a:rPr>
              <a:t>3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，一次项系数为</a:t>
            </a:r>
            <a:r>
              <a:rPr lang="en-US" altLang="zh-CN" sz="2200" dirty="0">
                <a:ea typeface="宋体" panose="02010600030101010101" pitchFamily="2" charset="-122"/>
              </a:rPr>
              <a:t>-8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，常数项为</a:t>
            </a:r>
            <a:r>
              <a:rPr lang="en-US" altLang="zh-CN" sz="2200" dirty="0">
                <a:ea typeface="宋体" panose="02010600030101010101" pitchFamily="2" charset="-122"/>
              </a:rPr>
              <a:t>-10</a:t>
            </a:r>
            <a:r>
              <a:rPr lang="en-US" altLang="zh-CN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  <a:p>
            <a:pPr marL="109855" indent="0">
              <a:lnSpc>
                <a:spcPct val="160000"/>
              </a:lnSpc>
              <a:buNone/>
            </a:pPr>
            <a:r>
              <a:rPr lang="zh-CN" altLang="en-US" sz="24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  </a:t>
            </a:r>
            <a:endParaRPr lang="en-US" altLang="zh-CN" sz="22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1998310" y="678953"/>
            <a:ext cx="1081462" cy="404563"/>
          </a:xfrm>
          <a:prstGeom prst="ellipse">
            <a:avLst/>
          </a:prstGeom>
          <a:solidFill>
            <a:srgbClr val="FF33CC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chemeClr val="tx1"/>
                </a:solidFill>
                <a:latin typeface="+mn-ea"/>
              </a:rPr>
              <a:t>例</a:t>
            </a:r>
            <a:r>
              <a:rPr lang="en-US" altLang="zh-CN" sz="2400" b="1" dirty="0">
                <a:solidFill>
                  <a:schemeClr val="tx1"/>
                </a:solidFill>
                <a:latin typeface="+mn-ea"/>
              </a:rPr>
              <a:t>3</a:t>
            </a:r>
            <a:endParaRPr lang="zh-CN" altLang="en-US" sz="2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6744583" y="3934837"/>
            <a:ext cx="288032" cy="36004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8473003" y="3935090"/>
            <a:ext cx="402357" cy="36004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箭头连接符 7"/>
          <p:cNvCxnSpPr>
            <a:stCxn id="5" idx="0"/>
          </p:cNvCxnSpPr>
          <p:nvPr/>
        </p:nvCxnSpPr>
        <p:spPr>
          <a:xfrm flipV="1">
            <a:off x="6888797" y="3020690"/>
            <a:ext cx="1669415" cy="914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>
            <a:stCxn id="6" idx="0"/>
          </p:cNvCxnSpPr>
          <p:nvPr/>
        </p:nvCxnSpPr>
        <p:spPr>
          <a:xfrm flipV="1">
            <a:off x="8674181" y="2983860"/>
            <a:ext cx="86360" cy="95123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圆角矩形 10"/>
          <p:cNvSpPr/>
          <p:nvPr/>
        </p:nvSpPr>
        <p:spPr>
          <a:xfrm>
            <a:off x="8261441" y="2276872"/>
            <a:ext cx="1512168" cy="719509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包括前面的符号！</a:t>
            </a:r>
            <a:endParaRPr lang="zh-CN" altLang="en-US" sz="200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135560" y="4488071"/>
            <a:ext cx="6480721" cy="1891665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0000FF"/>
                </a:solidFill>
                <a:latin typeface="+mj-ea"/>
                <a:ea typeface="+mj-ea"/>
                <a:cs typeface="Times New Roman" panose="02020603050405020304" pitchFamily="18" charset="0"/>
              </a:rPr>
              <a:t>【</a:t>
            </a:r>
            <a:r>
              <a:rPr lang="zh-CN" altLang="en-US" b="1" dirty="0">
                <a:solidFill>
                  <a:srgbClr val="0000FF"/>
                </a:solidFill>
                <a:latin typeface="+mj-ea"/>
                <a:ea typeface="+mj-ea"/>
                <a:cs typeface="Times New Roman" panose="02020603050405020304" pitchFamily="18" charset="0"/>
              </a:rPr>
              <a:t>注意</a:t>
            </a:r>
            <a:r>
              <a:rPr lang="en-US" altLang="zh-CN" b="1" dirty="0" smtClean="0">
                <a:solidFill>
                  <a:srgbClr val="0000FF"/>
                </a:solidFill>
                <a:latin typeface="+mj-ea"/>
                <a:ea typeface="+mj-ea"/>
                <a:cs typeface="Times New Roman" panose="02020603050405020304" pitchFamily="18" charset="0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(1</a:t>
            </a:r>
            <a:r>
              <a:rPr lang="zh-CN" altLang="en-US" sz="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）将</a:t>
            </a:r>
            <a:r>
              <a:rPr lang="zh-CN" altLang="en-US" sz="2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一元二次方程化成一般形式时，通常要将首项化负为正</a:t>
            </a:r>
            <a:r>
              <a:rPr lang="zh-CN" altLang="en-US" sz="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，化分</a:t>
            </a:r>
            <a:r>
              <a:rPr lang="zh-CN" altLang="en-US" sz="2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为</a:t>
            </a:r>
            <a:r>
              <a:rPr lang="zh-CN" altLang="en-US" sz="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整</a:t>
            </a:r>
            <a:r>
              <a:rPr lang="zh-CN" altLang="en-US" sz="2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000" b="1" dirty="0" smtClean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(2)</a:t>
            </a:r>
            <a:r>
              <a:rPr lang="zh-CN" altLang="en-US" sz="2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系数和项均包含前面的符号</a:t>
            </a:r>
            <a:r>
              <a:rPr lang="en-US" altLang="zh-CN" sz="2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endParaRPr lang="zh-CN" altLang="en-US" sz="2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11" grpId="0" bldLvl="0" animBg="1"/>
      <p:bldP spid="17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19536" y="908720"/>
            <a:ext cx="8136904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855" indent="0">
              <a:lnSpc>
                <a:spcPct val="200000"/>
              </a:lnSpc>
              <a:buNone/>
            </a:pPr>
            <a:r>
              <a:rPr lang="en-US" altLang="zh-CN" sz="24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2135560" y="740827"/>
            <a:ext cx="1081462" cy="404563"/>
          </a:xfrm>
          <a:prstGeom prst="ellipse">
            <a:avLst/>
          </a:prstGeom>
          <a:solidFill>
            <a:srgbClr val="FF33CC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chemeClr val="tx1"/>
                </a:solidFill>
                <a:latin typeface="+mn-ea"/>
              </a:rPr>
              <a:t>例</a:t>
            </a:r>
            <a:r>
              <a:rPr lang="en-US" altLang="zh-CN" sz="2400" b="1" dirty="0">
                <a:solidFill>
                  <a:schemeClr val="tx1"/>
                </a:solidFill>
                <a:latin typeface="+mn-ea"/>
              </a:rPr>
              <a:t>4</a:t>
            </a:r>
            <a:endParaRPr lang="zh-CN" altLang="en-US" sz="2400" b="1" dirty="0">
              <a:solidFill>
                <a:schemeClr val="tx1"/>
              </a:solidFill>
              <a:latin typeface="+mn-ea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2135560" y="548680"/>
                <a:ext cx="8229600" cy="5505475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zh-CN" altLang="en-US" sz="2200" dirty="0"/>
                  <a:t> </a:t>
                </a:r>
                <a:r>
                  <a:rPr lang="zh-CN" altLang="en-US" sz="2200" dirty="0" smtClean="0"/>
                  <a:t>              </a:t>
                </a:r>
                <a:r>
                  <a:rPr lang="zh-CN" altLang="en-US" sz="2200" b="1" dirty="0" smtClean="0">
                    <a:latin typeface="宋体" panose="02010600030101010101" pitchFamily="2" charset="-122"/>
                    <a:ea typeface="宋体" panose="02010600030101010101" pitchFamily="2" charset="-122"/>
                  </a:rPr>
                  <a:t>关于</a:t>
                </a:r>
                <a:r>
                  <a:rPr lang="en-US" altLang="zh-CN" sz="22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x</a:t>
                </a:r>
                <a:r>
                  <a:rPr lang="zh-CN" altLang="en-US" sz="22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的方程</a:t>
                </a:r>
                <a:r>
                  <a:rPr lang="zh-CN" altLang="en-US" sz="2200" dirty="0">
                    <a:ea typeface="宋体" panose="02010600030101010101" pitchFamily="2" charset="-122"/>
                  </a:rPr>
                  <a:t>（</a:t>
                </a:r>
                <a:r>
                  <a:rPr lang="en-US" altLang="zh-CN" sz="2200" i="1" dirty="0">
                    <a:ea typeface="宋体" panose="02010600030101010101" pitchFamily="2" charset="-122"/>
                  </a:rPr>
                  <a:t>m</a:t>
                </a:r>
                <a:r>
                  <a:rPr lang="en-US" altLang="zh-CN" sz="2200" dirty="0">
                    <a:ea typeface="宋体" panose="02010600030101010101" pitchFamily="2" charset="-122"/>
                  </a:rPr>
                  <a:t>+2</a:t>
                </a:r>
                <a:r>
                  <a:rPr lang="zh-CN" altLang="en-US" sz="2200" dirty="0">
                    <a:ea typeface="宋体" panose="02010600030101010101" pitchFamily="2" charset="-122"/>
                  </a:rPr>
                  <a:t>）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latin typeface="Cambria Math" panose="02040503050406030204"/>
                          </a:rPr>
                        </m:ctrlPr>
                      </m:sSupPr>
                      <m:e>
                        <m:r>
                          <a:rPr lang="zh-CN" altLang="en-US" sz="2400" i="1">
                            <a:latin typeface="Cambria Math" panose="02040503050406030204"/>
                          </a:rPr>
                          <m:t>𝑥</m:t>
                        </m:r>
                      </m:e>
                      <m:sup>
                        <m:sSup>
                          <m:sSupPr>
                            <m:ctrlPr>
                              <a:rPr lang="zh-CN" altLang="en-US" sz="2400" i="1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zh-CN" altLang="en-US" sz="2400" i="1">
                                <a:latin typeface="Cambria Math" panose="02040503050406030204"/>
                              </a:rPr>
                              <m:t>𝑚</m:t>
                            </m:r>
                          </m:e>
                          <m:sup>
                            <m:r>
                              <a:rPr lang="zh-CN" altLang="en-US" sz="2400">
                                <a:latin typeface="Cambria Math" panose="02040503050406030204"/>
                              </a:rPr>
                              <m:t>2</m:t>
                            </m:r>
                          </m:sup>
                        </m:sSup>
                        <m:r>
                          <a:rPr lang="zh-CN" altLang="en-US" sz="2400">
                            <a:latin typeface="Cambria Math" panose="02040503050406030204"/>
                          </a:rPr>
                          <m:t>−</m:t>
                        </m:r>
                        <m:r>
                          <a:rPr lang="zh-CN" altLang="en-US" sz="2400">
                            <a:latin typeface="Cambria Math" panose="02040503050406030204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200" dirty="0">
                    <a:ea typeface="宋体" panose="02010600030101010101" pitchFamily="2" charset="-122"/>
                  </a:rPr>
                  <a:t>-3</a:t>
                </a:r>
                <a:r>
                  <a:rPr lang="en-US" altLang="zh-CN" sz="2200" i="1" dirty="0">
                    <a:ea typeface="宋体" panose="02010600030101010101" pitchFamily="2" charset="-122"/>
                  </a:rPr>
                  <a:t>x</a:t>
                </a:r>
                <a:r>
                  <a:rPr lang="en-US" altLang="zh-CN" sz="2200" dirty="0">
                    <a:ea typeface="宋体" panose="02010600030101010101" pitchFamily="2" charset="-122"/>
                  </a:rPr>
                  <a:t>+2=0</a:t>
                </a:r>
                <a:r>
                  <a:rPr lang="zh-CN" altLang="en-US" sz="22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是关于</a:t>
                </a:r>
                <a:r>
                  <a:rPr lang="en-US" altLang="zh-CN" sz="2200" i="1" dirty="0">
                    <a:ea typeface="宋体" panose="02010600030101010101" pitchFamily="2" charset="-122"/>
                  </a:rPr>
                  <a:t>x</a:t>
                </a:r>
                <a:r>
                  <a:rPr lang="zh-CN" altLang="en-US" sz="22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一元二次方程，则</a:t>
                </a:r>
                <a:r>
                  <a:rPr lang="en-US" altLang="zh-CN" sz="2200" i="1" dirty="0">
                    <a:ea typeface="宋体" panose="02010600030101010101" pitchFamily="2" charset="-122"/>
                  </a:rPr>
                  <a:t>m</a:t>
                </a:r>
                <a:r>
                  <a:rPr lang="en-US" altLang="zh-CN" sz="2200" dirty="0">
                    <a:ea typeface="宋体" panose="02010600030101010101" pitchFamily="2" charset="-122"/>
                  </a:rPr>
                  <a:t>=</a:t>
                </a:r>
                <a:r>
                  <a:rPr lang="en-US" altLang="zh-CN" sz="2200" b="1" u="sng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 </a:t>
                </a:r>
                <a:r>
                  <a:rPr lang="en-US" altLang="zh-CN" sz="2200" b="1" u="sng" dirty="0" smtClean="0">
                    <a:latin typeface="宋体" panose="02010600030101010101" pitchFamily="2" charset="-122"/>
                    <a:ea typeface="宋体" panose="02010600030101010101" pitchFamily="2" charset="-122"/>
                  </a:rPr>
                  <a:t>   </a:t>
                </a:r>
                <a:r>
                  <a:rPr lang="en-US" altLang="zh-CN" sz="2200" b="1" dirty="0" smtClean="0">
                    <a:latin typeface="宋体" panose="02010600030101010101" pitchFamily="2" charset="-122"/>
                    <a:ea typeface="宋体" panose="02010600030101010101" pitchFamily="2" charset="-122"/>
                  </a:rPr>
                  <a:t>.</a:t>
                </a:r>
                <a:r>
                  <a:rPr lang="en-US" altLang="zh-CN" sz="2200" b="1" u="sng" dirty="0" smtClean="0">
                    <a:latin typeface="宋体" panose="02010600030101010101" pitchFamily="2" charset="-122"/>
                    <a:ea typeface="宋体" panose="02010600030101010101" pitchFamily="2" charset="-122"/>
                  </a:rPr>
                  <a:t>  </a:t>
                </a:r>
                <a:r>
                  <a:rPr lang="en-US" altLang="zh-CN" sz="2200" b="1" dirty="0" smtClean="0">
                    <a:latin typeface="宋体" panose="02010600030101010101" pitchFamily="2" charset="-122"/>
                    <a:ea typeface="宋体" panose="02010600030101010101" pitchFamily="2" charset="-122"/>
                  </a:rPr>
                  <a:t>                        </a:t>
                </a:r>
                <a:r>
                  <a:rPr lang="en-US" altLang="zh-CN" sz="2200" b="1" u="sng" dirty="0" smtClean="0">
                    <a:latin typeface="宋体" panose="02010600030101010101" pitchFamily="2" charset="-122"/>
                    <a:ea typeface="宋体" panose="02010600030101010101" pitchFamily="2" charset="-122"/>
                  </a:rPr>
                  <a:t>               </a:t>
                </a:r>
                <a:r>
                  <a:rPr lang="en-US" altLang="zh-CN" sz="2200" b="1" dirty="0" smtClean="0">
                    <a:latin typeface="宋体" panose="02010600030101010101" pitchFamily="2" charset="-122"/>
                    <a:ea typeface="宋体" panose="02010600030101010101" pitchFamily="2" charset="-122"/>
                  </a:rPr>
                  <a:t>  </a:t>
                </a:r>
                <a:r>
                  <a:rPr lang="en-US" altLang="zh-CN" sz="2200" b="1" u="sng" dirty="0" smtClean="0">
                    <a:latin typeface="宋体" panose="02010600030101010101" pitchFamily="2" charset="-122"/>
                    <a:ea typeface="宋体" panose="02010600030101010101" pitchFamily="2" charset="-122"/>
                  </a:rPr>
                  <a:t> </a:t>
                </a:r>
                <a:endParaRPr lang="en-US" altLang="zh-CN" sz="2200" b="1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zh-CN" altLang="en-US" sz="2200" b="1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解析：</a:t>
                </a:r>
                <a:r>
                  <a:rPr lang="zh-CN" altLang="en-US" sz="22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因为</a:t>
                </a:r>
                <a:r>
                  <a:rPr lang="zh-CN" altLang="en-US" sz="2200" dirty="0">
                    <a:ea typeface="宋体" panose="02010600030101010101" pitchFamily="2" charset="-122"/>
                  </a:rPr>
                  <a:t>（</a:t>
                </a:r>
                <a:r>
                  <a:rPr lang="en-US" altLang="zh-CN" sz="2200" i="1" dirty="0">
                    <a:ea typeface="宋体" panose="02010600030101010101" pitchFamily="2" charset="-122"/>
                  </a:rPr>
                  <a:t>m</a:t>
                </a:r>
                <a:r>
                  <a:rPr lang="en-US" altLang="zh-CN" sz="2200" dirty="0">
                    <a:ea typeface="宋体" panose="02010600030101010101" pitchFamily="2" charset="-122"/>
                  </a:rPr>
                  <a:t>+2</a:t>
                </a:r>
                <a:r>
                  <a:rPr lang="zh-CN" altLang="en-US" sz="2200" dirty="0">
                    <a:ea typeface="宋体" panose="02010600030101010101" pitchFamily="2" charset="-122"/>
                  </a:rPr>
                  <a:t>）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latin typeface="Cambria Math" panose="02040503050406030204"/>
                          </a:rPr>
                        </m:ctrlPr>
                      </m:sSupPr>
                      <m:e>
                        <m:r>
                          <a:rPr lang="zh-CN" altLang="en-US" sz="2400" i="1">
                            <a:latin typeface="Cambria Math" panose="02040503050406030204"/>
                          </a:rPr>
                          <m:t>𝑥</m:t>
                        </m:r>
                      </m:e>
                      <m:sup>
                        <m:sSup>
                          <m:sSupPr>
                            <m:ctrlPr>
                              <a:rPr lang="zh-CN" altLang="en-US" sz="2400" i="1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zh-CN" altLang="en-US" sz="2400" i="1">
                                <a:latin typeface="Cambria Math" panose="02040503050406030204"/>
                              </a:rPr>
                              <m:t>𝑚</m:t>
                            </m:r>
                          </m:e>
                          <m:sup>
                            <m:r>
                              <a:rPr lang="zh-CN" altLang="en-US" sz="2400">
                                <a:latin typeface="Cambria Math" panose="02040503050406030204"/>
                              </a:rPr>
                              <m:t>2</m:t>
                            </m:r>
                          </m:sup>
                        </m:sSup>
                        <m:r>
                          <a:rPr lang="zh-CN" altLang="en-US" sz="2400">
                            <a:latin typeface="Cambria Math" panose="02040503050406030204"/>
                          </a:rPr>
                          <m:t>−</m:t>
                        </m:r>
                        <m:r>
                          <a:rPr lang="zh-CN" altLang="en-US" sz="2400">
                            <a:latin typeface="Cambria Math" panose="02040503050406030204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200" dirty="0">
                    <a:ea typeface="宋体" panose="02010600030101010101" pitchFamily="2" charset="-122"/>
                  </a:rPr>
                  <a:t>-3</a:t>
                </a:r>
                <a:r>
                  <a:rPr lang="en-US" altLang="zh-CN" sz="2200" i="1" dirty="0">
                    <a:ea typeface="宋体" panose="02010600030101010101" pitchFamily="2" charset="-122"/>
                  </a:rPr>
                  <a:t>x</a:t>
                </a:r>
                <a:r>
                  <a:rPr lang="en-US" altLang="zh-CN" sz="2200" dirty="0">
                    <a:ea typeface="宋体" panose="02010600030101010101" pitchFamily="2" charset="-122"/>
                  </a:rPr>
                  <a:t>+2=0</a:t>
                </a:r>
                <a:r>
                  <a:rPr lang="zh-CN" altLang="en-US" sz="22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是关于</a:t>
                </a:r>
                <a:r>
                  <a:rPr lang="en-US" altLang="zh-CN" sz="2200" i="1" dirty="0">
                    <a:ea typeface="宋体" panose="02010600030101010101" pitchFamily="2" charset="-122"/>
                  </a:rPr>
                  <a:t>x</a:t>
                </a:r>
                <a:r>
                  <a:rPr lang="zh-CN" altLang="en-US" sz="22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一元二次方程，</a:t>
                </a:r>
                <a:endParaRPr lang="en-US" altLang="zh-CN" sz="2200" b="1" dirty="0" smtClean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zh-CN" altLang="en-US" sz="22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所以</a:t>
                </a:r>
                <a:r>
                  <a:rPr lang="en-US" altLang="zh-CN" sz="2200" i="1" dirty="0">
                    <a:ea typeface="宋体" panose="02010600030101010101" pitchFamily="2" charset="-122"/>
                  </a:rPr>
                  <a:t>m</a:t>
                </a:r>
                <a:r>
                  <a:rPr lang="en-US" altLang="zh-CN" sz="2200" baseline="30000" dirty="0">
                    <a:ea typeface="宋体" panose="02010600030101010101" pitchFamily="2" charset="-122"/>
                  </a:rPr>
                  <a:t>2</a:t>
                </a:r>
                <a:r>
                  <a:rPr lang="en-US" altLang="zh-CN" sz="2200" dirty="0">
                    <a:ea typeface="宋体" panose="02010600030101010101" pitchFamily="2" charset="-122"/>
                  </a:rPr>
                  <a:t>-2=2.</a:t>
                </a:r>
                <a:endParaRPr lang="en-US" altLang="zh-CN" sz="2200" dirty="0">
                  <a:ea typeface="宋体" panose="02010600030101010101" pitchFamily="2" charset="-122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zh-CN" altLang="en-US" sz="22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所以</a:t>
                </a:r>
                <a:r>
                  <a:rPr lang="en-US" altLang="zh-CN" sz="2200" i="1" dirty="0">
                    <a:ea typeface="宋体" panose="02010600030101010101" pitchFamily="2" charset="-122"/>
                  </a:rPr>
                  <a:t>m</a:t>
                </a:r>
                <a:r>
                  <a:rPr lang="en-US" altLang="zh-CN" sz="2200" baseline="30000" dirty="0">
                    <a:ea typeface="宋体" panose="02010600030101010101" pitchFamily="2" charset="-122"/>
                  </a:rPr>
                  <a:t>2</a:t>
                </a:r>
                <a:r>
                  <a:rPr lang="en-US" altLang="zh-CN" sz="2200" dirty="0">
                    <a:ea typeface="宋体" panose="02010600030101010101" pitchFamily="2" charset="-122"/>
                  </a:rPr>
                  <a:t>=4</a:t>
                </a:r>
                <a:r>
                  <a:rPr lang="en-US" altLang="zh-CN" sz="22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.</a:t>
                </a:r>
                <a:endParaRPr lang="en-US" altLang="zh-CN" sz="2200" b="1" dirty="0" smtClean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zh-CN" altLang="en-US" sz="22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解</a:t>
                </a:r>
                <a:r>
                  <a:rPr lang="zh-CN" altLang="en-US" sz="22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得</a:t>
                </a:r>
                <a:r>
                  <a:rPr lang="en-US" altLang="zh-CN" sz="2200" i="1" dirty="0">
                    <a:ea typeface="宋体" panose="02010600030101010101" pitchFamily="2" charset="-122"/>
                  </a:rPr>
                  <a:t>m</a:t>
                </a:r>
                <a:r>
                  <a:rPr lang="en-US" altLang="zh-CN" sz="2200" dirty="0">
                    <a:ea typeface="宋体" panose="02010600030101010101" pitchFamily="2" charset="-122"/>
                  </a:rPr>
                  <a:t>=2</a:t>
                </a:r>
                <a:r>
                  <a:rPr lang="zh-CN" altLang="en-US" sz="22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或</a:t>
                </a:r>
                <a:r>
                  <a:rPr lang="en-US" altLang="zh-CN" sz="2200" i="1" dirty="0">
                    <a:ea typeface="宋体" panose="02010600030101010101" pitchFamily="2" charset="-122"/>
                  </a:rPr>
                  <a:t>m</a:t>
                </a:r>
                <a:r>
                  <a:rPr lang="en-US" altLang="zh-CN" sz="2200" dirty="0">
                    <a:ea typeface="宋体" panose="02010600030101010101" pitchFamily="2" charset="-122"/>
                  </a:rPr>
                  <a:t>=-2</a:t>
                </a:r>
                <a:r>
                  <a:rPr lang="en-US" altLang="zh-CN" sz="22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.</a:t>
                </a:r>
                <a:endParaRPr lang="en-US" altLang="zh-CN" sz="2200" b="1" dirty="0" smtClean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zh-CN" altLang="en-US" sz="22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因为</a:t>
                </a:r>
                <a:r>
                  <a:rPr lang="en-US" altLang="zh-CN" sz="2200" i="1" dirty="0" smtClean="0">
                    <a:ea typeface="宋体" panose="02010600030101010101" pitchFamily="2" charset="-122"/>
                  </a:rPr>
                  <a:t>m</a:t>
                </a:r>
                <a:r>
                  <a:rPr lang="en-US" altLang="zh-CN" sz="2200" dirty="0" smtClean="0">
                    <a:ea typeface="宋体" panose="02010600030101010101" pitchFamily="2" charset="-122"/>
                  </a:rPr>
                  <a:t>+2</a:t>
                </a:r>
                <a:r>
                  <a:rPr lang="zh-CN" altLang="en-US" sz="2200" dirty="0" smtClean="0">
                    <a:ea typeface="宋体" panose="02010600030101010101" pitchFamily="2" charset="-122"/>
                  </a:rPr>
                  <a:t>≠</a:t>
                </a:r>
                <a:r>
                  <a:rPr lang="en-US" altLang="zh-CN" sz="2200" dirty="0" smtClean="0">
                    <a:ea typeface="宋体" panose="02010600030101010101" pitchFamily="2" charset="-122"/>
                  </a:rPr>
                  <a:t>0</a:t>
                </a:r>
                <a:r>
                  <a:rPr lang="zh-CN" altLang="en-US" sz="2200" dirty="0" smtClean="0">
                    <a:ea typeface="宋体" panose="02010600030101010101" pitchFamily="2" charset="-122"/>
                  </a:rPr>
                  <a:t>，</a:t>
                </a:r>
                <a:endParaRPr lang="en-US" altLang="zh-CN" sz="2200" dirty="0" smtClean="0">
                  <a:ea typeface="宋体" panose="02010600030101010101" pitchFamily="2" charset="-122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zh-CN" altLang="en-US" sz="22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所以</a:t>
                </a:r>
                <a:r>
                  <a:rPr lang="en-US" altLang="zh-CN" sz="2200" i="1" dirty="0" smtClean="0">
                    <a:ea typeface="宋体" panose="02010600030101010101" pitchFamily="2" charset="-122"/>
                  </a:rPr>
                  <a:t>m</a:t>
                </a:r>
                <a:r>
                  <a:rPr lang="zh-CN" altLang="en-US" sz="2200" i="1" dirty="0" smtClean="0">
                    <a:ea typeface="宋体" panose="02010600030101010101" pitchFamily="2" charset="-122"/>
                  </a:rPr>
                  <a:t>≠</a:t>
                </a:r>
                <a:r>
                  <a:rPr lang="en-US" altLang="zh-CN" sz="2200" dirty="0" smtClean="0">
                    <a:ea typeface="宋体" panose="02010600030101010101" pitchFamily="2" charset="-122"/>
                  </a:rPr>
                  <a:t>-2</a:t>
                </a:r>
                <a:endParaRPr lang="en-US" altLang="zh-CN" sz="2200" b="1" dirty="0" smtClean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zh-CN" altLang="en-US" sz="22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所以</a:t>
                </a:r>
                <a:r>
                  <a:rPr lang="en-US" altLang="zh-CN" sz="2200" i="1" dirty="0">
                    <a:ea typeface="宋体" panose="02010600030101010101" pitchFamily="2" charset="-122"/>
                  </a:rPr>
                  <a:t>m</a:t>
                </a:r>
                <a:r>
                  <a:rPr lang="en-US" altLang="zh-CN" sz="2200" dirty="0">
                    <a:ea typeface="宋体" panose="02010600030101010101" pitchFamily="2" charset="-122"/>
                  </a:rPr>
                  <a:t>=2</a:t>
                </a:r>
                <a:r>
                  <a:rPr lang="en-US" altLang="zh-CN" sz="22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.</a:t>
                </a:r>
                <a:endParaRPr lang="zh-CN" altLang="en-US" sz="22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>
          <p:sp>
            <p:nvSpPr>
              <p:cNvPr id="6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35560" y="548680"/>
                <a:ext cx="8229600" cy="5505475"/>
              </a:xfrm>
              <a:blipFill rotWithShape="1">
                <a:blip r:embed="rId2" cstate="print"/>
                <a:stretch>
                  <a:fillRect l="-1" t="-1" r="1" b="-31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矩形 7"/>
          <p:cNvSpPr/>
          <p:nvPr/>
        </p:nvSpPr>
        <p:spPr>
          <a:xfrm>
            <a:off x="4584372" y="1268929"/>
            <a:ext cx="49763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rgbClr val="FF0000"/>
                </a:solidFill>
              </a:rPr>
              <a:t>2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0" name="圆角矩形标注 9"/>
          <p:cNvSpPr/>
          <p:nvPr/>
        </p:nvSpPr>
        <p:spPr>
          <a:xfrm>
            <a:off x="4656423" y="3572255"/>
            <a:ext cx="4538848" cy="1328528"/>
          </a:xfrm>
          <a:prstGeom prst="wedgeRoundRectCallout">
            <a:avLst>
              <a:gd name="adj1" fmla="val -67182"/>
              <a:gd name="adj2" fmla="val 3394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当二次项系数含有字母时，一定要确保二次项系数不为</a:t>
            </a:r>
            <a:r>
              <a:rPr lang="en-US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！</a:t>
            </a:r>
            <a:endParaRPr lang="zh-CN" altLang="en-US" sz="240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10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981200" y="1050965"/>
            <a:ext cx="8229600" cy="5760640"/>
          </a:xfrm>
        </p:spPr>
        <p:txBody>
          <a:bodyPr>
            <a:normAutofit/>
          </a:bodyPr>
          <a:lstStyle/>
          <a:p>
            <a:pPr marL="109855" indent="0">
              <a:buNone/>
            </a:pPr>
            <a:endParaRPr lang="en-US" altLang="zh-CN" dirty="0" smtClean="0"/>
          </a:p>
          <a:p>
            <a:pPr marL="109855" indent="0">
              <a:lnSpc>
                <a:spcPct val="150000"/>
              </a:lnSpc>
              <a:buNone/>
            </a:pPr>
            <a:r>
              <a:rPr lang="en-US" altLang="zh-CN" sz="23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2300" dirty="0" smtClean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将下列方程化成一元二次方程的一般形式，并写出其中的二次项系数、一次项系数和常数项</a:t>
            </a:r>
            <a:r>
              <a:rPr lang="en-US" altLang="zh-CN" sz="2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marL="109855" indent="0">
              <a:lnSpc>
                <a:spcPct val="150000"/>
              </a:lnSpc>
              <a:buNone/>
            </a:pPr>
            <a:r>
              <a:rPr lang="zh-CN" altLang="en-US" sz="2200" dirty="0" smtClean="0">
                <a:ea typeface="宋体" panose="02010600030101010101" pitchFamily="2" charset="-122"/>
              </a:rPr>
              <a:t>（</a:t>
            </a:r>
            <a:r>
              <a:rPr lang="en-US" altLang="zh-CN" sz="2200" dirty="0" smtClean="0">
                <a:ea typeface="宋体" panose="02010600030101010101" pitchFamily="2" charset="-122"/>
              </a:rPr>
              <a:t>1</a:t>
            </a:r>
            <a:r>
              <a:rPr lang="zh-CN" altLang="en-US" sz="2200" dirty="0" smtClean="0">
                <a:ea typeface="宋体" panose="02010600030101010101" pitchFamily="2" charset="-122"/>
              </a:rPr>
              <a:t>）（</a:t>
            </a:r>
            <a:r>
              <a:rPr lang="en-US" altLang="zh-CN" sz="2200" i="1" dirty="0" smtClean="0">
                <a:ea typeface="宋体" panose="02010600030101010101" pitchFamily="2" charset="-122"/>
              </a:rPr>
              <a:t>x</a:t>
            </a:r>
            <a:r>
              <a:rPr lang="en-US" altLang="zh-CN" sz="2200" dirty="0" smtClean="0">
                <a:ea typeface="宋体" panose="02010600030101010101" pitchFamily="2" charset="-122"/>
              </a:rPr>
              <a:t>+3</a:t>
            </a:r>
            <a:r>
              <a:rPr lang="zh-CN" altLang="en-US" sz="2200" dirty="0">
                <a:ea typeface="宋体" panose="02010600030101010101" pitchFamily="2" charset="-122"/>
              </a:rPr>
              <a:t>）（</a:t>
            </a:r>
            <a:r>
              <a:rPr lang="en-US" altLang="zh-CN" sz="2200" i="1" dirty="0">
                <a:ea typeface="宋体" panose="02010600030101010101" pitchFamily="2" charset="-122"/>
              </a:rPr>
              <a:t>x</a:t>
            </a:r>
            <a:r>
              <a:rPr lang="en-US" altLang="zh-CN" sz="2200" dirty="0">
                <a:ea typeface="宋体" panose="02010600030101010101" pitchFamily="2" charset="-122"/>
              </a:rPr>
              <a:t>-3</a:t>
            </a:r>
            <a:r>
              <a:rPr lang="zh-CN" altLang="en-US" sz="2200" dirty="0">
                <a:ea typeface="宋体" panose="02010600030101010101" pitchFamily="2" charset="-122"/>
              </a:rPr>
              <a:t>）</a:t>
            </a:r>
            <a:r>
              <a:rPr lang="en-US" altLang="zh-CN" sz="2200" dirty="0">
                <a:ea typeface="宋体" panose="02010600030101010101" pitchFamily="2" charset="-122"/>
              </a:rPr>
              <a:t>=</a:t>
            </a:r>
            <a:r>
              <a:rPr lang="en-US" altLang="zh-CN" sz="2200" dirty="0" smtClean="0">
                <a:ea typeface="宋体" panose="02010600030101010101" pitchFamily="2" charset="-122"/>
              </a:rPr>
              <a:t>2</a:t>
            </a:r>
            <a:r>
              <a:rPr lang="en-US" altLang="zh-CN" sz="2200" i="1" dirty="0" smtClean="0">
                <a:ea typeface="宋体" panose="02010600030101010101" pitchFamily="2" charset="-122"/>
              </a:rPr>
              <a:t>x</a:t>
            </a:r>
            <a:r>
              <a:rPr lang="zh-CN" altLang="en-US" sz="2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；      </a:t>
            </a:r>
            <a:r>
              <a:rPr lang="zh-CN" altLang="en-US" sz="2200" dirty="0">
                <a:ea typeface="宋体" panose="02010600030101010101" pitchFamily="2" charset="-122"/>
              </a:rPr>
              <a:t>（</a:t>
            </a:r>
            <a:r>
              <a:rPr lang="en-US" altLang="zh-CN" sz="2200" dirty="0">
                <a:ea typeface="宋体" panose="02010600030101010101" pitchFamily="2" charset="-122"/>
              </a:rPr>
              <a:t>2</a:t>
            </a:r>
            <a:r>
              <a:rPr lang="zh-CN" altLang="en-US" sz="2200" dirty="0">
                <a:ea typeface="宋体" panose="02010600030101010101" pitchFamily="2" charset="-122"/>
              </a:rPr>
              <a:t>）（</a:t>
            </a:r>
            <a:r>
              <a:rPr lang="en-US" altLang="zh-CN" sz="2200" i="1" dirty="0">
                <a:ea typeface="宋体" panose="02010600030101010101" pitchFamily="2" charset="-122"/>
              </a:rPr>
              <a:t>x</a:t>
            </a:r>
            <a:r>
              <a:rPr lang="en-US" altLang="zh-CN" sz="2200" dirty="0">
                <a:ea typeface="宋体" panose="02010600030101010101" pitchFamily="2" charset="-122"/>
              </a:rPr>
              <a:t>-3</a:t>
            </a:r>
            <a:r>
              <a:rPr lang="zh-CN" altLang="en-US" sz="2200" dirty="0">
                <a:ea typeface="宋体" panose="02010600030101010101" pitchFamily="2" charset="-122"/>
              </a:rPr>
              <a:t>）</a:t>
            </a:r>
            <a:r>
              <a:rPr lang="en-US" altLang="zh-CN" sz="2200" baseline="30000" dirty="0">
                <a:ea typeface="宋体" panose="02010600030101010101" pitchFamily="2" charset="-122"/>
              </a:rPr>
              <a:t>2</a:t>
            </a:r>
            <a:r>
              <a:rPr lang="en-US" altLang="zh-CN" sz="2200" dirty="0">
                <a:ea typeface="宋体" panose="02010600030101010101" pitchFamily="2" charset="-122"/>
              </a:rPr>
              <a:t>+5=6</a:t>
            </a:r>
            <a:r>
              <a:rPr lang="en-US" altLang="zh-CN" sz="2200" i="1" dirty="0">
                <a:ea typeface="宋体" panose="02010600030101010101" pitchFamily="2" charset="-122"/>
              </a:rPr>
              <a:t>x</a:t>
            </a:r>
            <a:r>
              <a:rPr lang="en-US" altLang="zh-CN" sz="2200" dirty="0">
                <a:ea typeface="宋体" panose="02010600030101010101" pitchFamily="2" charset="-122"/>
              </a:rPr>
              <a:t>.</a:t>
            </a:r>
          </a:p>
          <a:p>
            <a:pPr marL="109855" indent="0">
              <a:lnSpc>
                <a:spcPct val="150000"/>
              </a:lnSpc>
              <a:buNone/>
            </a:pPr>
            <a:r>
              <a:rPr lang="zh-CN" altLang="en-US" sz="2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解：</a:t>
            </a:r>
            <a:endParaRPr lang="en-US" altLang="zh-CN" sz="2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207570" y="1122973"/>
            <a:ext cx="1714583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跟踪练习</a:t>
            </a:r>
            <a:endParaRPr lang="zh-CN" altLang="en-US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951984" y="4144258"/>
            <a:ext cx="3312368" cy="2520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noFill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11624" y="3117594"/>
            <a:ext cx="3096344" cy="26138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ea typeface="楷体" panose="02010609060101010101" pitchFamily="49" charset="-122"/>
              </a:rPr>
              <a:t>（</a:t>
            </a:r>
            <a:r>
              <a:rPr lang="en-US" altLang="zh-CN" sz="2000" dirty="0" smtClean="0">
                <a:solidFill>
                  <a:schemeClr val="tx1"/>
                </a:solidFill>
                <a:ea typeface="楷体" panose="02010609060101010101" pitchFamily="49" charset="-122"/>
              </a:rPr>
              <a:t>1</a:t>
            </a:r>
            <a:r>
              <a:rPr lang="zh-CN" altLang="en-US" sz="2000" dirty="0" smtClean="0">
                <a:solidFill>
                  <a:schemeClr val="tx1"/>
                </a:solidFill>
                <a:ea typeface="楷体" panose="02010609060101010101" pitchFamily="49" charset="-122"/>
              </a:rPr>
              <a:t>）</a:t>
            </a:r>
            <a:r>
              <a:rPr lang="zh-CN" altLang="en-US" sz="2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去括号，得</a:t>
            </a:r>
            <a:r>
              <a:rPr lang="en-US" altLang="zh-CN" sz="2200" i="1" dirty="0">
                <a:solidFill>
                  <a:schemeClr val="tx1"/>
                </a:solidFill>
                <a:ea typeface="宋体" panose="02010600030101010101" pitchFamily="2" charset="-122"/>
              </a:rPr>
              <a:t>x</a:t>
            </a:r>
            <a:r>
              <a:rPr lang="en-US" altLang="zh-CN" sz="2200" baseline="30000" dirty="0">
                <a:solidFill>
                  <a:schemeClr val="tx1"/>
                </a:solidFill>
                <a:ea typeface="宋体" panose="02010600030101010101" pitchFamily="2" charset="-122"/>
              </a:rPr>
              <a:t>2</a:t>
            </a:r>
            <a:r>
              <a:rPr lang="en-US" altLang="zh-CN" sz="2200" dirty="0">
                <a:solidFill>
                  <a:schemeClr val="tx1"/>
                </a:solidFill>
                <a:ea typeface="宋体" panose="02010600030101010101" pitchFamily="2" charset="-122"/>
              </a:rPr>
              <a:t>-9=2</a:t>
            </a:r>
            <a:r>
              <a:rPr lang="en-US" altLang="zh-CN" sz="2200" i="1" dirty="0">
                <a:solidFill>
                  <a:schemeClr val="tx1"/>
                </a:solidFill>
                <a:ea typeface="宋体" panose="02010600030101010101" pitchFamily="2" charset="-122"/>
              </a:rPr>
              <a:t>x</a:t>
            </a:r>
            <a:r>
              <a:rPr lang="en-US" altLang="zh-CN" sz="2200" dirty="0">
                <a:solidFill>
                  <a:schemeClr val="tx1"/>
                </a:solidFill>
                <a:ea typeface="宋体" panose="02010600030101010101" pitchFamily="2" charset="-122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移项，得</a:t>
            </a:r>
            <a:r>
              <a:rPr lang="en-US" altLang="zh-CN" sz="2200" i="1" dirty="0">
                <a:solidFill>
                  <a:schemeClr val="tx1"/>
                </a:solidFill>
                <a:ea typeface="宋体" panose="02010600030101010101" pitchFamily="2" charset="-122"/>
              </a:rPr>
              <a:t>x</a:t>
            </a:r>
            <a:r>
              <a:rPr lang="en-US" altLang="zh-CN" sz="2200" baseline="30000" dirty="0">
                <a:solidFill>
                  <a:schemeClr val="tx1"/>
                </a:solidFill>
                <a:ea typeface="宋体" panose="02010600030101010101" pitchFamily="2" charset="-122"/>
              </a:rPr>
              <a:t>2</a:t>
            </a:r>
            <a:r>
              <a:rPr lang="en-US" altLang="zh-CN" sz="2200" dirty="0">
                <a:solidFill>
                  <a:schemeClr val="tx1"/>
                </a:solidFill>
                <a:ea typeface="宋体" panose="02010600030101010101" pitchFamily="2" charset="-122"/>
              </a:rPr>
              <a:t>-2</a:t>
            </a:r>
            <a:r>
              <a:rPr lang="en-US" altLang="zh-CN" sz="2200" i="1" dirty="0">
                <a:solidFill>
                  <a:schemeClr val="tx1"/>
                </a:solidFill>
                <a:ea typeface="宋体" panose="02010600030101010101" pitchFamily="2" charset="-122"/>
              </a:rPr>
              <a:t>x</a:t>
            </a:r>
            <a:r>
              <a:rPr lang="en-US" altLang="zh-CN" sz="2200" dirty="0">
                <a:solidFill>
                  <a:schemeClr val="tx1"/>
                </a:solidFill>
                <a:ea typeface="宋体" panose="02010600030101010101" pitchFamily="2" charset="-122"/>
              </a:rPr>
              <a:t>-9=0.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所以</a:t>
            </a:r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二次项</a:t>
            </a:r>
            <a:r>
              <a:rPr lang="zh-CN" altLang="en-US" sz="2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系数为</a:t>
            </a:r>
            <a:r>
              <a:rPr lang="en-US" altLang="zh-CN" sz="2200" dirty="0">
                <a:solidFill>
                  <a:schemeClr val="tx1"/>
                </a:solidFill>
                <a:ea typeface="宋体" panose="02010600030101010101" pitchFamily="2" charset="-122"/>
              </a:rPr>
              <a:t>1</a:t>
            </a:r>
            <a:r>
              <a:rPr lang="zh-CN" altLang="en-US" sz="2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，一</a:t>
            </a:r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次项</a:t>
            </a:r>
            <a:r>
              <a:rPr lang="zh-CN" altLang="en-US" sz="2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系数为</a:t>
            </a:r>
            <a:r>
              <a:rPr lang="en-US" altLang="zh-CN" sz="2200" dirty="0">
                <a:solidFill>
                  <a:schemeClr val="tx1"/>
                </a:solidFill>
                <a:ea typeface="宋体" panose="02010600030101010101" pitchFamily="2" charset="-122"/>
              </a:rPr>
              <a:t>-2</a:t>
            </a:r>
            <a:r>
              <a:rPr lang="zh-CN" altLang="en-US" sz="2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，常数项为</a:t>
            </a:r>
            <a:endParaRPr lang="en-US" altLang="zh-CN" sz="2000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200" dirty="0" smtClean="0">
                <a:solidFill>
                  <a:schemeClr val="tx1"/>
                </a:solidFill>
                <a:ea typeface="宋体" panose="02010600030101010101" pitchFamily="2" charset="-122"/>
              </a:rPr>
              <a:t>-9. </a:t>
            </a:r>
            <a:endParaRPr lang="zh-CN" altLang="en-US" sz="2200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253336" y="3283213"/>
            <a:ext cx="3587080" cy="31179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ea typeface="楷体" panose="02010609060101010101" pitchFamily="49" charset="-122"/>
              </a:rPr>
              <a:t>（</a:t>
            </a:r>
            <a:r>
              <a:rPr lang="en-US" altLang="zh-CN" sz="2000" dirty="0" smtClean="0">
                <a:solidFill>
                  <a:schemeClr val="tx1"/>
                </a:solidFill>
                <a:ea typeface="楷体" panose="02010609060101010101" pitchFamily="49" charset="-122"/>
              </a:rPr>
              <a:t>2</a:t>
            </a:r>
            <a:r>
              <a:rPr lang="zh-CN" altLang="en-US" sz="2000" dirty="0" smtClean="0">
                <a:solidFill>
                  <a:schemeClr val="tx1"/>
                </a:solidFill>
                <a:ea typeface="楷体" panose="02010609060101010101" pitchFamily="49" charset="-122"/>
              </a:rPr>
              <a:t>）</a:t>
            </a:r>
            <a:r>
              <a:rPr lang="zh-CN" altLang="en-US" sz="2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去括号，得</a:t>
            </a:r>
            <a:endParaRPr lang="en-US" altLang="zh-CN" sz="2000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200" i="1" dirty="0">
                <a:solidFill>
                  <a:schemeClr val="tx1"/>
                </a:solidFill>
                <a:ea typeface="宋体" panose="02010600030101010101" pitchFamily="2" charset="-122"/>
              </a:rPr>
              <a:t>x</a:t>
            </a:r>
            <a:r>
              <a:rPr lang="en-US" altLang="zh-CN" sz="2200" baseline="30000" dirty="0">
                <a:solidFill>
                  <a:schemeClr val="tx1"/>
                </a:solidFill>
                <a:ea typeface="宋体" panose="02010600030101010101" pitchFamily="2" charset="-122"/>
              </a:rPr>
              <a:t>2</a:t>
            </a:r>
            <a:r>
              <a:rPr lang="en-US" altLang="zh-CN" sz="2200" dirty="0">
                <a:solidFill>
                  <a:schemeClr val="tx1"/>
                </a:solidFill>
                <a:ea typeface="宋体" panose="02010600030101010101" pitchFamily="2" charset="-122"/>
              </a:rPr>
              <a:t>-6</a:t>
            </a:r>
            <a:r>
              <a:rPr lang="en-US" altLang="zh-CN" sz="2200" i="1" dirty="0">
                <a:solidFill>
                  <a:schemeClr val="tx1"/>
                </a:solidFill>
                <a:ea typeface="宋体" panose="02010600030101010101" pitchFamily="2" charset="-122"/>
              </a:rPr>
              <a:t>x</a:t>
            </a:r>
            <a:r>
              <a:rPr lang="en-US" altLang="zh-CN" sz="2200" dirty="0">
                <a:solidFill>
                  <a:schemeClr val="tx1"/>
                </a:solidFill>
                <a:ea typeface="宋体" panose="02010600030101010101" pitchFamily="2" charset="-122"/>
              </a:rPr>
              <a:t>+9+5=6</a:t>
            </a:r>
            <a:r>
              <a:rPr lang="en-US" altLang="zh-CN" sz="2200" i="1" dirty="0">
                <a:solidFill>
                  <a:schemeClr val="tx1"/>
                </a:solidFill>
                <a:ea typeface="宋体" panose="02010600030101010101" pitchFamily="2" charset="-122"/>
              </a:rPr>
              <a:t>x</a:t>
            </a:r>
            <a:r>
              <a:rPr lang="en-US" altLang="zh-CN" sz="2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移项，合并同类项，得</a:t>
            </a:r>
            <a:endParaRPr lang="en-US" altLang="zh-CN" sz="2000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200" i="1" dirty="0" smtClean="0">
                <a:solidFill>
                  <a:schemeClr val="tx1"/>
                </a:solidFill>
                <a:ea typeface="宋体" panose="02010600030101010101" pitchFamily="2" charset="-122"/>
              </a:rPr>
              <a:t>x</a:t>
            </a:r>
            <a:r>
              <a:rPr lang="en-US" altLang="zh-CN" sz="2200" baseline="30000" dirty="0" smtClean="0">
                <a:solidFill>
                  <a:schemeClr val="tx1"/>
                </a:solidFill>
                <a:ea typeface="宋体" panose="02010600030101010101" pitchFamily="2" charset="-122"/>
              </a:rPr>
              <a:t>2</a:t>
            </a:r>
            <a:r>
              <a:rPr lang="en-US" altLang="zh-CN" sz="2200" dirty="0" smtClean="0">
                <a:solidFill>
                  <a:schemeClr val="tx1"/>
                </a:solidFill>
                <a:ea typeface="宋体" panose="02010600030101010101" pitchFamily="2" charset="-122"/>
              </a:rPr>
              <a:t>-12</a:t>
            </a:r>
            <a:r>
              <a:rPr lang="en-US" altLang="zh-CN" sz="2200" i="1" dirty="0" smtClean="0">
                <a:solidFill>
                  <a:schemeClr val="tx1"/>
                </a:solidFill>
                <a:ea typeface="宋体" panose="02010600030101010101" pitchFamily="2" charset="-122"/>
              </a:rPr>
              <a:t>x</a:t>
            </a:r>
            <a:r>
              <a:rPr lang="en-US" altLang="zh-CN" sz="2200" dirty="0" smtClean="0">
                <a:solidFill>
                  <a:schemeClr val="tx1"/>
                </a:solidFill>
                <a:ea typeface="宋体" panose="02010600030101010101" pitchFamily="2" charset="-122"/>
              </a:rPr>
              <a:t>+14=0</a:t>
            </a:r>
            <a:r>
              <a:rPr lang="en-US" altLang="zh-CN" sz="2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所以</a:t>
            </a:r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二次项</a:t>
            </a:r>
            <a:r>
              <a:rPr lang="zh-CN" altLang="en-US" sz="2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系数为</a:t>
            </a:r>
            <a:r>
              <a:rPr lang="en-US" altLang="zh-CN" sz="2200" dirty="0">
                <a:solidFill>
                  <a:schemeClr val="tx1"/>
                </a:solidFill>
                <a:ea typeface="宋体" panose="02010600030101010101" pitchFamily="2" charset="-122"/>
              </a:rPr>
              <a:t>1</a:t>
            </a:r>
            <a:r>
              <a:rPr lang="zh-CN" altLang="en-US" sz="2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，一</a:t>
            </a:r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次项</a:t>
            </a:r>
            <a:r>
              <a:rPr lang="zh-CN" altLang="en-US" sz="2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系数为</a:t>
            </a:r>
            <a:r>
              <a:rPr lang="en-US" altLang="zh-CN" sz="2200" dirty="0">
                <a:solidFill>
                  <a:schemeClr val="tx1"/>
                </a:solidFill>
                <a:ea typeface="宋体" panose="02010600030101010101" pitchFamily="2" charset="-122"/>
              </a:rPr>
              <a:t>-12</a:t>
            </a:r>
            <a:r>
              <a:rPr lang="zh-CN" altLang="en-US" sz="2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，常数项为</a:t>
            </a:r>
            <a:r>
              <a:rPr lang="en-US" altLang="zh-CN" sz="2000" dirty="0" smtClean="0">
                <a:solidFill>
                  <a:schemeClr val="tx1"/>
                </a:solidFill>
                <a:ea typeface="楷体" panose="02010609060101010101" pitchFamily="49" charset="-122"/>
              </a:rPr>
              <a:t>1</a:t>
            </a:r>
            <a:r>
              <a:rPr lang="en-US" altLang="zh-CN" sz="2200" dirty="0">
                <a:solidFill>
                  <a:schemeClr val="tx1"/>
                </a:solidFill>
                <a:ea typeface="宋体" panose="02010600030101010101" pitchFamily="2" charset="-122"/>
              </a:rPr>
              <a:t>4</a:t>
            </a:r>
            <a:r>
              <a:rPr lang="en-US" altLang="zh-CN" sz="2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zh-CN" altLang="en-US" sz="2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981200" y="979210"/>
            <a:ext cx="8229600" cy="5760640"/>
          </a:xfrm>
        </p:spPr>
        <p:txBody>
          <a:bodyPr/>
          <a:lstStyle/>
          <a:p>
            <a:pPr marL="109855" indent="0">
              <a:buNone/>
            </a:pPr>
            <a:endParaRPr lang="en-US" altLang="zh-CN" dirty="0" smtClean="0"/>
          </a:p>
          <a:p>
            <a:pPr marL="109855" indent="0">
              <a:lnSpc>
                <a:spcPct val="150000"/>
              </a:lnSpc>
              <a:buNone/>
            </a:pPr>
            <a:r>
              <a:rPr lang="en-US" altLang="zh-CN" sz="23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en-US" altLang="zh-CN" sz="2300" dirty="0" smtClean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3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列方程，并将所列方程化成一元二次方程的一般形式</a:t>
            </a:r>
            <a:r>
              <a:rPr lang="en-US" altLang="zh-CN" sz="23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en-US" altLang="zh-CN" sz="23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109855" indent="0">
              <a:lnSpc>
                <a:spcPct val="150000"/>
              </a:lnSpc>
              <a:buNone/>
            </a:pPr>
            <a:r>
              <a:rPr lang="zh-CN" altLang="en-US" sz="2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2016</a:t>
            </a:r>
            <a:r>
              <a:rPr lang="zh-CN" altLang="en-US" sz="2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年黑龙江丹东中考）</a:t>
            </a:r>
            <a:r>
              <a:rPr lang="zh-CN" altLang="en-US" sz="2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某</a:t>
            </a:r>
            <a:r>
              <a:rPr lang="zh-CN" altLang="en-US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公司今年</a:t>
            </a:r>
            <a:r>
              <a:rPr lang="en-US" altLang="zh-CN" sz="2200" dirty="0">
                <a:ea typeface="宋体" panose="02010600030101010101" pitchFamily="2" charset="-122"/>
              </a:rPr>
              <a:t>4</a:t>
            </a:r>
            <a:r>
              <a:rPr lang="zh-CN" altLang="en-US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月份营业额为</a:t>
            </a:r>
            <a:r>
              <a:rPr lang="en-US" altLang="zh-CN" sz="2200" dirty="0">
                <a:ea typeface="宋体" panose="02010600030101010101" pitchFamily="2" charset="-122"/>
              </a:rPr>
              <a:t>60</a:t>
            </a:r>
            <a:r>
              <a:rPr lang="zh-CN" altLang="en-US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万元，</a:t>
            </a:r>
            <a:r>
              <a:rPr lang="en-US" altLang="zh-CN" sz="2200" dirty="0">
                <a:ea typeface="宋体" panose="02010600030101010101" pitchFamily="2" charset="-122"/>
              </a:rPr>
              <a:t>6</a:t>
            </a:r>
            <a:r>
              <a:rPr lang="zh-CN" altLang="en-US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月份营业额达到</a:t>
            </a:r>
            <a:r>
              <a:rPr lang="en-US" altLang="zh-CN" sz="2200" dirty="0">
                <a:ea typeface="宋体" panose="02010600030101010101" pitchFamily="2" charset="-122"/>
              </a:rPr>
              <a:t>100</a:t>
            </a:r>
            <a:r>
              <a:rPr lang="zh-CN" altLang="en-US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万元，设该公司</a:t>
            </a:r>
            <a:r>
              <a:rPr lang="en-US" altLang="zh-CN" sz="2200" dirty="0">
                <a:ea typeface="宋体" panose="02010600030101010101" pitchFamily="2" charset="-122"/>
              </a:rPr>
              <a:t>5</a:t>
            </a:r>
            <a:r>
              <a:rPr lang="zh-CN" altLang="en-US" sz="2200" dirty="0">
                <a:ea typeface="宋体" panose="02010600030101010101" pitchFamily="2" charset="-122"/>
              </a:rPr>
              <a:t>、</a:t>
            </a:r>
            <a:r>
              <a:rPr lang="en-US" altLang="zh-CN" sz="2200" dirty="0">
                <a:ea typeface="宋体" panose="02010600030101010101" pitchFamily="2" charset="-122"/>
              </a:rPr>
              <a:t>6</a:t>
            </a:r>
            <a:r>
              <a:rPr lang="zh-CN" altLang="en-US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两个月营业额的</a:t>
            </a:r>
            <a:r>
              <a:rPr lang="zh-CN" altLang="en-US" sz="2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月增长率</a:t>
            </a:r>
            <a:r>
              <a:rPr lang="zh-CN" altLang="en-US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为</a:t>
            </a:r>
            <a:r>
              <a:rPr lang="en-US" altLang="zh-CN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lang="zh-CN" altLang="en-US" sz="2200" b="1" dirty="0">
                <a:latin typeface="宋体" panose="02010600030101010101" pitchFamily="2" charset="-122"/>
                <a:ea typeface="宋体" panose="02010600030101010101" pitchFamily="2" charset="-122"/>
              </a:rPr>
              <a:t>，则可列</a:t>
            </a:r>
            <a:r>
              <a:rPr lang="zh-CN" altLang="en-US" sz="2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方程</a:t>
            </a:r>
            <a:r>
              <a:rPr lang="zh-CN" altLang="en-US" sz="2200" b="1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          </a:t>
            </a:r>
            <a:r>
              <a:rPr lang="en-US" altLang="zh-CN" sz="2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marL="109855" indent="0">
              <a:lnSpc>
                <a:spcPct val="150000"/>
              </a:lnSpc>
              <a:buNone/>
            </a:pPr>
            <a:endParaRPr lang="zh-CN" altLang="en-US" sz="2200" baseline="30000" dirty="0">
              <a:ea typeface="宋体" panose="02010600030101010101" pitchFamily="2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207570" y="1051218"/>
            <a:ext cx="1714583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跟踪练习</a:t>
            </a:r>
            <a:endParaRPr lang="zh-CN" altLang="en-US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63553" y="3414535"/>
            <a:ext cx="6343509" cy="28803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解析：</a:t>
            </a:r>
            <a:r>
              <a:rPr lang="zh-CN" altLang="en-US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因为</a:t>
            </a:r>
            <a:r>
              <a: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该公司</a:t>
            </a:r>
            <a:r>
              <a:rPr lang="en-US" altLang="zh-CN" sz="2200" dirty="0">
                <a:solidFill>
                  <a:schemeClr val="tx1"/>
                </a:solidFill>
                <a:ea typeface="宋体" panose="02010600030101010101" pitchFamily="2" charset="-122"/>
              </a:rPr>
              <a:t>5</a:t>
            </a:r>
            <a:r>
              <a:rPr lang="zh-CN" altLang="en-US" sz="2200" dirty="0">
                <a:solidFill>
                  <a:schemeClr val="tx1"/>
                </a:solidFill>
                <a:ea typeface="宋体" panose="02010600030101010101" pitchFamily="2" charset="-122"/>
              </a:rPr>
              <a:t>、</a:t>
            </a:r>
            <a:r>
              <a:rPr lang="en-US" altLang="zh-CN" sz="2200" dirty="0">
                <a:solidFill>
                  <a:schemeClr val="tx1"/>
                </a:solidFill>
                <a:ea typeface="宋体" panose="02010600030101010101" pitchFamily="2" charset="-122"/>
              </a:rPr>
              <a:t>6</a:t>
            </a:r>
            <a:r>
              <a: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两个月</a:t>
            </a:r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营业额</a:t>
            </a:r>
            <a:r>
              <a: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的月增长率为</a:t>
            </a:r>
            <a:r>
              <a:rPr lang="en-US" altLang="zh-CN" i="1" dirty="0">
                <a:solidFill>
                  <a:schemeClr val="tx1"/>
                </a:solidFill>
                <a:ea typeface="楷体" panose="02010609060101010101" pitchFamily="49" charset="-122"/>
              </a:rPr>
              <a:t>x</a:t>
            </a:r>
            <a:r>
              <a:rPr lang="zh-CN" altLang="en-US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所以</a:t>
            </a:r>
            <a:r>
              <a:rPr lang="en-US" altLang="zh-CN" sz="2200" dirty="0">
                <a:solidFill>
                  <a:schemeClr val="tx1"/>
                </a:solidFill>
                <a:ea typeface="宋体" panose="02010600030101010101" pitchFamily="2" charset="-122"/>
              </a:rPr>
              <a:t>5</a:t>
            </a:r>
            <a:r>
              <a: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月份</a:t>
            </a:r>
            <a:r>
              <a:rPr lang="zh-CN" altLang="en-US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的营业额为</a:t>
            </a:r>
            <a:r>
              <a:rPr lang="en-US" altLang="zh-CN" sz="2200" dirty="0">
                <a:solidFill>
                  <a:schemeClr val="tx1"/>
                </a:solidFill>
                <a:ea typeface="宋体" panose="02010600030101010101" pitchFamily="2" charset="-122"/>
              </a:rPr>
              <a:t>60</a:t>
            </a:r>
            <a:r>
              <a:rPr lang="zh-CN" altLang="en-US" sz="2200" dirty="0">
                <a:solidFill>
                  <a:schemeClr val="tx1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200" dirty="0">
                <a:solidFill>
                  <a:schemeClr val="tx1"/>
                </a:solidFill>
                <a:ea typeface="宋体" panose="02010600030101010101" pitchFamily="2" charset="-122"/>
              </a:rPr>
              <a:t>1+</a:t>
            </a:r>
            <a:r>
              <a:rPr lang="en-US" altLang="zh-CN" sz="2200" i="1" dirty="0">
                <a:solidFill>
                  <a:schemeClr val="tx1"/>
                </a:solidFill>
                <a:ea typeface="宋体" panose="02010600030101010101" pitchFamily="2" charset="-122"/>
              </a:rPr>
              <a:t>x</a:t>
            </a:r>
            <a:r>
              <a:rPr lang="zh-CN" altLang="en-US" sz="2200" dirty="0">
                <a:solidFill>
                  <a:schemeClr val="tx1"/>
                </a:solidFill>
                <a:ea typeface="宋体" panose="02010600030101010101" pitchFamily="2" charset="-122"/>
              </a:rPr>
              <a:t>）</a:t>
            </a:r>
            <a:r>
              <a:rPr lang="zh-CN" altLang="en-US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万元，</a:t>
            </a:r>
            <a:r>
              <a:rPr lang="en-US" altLang="zh-CN" sz="2200" dirty="0" smtClean="0">
                <a:solidFill>
                  <a:schemeClr val="tx1"/>
                </a:solidFill>
                <a:ea typeface="宋体" panose="02010600030101010101" pitchFamily="2" charset="-122"/>
              </a:rPr>
              <a:t>6</a:t>
            </a:r>
            <a:r>
              <a:rPr lang="zh-CN" altLang="en-US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月份</a:t>
            </a:r>
            <a:r>
              <a: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的营业额为</a:t>
            </a:r>
            <a:r>
              <a:rPr lang="en-US" altLang="zh-CN" sz="2200" dirty="0">
                <a:solidFill>
                  <a:schemeClr val="tx1"/>
                </a:solidFill>
                <a:ea typeface="宋体" panose="02010600030101010101" pitchFamily="2" charset="-122"/>
              </a:rPr>
              <a:t>60</a:t>
            </a:r>
            <a:r>
              <a:rPr lang="zh-CN" altLang="en-US" sz="2200" dirty="0">
                <a:solidFill>
                  <a:schemeClr val="tx1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200" dirty="0">
                <a:solidFill>
                  <a:schemeClr val="tx1"/>
                </a:solidFill>
                <a:ea typeface="宋体" panose="02010600030101010101" pitchFamily="2" charset="-122"/>
              </a:rPr>
              <a:t>1+</a:t>
            </a:r>
            <a:r>
              <a:rPr lang="en-US" altLang="zh-CN" sz="2200" i="1" dirty="0">
                <a:solidFill>
                  <a:schemeClr val="tx1"/>
                </a:solidFill>
                <a:ea typeface="宋体" panose="02010600030101010101" pitchFamily="2" charset="-122"/>
              </a:rPr>
              <a:t>x</a:t>
            </a:r>
            <a:r>
              <a:rPr lang="zh-CN" altLang="en-US" sz="2200" dirty="0">
                <a:solidFill>
                  <a:schemeClr val="tx1"/>
                </a:solidFill>
                <a:ea typeface="宋体" panose="02010600030101010101" pitchFamily="2" charset="-122"/>
              </a:rPr>
              <a:t>）</a:t>
            </a:r>
            <a:r>
              <a:rPr lang="en-US" altLang="zh-CN" sz="2200" baseline="30000" dirty="0">
                <a:solidFill>
                  <a:schemeClr val="tx1"/>
                </a:solidFill>
                <a:ea typeface="宋体" panose="02010600030101010101" pitchFamily="2" charset="-122"/>
              </a:rPr>
              <a:t>2</a:t>
            </a:r>
            <a:r>
              <a:rPr lang="zh-CN" altLang="en-US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万元</a:t>
            </a:r>
            <a:r>
              <a:rPr lang="en-US" altLang="zh-CN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因为</a:t>
            </a:r>
            <a:r>
              <a:rPr lang="en-US" altLang="zh-CN" sz="2200" dirty="0">
                <a:solidFill>
                  <a:schemeClr val="tx1"/>
                </a:solidFill>
                <a:ea typeface="宋体" panose="02010600030101010101" pitchFamily="2" charset="-122"/>
              </a:rPr>
              <a:t>6</a:t>
            </a:r>
            <a:r>
              <a: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月份营业额达到</a:t>
            </a:r>
            <a:r>
              <a:rPr lang="en-US" altLang="zh-CN" sz="2200" dirty="0">
                <a:solidFill>
                  <a:schemeClr val="tx1"/>
                </a:solidFill>
                <a:ea typeface="宋体" panose="02010600030101010101" pitchFamily="2" charset="-122"/>
              </a:rPr>
              <a:t>100</a:t>
            </a:r>
            <a:r>
              <a: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万元</a:t>
            </a:r>
            <a:r>
              <a:rPr lang="zh-CN" altLang="en-US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，所以</a:t>
            </a:r>
            <a:r>
              <a:rPr lang="en-US" altLang="zh-CN" sz="2200" dirty="0" smtClean="0">
                <a:solidFill>
                  <a:schemeClr val="tx1"/>
                </a:solidFill>
                <a:ea typeface="宋体" panose="02010600030101010101" pitchFamily="2" charset="-122"/>
              </a:rPr>
              <a:t>60</a:t>
            </a:r>
            <a:r>
              <a:rPr lang="zh-CN" altLang="en-US" sz="2200" dirty="0">
                <a:solidFill>
                  <a:schemeClr val="tx1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200" dirty="0">
                <a:solidFill>
                  <a:schemeClr val="tx1"/>
                </a:solidFill>
                <a:ea typeface="宋体" panose="02010600030101010101" pitchFamily="2" charset="-122"/>
              </a:rPr>
              <a:t>1+</a:t>
            </a:r>
            <a:r>
              <a:rPr lang="en-US" altLang="zh-CN" sz="2200" i="1" dirty="0">
                <a:solidFill>
                  <a:schemeClr val="tx1"/>
                </a:solidFill>
                <a:ea typeface="宋体" panose="02010600030101010101" pitchFamily="2" charset="-122"/>
              </a:rPr>
              <a:t>x</a:t>
            </a:r>
            <a:r>
              <a:rPr lang="zh-CN" altLang="en-US" sz="2200" dirty="0">
                <a:solidFill>
                  <a:schemeClr val="tx1"/>
                </a:solidFill>
                <a:ea typeface="宋体" panose="02010600030101010101" pitchFamily="2" charset="-122"/>
              </a:rPr>
              <a:t>）</a:t>
            </a:r>
            <a:r>
              <a:rPr lang="en-US" altLang="zh-CN" sz="2200" baseline="30000" dirty="0">
                <a:solidFill>
                  <a:schemeClr val="tx1"/>
                </a:solidFill>
                <a:ea typeface="宋体" panose="02010600030101010101" pitchFamily="2" charset="-122"/>
              </a:rPr>
              <a:t>2</a:t>
            </a:r>
            <a:r>
              <a:rPr lang="en-US" altLang="zh-CN" sz="2200" dirty="0">
                <a:solidFill>
                  <a:schemeClr val="tx1"/>
                </a:solidFill>
                <a:ea typeface="宋体" panose="02010600030101010101" pitchFamily="2" charset="-122"/>
              </a:rPr>
              <a:t>=100</a:t>
            </a:r>
            <a:r>
              <a:rPr lang="zh-CN" altLang="en-US" sz="2200" dirty="0">
                <a:solidFill>
                  <a:schemeClr val="tx1"/>
                </a:solidFill>
                <a:ea typeface="宋体" panose="02010600030101010101" pitchFamily="2" charset="-122"/>
              </a:rPr>
              <a:t>，</a:t>
            </a:r>
            <a:endParaRPr lang="en-US" altLang="zh-CN" sz="220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即</a:t>
            </a:r>
            <a:r>
              <a:rPr lang="en-US" altLang="zh-CN" sz="2200" dirty="0">
                <a:solidFill>
                  <a:schemeClr val="tx1"/>
                </a:solidFill>
                <a:ea typeface="宋体" panose="02010600030101010101" pitchFamily="2" charset="-122"/>
              </a:rPr>
              <a:t>60</a:t>
            </a:r>
            <a:r>
              <a:rPr lang="en-US" altLang="zh-CN" sz="2200" i="1" dirty="0">
                <a:solidFill>
                  <a:schemeClr val="tx1"/>
                </a:solidFill>
                <a:ea typeface="宋体" panose="02010600030101010101" pitchFamily="2" charset="-122"/>
              </a:rPr>
              <a:t>x</a:t>
            </a:r>
            <a:r>
              <a:rPr lang="en-US" altLang="zh-CN" sz="2200" baseline="30000" dirty="0">
                <a:solidFill>
                  <a:schemeClr val="tx1"/>
                </a:solidFill>
                <a:ea typeface="宋体" panose="02010600030101010101" pitchFamily="2" charset="-122"/>
              </a:rPr>
              <a:t>2</a:t>
            </a:r>
            <a:r>
              <a:rPr lang="en-US" altLang="zh-CN" sz="2200" dirty="0">
                <a:solidFill>
                  <a:schemeClr val="tx1"/>
                </a:solidFill>
                <a:ea typeface="宋体" panose="02010600030101010101" pitchFamily="2" charset="-122"/>
              </a:rPr>
              <a:t>+120</a:t>
            </a:r>
            <a:r>
              <a:rPr lang="en-US" altLang="zh-CN" sz="2200" i="1" dirty="0">
                <a:solidFill>
                  <a:schemeClr val="tx1"/>
                </a:solidFill>
                <a:ea typeface="宋体" panose="02010600030101010101" pitchFamily="2" charset="-122"/>
              </a:rPr>
              <a:t>x</a:t>
            </a:r>
            <a:r>
              <a:rPr lang="en-US" altLang="zh-CN" sz="2200" dirty="0">
                <a:solidFill>
                  <a:schemeClr val="tx1"/>
                </a:solidFill>
                <a:ea typeface="宋体" panose="02010600030101010101" pitchFamily="2" charset="-122"/>
              </a:rPr>
              <a:t>-40=0</a:t>
            </a:r>
            <a:r>
              <a:rPr lang="en-US" altLang="zh-CN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</p:txBody>
      </p:sp>
      <p:sp>
        <p:nvSpPr>
          <p:cNvPr id="5" name="矩形 4"/>
          <p:cNvSpPr/>
          <p:nvPr/>
        </p:nvSpPr>
        <p:spPr>
          <a:xfrm>
            <a:off x="6024260" y="3212222"/>
            <a:ext cx="278638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dirty="0">
                <a:solidFill>
                  <a:srgbClr val="FF0000"/>
                </a:solidFill>
                <a:ea typeface="宋体" panose="02010600030101010101" pitchFamily="2" charset="-122"/>
              </a:rPr>
              <a:t>60</a:t>
            </a:r>
            <a:r>
              <a:rPr lang="en-US" altLang="zh-CN" sz="2200" i="1" dirty="0">
                <a:solidFill>
                  <a:srgbClr val="FF0000"/>
                </a:solidFill>
                <a:ea typeface="宋体" panose="02010600030101010101" pitchFamily="2" charset="-122"/>
              </a:rPr>
              <a:t>x</a:t>
            </a:r>
            <a:r>
              <a:rPr lang="en-US" altLang="zh-CN" sz="2200" baseline="30000" dirty="0">
                <a:solidFill>
                  <a:srgbClr val="FF0000"/>
                </a:solidFill>
                <a:ea typeface="宋体" panose="02010600030101010101" pitchFamily="2" charset="-122"/>
              </a:rPr>
              <a:t>2</a:t>
            </a:r>
            <a:r>
              <a:rPr lang="en-US" altLang="zh-CN" sz="2200" dirty="0">
                <a:solidFill>
                  <a:srgbClr val="FF0000"/>
                </a:solidFill>
                <a:ea typeface="宋体" panose="02010600030101010101" pitchFamily="2" charset="-122"/>
              </a:rPr>
              <a:t>+120</a:t>
            </a:r>
            <a:r>
              <a:rPr lang="en-US" altLang="zh-CN" sz="2200" i="1" dirty="0">
                <a:solidFill>
                  <a:srgbClr val="FF0000"/>
                </a:solidFill>
                <a:ea typeface="宋体" panose="02010600030101010101" pitchFamily="2" charset="-122"/>
              </a:rPr>
              <a:t>x</a:t>
            </a:r>
            <a:r>
              <a:rPr lang="en-US" altLang="zh-CN" sz="2200" dirty="0">
                <a:solidFill>
                  <a:srgbClr val="FF0000"/>
                </a:solidFill>
                <a:ea typeface="宋体" panose="02010600030101010101" pitchFamily="2" charset="-122"/>
              </a:rPr>
              <a:t>-40=0</a:t>
            </a:r>
            <a:endParaRPr lang="zh-CN" altLang="en-US" sz="220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919536" y="1120676"/>
            <a:ext cx="7920880" cy="2122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855" indent="0">
              <a:lnSpc>
                <a:spcPct val="200000"/>
              </a:lnSpc>
              <a:buNone/>
            </a:pPr>
            <a:endParaRPr lang="en-US" altLang="zh-CN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109855" indent="0">
              <a:lnSpc>
                <a:spcPct val="200000"/>
              </a:lnSpc>
              <a:buNone/>
            </a:pPr>
            <a:r>
              <a:rPr lang="en-US" altLang="zh-CN" sz="24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5.</a:t>
            </a:r>
            <a:r>
              <a:rPr lang="zh-CN" altLang="en-US" sz="24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若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方程</a:t>
            </a:r>
            <a:r>
              <a:rPr lang="zh-CN" altLang="en-US" sz="2400" dirty="0">
                <a:ea typeface="宋体" panose="02010600030101010101" pitchFamily="2" charset="-122"/>
              </a:rPr>
              <a:t>（</a:t>
            </a:r>
            <a:r>
              <a:rPr lang="en-US" altLang="zh-CN" sz="2400" i="1" dirty="0">
                <a:ea typeface="宋体" panose="02010600030101010101" pitchFamily="2" charset="-122"/>
              </a:rPr>
              <a:t>m</a:t>
            </a:r>
            <a:r>
              <a:rPr lang="en-US" altLang="zh-CN" sz="2400" dirty="0">
                <a:ea typeface="宋体" panose="02010600030101010101" pitchFamily="2" charset="-122"/>
              </a:rPr>
              <a:t>-1</a:t>
            </a:r>
            <a:r>
              <a:rPr lang="zh-CN" altLang="en-US" sz="2400" dirty="0">
                <a:ea typeface="宋体" panose="02010600030101010101" pitchFamily="2" charset="-122"/>
              </a:rPr>
              <a:t>）</a:t>
            </a:r>
            <a:r>
              <a:rPr lang="en-US" altLang="zh-CN" sz="2400" i="1" dirty="0">
                <a:ea typeface="宋体" panose="02010600030101010101" pitchFamily="2" charset="-122"/>
              </a:rPr>
              <a:t>x</a:t>
            </a:r>
            <a:r>
              <a:rPr lang="en-US" altLang="zh-CN" sz="2400" baseline="30000" dirty="0">
                <a:ea typeface="宋体" panose="02010600030101010101" pitchFamily="2" charset="-122"/>
              </a:rPr>
              <a:t>2</a:t>
            </a:r>
            <a:r>
              <a:rPr lang="en-US" altLang="zh-CN" sz="2400" dirty="0">
                <a:ea typeface="宋体" panose="02010600030101010101" pitchFamily="2" charset="-122"/>
              </a:rPr>
              <a:t>-</a:t>
            </a:r>
            <a:r>
              <a:rPr lang="en-US" altLang="zh-CN" sz="2400" i="1" dirty="0">
                <a:ea typeface="宋体" panose="02010600030101010101" pitchFamily="2" charset="-122"/>
              </a:rPr>
              <a:t>mx</a:t>
            </a:r>
            <a:r>
              <a:rPr lang="en-US" altLang="zh-CN" sz="2400" dirty="0">
                <a:ea typeface="宋体" panose="02010600030101010101" pitchFamily="2" charset="-122"/>
              </a:rPr>
              <a:t>-1=0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是关于</a:t>
            </a:r>
            <a:r>
              <a:rPr lang="en-US" altLang="zh-CN" sz="2400" i="1" dirty="0">
                <a:ea typeface="宋体" panose="02010600030101010101" pitchFamily="2" charset="-122"/>
              </a:rPr>
              <a:t>x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一元二次方程，则</a:t>
            </a:r>
            <a:r>
              <a:rPr lang="en-US" altLang="zh-CN" sz="2400" i="1" dirty="0">
                <a:ea typeface="宋体" panose="02010600030101010101" pitchFamily="2" charset="-122"/>
              </a:rPr>
              <a:t>m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的取值范围是</a:t>
            </a:r>
            <a:r>
              <a:rPr lang="zh-CN" altLang="en-US" sz="2400" b="1" u="sng" dirty="0">
                <a:latin typeface="宋体" panose="02010600030101010101" pitchFamily="2" charset="-122"/>
                <a:ea typeface="宋体" panose="02010600030101010101" pitchFamily="2" charset="-122"/>
              </a:rPr>
              <a:t>       </a:t>
            </a:r>
            <a:r>
              <a:rPr lang="zh-CN" altLang="en-US" sz="2400" b="1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en-US" altLang="zh-CN" sz="24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lang="en-US" altLang="zh-CN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207569" y="1120676"/>
            <a:ext cx="1714583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跟踪练习</a:t>
            </a:r>
            <a:endParaRPr lang="zh-CN" altLang="en-US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51784" y="2492896"/>
            <a:ext cx="10801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FF0000"/>
                </a:solidFill>
                <a:ea typeface="宋体" panose="02010600030101010101" pitchFamily="2" charset="-122"/>
              </a:rPr>
              <a:t>m</a:t>
            </a:r>
            <a:r>
              <a:rPr lang="zh-CN" altLang="en-US" sz="2800" b="1" dirty="0">
                <a:solidFill>
                  <a:srgbClr val="FF0000"/>
                </a:solidFill>
                <a:ea typeface="宋体" panose="02010600030101010101" pitchFamily="2" charset="-122"/>
              </a:rPr>
              <a:t>≠</a:t>
            </a:r>
            <a:r>
              <a:rPr lang="en-US" altLang="zh-CN" sz="2800" b="1" dirty="0">
                <a:solidFill>
                  <a:srgbClr val="FF0000"/>
                </a:solidFill>
                <a:ea typeface="宋体" panose="02010600030101010101" pitchFamily="2" charset="-122"/>
              </a:rPr>
              <a:t>1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63552" y="3645024"/>
            <a:ext cx="7776864" cy="1845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855" indent="0">
              <a:lnSpc>
                <a:spcPct val="200000"/>
              </a:lnSpc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解：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因为</a:t>
            </a:r>
            <a:r>
              <a:rPr lang="zh-CN" altLang="en-US" sz="2400" dirty="0">
                <a:ea typeface="宋体" panose="02010600030101010101" pitchFamily="2" charset="-122"/>
              </a:rPr>
              <a:t>（</a:t>
            </a:r>
            <a:r>
              <a:rPr lang="en-US" altLang="zh-CN" sz="2400" i="1" dirty="0">
                <a:ea typeface="宋体" panose="02010600030101010101" pitchFamily="2" charset="-122"/>
              </a:rPr>
              <a:t>m</a:t>
            </a:r>
            <a:r>
              <a:rPr lang="en-US" altLang="zh-CN" sz="2400" dirty="0">
                <a:ea typeface="宋体" panose="02010600030101010101" pitchFamily="2" charset="-122"/>
              </a:rPr>
              <a:t>-1</a:t>
            </a:r>
            <a:r>
              <a:rPr lang="zh-CN" altLang="en-US" sz="2400" dirty="0">
                <a:ea typeface="宋体" panose="02010600030101010101" pitchFamily="2" charset="-122"/>
              </a:rPr>
              <a:t>）</a:t>
            </a:r>
            <a:r>
              <a:rPr lang="en-US" altLang="zh-CN" sz="2400" i="1" dirty="0">
                <a:ea typeface="宋体" panose="02010600030101010101" pitchFamily="2" charset="-122"/>
              </a:rPr>
              <a:t>x</a:t>
            </a:r>
            <a:r>
              <a:rPr lang="en-US" altLang="zh-CN" sz="2400" baseline="30000" dirty="0">
                <a:ea typeface="宋体" panose="02010600030101010101" pitchFamily="2" charset="-122"/>
              </a:rPr>
              <a:t>2</a:t>
            </a:r>
            <a:r>
              <a:rPr lang="en-US" altLang="zh-CN" sz="2400" dirty="0">
                <a:ea typeface="宋体" panose="02010600030101010101" pitchFamily="2" charset="-122"/>
              </a:rPr>
              <a:t>-</a:t>
            </a:r>
            <a:r>
              <a:rPr lang="en-US" altLang="zh-CN" sz="2400" i="1" dirty="0">
                <a:ea typeface="宋体" panose="02010600030101010101" pitchFamily="2" charset="-122"/>
              </a:rPr>
              <a:t>mx</a:t>
            </a:r>
            <a:r>
              <a:rPr lang="en-US" altLang="zh-CN" sz="2400" dirty="0">
                <a:ea typeface="宋体" panose="02010600030101010101" pitchFamily="2" charset="-122"/>
              </a:rPr>
              <a:t>-1=0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是关于</a:t>
            </a:r>
            <a:r>
              <a:rPr lang="en-US" altLang="zh-CN" sz="2400" i="1" dirty="0">
                <a:ea typeface="宋体" panose="02010600030101010101" pitchFamily="2" charset="-122"/>
              </a:rPr>
              <a:t>x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一元二次方程，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109855" indent="0">
              <a:lnSpc>
                <a:spcPct val="200000"/>
              </a:lnSpc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所以</a:t>
            </a:r>
            <a:r>
              <a:rPr lang="en-US" altLang="zh-CN" sz="2400" i="1" dirty="0">
                <a:ea typeface="宋体" panose="02010600030101010101" pitchFamily="2" charset="-122"/>
              </a:rPr>
              <a:t>m</a:t>
            </a:r>
            <a:r>
              <a:rPr lang="en-US" altLang="zh-CN" sz="2400" dirty="0">
                <a:ea typeface="宋体" panose="02010600030101010101" pitchFamily="2" charset="-122"/>
              </a:rPr>
              <a:t>-1</a:t>
            </a:r>
            <a:r>
              <a:rPr lang="zh-CN" altLang="en-US" sz="2400" dirty="0">
                <a:ea typeface="宋体" panose="02010600030101010101" pitchFamily="2" charset="-122"/>
              </a:rPr>
              <a:t>≠</a:t>
            </a:r>
            <a:r>
              <a:rPr lang="en-US" altLang="zh-CN" sz="2400" dirty="0">
                <a:ea typeface="宋体" panose="02010600030101010101" pitchFamily="2" charset="-122"/>
              </a:rPr>
              <a:t>0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解得</a:t>
            </a:r>
            <a:r>
              <a:rPr lang="en-US" altLang="zh-CN" sz="2400" i="1" dirty="0">
                <a:ea typeface="宋体" panose="02010600030101010101" pitchFamily="2" charset="-122"/>
              </a:rPr>
              <a:t>m</a:t>
            </a:r>
            <a:r>
              <a:rPr lang="zh-CN" altLang="en-US" sz="2400" dirty="0">
                <a:ea typeface="宋体" panose="02010600030101010101" pitchFamily="2" charset="-122"/>
              </a:rPr>
              <a:t>≠</a:t>
            </a:r>
            <a:r>
              <a:rPr lang="en-US" altLang="zh-CN" sz="2400" dirty="0">
                <a:ea typeface="宋体" panose="02010600030101010101" pitchFamily="2" charset="-122"/>
              </a:rPr>
              <a:t>1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  <a:p>
            <a:endParaRPr lang="zh-CN" alt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981200" y="1266230"/>
            <a:ext cx="8229600" cy="5760640"/>
          </a:xfrm>
        </p:spPr>
        <p:txBody>
          <a:bodyPr/>
          <a:lstStyle/>
          <a:p>
            <a:pPr marL="109855" indent="0">
              <a:buNone/>
            </a:pPr>
            <a:endParaRPr lang="en-US" altLang="zh-CN" dirty="0" smtClean="0"/>
          </a:p>
          <a:p>
            <a:pPr marL="109855" indent="0">
              <a:buNone/>
            </a:pPr>
            <a:endParaRPr lang="en-US" altLang="zh-CN" dirty="0"/>
          </a:p>
          <a:p>
            <a:pPr marL="109855" indent="0">
              <a:buNone/>
            </a:pPr>
            <a:endParaRPr lang="en-US" altLang="zh-CN" dirty="0" smtClean="0"/>
          </a:p>
        </p:txBody>
      </p:sp>
      <p:sp>
        <p:nvSpPr>
          <p:cNvPr id="4" name="圆角矩形 3"/>
          <p:cNvSpPr/>
          <p:nvPr/>
        </p:nvSpPr>
        <p:spPr>
          <a:xfrm>
            <a:off x="2207570" y="1338238"/>
            <a:ext cx="1714583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跟踪练习</a:t>
            </a:r>
            <a:endParaRPr lang="zh-CN" altLang="en-US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54110" y="1986310"/>
            <a:ext cx="7483780" cy="3646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200" dirty="0" smtClean="0"/>
              <a:t>6.</a:t>
            </a:r>
            <a:r>
              <a:rPr lang="zh-CN" altLang="en-US" sz="2200" b="1" dirty="0">
                <a:latin typeface="+mn-ea"/>
              </a:rPr>
              <a:t>已知</a:t>
            </a:r>
            <a:r>
              <a:rPr lang="zh-CN" altLang="en-US" sz="2200" dirty="0"/>
              <a:t>（</a:t>
            </a:r>
            <a:r>
              <a:rPr lang="en-US" altLang="zh-CN" sz="2200" i="1" dirty="0"/>
              <a:t>m</a:t>
            </a:r>
            <a:r>
              <a:rPr lang="en-US" altLang="zh-CN" sz="2200" dirty="0"/>
              <a:t>-1</a:t>
            </a:r>
            <a:r>
              <a:rPr lang="zh-CN" altLang="en-US" sz="2200" dirty="0"/>
              <a:t>）</a:t>
            </a:r>
            <a:r>
              <a:rPr lang="en-US" altLang="zh-CN" sz="2200" i="1" dirty="0"/>
              <a:t>x</a:t>
            </a:r>
            <a:r>
              <a:rPr lang="en-US" altLang="zh-CN" sz="2200" baseline="30000" dirty="0"/>
              <a:t>|</a:t>
            </a:r>
            <a:r>
              <a:rPr lang="en-US" altLang="zh-CN" sz="2200" i="1" baseline="30000" dirty="0"/>
              <a:t>m</a:t>
            </a:r>
            <a:r>
              <a:rPr lang="en-US" altLang="zh-CN" sz="2200" baseline="30000" dirty="0"/>
              <a:t>+1|</a:t>
            </a:r>
            <a:r>
              <a:rPr lang="en-US" altLang="zh-CN" sz="2200" dirty="0"/>
              <a:t>-3</a:t>
            </a:r>
            <a:r>
              <a:rPr lang="en-US" altLang="zh-CN" sz="2200" i="1" dirty="0"/>
              <a:t>x</a:t>
            </a:r>
            <a:r>
              <a:rPr lang="en-US" altLang="zh-CN" sz="2200" dirty="0"/>
              <a:t>+1=0</a:t>
            </a:r>
            <a:r>
              <a:rPr lang="zh-CN" altLang="en-US" sz="2200" b="1" dirty="0">
                <a:latin typeface="+mn-ea"/>
              </a:rPr>
              <a:t>是关于</a:t>
            </a:r>
            <a:r>
              <a:rPr lang="en-US" altLang="zh-CN" sz="2200" i="1" dirty="0"/>
              <a:t>x</a:t>
            </a:r>
            <a:r>
              <a:rPr lang="zh-CN" altLang="en-US" sz="2200" b="1" dirty="0">
                <a:latin typeface="+mn-ea"/>
              </a:rPr>
              <a:t>的一元二次方程，则</a:t>
            </a:r>
            <a:r>
              <a:rPr lang="en-US" altLang="zh-CN" sz="2200" i="1" dirty="0"/>
              <a:t>m</a:t>
            </a:r>
            <a:r>
              <a:rPr lang="en-US" altLang="zh-CN" sz="2200" b="1" dirty="0" smtClean="0">
                <a:latin typeface="+mn-ea"/>
              </a:rPr>
              <a:t>=</a:t>
            </a:r>
            <a:r>
              <a:rPr lang="en-US" altLang="zh-CN" sz="2200" b="1" u="sng" dirty="0" smtClean="0">
                <a:latin typeface="+mn-ea"/>
              </a:rPr>
              <a:t>     </a:t>
            </a:r>
            <a:r>
              <a:rPr lang="en-US" altLang="zh-CN" sz="2200" b="1" dirty="0" smtClean="0">
                <a:latin typeface="+mn-ea"/>
              </a:rPr>
              <a:t>.</a:t>
            </a:r>
            <a:endParaRPr lang="en-US" altLang="zh-CN" sz="220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</a:t>
            </a:r>
            <a:r>
              <a:rPr lang="zh-CN" altLang="en-US" sz="2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析：</a:t>
            </a:r>
            <a:r>
              <a:rPr lang="en-US" altLang="zh-CN" sz="2200" dirty="0">
                <a:ea typeface="楷体" panose="02010609060101010101" pitchFamily="49" charset="-122"/>
              </a:rPr>
              <a:t>|</a:t>
            </a:r>
            <a:r>
              <a:rPr lang="en-US" altLang="zh-CN" sz="2200" i="1" dirty="0">
                <a:ea typeface="楷体" panose="02010609060101010101" pitchFamily="49" charset="-122"/>
              </a:rPr>
              <a:t>m</a:t>
            </a:r>
            <a:r>
              <a:rPr lang="en-US" altLang="zh-CN" sz="2200" dirty="0">
                <a:ea typeface="楷体" panose="02010609060101010101" pitchFamily="49" charset="-122"/>
              </a:rPr>
              <a:t>+1|=2,</a:t>
            </a:r>
          </a:p>
          <a:p>
            <a:pPr>
              <a:lnSpc>
                <a:spcPct val="150000"/>
              </a:lnSpc>
            </a:pP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所以</a:t>
            </a:r>
            <a:r>
              <a:rPr lang="en-US" altLang="zh-CN" sz="2200" i="1" dirty="0">
                <a:ea typeface="楷体" panose="02010609060101010101" pitchFamily="49" charset="-122"/>
              </a:rPr>
              <a:t>m</a:t>
            </a:r>
            <a:r>
              <a:rPr lang="en-US" altLang="zh-CN" sz="2200" dirty="0">
                <a:ea typeface="楷体" panose="02010609060101010101" pitchFamily="49" charset="-122"/>
              </a:rPr>
              <a:t>+1=2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或</a:t>
            </a:r>
            <a:r>
              <a:rPr lang="en-US" altLang="zh-CN" sz="2200" i="1" dirty="0">
                <a:ea typeface="楷体" panose="02010609060101010101" pitchFamily="49" charset="-122"/>
              </a:rPr>
              <a:t>m</a:t>
            </a:r>
            <a:r>
              <a:rPr lang="en-US" altLang="zh-CN" sz="2200" dirty="0">
                <a:ea typeface="楷体" panose="02010609060101010101" pitchFamily="49" charset="-122"/>
              </a:rPr>
              <a:t>+1=-2</a:t>
            </a:r>
            <a:r>
              <a:rPr lang="en-US" altLang="zh-CN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解得</a:t>
            </a:r>
            <a:r>
              <a:rPr lang="en-US" altLang="zh-CN" sz="2200" i="1" dirty="0">
                <a:ea typeface="楷体" panose="02010609060101010101" pitchFamily="49" charset="-122"/>
              </a:rPr>
              <a:t>m</a:t>
            </a:r>
            <a:r>
              <a:rPr lang="en-US" altLang="zh-CN" sz="2200" dirty="0">
                <a:ea typeface="楷体" panose="02010609060101010101" pitchFamily="49" charset="-122"/>
              </a:rPr>
              <a:t>=1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或</a:t>
            </a:r>
            <a:r>
              <a:rPr lang="en-US" altLang="zh-CN" sz="2200" i="1" dirty="0">
                <a:ea typeface="楷体" panose="02010609060101010101" pitchFamily="49" charset="-122"/>
              </a:rPr>
              <a:t>m</a:t>
            </a:r>
            <a:r>
              <a:rPr lang="en-US" altLang="zh-CN" sz="2200" dirty="0">
                <a:ea typeface="楷体" panose="02010609060101010101" pitchFamily="49" charset="-122"/>
              </a:rPr>
              <a:t>=-3</a:t>
            </a:r>
            <a:r>
              <a:rPr lang="en-US" altLang="zh-CN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当</a:t>
            </a:r>
            <a:r>
              <a:rPr lang="en-US" altLang="zh-CN" sz="2200" i="1" dirty="0">
                <a:ea typeface="楷体" panose="02010609060101010101" pitchFamily="49" charset="-122"/>
              </a:rPr>
              <a:t>m</a:t>
            </a:r>
            <a:r>
              <a:rPr lang="en-US" altLang="zh-CN" sz="2200" dirty="0">
                <a:ea typeface="楷体" panose="02010609060101010101" pitchFamily="49" charset="-122"/>
              </a:rPr>
              <a:t>=1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时，</a:t>
            </a:r>
            <a:r>
              <a:rPr lang="en-US" altLang="zh-CN" sz="2200" i="1" dirty="0" smtClean="0"/>
              <a:t> m</a:t>
            </a:r>
            <a:r>
              <a:rPr lang="en-US" altLang="zh-CN" sz="2200" dirty="0" smtClean="0"/>
              <a:t>-1 =0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，不合题意，舍去</a:t>
            </a:r>
            <a:r>
              <a:rPr lang="en-US" altLang="zh-CN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所以</a:t>
            </a:r>
            <a:r>
              <a:rPr lang="en-US" altLang="zh-CN" sz="2200" i="1" dirty="0">
                <a:ea typeface="楷体" panose="02010609060101010101" pitchFamily="49" charset="-122"/>
              </a:rPr>
              <a:t>m</a:t>
            </a:r>
            <a:r>
              <a:rPr lang="en-US" altLang="zh-CN" sz="2200" dirty="0">
                <a:ea typeface="楷体" panose="02010609060101010101" pitchFamily="49" charset="-122"/>
              </a:rPr>
              <a:t>=-3</a:t>
            </a:r>
            <a:r>
              <a:rPr lang="en-US" altLang="zh-CN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</p:txBody>
      </p:sp>
      <p:sp>
        <p:nvSpPr>
          <p:cNvPr id="5" name="矩形 4"/>
          <p:cNvSpPr/>
          <p:nvPr/>
        </p:nvSpPr>
        <p:spPr>
          <a:xfrm>
            <a:off x="2781400" y="2418356"/>
            <a:ext cx="711696" cy="5956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-3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981200" y="620690"/>
            <a:ext cx="8219256" cy="5472607"/>
          </a:xfrm>
        </p:spPr>
        <p:txBody>
          <a:bodyPr>
            <a:normAutofit fontScale="85000" lnSpcReduction="20000"/>
          </a:bodyPr>
          <a:lstStyle/>
          <a:p>
            <a:pPr marL="109855" indent="0">
              <a:lnSpc>
                <a:spcPct val="150000"/>
              </a:lnSpc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+mj-ea"/>
                <a:ea typeface="+mj-ea"/>
              </a:rPr>
              <a:t>一元二次方程的根</a:t>
            </a:r>
            <a:endParaRPr lang="en-US" altLang="zh-CN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109855" indent="0">
              <a:lnSpc>
                <a:spcPct val="150000"/>
              </a:lnSpc>
              <a:buNone/>
            </a:pPr>
            <a:r>
              <a:rPr lang="zh-CN" altLang="en-US" sz="2400" b="1" dirty="0" smtClean="0">
                <a:latin typeface="+mn-ea"/>
              </a:rPr>
              <a:t>使方程左右两边相等的未知数的值就是这个一元二次方程的解，一元二次方程的解也叫一元二次方程的根</a:t>
            </a:r>
            <a:r>
              <a:rPr lang="en-US" altLang="zh-CN" sz="2400" b="1" dirty="0" smtClean="0">
                <a:latin typeface="+mn-ea"/>
              </a:rPr>
              <a:t>.</a:t>
            </a:r>
          </a:p>
          <a:p>
            <a:pPr marL="109855" indent="0">
              <a:lnSpc>
                <a:spcPct val="150000"/>
              </a:lnSpc>
              <a:buNone/>
            </a:pPr>
            <a:r>
              <a:rPr lang="zh-CN" altLang="en-US" sz="2400" b="1" dirty="0" smtClean="0"/>
              <a:t>           下面</a:t>
            </a:r>
            <a:r>
              <a:rPr lang="zh-CN" altLang="en-US" sz="2400" b="1" dirty="0"/>
              <a:t>哪些数是方程</a:t>
            </a:r>
            <a:r>
              <a:rPr lang="en-US" altLang="zh-CN" sz="2400" i="1" dirty="0"/>
              <a:t>x</a:t>
            </a:r>
            <a:r>
              <a:rPr lang="en-US" altLang="zh-CN" sz="2400" baseline="30000" dirty="0"/>
              <a:t>2</a:t>
            </a:r>
            <a:r>
              <a:rPr lang="en-US" altLang="zh-CN" sz="2400" dirty="0"/>
              <a:t>-</a:t>
            </a:r>
            <a:r>
              <a:rPr lang="en-US" altLang="zh-CN" sz="2400" i="1" dirty="0"/>
              <a:t>x</a:t>
            </a:r>
            <a:r>
              <a:rPr lang="en-US" altLang="zh-CN" sz="2400" dirty="0"/>
              <a:t>-2=0</a:t>
            </a:r>
            <a:r>
              <a:rPr lang="zh-CN" altLang="en-US" sz="2400" b="1" dirty="0"/>
              <a:t>的根</a:t>
            </a:r>
            <a:r>
              <a:rPr lang="zh-CN" altLang="en-US" sz="2400" b="1" dirty="0" smtClean="0"/>
              <a:t>？</a:t>
            </a:r>
            <a:endParaRPr lang="en-US" altLang="zh-CN" sz="2400" b="1" dirty="0"/>
          </a:p>
          <a:p>
            <a:pPr marL="109855" indent="0">
              <a:lnSpc>
                <a:spcPct val="150000"/>
              </a:lnSpc>
              <a:buNone/>
            </a:pPr>
            <a:r>
              <a:rPr lang="en-US" altLang="zh-CN" sz="2400" b="1" dirty="0" smtClean="0"/>
              <a:t>               </a:t>
            </a:r>
            <a:r>
              <a:rPr lang="en-US" altLang="zh-CN" sz="2400" dirty="0" smtClean="0"/>
              <a:t>-3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-2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-1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0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2 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3</a:t>
            </a:r>
          </a:p>
          <a:p>
            <a:pPr marL="109855" indent="0">
              <a:lnSpc>
                <a:spcPct val="150000"/>
              </a:lnSpc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解：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将</a:t>
            </a:r>
            <a:r>
              <a:rPr lang="en-US" altLang="zh-CN" sz="2400" i="1" dirty="0">
                <a:ea typeface="楷体" panose="02010609060101010101" pitchFamily="49" charset="-122"/>
              </a:rPr>
              <a:t>x</a:t>
            </a:r>
            <a:r>
              <a:rPr lang="en-US" altLang="zh-CN" sz="2400" dirty="0">
                <a:ea typeface="楷体" panose="02010609060101010101" pitchFamily="49" charset="-122"/>
              </a:rPr>
              <a:t>=-3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代入方程</a:t>
            </a:r>
            <a:r>
              <a:rPr lang="en-US" altLang="zh-CN" sz="2400" i="1" dirty="0">
                <a:ea typeface="楷体" panose="02010609060101010101" pitchFamily="49" charset="-122"/>
              </a:rPr>
              <a:t>x</a:t>
            </a:r>
            <a:r>
              <a:rPr lang="en-US" altLang="zh-CN" sz="2400" baseline="30000" dirty="0">
                <a:ea typeface="楷体" panose="02010609060101010101" pitchFamily="49" charset="-122"/>
              </a:rPr>
              <a:t>2</a:t>
            </a:r>
            <a:r>
              <a:rPr lang="en-US" altLang="zh-CN" sz="2400" dirty="0">
                <a:ea typeface="楷体" panose="02010609060101010101" pitchFamily="49" charset="-122"/>
              </a:rPr>
              <a:t>-</a:t>
            </a:r>
            <a:r>
              <a:rPr lang="en-US" altLang="zh-CN" sz="2400" i="1" dirty="0">
                <a:ea typeface="楷体" panose="02010609060101010101" pitchFamily="49" charset="-122"/>
              </a:rPr>
              <a:t>x</a:t>
            </a:r>
            <a:r>
              <a:rPr lang="en-US" altLang="zh-CN" sz="2400" dirty="0">
                <a:ea typeface="楷体" panose="02010609060101010101" pitchFamily="49" charset="-122"/>
              </a:rPr>
              <a:t>-2=0</a:t>
            </a:r>
          </a:p>
          <a:p>
            <a:pPr marL="109855" indent="0">
              <a:lnSpc>
                <a:spcPct val="150000"/>
              </a:lnSpc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左式</a:t>
            </a:r>
            <a:r>
              <a:rPr lang="en-US" altLang="zh-CN" sz="2400" dirty="0">
                <a:ea typeface="楷体" panose="02010609060101010101" pitchFamily="49" charset="-122"/>
              </a:rPr>
              <a:t>=</a:t>
            </a:r>
            <a:r>
              <a:rPr lang="zh-CN" altLang="en-US" sz="2400" dirty="0">
                <a:ea typeface="楷体" panose="02010609060101010101" pitchFamily="49" charset="-122"/>
              </a:rPr>
              <a:t>（</a:t>
            </a:r>
            <a:r>
              <a:rPr lang="en-US" altLang="zh-CN" sz="2400" dirty="0">
                <a:ea typeface="楷体" panose="02010609060101010101" pitchFamily="49" charset="-122"/>
              </a:rPr>
              <a:t>-3</a:t>
            </a:r>
            <a:r>
              <a:rPr lang="zh-CN" altLang="en-US" sz="2400" dirty="0">
                <a:ea typeface="楷体" panose="02010609060101010101" pitchFamily="49" charset="-122"/>
              </a:rPr>
              <a:t>）</a:t>
            </a:r>
            <a:r>
              <a:rPr lang="en-US" altLang="zh-CN" sz="2400" baseline="30000" dirty="0">
                <a:ea typeface="楷体" panose="02010609060101010101" pitchFamily="49" charset="-122"/>
              </a:rPr>
              <a:t>2</a:t>
            </a:r>
            <a:r>
              <a:rPr lang="en-US" altLang="zh-CN" sz="2400" dirty="0">
                <a:ea typeface="楷体" panose="02010609060101010101" pitchFamily="49" charset="-122"/>
              </a:rPr>
              <a:t>-</a:t>
            </a:r>
            <a:r>
              <a:rPr lang="zh-CN" altLang="en-US" sz="2400" dirty="0">
                <a:ea typeface="楷体" panose="02010609060101010101" pitchFamily="49" charset="-122"/>
              </a:rPr>
              <a:t>（</a:t>
            </a:r>
            <a:r>
              <a:rPr lang="en-US" altLang="zh-CN" sz="2400" dirty="0">
                <a:ea typeface="楷体" panose="02010609060101010101" pitchFamily="49" charset="-122"/>
              </a:rPr>
              <a:t>-3</a:t>
            </a:r>
            <a:r>
              <a:rPr lang="zh-CN" altLang="en-US" sz="2400" dirty="0">
                <a:ea typeface="楷体" panose="02010609060101010101" pitchFamily="49" charset="-122"/>
              </a:rPr>
              <a:t>）</a:t>
            </a:r>
            <a:r>
              <a:rPr lang="en-US" altLang="zh-CN" sz="2400" dirty="0">
                <a:ea typeface="楷体" panose="02010609060101010101" pitchFamily="49" charset="-122"/>
              </a:rPr>
              <a:t>-2=10≠0</a:t>
            </a:r>
            <a:r>
              <a:rPr lang="zh-CN" altLang="en-US" sz="2400" dirty="0">
                <a:ea typeface="楷体" panose="02010609060101010101" pitchFamily="49" charset="-122"/>
              </a:rPr>
              <a:t>，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即左式</a:t>
            </a:r>
            <a:r>
              <a:rPr lang="zh-CN" altLang="en-US" sz="2400" dirty="0">
                <a:ea typeface="楷体" panose="02010609060101010101" pitchFamily="49" charset="-122"/>
              </a:rPr>
              <a:t>≠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右式，故</a:t>
            </a:r>
            <a:r>
              <a:rPr lang="en-US" altLang="zh-CN" sz="2400" i="1" dirty="0">
                <a:ea typeface="楷体" panose="02010609060101010101" pitchFamily="49" charset="-122"/>
              </a:rPr>
              <a:t>x</a:t>
            </a:r>
            <a:r>
              <a:rPr lang="en-US" altLang="zh-CN" sz="2400" dirty="0">
                <a:ea typeface="楷体" panose="02010609060101010101" pitchFamily="49" charset="-122"/>
              </a:rPr>
              <a:t>=-3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不是方程</a:t>
            </a:r>
            <a:r>
              <a:rPr lang="en-US" altLang="zh-CN" sz="2400" i="1" dirty="0">
                <a:ea typeface="楷体" panose="02010609060101010101" pitchFamily="49" charset="-122"/>
              </a:rPr>
              <a:t>x</a:t>
            </a:r>
            <a:r>
              <a:rPr lang="en-US" altLang="zh-CN" sz="2400" baseline="30000" dirty="0">
                <a:ea typeface="楷体" panose="02010609060101010101" pitchFamily="49" charset="-122"/>
              </a:rPr>
              <a:t>2</a:t>
            </a:r>
            <a:r>
              <a:rPr lang="en-US" altLang="zh-CN" sz="2400" dirty="0">
                <a:ea typeface="楷体" panose="02010609060101010101" pitchFamily="49" charset="-122"/>
              </a:rPr>
              <a:t>-</a:t>
            </a:r>
            <a:r>
              <a:rPr lang="en-US" altLang="zh-CN" sz="2400" i="1" dirty="0">
                <a:ea typeface="楷体" panose="02010609060101010101" pitchFamily="49" charset="-122"/>
              </a:rPr>
              <a:t>x</a:t>
            </a:r>
            <a:r>
              <a:rPr lang="en-US" altLang="zh-CN" sz="2400" dirty="0">
                <a:ea typeface="楷体" panose="02010609060101010101" pitchFamily="49" charset="-122"/>
              </a:rPr>
              <a:t>-2=0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的根．</a:t>
            </a:r>
            <a:b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同理可得，</a:t>
            </a:r>
            <a:r>
              <a:rPr lang="en-US" altLang="zh-CN" sz="2400" dirty="0">
                <a:ea typeface="楷体" panose="02010609060101010101" pitchFamily="49" charset="-122"/>
              </a:rPr>
              <a:t>-2</a:t>
            </a:r>
            <a:r>
              <a:rPr lang="zh-CN" altLang="en-US" sz="2400" dirty="0">
                <a:ea typeface="楷体" panose="02010609060101010101" pitchFamily="49" charset="-122"/>
              </a:rPr>
              <a:t>，</a:t>
            </a:r>
            <a:r>
              <a:rPr lang="en-US" altLang="zh-CN" sz="2400" dirty="0">
                <a:ea typeface="楷体" panose="02010609060101010101" pitchFamily="49" charset="-122"/>
              </a:rPr>
              <a:t>0</a:t>
            </a:r>
            <a:r>
              <a:rPr lang="zh-CN" altLang="en-US" sz="2400" dirty="0">
                <a:ea typeface="楷体" panose="02010609060101010101" pitchFamily="49" charset="-122"/>
              </a:rPr>
              <a:t>，</a:t>
            </a:r>
            <a:r>
              <a:rPr lang="en-US" altLang="zh-CN" sz="2400" dirty="0"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ea typeface="楷体" panose="02010609060101010101" pitchFamily="49" charset="-122"/>
              </a:rPr>
              <a:t>，</a:t>
            </a:r>
            <a:r>
              <a:rPr lang="en-US" altLang="zh-CN" sz="2400" dirty="0">
                <a:ea typeface="楷体" panose="02010609060101010101" pitchFamily="49" charset="-122"/>
              </a:rPr>
              <a:t>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都不是方程</a:t>
            </a:r>
            <a:r>
              <a:rPr lang="en-US" altLang="zh-CN" sz="2400" i="1" dirty="0">
                <a:ea typeface="楷体" panose="02010609060101010101" pitchFamily="49" charset="-122"/>
              </a:rPr>
              <a:t>x</a:t>
            </a:r>
            <a:r>
              <a:rPr lang="en-US" altLang="zh-CN" sz="2400" baseline="30000" dirty="0">
                <a:ea typeface="楷体" panose="02010609060101010101" pitchFamily="49" charset="-122"/>
              </a:rPr>
              <a:t>2</a:t>
            </a:r>
            <a:r>
              <a:rPr lang="en-US" altLang="zh-CN" sz="2400" dirty="0">
                <a:ea typeface="楷体" panose="02010609060101010101" pitchFamily="49" charset="-122"/>
              </a:rPr>
              <a:t>-</a:t>
            </a:r>
            <a:r>
              <a:rPr lang="en-US" altLang="zh-CN" sz="2400" i="1" dirty="0">
                <a:ea typeface="楷体" panose="02010609060101010101" pitchFamily="49" charset="-122"/>
              </a:rPr>
              <a:t>x</a:t>
            </a:r>
            <a:r>
              <a:rPr lang="en-US" altLang="zh-CN" sz="2400" dirty="0">
                <a:ea typeface="楷体" panose="02010609060101010101" pitchFamily="49" charset="-122"/>
              </a:rPr>
              <a:t>-2=0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的根，</a:t>
            </a:r>
            <a:b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当</a:t>
            </a:r>
            <a:r>
              <a:rPr lang="en-US" altLang="zh-CN" sz="2400" i="1" dirty="0">
                <a:ea typeface="楷体" panose="02010609060101010101" pitchFamily="49" charset="-122"/>
              </a:rPr>
              <a:t>x</a:t>
            </a:r>
            <a:r>
              <a:rPr lang="en-US" altLang="zh-CN" sz="2400" dirty="0" smtClean="0">
                <a:ea typeface="楷体" panose="02010609060101010101" pitchFamily="49" charset="-122"/>
              </a:rPr>
              <a:t>=-</a:t>
            </a:r>
            <a:r>
              <a:rPr lang="en-US" altLang="zh-CN" sz="2400" dirty="0"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ea typeface="楷体" panose="02010609060101010101" pitchFamily="49" charset="-122"/>
              </a:rPr>
              <a:t>，</a:t>
            </a:r>
            <a:r>
              <a:rPr lang="en-US" altLang="zh-CN" sz="2400" dirty="0" smtClean="0">
                <a:ea typeface="楷体" panose="02010609060101010101" pitchFamily="49" charset="-122"/>
              </a:rPr>
              <a:t>2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时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，左式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右式，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109855" indent="0">
              <a:lnSpc>
                <a:spcPct val="150000"/>
              </a:lnSpc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故</a:t>
            </a:r>
            <a:r>
              <a:rPr lang="en-US" altLang="zh-CN" sz="2400" dirty="0">
                <a:ea typeface="楷体" panose="02010609060101010101" pitchFamily="49" charset="-122"/>
              </a:rPr>
              <a:t>-1</a:t>
            </a:r>
            <a:r>
              <a:rPr lang="zh-CN" altLang="en-US" sz="2400" dirty="0">
                <a:ea typeface="楷体" panose="02010609060101010101" pitchFamily="49" charset="-122"/>
              </a:rPr>
              <a:t>，</a:t>
            </a:r>
            <a:r>
              <a:rPr lang="en-US" altLang="zh-CN" sz="2400" dirty="0"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都是方程</a:t>
            </a:r>
            <a:r>
              <a:rPr lang="en-US" altLang="zh-CN" sz="2400" i="1" dirty="0">
                <a:ea typeface="楷体" panose="02010609060101010101" pitchFamily="49" charset="-122"/>
              </a:rPr>
              <a:t>x</a:t>
            </a:r>
            <a:r>
              <a:rPr lang="en-US" altLang="zh-CN" sz="2400" baseline="30000" dirty="0">
                <a:ea typeface="楷体" panose="02010609060101010101" pitchFamily="49" charset="-122"/>
              </a:rPr>
              <a:t>2</a:t>
            </a:r>
            <a:r>
              <a:rPr lang="en-US" altLang="zh-CN" sz="2400" dirty="0">
                <a:ea typeface="楷体" panose="02010609060101010101" pitchFamily="49" charset="-122"/>
              </a:rPr>
              <a:t>-</a:t>
            </a:r>
            <a:r>
              <a:rPr lang="en-US" altLang="zh-CN" sz="2400" i="1" dirty="0">
                <a:ea typeface="楷体" panose="02010609060101010101" pitchFamily="49" charset="-122"/>
              </a:rPr>
              <a:t>x</a:t>
            </a:r>
            <a:r>
              <a:rPr lang="en-US" altLang="zh-CN" sz="2400" dirty="0">
                <a:ea typeface="楷体" panose="02010609060101010101" pitchFamily="49" charset="-122"/>
              </a:rPr>
              <a:t>-2=0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的根．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109855" indent="0">
              <a:lnSpc>
                <a:spcPct val="150000"/>
              </a:lnSpc>
              <a:buNone/>
            </a:pPr>
            <a:endParaRPr lang="en-US" altLang="zh-CN" sz="2400" b="1" dirty="0" smtClean="0">
              <a:latin typeface="+mn-ea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68538" y="2132856"/>
            <a:ext cx="1081462" cy="404563"/>
          </a:xfrm>
          <a:prstGeom prst="ellipse">
            <a:avLst/>
          </a:prstGeom>
          <a:solidFill>
            <a:srgbClr val="FF33CC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chemeClr val="tx1"/>
                </a:solidFill>
                <a:latin typeface="+mn-ea"/>
              </a:rPr>
              <a:t>例</a:t>
            </a:r>
            <a:r>
              <a:rPr lang="en-US" altLang="zh-CN" sz="2400" b="1" dirty="0">
                <a:solidFill>
                  <a:schemeClr val="tx1"/>
                </a:solidFill>
                <a:latin typeface="+mn-ea"/>
              </a:rPr>
              <a:t>5</a:t>
            </a:r>
            <a:endParaRPr lang="zh-CN" altLang="en-US" sz="2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" name="矩形标注 6"/>
          <p:cNvSpPr/>
          <p:nvPr/>
        </p:nvSpPr>
        <p:spPr>
          <a:xfrm>
            <a:off x="6372076" y="5085184"/>
            <a:ext cx="2304256" cy="792088"/>
          </a:xfrm>
          <a:prstGeom prst="wedgeRectCallout">
            <a:avLst>
              <a:gd name="adj1" fmla="val -67758"/>
              <a:gd name="adj2" fmla="val 3343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220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/>
            <a:r>
              <a:rPr lang="zh-CN" altLang="en-US" sz="22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一元二次方程</a:t>
            </a:r>
            <a:r>
              <a:rPr lang="zh-CN" altLang="en-US" sz="22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可能不止一个</a:t>
            </a:r>
            <a:r>
              <a:rPr lang="zh-CN" altLang="en-US" sz="22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根！</a:t>
            </a:r>
            <a:endParaRPr lang="zh-CN" altLang="en-US" sz="220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/>
            <a:endParaRPr lang="zh-CN" alt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7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981200" y="620436"/>
            <a:ext cx="8229600" cy="5458611"/>
          </a:xfrm>
        </p:spPr>
        <p:txBody>
          <a:bodyPr/>
          <a:lstStyle/>
          <a:p>
            <a:pPr marL="109855" indent="0">
              <a:lnSpc>
                <a:spcPct val="150000"/>
              </a:lnSpc>
              <a:buNone/>
            </a:pPr>
            <a:r>
              <a:rPr lang="zh-CN" altLang="en-US" sz="2200" b="1" dirty="0" smtClean="0">
                <a:latin typeface="+mn-ea"/>
              </a:rPr>
              <a:t>       已知</a:t>
            </a:r>
            <a:r>
              <a:rPr lang="zh-CN" altLang="en-US" sz="2200" b="1" dirty="0">
                <a:latin typeface="+mn-ea"/>
              </a:rPr>
              <a:t>关于</a:t>
            </a:r>
            <a:r>
              <a:rPr lang="en-US" altLang="zh-CN" sz="2200" b="1" dirty="0">
                <a:latin typeface="+mn-ea"/>
              </a:rPr>
              <a:t>x</a:t>
            </a:r>
            <a:r>
              <a:rPr lang="zh-CN" altLang="en-US" sz="2200" b="1" dirty="0">
                <a:latin typeface="+mn-ea"/>
              </a:rPr>
              <a:t>的一元二次方程</a:t>
            </a:r>
            <a:r>
              <a:rPr lang="en-US" altLang="zh-CN" sz="2200" i="1" dirty="0"/>
              <a:t>x</a:t>
            </a:r>
            <a:r>
              <a:rPr lang="en-US" altLang="zh-CN" sz="2200" baseline="30000" dirty="0"/>
              <a:t>2</a:t>
            </a:r>
            <a:r>
              <a:rPr lang="en-US" altLang="zh-CN" sz="2200" dirty="0"/>
              <a:t>-</a:t>
            </a:r>
            <a:r>
              <a:rPr lang="zh-CN" altLang="en-US" sz="2200" dirty="0"/>
              <a:t>（</a:t>
            </a:r>
            <a:r>
              <a:rPr lang="en-US" altLang="zh-CN" sz="2200" i="1" dirty="0"/>
              <a:t>k</a:t>
            </a:r>
            <a:r>
              <a:rPr lang="en-US" altLang="zh-CN" sz="2200" dirty="0"/>
              <a:t>+1</a:t>
            </a:r>
            <a:r>
              <a:rPr lang="zh-CN" altLang="en-US" sz="2200" dirty="0"/>
              <a:t>）</a:t>
            </a:r>
            <a:r>
              <a:rPr lang="en-US" altLang="zh-CN" sz="2200" i="1" dirty="0"/>
              <a:t>x</a:t>
            </a:r>
            <a:r>
              <a:rPr lang="en-US" altLang="zh-CN" sz="2200" dirty="0"/>
              <a:t>-6=0</a:t>
            </a:r>
            <a:r>
              <a:rPr lang="zh-CN" altLang="en-US" sz="2200" b="1" dirty="0">
                <a:latin typeface="+mn-ea"/>
              </a:rPr>
              <a:t>的一个根为</a:t>
            </a:r>
            <a:r>
              <a:rPr lang="en-US" altLang="zh-CN" sz="2200" dirty="0"/>
              <a:t>2</a:t>
            </a:r>
            <a:r>
              <a:rPr lang="zh-CN" altLang="en-US" sz="2200" b="1" dirty="0">
                <a:latin typeface="+mn-ea"/>
              </a:rPr>
              <a:t>，求</a:t>
            </a:r>
            <a:r>
              <a:rPr lang="en-US" altLang="zh-CN" sz="2200" b="1" dirty="0">
                <a:latin typeface="+mn-ea"/>
              </a:rPr>
              <a:t>k</a:t>
            </a:r>
            <a:r>
              <a:rPr lang="zh-CN" altLang="en-US" sz="2200" b="1" dirty="0">
                <a:latin typeface="+mn-ea"/>
              </a:rPr>
              <a:t>的</a:t>
            </a:r>
            <a:r>
              <a:rPr lang="zh-CN" altLang="en-US" sz="2200" b="1" dirty="0" smtClean="0">
                <a:latin typeface="+mn-ea"/>
              </a:rPr>
              <a:t>值．</a:t>
            </a:r>
            <a:endParaRPr lang="zh-CN" altLang="en-US" sz="2200" b="1" dirty="0">
              <a:latin typeface="+mn-ea"/>
            </a:endParaRPr>
          </a:p>
          <a:p>
            <a:pPr marL="109855" indent="0">
              <a:lnSpc>
                <a:spcPct val="150000"/>
              </a:lnSpc>
              <a:buNone/>
            </a:pPr>
            <a:r>
              <a:rPr lang="zh-CN" altLang="en-US" sz="2200" b="1" dirty="0" smtClean="0">
                <a:solidFill>
                  <a:srgbClr val="FF0000"/>
                </a:solidFill>
              </a:rPr>
              <a:t>解：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∵方程</a:t>
            </a:r>
            <a:r>
              <a:rPr lang="en-US" altLang="zh-CN" sz="2200" i="1" dirty="0">
                <a:ea typeface="楷体" panose="02010609060101010101" pitchFamily="49" charset="-122"/>
              </a:rPr>
              <a:t>x</a:t>
            </a:r>
            <a:r>
              <a:rPr lang="en-US" altLang="zh-CN" sz="2200" baseline="30000" dirty="0">
                <a:ea typeface="楷体" panose="02010609060101010101" pitchFamily="49" charset="-122"/>
              </a:rPr>
              <a:t>2</a:t>
            </a:r>
            <a:r>
              <a:rPr lang="en-US" altLang="zh-CN" sz="2200" dirty="0">
                <a:ea typeface="楷体" panose="02010609060101010101" pitchFamily="49" charset="-122"/>
              </a:rPr>
              <a:t>-</a:t>
            </a:r>
            <a:r>
              <a:rPr lang="zh-CN" altLang="en-US" sz="2200" dirty="0">
                <a:ea typeface="楷体" panose="02010609060101010101" pitchFamily="49" charset="-122"/>
              </a:rPr>
              <a:t>（</a:t>
            </a:r>
            <a:r>
              <a:rPr lang="en-US" altLang="zh-CN" sz="2200" i="1" dirty="0">
                <a:ea typeface="楷体" panose="02010609060101010101" pitchFamily="49" charset="-122"/>
              </a:rPr>
              <a:t>k</a:t>
            </a:r>
            <a:r>
              <a:rPr lang="en-US" altLang="zh-CN" sz="2200" dirty="0">
                <a:ea typeface="楷体" panose="02010609060101010101" pitchFamily="49" charset="-122"/>
              </a:rPr>
              <a:t>+1</a:t>
            </a:r>
            <a:r>
              <a:rPr lang="zh-CN" altLang="en-US" sz="2200" dirty="0">
                <a:ea typeface="楷体" panose="02010609060101010101" pitchFamily="49" charset="-122"/>
              </a:rPr>
              <a:t>）</a:t>
            </a:r>
            <a:r>
              <a:rPr lang="en-US" altLang="zh-CN" sz="2200" i="1" dirty="0">
                <a:ea typeface="楷体" panose="02010609060101010101" pitchFamily="49" charset="-122"/>
              </a:rPr>
              <a:t>x</a:t>
            </a:r>
            <a:r>
              <a:rPr lang="en-US" altLang="zh-CN" sz="2200" dirty="0">
                <a:ea typeface="楷体" panose="02010609060101010101" pitchFamily="49" charset="-122"/>
              </a:rPr>
              <a:t>-6=0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的一个根为</a:t>
            </a:r>
            <a:r>
              <a:rPr lang="en-US" altLang="zh-CN" sz="2200" dirty="0">
                <a:ea typeface="楷体" panose="02010609060101010101" pitchFamily="49" charset="-122"/>
              </a:rPr>
              <a:t>2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b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∴</a:t>
            </a:r>
            <a:r>
              <a:rPr lang="en-US" altLang="zh-CN" sz="2200" dirty="0">
                <a:ea typeface="楷体" panose="02010609060101010101" pitchFamily="49" charset="-122"/>
              </a:rPr>
              <a:t>2</a:t>
            </a:r>
            <a:r>
              <a:rPr lang="en-US" altLang="zh-CN" sz="2200" baseline="30000" dirty="0">
                <a:ea typeface="楷体" panose="02010609060101010101" pitchFamily="49" charset="-122"/>
              </a:rPr>
              <a:t>2</a:t>
            </a:r>
            <a:r>
              <a:rPr lang="en-US" altLang="zh-CN" sz="2200" dirty="0">
                <a:ea typeface="楷体" panose="02010609060101010101" pitchFamily="49" charset="-122"/>
              </a:rPr>
              <a:t>-2</a:t>
            </a:r>
            <a:r>
              <a:rPr lang="zh-CN" altLang="en-US" sz="2200" dirty="0">
                <a:ea typeface="楷体" panose="02010609060101010101" pitchFamily="49" charset="-122"/>
              </a:rPr>
              <a:t>（</a:t>
            </a:r>
            <a:r>
              <a:rPr lang="en-US" altLang="zh-CN" sz="2200" i="1" dirty="0">
                <a:ea typeface="楷体" panose="02010609060101010101" pitchFamily="49" charset="-122"/>
              </a:rPr>
              <a:t>k</a:t>
            </a:r>
            <a:r>
              <a:rPr lang="en-US" altLang="zh-CN" sz="2200" dirty="0">
                <a:ea typeface="楷体" panose="02010609060101010101" pitchFamily="49" charset="-122"/>
              </a:rPr>
              <a:t>+1</a:t>
            </a:r>
            <a:r>
              <a:rPr lang="zh-CN" altLang="en-US" sz="2200" dirty="0">
                <a:ea typeface="楷体" panose="02010609060101010101" pitchFamily="49" charset="-122"/>
              </a:rPr>
              <a:t>）</a:t>
            </a:r>
            <a:r>
              <a:rPr lang="en-US" altLang="zh-CN" sz="2200" dirty="0">
                <a:ea typeface="楷体" panose="02010609060101010101" pitchFamily="49" charset="-122"/>
              </a:rPr>
              <a:t>-6=0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b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解得</a:t>
            </a:r>
            <a:r>
              <a:rPr lang="en-US" altLang="zh-CN" sz="2200" i="1" dirty="0">
                <a:ea typeface="楷体" panose="02010609060101010101" pitchFamily="49" charset="-122"/>
              </a:rPr>
              <a:t>k</a:t>
            </a:r>
            <a:r>
              <a:rPr lang="en-US" altLang="zh-CN" sz="2200" dirty="0">
                <a:ea typeface="楷体" panose="02010609060101010101" pitchFamily="49" charset="-122"/>
              </a:rPr>
              <a:t>=-</a:t>
            </a:r>
            <a:r>
              <a:rPr lang="en-US" altLang="zh-CN" sz="2200" dirty="0" smtClean="0">
                <a:ea typeface="楷体" panose="02010609060101010101" pitchFamily="49" charset="-122"/>
              </a:rPr>
              <a:t>2</a:t>
            </a:r>
            <a:r>
              <a:rPr lang="en-US" altLang="zh-CN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1731482" y="750708"/>
            <a:ext cx="1081462" cy="404563"/>
          </a:xfrm>
          <a:prstGeom prst="ellipse">
            <a:avLst/>
          </a:prstGeom>
          <a:solidFill>
            <a:srgbClr val="FF33CC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chemeClr val="tx1"/>
                </a:solidFill>
                <a:latin typeface="+mn-ea"/>
              </a:rPr>
              <a:t>例</a:t>
            </a:r>
            <a:r>
              <a:rPr lang="en-US" altLang="zh-CN" sz="2400" b="1" dirty="0">
                <a:solidFill>
                  <a:schemeClr val="tx1"/>
                </a:solidFill>
                <a:latin typeface="+mn-ea"/>
              </a:rPr>
              <a:t>6</a:t>
            </a:r>
            <a:endParaRPr lang="zh-CN" altLang="en-US" sz="2400" b="1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847528" y="907455"/>
            <a:ext cx="8229600" cy="5832648"/>
          </a:xfrm>
        </p:spPr>
        <p:txBody>
          <a:bodyPr>
            <a:normAutofit/>
          </a:bodyPr>
          <a:lstStyle/>
          <a:p>
            <a:pPr marL="109855" indent="0">
              <a:lnSpc>
                <a:spcPct val="150000"/>
              </a:lnSpc>
              <a:buNone/>
            </a:pPr>
            <a:endParaRPr lang="en-US" altLang="zh-CN" dirty="0" smtClean="0"/>
          </a:p>
          <a:p>
            <a:pPr marL="109855" indent="0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+mn-ea"/>
              </a:rPr>
              <a:t>5.</a:t>
            </a:r>
            <a:r>
              <a:rPr lang="zh-CN" altLang="en-US" sz="2400" b="1" dirty="0">
                <a:latin typeface="+mn-ea"/>
              </a:rPr>
              <a:t>请检验下列各数哪个为方程</a:t>
            </a:r>
            <a:r>
              <a:rPr lang="en-US" altLang="zh-CN" sz="2400" i="1" dirty="0"/>
              <a:t>x</a:t>
            </a:r>
            <a:r>
              <a:rPr lang="en-US" altLang="zh-CN" sz="2400" baseline="30000" dirty="0"/>
              <a:t>2</a:t>
            </a:r>
            <a:r>
              <a:rPr lang="en-US" altLang="zh-CN" sz="2400" dirty="0"/>
              <a:t>-2</a:t>
            </a:r>
            <a:r>
              <a:rPr lang="en-US" altLang="zh-CN" sz="2400" i="1" dirty="0"/>
              <a:t>x</a:t>
            </a:r>
            <a:r>
              <a:rPr lang="en-US" altLang="zh-CN" sz="2400" dirty="0"/>
              <a:t>-3=0</a:t>
            </a:r>
            <a:r>
              <a:rPr lang="zh-CN" altLang="en-US" sz="2400" b="1" dirty="0">
                <a:latin typeface="+mn-ea"/>
              </a:rPr>
              <a:t>的</a:t>
            </a:r>
            <a:r>
              <a:rPr lang="zh-CN" altLang="en-US" sz="2400" b="1" dirty="0" smtClean="0">
                <a:latin typeface="+mn-ea"/>
              </a:rPr>
              <a:t>解</a:t>
            </a:r>
            <a:r>
              <a:rPr lang="en-US" altLang="zh-CN" sz="2400" b="1" dirty="0" smtClean="0">
                <a:latin typeface="+mn-ea"/>
              </a:rPr>
              <a:t>.</a:t>
            </a:r>
          </a:p>
          <a:p>
            <a:pPr marL="109855" indent="0" algn="ctr">
              <a:lnSpc>
                <a:spcPct val="150000"/>
              </a:lnSpc>
              <a:buNone/>
            </a:pPr>
            <a:r>
              <a:rPr lang="en-US" altLang="zh-CN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0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-1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-2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-3.</a:t>
            </a:r>
          </a:p>
          <a:p>
            <a:pPr marL="109855" indent="0">
              <a:lnSpc>
                <a:spcPct val="150000"/>
              </a:lnSpc>
              <a:buNone/>
            </a:pPr>
            <a:r>
              <a:rPr lang="zh-CN" altLang="en-US" sz="2200" b="1" dirty="0" smtClean="0">
                <a:solidFill>
                  <a:srgbClr val="FF0000"/>
                </a:solidFill>
              </a:rPr>
              <a:t>解：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将</a:t>
            </a:r>
            <a:r>
              <a:rPr lang="en-US" altLang="zh-CN" sz="2200" i="1" dirty="0" smtClean="0">
                <a:ea typeface="楷体" panose="02010609060101010101" pitchFamily="49" charset="-122"/>
              </a:rPr>
              <a:t>x</a:t>
            </a:r>
            <a:r>
              <a:rPr lang="en-US" altLang="zh-CN" sz="2200" dirty="0" smtClean="0">
                <a:ea typeface="楷体" panose="02010609060101010101" pitchFamily="49" charset="-122"/>
              </a:rPr>
              <a:t>=3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代入，得左边</a:t>
            </a:r>
            <a:r>
              <a:rPr lang="en-US" altLang="zh-CN" sz="2200" dirty="0" smtClean="0">
                <a:ea typeface="楷体" panose="02010609060101010101" pitchFamily="49" charset="-122"/>
              </a:rPr>
              <a:t>=3</a:t>
            </a:r>
            <a:r>
              <a:rPr lang="en-US" altLang="zh-CN" sz="2200" baseline="30000" dirty="0" smtClean="0">
                <a:ea typeface="楷体" panose="02010609060101010101" pitchFamily="49" charset="-122"/>
              </a:rPr>
              <a:t>2</a:t>
            </a:r>
            <a:r>
              <a:rPr lang="en-US" altLang="zh-CN" sz="2200" dirty="0" smtClean="0">
                <a:ea typeface="楷体" panose="02010609060101010101" pitchFamily="49" charset="-122"/>
              </a:rPr>
              <a:t>-2×3-3=0=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右边，</a:t>
            </a:r>
            <a:endParaRPr lang="en-US" altLang="zh-CN" sz="22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109855" indent="0">
              <a:lnSpc>
                <a:spcPct val="150000"/>
              </a:lnSpc>
              <a:buNone/>
            </a:pP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所以</a:t>
            </a:r>
            <a:r>
              <a:rPr lang="en-US" altLang="zh-CN" sz="2200" dirty="0" smtClean="0">
                <a:ea typeface="楷体" panose="02010609060101010101" pitchFamily="49" charset="-122"/>
              </a:rPr>
              <a:t>3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是方程的根</a:t>
            </a:r>
            <a:r>
              <a:rPr lang="en-US" altLang="zh-CN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  <a:p>
            <a:pPr marL="109855" indent="0">
              <a:lnSpc>
                <a:spcPct val="150000"/>
              </a:lnSpc>
              <a:buNone/>
            </a:pP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同理，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分别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将</a:t>
            </a:r>
            <a:r>
              <a:rPr lang="en-US" altLang="zh-CN" sz="2200" dirty="0" smtClean="0">
                <a:ea typeface="楷体" panose="02010609060101010101" pitchFamily="49" charset="-122"/>
              </a:rPr>
              <a:t>2</a:t>
            </a:r>
            <a:r>
              <a:rPr lang="zh-CN" altLang="en-US" sz="2200" dirty="0" smtClean="0">
                <a:ea typeface="楷体" panose="02010609060101010101" pitchFamily="49" charset="-122"/>
              </a:rPr>
              <a:t>，</a:t>
            </a:r>
            <a:r>
              <a:rPr lang="en-US" altLang="zh-CN" sz="2200" dirty="0" smtClean="0">
                <a:ea typeface="楷体" panose="02010609060101010101" pitchFamily="49" charset="-122"/>
              </a:rPr>
              <a:t>1</a:t>
            </a:r>
            <a:r>
              <a:rPr lang="zh-CN" altLang="en-US" sz="2200" dirty="0" smtClean="0">
                <a:ea typeface="楷体" panose="02010609060101010101" pitchFamily="49" charset="-122"/>
              </a:rPr>
              <a:t>，</a:t>
            </a:r>
            <a:r>
              <a:rPr lang="en-US" altLang="zh-CN" sz="2200" dirty="0" smtClean="0">
                <a:ea typeface="楷体" panose="02010609060101010101" pitchFamily="49" charset="-122"/>
              </a:rPr>
              <a:t>0</a:t>
            </a:r>
            <a:r>
              <a:rPr lang="zh-CN" altLang="en-US" sz="2200" dirty="0">
                <a:ea typeface="楷体" panose="02010609060101010101" pitchFamily="49" charset="-122"/>
              </a:rPr>
              <a:t>，</a:t>
            </a:r>
            <a:r>
              <a:rPr lang="en-US" altLang="zh-CN" sz="2200" dirty="0">
                <a:ea typeface="楷体" panose="02010609060101010101" pitchFamily="49" charset="-122"/>
              </a:rPr>
              <a:t>-1</a:t>
            </a:r>
            <a:r>
              <a:rPr lang="zh-CN" altLang="en-US" sz="2200" dirty="0">
                <a:ea typeface="楷体" panose="02010609060101010101" pitchFamily="49" charset="-122"/>
              </a:rPr>
              <a:t>，</a:t>
            </a:r>
            <a:r>
              <a:rPr lang="en-US" altLang="zh-CN" sz="2200" dirty="0">
                <a:ea typeface="楷体" panose="02010609060101010101" pitchFamily="49" charset="-122"/>
              </a:rPr>
              <a:t>-2</a:t>
            </a:r>
            <a:r>
              <a:rPr lang="zh-CN" altLang="en-US" sz="2200" dirty="0">
                <a:ea typeface="楷体" panose="02010609060101010101" pitchFamily="49" charset="-122"/>
              </a:rPr>
              <a:t>，</a:t>
            </a:r>
            <a:r>
              <a:rPr lang="en-US" altLang="zh-CN" sz="2200" dirty="0">
                <a:ea typeface="楷体" panose="02010609060101010101" pitchFamily="49" charset="-122"/>
              </a:rPr>
              <a:t>-</a:t>
            </a:r>
            <a:r>
              <a:rPr lang="en-US" altLang="zh-CN" sz="2200" dirty="0" smtClean="0">
                <a:ea typeface="楷体" panose="02010609060101010101" pitchFamily="49" charset="-122"/>
              </a:rPr>
              <a:t>3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代入，得</a:t>
            </a:r>
            <a:endParaRPr lang="en-US" altLang="zh-CN" sz="22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109855" indent="0">
              <a:lnSpc>
                <a:spcPct val="150000"/>
              </a:lnSpc>
              <a:buNone/>
            </a:pP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当</a:t>
            </a:r>
            <a:r>
              <a:rPr lang="en-US" altLang="zh-CN" sz="2200" i="1" dirty="0" smtClean="0">
                <a:ea typeface="楷体" panose="02010609060101010101" pitchFamily="49" charset="-122"/>
              </a:rPr>
              <a:t>x</a:t>
            </a:r>
            <a:r>
              <a:rPr lang="en-US" altLang="zh-CN" sz="2200" dirty="0" smtClean="0">
                <a:ea typeface="楷体" panose="02010609060101010101" pitchFamily="49" charset="-122"/>
              </a:rPr>
              <a:t>=-1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时，左边</a:t>
            </a:r>
            <a:r>
              <a:rPr lang="en-US" altLang="zh-CN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右边，</a:t>
            </a:r>
            <a:endParaRPr lang="en-US" altLang="zh-CN" sz="22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109855" indent="0">
              <a:lnSpc>
                <a:spcPct val="150000"/>
              </a:lnSpc>
              <a:buNone/>
            </a:pP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所以</a:t>
            </a:r>
            <a:r>
              <a:rPr lang="en-US" altLang="zh-CN" sz="2200" dirty="0" smtClean="0">
                <a:ea typeface="楷体" panose="02010609060101010101" pitchFamily="49" charset="-122"/>
              </a:rPr>
              <a:t>-1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是方程的根</a:t>
            </a:r>
            <a:r>
              <a:rPr lang="en-US" altLang="zh-CN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2063554" y="979463"/>
            <a:ext cx="1714583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跟踪练习</a:t>
            </a:r>
            <a:endParaRPr lang="zh-CN" altLang="en-US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847528" y="979210"/>
            <a:ext cx="8229600" cy="5832648"/>
          </a:xfrm>
        </p:spPr>
        <p:txBody>
          <a:bodyPr>
            <a:normAutofit/>
          </a:bodyPr>
          <a:lstStyle/>
          <a:p>
            <a:pPr marL="109855" indent="0">
              <a:lnSpc>
                <a:spcPct val="150000"/>
              </a:lnSpc>
              <a:buNone/>
            </a:pPr>
            <a:endParaRPr lang="en-US" altLang="zh-CN" dirty="0" smtClean="0"/>
          </a:p>
          <a:p>
            <a:pPr marL="109855" indent="0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+mn-ea"/>
              </a:rPr>
              <a:t>6.</a:t>
            </a:r>
            <a:r>
              <a:rPr lang="zh-CN" altLang="en-US" sz="2400" b="1" dirty="0">
                <a:latin typeface="+mn-ea"/>
              </a:rPr>
              <a:t>关于</a:t>
            </a:r>
            <a:r>
              <a:rPr lang="en-US" altLang="zh-CN" sz="2400" i="1" dirty="0"/>
              <a:t>x</a:t>
            </a:r>
            <a:r>
              <a:rPr lang="zh-CN" altLang="en-US" sz="2400" b="1" dirty="0">
                <a:latin typeface="+mn-ea"/>
              </a:rPr>
              <a:t>的一元二次方程</a:t>
            </a:r>
            <a:r>
              <a:rPr lang="en-US" altLang="zh-CN" sz="2400" i="1" dirty="0"/>
              <a:t>ax</a:t>
            </a:r>
            <a:r>
              <a:rPr lang="en-US" altLang="zh-CN" sz="2400" baseline="30000" dirty="0"/>
              <a:t>2</a:t>
            </a:r>
            <a:r>
              <a:rPr lang="en-US" altLang="zh-CN" sz="2400" dirty="0"/>
              <a:t>-</a:t>
            </a:r>
            <a:r>
              <a:rPr lang="en-US" altLang="zh-CN" sz="2400" i="1" dirty="0"/>
              <a:t>bx</a:t>
            </a:r>
            <a:r>
              <a:rPr lang="en-US" altLang="zh-CN" sz="2400" dirty="0"/>
              <a:t>+3=0</a:t>
            </a:r>
            <a:r>
              <a:rPr lang="zh-CN" altLang="en-US" sz="2400" b="1" dirty="0">
                <a:latin typeface="+mn-ea"/>
              </a:rPr>
              <a:t>的一个根为</a:t>
            </a:r>
            <a:r>
              <a:rPr lang="en-US" altLang="zh-CN" sz="2400" i="1" dirty="0"/>
              <a:t>x</a:t>
            </a:r>
            <a:r>
              <a:rPr lang="en-US" altLang="zh-CN" sz="2400" dirty="0"/>
              <a:t>=2</a:t>
            </a:r>
            <a:r>
              <a:rPr lang="zh-CN" altLang="en-US" sz="2400" b="1" dirty="0">
                <a:latin typeface="+mn-ea"/>
              </a:rPr>
              <a:t>，则</a:t>
            </a:r>
            <a:r>
              <a:rPr lang="zh-CN" altLang="en-US" sz="2400" b="1" dirty="0" smtClean="0">
                <a:latin typeface="+mn-ea"/>
              </a:rPr>
              <a:t>代数式</a:t>
            </a:r>
            <a:r>
              <a:rPr lang="en-US" altLang="zh-CN" sz="2400" dirty="0" smtClean="0"/>
              <a:t>8</a:t>
            </a:r>
            <a:r>
              <a:rPr lang="en-US" altLang="zh-CN" sz="2400" i="1" dirty="0" smtClean="0"/>
              <a:t>a</a:t>
            </a:r>
            <a:r>
              <a:rPr lang="en-US" altLang="zh-CN" sz="2400" dirty="0" smtClean="0"/>
              <a:t>-4</a:t>
            </a:r>
            <a:r>
              <a:rPr lang="en-US" altLang="zh-CN" sz="2400" i="1" dirty="0" smtClean="0"/>
              <a:t>b</a:t>
            </a:r>
            <a:r>
              <a:rPr lang="en-US" altLang="zh-CN" sz="2400" dirty="0" smtClean="0"/>
              <a:t>+3</a:t>
            </a:r>
            <a:r>
              <a:rPr lang="zh-CN" altLang="en-US" sz="2400" b="1" dirty="0">
                <a:latin typeface="+mn-ea"/>
              </a:rPr>
              <a:t>的值</a:t>
            </a:r>
            <a:r>
              <a:rPr lang="zh-CN" altLang="en-US" sz="2400" b="1" dirty="0" smtClean="0">
                <a:latin typeface="+mn-ea"/>
              </a:rPr>
              <a:t>为</a:t>
            </a:r>
            <a:r>
              <a:rPr lang="zh-CN" altLang="en-US" sz="2400" b="1" u="sng" dirty="0" smtClean="0">
                <a:latin typeface="+mn-ea"/>
              </a:rPr>
              <a:t>     </a:t>
            </a:r>
            <a:r>
              <a:rPr lang="en-US" altLang="zh-CN" sz="2400" b="1" dirty="0" smtClean="0">
                <a:latin typeface="+mn-ea"/>
              </a:rPr>
              <a:t>.</a:t>
            </a:r>
          </a:p>
          <a:p>
            <a:pPr marL="109855" indent="0">
              <a:lnSpc>
                <a:spcPct val="150000"/>
              </a:lnSpc>
              <a:buNone/>
            </a:pPr>
            <a:r>
              <a:rPr lang="zh-CN" altLang="en-US" sz="2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解析：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把</a:t>
            </a:r>
            <a:r>
              <a:rPr lang="en-US" altLang="zh-CN" sz="2200" i="1" dirty="0">
                <a:ea typeface="楷体" panose="02010609060101010101" pitchFamily="49" charset="-122"/>
              </a:rPr>
              <a:t>x</a:t>
            </a:r>
            <a:r>
              <a:rPr lang="en-US" altLang="zh-CN" sz="2200" dirty="0">
                <a:ea typeface="楷体" panose="02010609060101010101" pitchFamily="49" charset="-122"/>
              </a:rPr>
              <a:t>=2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代入，得</a:t>
            </a:r>
            <a:b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en-US" altLang="zh-CN" sz="2200" dirty="0">
                <a:ea typeface="楷体" panose="02010609060101010101" pitchFamily="49" charset="-122"/>
              </a:rPr>
              <a:t>4</a:t>
            </a:r>
            <a:r>
              <a:rPr lang="en-US" altLang="zh-CN" sz="2200" i="1" dirty="0">
                <a:ea typeface="楷体" panose="02010609060101010101" pitchFamily="49" charset="-122"/>
              </a:rPr>
              <a:t>a</a:t>
            </a:r>
            <a:r>
              <a:rPr lang="en-US" altLang="zh-CN" sz="2200" dirty="0">
                <a:ea typeface="楷体" panose="02010609060101010101" pitchFamily="49" charset="-122"/>
              </a:rPr>
              <a:t>-2</a:t>
            </a:r>
            <a:r>
              <a:rPr lang="en-US" altLang="zh-CN" sz="2200" i="1" dirty="0">
                <a:ea typeface="楷体" panose="02010609060101010101" pitchFamily="49" charset="-122"/>
              </a:rPr>
              <a:t>b</a:t>
            </a:r>
            <a:r>
              <a:rPr lang="en-US" altLang="zh-CN" sz="2200" dirty="0">
                <a:ea typeface="楷体" panose="02010609060101010101" pitchFamily="49" charset="-122"/>
              </a:rPr>
              <a:t>+3=0</a:t>
            </a:r>
            <a:r>
              <a:rPr lang="zh-CN" altLang="en-US" sz="2200" dirty="0">
                <a:ea typeface="楷体" panose="02010609060101010101" pitchFamily="49" charset="-122"/>
              </a:rPr>
              <a:t>，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/>
            </a:r>
            <a:b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所以</a:t>
            </a:r>
            <a:r>
              <a:rPr lang="en-US" altLang="zh-CN" sz="2200" dirty="0">
                <a:ea typeface="楷体" panose="02010609060101010101" pitchFamily="49" charset="-122"/>
              </a:rPr>
              <a:t>4</a:t>
            </a:r>
            <a:r>
              <a:rPr lang="en-US" altLang="zh-CN" sz="2200" i="1" dirty="0">
                <a:ea typeface="楷体" panose="02010609060101010101" pitchFamily="49" charset="-122"/>
              </a:rPr>
              <a:t>a</a:t>
            </a:r>
            <a:r>
              <a:rPr lang="en-US" altLang="zh-CN" sz="2200" dirty="0">
                <a:ea typeface="楷体" panose="02010609060101010101" pitchFamily="49" charset="-122"/>
              </a:rPr>
              <a:t>-2</a:t>
            </a:r>
            <a:r>
              <a:rPr lang="en-US" altLang="zh-CN" sz="2200" i="1" dirty="0">
                <a:ea typeface="楷体" panose="02010609060101010101" pitchFamily="49" charset="-122"/>
              </a:rPr>
              <a:t>b</a:t>
            </a:r>
            <a:r>
              <a:rPr lang="en-US" altLang="zh-CN" sz="2200" dirty="0">
                <a:ea typeface="楷体" panose="02010609060101010101" pitchFamily="49" charset="-122"/>
              </a:rPr>
              <a:t>=-3</a:t>
            </a:r>
            <a:r>
              <a:rPr lang="zh-CN" altLang="en-US" sz="2200" dirty="0">
                <a:ea typeface="楷体" panose="02010609060101010101" pitchFamily="49" charset="-122"/>
              </a:rPr>
              <a:t>，</a:t>
            </a:r>
            <a:br>
              <a:rPr lang="zh-CN" altLang="en-US" sz="2200" dirty="0">
                <a:ea typeface="楷体" panose="02010609060101010101" pitchFamily="49" charset="-122"/>
              </a:rPr>
            </a:b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所以</a:t>
            </a:r>
            <a:r>
              <a:rPr lang="en-US" altLang="zh-CN" sz="2200" dirty="0" smtClean="0">
                <a:ea typeface="楷体" panose="02010609060101010101" pitchFamily="49" charset="-122"/>
              </a:rPr>
              <a:t>8</a:t>
            </a:r>
            <a:r>
              <a:rPr lang="en-US" altLang="zh-CN" sz="2200" i="1" dirty="0" smtClean="0">
                <a:ea typeface="楷体" panose="02010609060101010101" pitchFamily="49" charset="-122"/>
              </a:rPr>
              <a:t>a</a:t>
            </a:r>
            <a:r>
              <a:rPr lang="en-US" altLang="zh-CN" sz="2200" dirty="0" smtClean="0">
                <a:ea typeface="楷体" panose="02010609060101010101" pitchFamily="49" charset="-122"/>
              </a:rPr>
              <a:t>-4</a:t>
            </a:r>
            <a:r>
              <a:rPr lang="en-US" altLang="zh-CN" sz="2200" i="1" dirty="0" smtClean="0">
                <a:ea typeface="楷体" panose="02010609060101010101" pitchFamily="49" charset="-122"/>
              </a:rPr>
              <a:t>b</a:t>
            </a:r>
            <a:r>
              <a:rPr lang="en-US" altLang="zh-CN" sz="2200" dirty="0" smtClean="0">
                <a:ea typeface="楷体" panose="02010609060101010101" pitchFamily="49" charset="-122"/>
              </a:rPr>
              <a:t>+3=2</a:t>
            </a:r>
            <a:r>
              <a:rPr lang="zh-CN" altLang="en-US" sz="2200" dirty="0">
                <a:ea typeface="楷体" panose="02010609060101010101" pitchFamily="49" charset="-122"/>
              </a:rPr>
              <a:t>（</a:t>
            </a:r>
            <a:r>
              <a:rPr lang="en-US" altLang="zh-CN" sz="2200" dirty="0">
                <a:ea typeface="楷体" panose="02010609060101010101" pitchFamily="49" charset="-122"/>
              </a:rPr>
              <a:t>4</a:t>
            </a:r>
            <a:r>
              <a:rPr lang="en-US" altLang="zh-CN" sz="2200" i="1" dirty="0">
                <a:ea typeface="楷体" panose="02010609060101010101" pitchFamily="49" charset="-122"/>
              </a:rPr>
              <a:t>a</a:t>
            </a:r>
            <a:r>
              <a:rPr lang="en-US" altLang="zh-CN" sz="2200" dirty="0">
                <a:ea typeface="楷体" panose="02010609060101010101" pitchFamily="49" charset="-122"/>
              </a:rPr>
              <a:t>-2</a:t>
            </a:r>
            <a:r>
              <a:rPr lang="en-US" altLang="zh-CN" sz="2200" i="1" dirty="0">
                <a:ea typeface="楷体" panose="02010609060101010101" pitchFamily="49" charset="-122"/>
              </a:rPr>
              <a:t>b</a:t>
            </a:r>
            <a:r>
              <a:rPr lang="zh-CN" altLang="en-US" sz="2200" dirty="0">
                <a:ea typeface="楷体" panose="02010609060101010101" pitchFamily="49" charset="-122"/>
              </a:rPr>
              <a:t>）</a:t>
            </a:r>
            <a:r>
              <a:rPr lang="en-US" altLang="zh-CN" sz="2200" dirty="0">
                <a:ea typeface="楷体" panose="02010609060101010101" pitchFamily="49" charset="-122"/>
              </a:rPr>
              <a:t>+</a:t>
            </a:r>
            <a:r>
              <a:rPr lang="en-US" altLang="zh-CN" sz="2200" dirty="0" smtClean="0">
                <a:ea typeface="楷体" panose="02010609060101010101" pitchFamily="49" charset="-122"/>
              </a:rPr>
              <a:t>3=2</a:t>
            </a:r>
            <a:r>
              <a:rPr lang="en-US" altLang="zh-CN" sz="2200" dirty="0">
                <a:ea typeface="楷体" panose="02010609060101010101" pitchFamily="49" charset="-122"/>
              </a:rPr>
              <a:t>×</a:t>
            </a:r>
            <a:r>
              <a:rPr lang="zh-CN" altLang="en-US" sz="2200" dirty="0">
                <a:ea typeface="楷体" panose="02010609060101010101" pitchFamily="49" charset="-122"/>
              </a:rPr>
              <a:t>（</a:t>
            </a:r>
            <a:r>
              <a:rPr lang="en-US" altLang="zh-CN" sz="2200" dirty="0">
                <a:ea typeface="楷体" panose="02010609060101010101" pitchFamily="49" charset="-122"/>
              </a:rPr>
              <a:t>-3</a:t>
            </a:r>
            <a:r>
              <a:rPr lang="zh-CN" altLang="en-US" sz="2200" dirty="0">
                <a:ea typeface="楷体" panose="02010609060101010101" pitchFamily="49" charset="-122"/>
              </a:rPr>
              <a:t>）</a:t>
            </a:r>
            <a:r>
              <a:rPr lang="en-US" altLang="zh-CN" sz="2200" dirty="0">
                <a:ea typeface="楷体" panose="02010609060101010101" pitchFamily="49" charset="-122"/>
              </a:rPr>
              <a:t>+3</a:t>
            </a:r>
            <a:r>
              <a:rPr lang="en-US" altLang="zh-CN" sz="2200" dirty="0" smtClean="0">
                <a:ea typeface="楷体" panose="02010609060101010101" pitchFamily="49" charset="-122"/>
              </a:rPr>
              <a:t>=-3</a:t>
            </a:r>
            <a:r>
              <a:rPr lang="zh-CN" altLang="en-US" sz="2200" dirty="0" smtClean="0">
                <a:ea typeface="楷体" panose="02010609060101010101" pitchFamily="49" charset="-122"/>
              </a:rPr>
              <a:t>．</a:t>
            </a:r>
            <a:endParaRPr lang="zh-CN" altLang="en-US" sz="2200" dirty="0">
              <a:ea typeface="楷体" panose="02010609060101010101" pitchFamily="49" charset="-122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063554" y="1051218"/>
            <a:ext cx="1714583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跟踪练习</a:t>
            </a:r>
            <a:endParaRPr lang="zh-CN" altLang="en-US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300370" y="2203599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FF0000"/>
                </a:solidFill>
              </a:rPr>
              <a:t>-</a:t>
            </a:r>
            <a:r>
              <a:rPr lang="en-US" altLang="zh-CN" sz="2400" dirty="0" smtClean="0">
                <a:solidFill>
                  <a:srgbClr val="FF0000"/>
                </a:solidFill>
              </a:rPr>
              <a:t>3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78330" y="386080"/>
            <a:ext cx="8538210" cy="654558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在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宽为</a:t>
            </a:r>
            <a:r>
              <a:rPr lang="en-US" altLang="zh-CN" sz="2400" dirty="0">
                <a:ea typeface="楷体" panose="02010609060101010101" pitchFamily="49" charset="-122"/>
              </a:rPr>
              <a:t>20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米、长为</a:t>
            </a:r>
            <a:r>
              <a:rPr lang="en-US" altLang="zh-CN" sz="2400" dirty="0">
                <a:ea typeface="楷体" panose="02010609060101010101" pitchFamily="49" charset="-122"/>
              </a:rPr>
              <a:t>30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米的矩形地面上修建两条同样宽的道路，余下部分作为耕地．</a:t>
            </a:r>
            <a:r>
              <a:rPr lang="zh-CN" altLang="en-US" sz="24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若耕地面积需要</a:t>
            </a:r>
            <a:r>
              <a:rPr lang="en-US" altLang="zh-CN" sz="2400" dirty="0">
                <a:ea typeface="楷体" panose="02010609060101010101" pitchFamily="49" charset="-122"/>
              </a:rPr>
              <a:t>551</a:t>
            </a:r>
            <a:r>
              <a:rPr lang="zh-CN" altLang="en-US" sz="24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米</a:t>
            </a:r>
            <a:r>
              <a:rPr lang="en-US" altLang="zh-CN" sz="24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4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则修建的路宽应为多少</a:t>
            </a:r>
            <a:r>
              <a:rPr lang="zh-CN" altLang="en-US" sz="24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？</a:t>
            </a:r>
            <a:endParaRPr lang="en-US" altLang="zh-CN" sz="24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sz="2400" dirty="0"/>
          </a:p>
          <a:p>
            <a:pPr marL="0" indent="0">
              <a:lnSpc>
                <a:spcPct val="150000"/>
              </a:lnSpc>
              <a:buNone/>
            </a:pPr>
            <a:endParaRPr lang="en-US" altLang="zh-CN" sz="2400" dirty="0" smtClean="0"/>
          </a:p>
          <a:p>
            <a:pPr marL="0" indent="0">
              <a:lnSpc>
                <a:spcPct val="150000"/>
              </a:lnSpc>
              <a:buNone/>
            </a:pPr>
            <a:endParaRPr lang="en-US" altLang="zh-CN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b="1" dirty="0" smtClean="0">
                <a:solidFill>
                  <a:srgbClr val="FF0000"/>
                </a:solidFill>
              </a:rPr>
              <a:t>解：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设修建的路宽应为</a:t>
            </a:r>
            <a:r>
              <a:rPr lang="en-US" altLang="zh-CN" sz="2400" i="1" dirty="0">
                <a:solidFill>
                  <a:schemeClr val="tx1"/>
                </a:solidFill>
                <a:ea typeface="楷体" panose="02010609060101010101" pitchFamily="49" charset="-122"/>
              </a:rPr>
              <a:t>x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米，则耕地的长为</a:t>
            </a:r>
            <a:r>
              <a:rPr lang="zh-CN" altLang="en-US" sz="2400" dirty="0" smtClean="0">
                <a:solidFill>
                  <a:srgbClr val="FF0000"/>
                </a:solidFill>
                <a:ea typeface="楷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ea typeface="楷体" panose="02010609060101010101" pitchFamily="49" charset="-122"/>
              </a:rPr>
              <a:t>30-</a:t>
            </a:r>
            <a:r>
              <a:rPr lang="en-US" altLang="zh-CN" sz="2400" i="1" dirty="0">
                <a:solidFill>
                  <a:srgbClr val="FF0000"/>
                </a:solidFill>
                <a:ea typeface="楷体" panose="02010609060101010101" pitchFamily="49" charset="-122"/>
              </a:rPr>
              <a:t>x</a:t>
            </a:r>
            <a:r>
              <a:rPr lang="zh-CN" altLang="en-US" sz="2400" dirty="0" smtClean="0">
                <a:solidFill>
                  <a:srgbClr val="FF0000"/>
                </a:solidFill>
                <a:ea typeface="楷体" panose="02010609060101010101" pitchFamily="49" charset="-122"/>
              </a:rPr>
              <a:t>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米，宽为</a:t>
            </a:r>
            <a:r>
              <a:rPr lang="zh-CN" altLang="en-US" sz="2400" dirty="0">
                <a:solidFill>
                  <a:srgbClr val="FF0000"/>
                </a:solidFill>
                <a:ea typeface="楷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ea typeface="楷体" panose="02010609060101010101" pitchFamily="49" charset="-122"/>
              </a:rPr>
              <a:t>20-</a:t>
            </a:r>
            <a:r>
              <a:rPr lang="en-US" altLang="zh-CN" sz="2400" i="1" dirty="0">
                <a:solidFill>
                  <a:srgbClr val="FF0000"/>
                </a:solidFill>
                <a:ea typeface="楷体" panose="02010609060101010101" pitchFamily="49" charset="-122"/>
              </a:rPr>
              <a:t>x</a:t>
            </a:r>
            <a:r>
              <a:rPr lang="zh-CN" altLang="en-US" sz="2400" dirty="0">
                <a:solidFill>
                  <a:srgbClr val="FF0000"/>
                </a:solidFill>
                <a:ea typeface="楷体" panose="02010609060101010101" pitchFamily="49" charset="-122"/>
              </a:rPr>
              <a:t>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根据耕地面积需要</a:t>
            </a:r>
            <a:r>
              <a:rPr lang="en-US" altLang="zh-CN" sz="2400" dirty="0">
                <a:ea typeface="楷体" panose="02010609060101010101" pitchFamily="49" charset="-122"/>
              </a:rPr>
              <a:t>551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  <a:r>
              <a:rPr lang="en-US" altLang="zh-CN" sz="2400" b="1" baseline="30000" dirty="0" smtClean="0">
                <a:ea typeface="楷体" panose="02010609060101010101" pitchFamily="49" charset="-122"/>
              </a:rPr>
              <a:t>2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，得</a:t>
            </a:r>
            <a:r>
              <a:rPr lang="zh-CN" altLang="en-US" sz="2400" dirty="0">
                <a:solidFill>
                  <a:schemeClr val="tx1"/>
                </a:solidFill>
                <a:ea typeface="楷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chemeClr val="tx1"/>
                </a:solidFill>
                <a:ea typeface="楷体" panose="02010609060101010101" pitchFamily="49" charset="-122"/>
              </a:rPr>
              <a:t>30-</a:t>
            </a:r>
            <a:r>
              <a:rPr lang="en-US" altLang="zh-CN" sz="2400" i="1" dirty="0">
                <a:solidFill>
                  <a:schemeClr val="tx1"/>
                </a:solidFill>
                <a:ea typeface="楷体" panose="02010609060101010101" pitchFamily="49" charset="-122"/>
              </a:rPr>
              <a:t>x</a:t>
            </a:r>
            <a:r>
              <a:rPr lang="zh-CN" altLang="en-US" sz="2400" dirty="0">
                <a:solidFill>
                  <a:schemeClr val="tx1"/>
                </a:solidFill>
                <a:ea typeface="楷体" panose="02010609060101010101" pitchFamily="49" charset="-122"/>
              </a:rPr>
              <a:t>）（</a:t>
            </a:r>
            <a:r>
              <a:rPr lang="en-US" altLang="zh-CN" sz="2400" dirty="0">
                <a:solidFill>
                  <a:schemeClr val="tx1"/>
                </a:solidFill>
                <a:ea typeface="楷体" panose="02010609060101010101" pitchFamily="49" charset="-122"/>
              </a:rPr>
              <a:t>20-</a:t>
            </a:r>
            <a:r>
              <a:rPr lang="en-US" altLang="zh-CN" sz="2400" i="1" dirty="0">
                <a:solidFill>
                  <a:schemeClr val="tx1"/>
                </a:solidFill>
                <a:ea typeface="楷体" panose="02010609060101010101" pitchFamily="49" charset="-122"/>
              </a:rPr>
              <a:t>x</a:t>
            </a:r>
            <a:r>
              <a:rPr lang="zh-CN" altLang="en-US" sz="2400" dirty="0">
                <a:solidFill>
                  <a:schemeClr val="tx1"/>
                </a:solidFill>
                <a:ea typeface="楷体" panose="02010609060101010101" pitchFamily="49" charset="-122"/>
              </a:rPr>
              <a:t>）</a:t>
            </a:r>
            <a:r>
              <a:rPr lang="en-US" altLang="zh-CN" sz="2400" dirty="0">
                <a:solidFill>
                  <a:schemeClr val="tx1"/>
                </a:solidFill>
                <a:ea typeface="楷体" panose="02010609060101010101" pitchFamily="49" charset="-122"/>
              </a:rPr>
              <a:t>=551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整理，得</a:t>
            </a:r>
            <a:r>
              <a:rPr lang="en-US" altLang="zh-CN" sz="2400" i="1" dirty="0">
                <a:solidFill>
                  <a:srgbClr val="FF0000"/>
                </a:solidFill>
                <a:ea typeface="楷体" panose="02010609060101010101" pitchFamily="49" charset="-122"/>
              </a:rPr>
              <a:t>x</a:t>
            </a:r>
            <a:r>
              <a:rPr lang="en-US" altLang="zh-CN" sz="2400" baseline="30000" dirty="0">
                <a:solidFill>
                  <a:srgbClr val="FF0000"/>
                </a:solidFill>
                <a:ea typeface="楷体" panose="02010609060101010101" pitchFamily="49" charset="-122"/>
              </a:rPr>
              <a:t>2</a:t>
            </a:r>
            <a:r>
              <a:rPr lang="en-US" altLang="zh-CN" sz="2400" i="1" dirty="0">
                <a:solidFill>
                  <a:srgbClr val="FF0000"/>
                </a:solidFill>
                <a:ea typeface="楷体" panose="02010609060101010101" pitchFamily="49" charset="-122"/>
              </a:rPr>
              <a:t>-</a:t>
            </a:r>
            <a:r>
              <a:rPr lang="en-US" altLang="zh-CN" sz="2400" dirty="0">
                <a:solidFill>
                  <a:srgbClr val="FF0000"/>
                </a:solidFill>
                <a:ea typeface="楷体" panose="02010609060101010101" pitchFamily="49" charset="-122"/>
              </a:rPr>
              <a:t>50</a:t>
            </a:r>
            <a:r>
              <a:rPr lang="en-US" altLang="zh-CN" sz="2400" i="1" dirty="0">
                <a:solidFill>
                  <a:srgbClr val="FF0000"/>
                </a:solidFill>
                <a:ea typeface="楷体" panose="02010609060101010101" pitchFamily="49" charset="-122"/>
              </a:rPr>
              <a:t>x+</a:t>
            </a:r>
            <a:r>
              <a:rPr lang="en-US" altLang="zh-CN" sz="2400" dirty="0">
                <a:solidFill>
                  <a:srgbClr val="FF0000"/>
                </a:solidFill>
                <a:ea typeface="楷体" panose="02010609060101010101" pitchFamily="49" charset="-122"/>
              </a:rPr>
              <a:t>49</a:t>
            </a:r>
            <a:r>
              <a:rPr lang="en-US" altLang="zh-CN" sz="2400" i="1" dirty="0">
                <a:solidFill>
                  <a:srgbClr val="FF0000"/>
                </a:solidFill>
                <a:ea typeface="楷体" panose="02010609060101010101" pitchFamily="49" charset="-122"/>
              </a:rPr>
              <a:t>=</a:t>
            </a:r>
            <a:r>
              <a:rPr lang="en-US" altLang="zh-CN" sz="2400" dirty="0">
                <a:solidFill>
                  <a:srgbClr val="FF0000"/>
                </a:solidFill>
                <a:ea typeface="楷体" panose="02010609060101010101" pitchFamily="49" charset="-122"/>
              </a:rPr>
              <a:t>0</a:t>
            </a:r>
            <a:r>
              <a:rPr lang="en-US" altLang="zh-CN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zh-CN" altLang="en-US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521891" y="3217890"/>
            <a:ext cx="1728192" cy="11521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6672064" y="3220048"/>
            <a:ext cx="144016" cy="115212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 rot="5400000">
            <a:off x="6312024" y="2715992"/>
            <a:ext cx="144016" cy="172819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22" name="直接连接符 21"/>
          <p:cNvCxnSpPr/>
          <p:nvPr/>
        </p:nvCxnSpPr>
        <p:spPr>
          <a:xfrm rot="5400000">
            <a:off x="5546488" y="4530981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237986" y="341535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7248128" y="4370721"/>
            <a:ext cx="288032" cy="1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7261027" y="4377606"/>
            <a:ext cx="0" cy="250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直接箭头连接符 1024"/>
          <p:cNvCxnSpPr/>
          <p:nvPr/>
        </p:nvCxnSpPr>
        <p:spPr>
          <a:xfrm>
            <a:off x="7392144" y="3403597"/>
            <a:ext cx="0" cy="9597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直接箭头连接符 1027"/>
          <p:cNvCxnSpPr/>
          <p:nvPr/>
        </p:nvCxnSpPr>
        <p:spPr>
          <a:xfrm>
            <a:off x="5687437" y="4506714"/>
            <a:ext cx="1585467" cy="541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矩形 1030"/>
          <p:cNvSpPr/>
          <p:nvPr/>
        </p:nvSpPr>
        <p:spPr>
          <a:xfrm>
            <a:off x="7393121" y="3768417"/>
            <a:ext cx="1080120" cy="325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(20-x)m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6024245" y="4497070"/>
            <a:ext cx="1236345" cy="3067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(30-x)m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2365193" y="3209748"/>
            <a:ext cx="1728192" cy="11521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>
            <a:off x="3517321" y="3211205"/>
            <a:ext cx="144016" cy="115212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 rot="5400000">
            <a:off x="3157281" y="2707149"/>
            <a:ext cx="144016" cy="172819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63" name="直接连接符 62"/>
          <p:cNvCxnSpPr/>
          <p:nvPr/>
        </p:nvCxnSpPr>
        <p:spPr>
          <a:xfrm rot="5400000">
            <a:off x="2207568" y="452213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>
            <a:off x="4093385" y="3211205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>
            <a:off x="4093385" y="4361878"/>
            <a:ext cx="288032" cy="1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>
            <a:off x="4093385" y="4363334"/>
            <a:ext cx="0" cy="250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箭头连接符 66"/>
          <p:cNvCxnSpPr/>
          <p:nvPr/>
        </p:nvCxnSpPr>
        <p:spPr>
          <a:xfrm>
            <a:off x="4237401" y="3227452"/>
            <a:ext cx="0" cy="115067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箭头连接符 67"/>
          <p:cNvCxnSpPr/>
          <p:nvPr/>
        </p:nvCxnSpPr>
        <p:spPr>
          <a:xfrm>
            <a:off x="2365193" y="4456369"/>
            <a:ext cx="172819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矩形 68"/>
          <p:cNvSpPr/>
          <p:nvPr/>
        </p:nvSpPr>
        <p:spPr>
          <a:xfrm>
            <a:off x="4381417" y="3730185"/>
            <a:ext cx="724082" cy="325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20m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2869249" y="4488498"/>
            <a:ext cx="936104" cy="306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3</a:t>
            </a:r>
            <a:r>
              <a:rPr lang="en-US" altLang="zh-CN" dirty="0" smtClean="0">
                <a:solidFill>
                  <a:schemeClr val="tx1"/>
                </a:solidFill>
              </a:rPr>
              <a:t>0m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874748" y="692949"/>
            <a:ext cx="1714583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新课导入</a:t>
            </a:r>
            <a:endParaRPr lang="zh-CN" altLang="en-US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7250085" y="3220048"/>
            <a:ext cx="2860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7393121" y="3220048"/>
            <a:ext cx="0" cy="1953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7510808" y="3080829"/>
            <a:ext cx="504057" cy="325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xm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5519936" y="4388936"/>
            <a:ext cx="0" cy="2860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5519938" y="4512916"/>
            <a:ext cx="16749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5375921" y="4531966"/>
            <a:ext cx="504057" cy="325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xm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0833e-05 0.00481481 L 5.20833e-05 -0.042963 " pathEditMode="relative" rAng="0" ptsTypes="">
                                      <p:cBhvr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375 -0.00111111 L -0.0944271 -0.000925926 " pathEditMode="relative" rAng="0" ptsTypes="">
                                      <p:cBhvr>
                                        <p:cTn id="6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ldLvl="0" animBg="1"/>
      <p:bldP spid="16" grpId="1" bldLvl="0" animBg="1"/>
      <p:bldP spid="16" grpId="2" bldLvl="0" animBg="1"/>
      <p:bldP spid="18" grpId="0" bldLvl="0" animBg="1"/>
      <p:bldP spid="18" grpId="1" bldLvl="0" animBg="1"/>
      <p:bldP spid="1031" grpId="0" bldLvl="0" animBg="1"/>
      <p:bldP spid="40" grpId="0" bldLvl="0" animBg="1"/>
      <p:bldP spid="60" grpId="0" bldLvl="0" animBg="1"/>
      <p:bldP spid="61" grpId="0" bldLvl="0" animBg="1"/>
      <p:bldP spid="62" grpId="0" bldLvl="0" animBg="1"/>
      <p:bldP spid="69" grpId="0" bldLvl="0" animBg="1"/>
      <p:bldP spid="70" grpId="0" bldLvl="0" animBg="1"/>
      <p:bldP spid="35" grpId="0" bldLvl="0" animBg="1"/>
      <p:bldP spid="44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1981200" y="1553504"/>
            <a:ext cx="8229600" cy="5386603"/>
          </a:xfrm>
        </p:spPr>
        <p:txBody>
          <a:bodyPr/>
          <a:lstStyle/>
          <a:p>
            <a:pPr marL="109855" indent="0">
              <a:buNone/>
            </a:pPr>
            <a:endParaRPr lang="en-US" altLang="zh-CN" dirty="0" smtClean="0"/>
          </a:p>
          <a:p>
            <a:pPr marL="109855" indent="0">
              <a:buNone/>
            </a:pPr>
            <a:endParaRPr lang="en-US" altLang="zh-CN" dirty="0"/>
          </a:p>
          <a:p>
            <a:pPr marL="109855" indent="0">
              <a:buNone/>
            </a:pPr>
            <a:endParaRPr lang="en-US" altLang="zh-CN" dirty="0" smtClean="0"/>
          </a:p>
          <a:p>
            <a:pPr marL="109855" indent="0">
              <a:buNone/>
            </a:pPr>
            <a:endParaRPr lang="en-US" altLang="zh-CN" dirty="0" smtClean="0"/>
          </a:p>
        </p:txBody>
      </p:sp>
      <p:sp>
        <p:nvSpPr>
          <p:cNvPr id="6" name="圆角矩形 5"/>
          <p:cNvSpPr/>
          <p:nvPr/>
        </p:nvSpPr>
        <p:spPr>
          <a:xfrm>
            <a:off x="2207570" y="1553503"/>
            <a:ext cx="1714583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课堂小结</a:t>
            </a:r>
            <a:endParaRPr lang="zh-CN" altLang="en-US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423592" y="2921655"/>
            <a:ext cx="792088" cy="302433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一</a:t>
            </a:r>
            <a:endParaRPr lang="en-US" altLang="zh-CN" sz="28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algn="ctr"/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元</a:t>
            </a:r>
            <a:endParaRPr lang="en-US" altLang="zh-CN" sz="28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algn="ctr"/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二</a:t>
            </a:r>
            <a:endParaRPr lang="en-US" altLang="zh-CN" sz="28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algn="ctr"/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次</a:t>
            </a:r>
            <a:endParaRPr lang="en-US" altLang="zh-CN" sz="28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algn="ctr"/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方</a:t>
            </a:r>
            <a:endParaRPr lang="en-US" altLang="zh-CN" sz="28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algn="ctr"/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程</a:t>
            </a:r>
            <a:endParaRPr lang="zh-CN" altLang="en-US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5447928" y="2427903"/>
            <a:ext cx="3312368" cy="156356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200" dirty="0" smtClean="0">
                <a:solidFill>
                  <a:srgbClr val="FF0000"/>
                </a:solidFill>
                <a:latin typeface="+mj-ea"/>
                <a:ea typeface="+mj-ea"/>
              </a:rPr>
              <a:t>1</a:t>
            </a:r>
            <a:r>
              <a:rPr lang="en-US" altLang="zh-CN" sz="2200" dirty="0">
                <a:solidFill>
                  <a:srgbClr val="FF0000"/>
                </a:solidFill>
                <a:latin typeface="+mj-ea"/>
                <a:ea typeface="+mj-ea"/>
              </a:rPr>
              <a:t>.</a:t>
            </a:r>
            <a:r>
              <a:rPr lang="zh-CN" altLang="en-US" sz="2200" dirty="0">
                <a:solidFill>
                  <a:srgbClr val="FF0000"/>
                </a:solidFill>
                <a:latin typeface="+mj-ea"/>
                <a:ea typeface="+mj-ea"/>
              </a:rPr>
              <a:t>两边都是整式</a:t>
            </a:r>
            <a:r>
              <a:rPr lang="zh-CN" altLang="en-US" sz="2200" dirty="0" smtClean="0">
                <a:solidFill>
                  <a:srgbClr val="FF0000"/>
                </a:solidFill>
                <a:latin typeface="+mj-ea"/>
                <a:ea typeface="+mj-ea"/>
              </a:rPr>
              <a:t>；</a:t>
            </a:r>
            <a:endParaRPr lang="en-US" altLang="zh-CN" sz="22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r>
              <a:rPr lang="en-US" altLang="zh-CN" sz="2200" dirty="0" smtClean="0">
                <a:solidFill>
                  <a:srgbClr val="FF0000"/>
                </a:solidFill>
                <a:latin typeface="+mj-ea"/>
                <a:ea typeface="+mj-ea"/>
              </a:rPr>
              <a:t>2</a:t>
            </a:r>
            <a:r>
              <a:rPr lang="en-US" altLang="zh-CN" sz="2200" dirty="0">
                <a:solidFill>
                  <a:srgbClr val="FF0000"/>
                </a:solidFill>
                <a:latin typeface="+mj-ea"/>
                <a:ea typeface="+mj-ea"/>
              </a:rPr>
              <a:t>.</a:t>
            </a:r>
            <a:r>
              <a:rPr lang="zh-CN" altLang="en-US" sz="2200" dirty="0">
                <a:solidFill>
                  <a:srgbClr val="FF0000"/>
                </a:solidFill>
                <a:latin typeface="+mj-ea"/>
                <a:ea typeface="+mj-ea"/>
              </a:rPr>
              <a:t>只含有</a:t>
            </a:r>
            <a:r>
              <a:rPr lang="en-US" altLang="zh-CN" sz="2200" dirty="0">
                <a:solidFill>
                  <a:srgbClr val="FF0000"/>
                </a:solidFill>
                <a:latin typeface="+mj-ea"/>
                <a:ea typeface="+mj-ea"/>
              </a:rPr>
              <a:t>1</a:t>
            </a:r>
            <a:r>
              <a:rPr lang="zh-CN" altLang="en-US" sz="2200" dirty="0">
                <a:solidFill>
                  <a:srgbClr val="FF0000"/>
                </a:solidFill>
                <a:latin typeface="+mj-ea"/>
                <a:ea typeface="+mj-ea"/>
              </a:rPr>
              <a:t>个未知数</a:t>
            </a:r>
            <a:r>
              <a:rPr lang="zh-CN" altLang="en-US" sz="2200" dirty="0" smtClean="0">
                <a:solidFill>
                  <a:srgbClr val="FF0000"/>
                </a:solidFill>
                <a:latin typeface="+mj-ea"/>
                <a:ea typeface="+mj-ea"/>
              </a:rPr>
              <a:t>；</a:t>
            </a:r>
            <a:endParaRPr lang="en-US" altLang="zh-CN" sz="22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r>
              <a:rPr lang="en-US" altLang="zh-CN" sz="2200" dirty="0" smtClean="0">
                <a:solidFill>
                  <a:srgbClr val="FF0000"/>
                </a:solidFill>
                <a:latin typeface="+mj-ea"/>
                <a:ea typeface="+mj-ea"/>
              </a:rPr>
              <a:t>3</a:t>
            </a:r>
            <a:r>
              <a:rPr lang="en-US" altLang="zh-CN" sz="2200" dirty="0">
                <a:solidFill>
                  <a:srgbClr val="FF0000"/>
                </a:solidFill>
                <a:latin typeface="+mj-ea"/>
                <a:ea typeface="+mj-ea"/>
              </a:rPr>
              <a:t>.</a:t>
            </a:r>
            <a:r>
              <a:rPr lang="zh-CN" altLang="en-US" sz="2200" dirty="0">
                <a:solidFill>
                  <a:srgbClr val="FF0000"/>
                </a:solidFill>
                <a:latin typeface="+mj-ea"/>
                <a:ea typeface="+mj-ea"/>
              </a:rPr>
              <a:t>未知数的最高次数是</a:t>
            </a:r>
            <a:r>
              <a:rPr lang="en-US" altLang="zh-CN" sz="2200" dirty="0">
                <a:solidFill>
                  <a:srgbClr val="FF0000"/>
                </a:solidFill>
                <a:latin typeface="+mj-ea"/>
                <a:ea typeface="+mj-ea"/>
              </a:rPr>
              <a:t>2</a:t>
            </a:r>
            <a:r>
              <a:rPr lang="en-US" altLang="zh-CN" sz="2200" dirty="0" smtClean="0">
                <a:solidFill>
                  <a:srgbClr val="FF0000"/>
                </a:solidFill>
                <a:latin typeface="+mj-ea"/>
                <a:ea typeface="+mj-ea"/>
              </a:rPr>
              <a:t>.</a:t>
            </a:r>
            <a:endParaRPr lang="en-US" altLang="zh-CN" sz="22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5447928" y="4213637"/>
            <a:ext cx="3312368" cy="58837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22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200" i="1" dirty="0" smtClean="0">
                <a:solidFill>
                  <a:srgbClr val="FF0000"/>
                </a:solidFill>
                <a:ea typeface="黑体" panose="02010609060101010101" pitchFamily="49" charset="-122"/>
              </a:rPr>
              <a:t>x</a:t>
            </a:r>
            <a:r>
              <a:rPr lang="en-US" altLang="zh-CN" sz="2200" i="1" baseline="30000" dirty="0" smtClean="0">
                <a:solidFill>
                  <a:srgbClr val="FF0000"/>
                </a:solidFill>
                <a:ea typeface="黑体" panose="02010609060101010101" pitchFamily="49" charset="-122"/>
              </a:rPr>
              <a:t>2</a:t>
            </a:r>
            <a:r>
              <a:rPr lang="en-US" altLang="zh-CN" sz="2200" dirty="0" smtClean="0">
                <a:solidFill>
                  <a:srgbClr val="FF0000"/>
                </a:solidFill>
                <a:ea typeface="黑体" panose="02010609060101010101" pitchFamily="49" charset="-122"/>
              </a:rPr>
              <a:t>+</a:t>
            </a:r>
            <a:r>
              <a:rPr lang="en-US" altLang="zh-CN" sz="2200" i="1" dirty="0" smtClean="0">
                <a:solidFill>
                  <a:srgbClr val="FF0000"/>
                </a:solidFill>
                <a:ea typeface="黑体" panose="02010609060101010101" pitchFamily="49" charset="-122"/>
              </a:rPr>
              <a:t>bx</a:t>
            </a:r>
            <a:r>
              <a:rPr lang="en-US" altLang="zh-CN" sz="2200" dirty="0" smtClean="0">
                <a:solidFill>
                  <a:srgbClr val="FF0000"/>
                </a:solidFill>
                <a:ea typeface="黑体" panose="02010609060101010101" pitchFamily="49" charset="-122"/>
              </a:rPr>
              <a:t>+</a:t>
            </a:r>
            <a:r>
              <a:rPr lang="en-US" altLang="zh-CN" sz="2200" i="1" dirty="0" smtClean="0">
                <a:solidFill>
                  <a:srgbClr val="FF0000"/>
                </a:solidFill>
                <a:ea typeface="黑体" panose="02010609060101010101" pitchFamily="49" charset="-122"/>
              </a:rPr>
              <a:t>c</a:t>
            </a:r>
            <a:r>
              <a:rPr lang="en-US" altLang="zh-CN" sz="2200" dirty="0" smtClean="0">
                <a:solidFill>
                  <a:srgbClr val="FF0000"/>
                </a:solidFill>
                <a:ea typeface="黑体" panose="02010609060101010101" pitchFamily="49" charset="-122"/>
              </a:rPr>
              <a:t>=0</a:t>
            </a:r>
            <a:r>
              <a:rPr lang="zh-CN" altLang="en-US" sz="2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200" i="1" dirty="0">
                <a:solidFill>
                  <a:srgbClr val="FF0000"/>
                </a:solidFill>
                <a:ea typeface="黑体" panose="02010609060101010101" pitchFamily="49" charset="-122"/>
              </a:rPr>
              <a:t>a</a:t>
            </a:r>
            <a:r>
              <a:rPr lang="zh-CN" altLang="en-US" sz="2200" dirty="0">
                <a:solidFill>
                  <a:srgbClr val="FF0000"/>
                </a:solidFill>
                <a:ea typeface="黑体" panose="02010609060101010101" pitchFamily="49" charset="-122"/>
              </a:rPr>
              <a:t>≠</a:t>
            </a:r>
            <a:r>
              <a:rPr lang="en-US" altLang="zh-CN" sz="2200" dirty="0">
                <a:solidFill>
                  <a:srgbClr val="FF0000"/>
                </a:solidFill>
                <a:ea typeface="黑体" panose="02010609060101010101" pitchFamily="49" charset="-122"/>
              </a:rPr>
              <a:t>0</a:t>
            </a:r>
            <a:r>
              <a:rPr lang="zh-CN" altLang="en-US" sz="2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2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5447928" y="5268233"/>
            <a:ext cx="3261107" cy="851462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zh-CN" altLang="en-US" sz="2200" dirty="0" smtClean="0">
                <a:solidFill>
                  <a:srgbClr val="FF0000"/>
                </a:solidFill>
                <a:latin typeface="+mj-ea"/>
                <a:ea typeface="+mj-ea"/>
              </a:rPr>
              <a:t>使</a:t>
            </a:r>
            <a:r>
              <a:rPr lang="zh-CN" altLang="en-US" sz="2200" dirty="0">
                <a:solidFill>
                  <a:srgbClr val="FF0000"/>
                </a:solidFill>
                <a:latin typeface="+mj-ea"/>
                <a:ea typeface="+mj-ea"/>
              </a:rPr>
              <a:t>方程左右两边相等</a:t>
            </a:r>
            <a:r>
              <a:rPr lang="zh-CN" altLang="en-US" sz="2200" dirty="0" smtClean="0">
                <a:solidFill>
                  <a:srgbClr val="FF0000"/>
                </a:solidFill>
                <a:latin typeface="+mj-ea"/>
                <a:ea typeface="+mj-ea"/>
              </a:rPr>
              <a:t>的</a:t>
            </a:r>
            <a:endParaRPr lang="en-US" altLang="zh-CN" sz="22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algn="ctr"/>
            <a:r>
              <a:rPr lang="zh-CN" altLang="en-US" sz="2200" dirty="0" smtClean="0">
                <a:solidFill>
                  <a:srgbClr val="FF0000"/>
                </a:solidFill>
                <a:latin typeface="+mj-ea"/>
                <a:ea typeface="+mj-ea"/>
              </a:rPr>
              <a:t>未知数</a:t>
            </a:r>
            <a:r>
              <a:rPr lang="zh-CN" altLang="en-US" sz="2200" dirty="0">
                <a:solidFill>
                  <a:srgbClr val="FF0000"/>
                </a:solidFill>
                <a:latin typeface="+mj-ea"/>
                <a:ea typeface="+mj-ea"/>
              </a:rPr>
              <a:t>的</a:t>
            </a:r>
            <a:r>
              <a:rPr lang="zh-CN" altLang="en-US" sz="2200" dirty="0" smtClean="0">
                <a:solidFill>
                  <a:srgbClr val="FF0000"/>
                </a:solidFill>
                <a:latin typeface="+mj-ea"/>
                <a:ea typeface="+mj-ea"/>
              </a:rPr>
              <a:t>值</a:t>
            </a:r>
            <a:endParaRPr lang="zh-CN" altLang="en-US" sz="22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2" name="左中括号 11"/>
          <p:cNvSpPr/>
          <p:nvPr/>
        </p:nvSpPr>
        <p:spPr>
          <a:xfrm>
            <a:off x="3791744" y="3209687"/>
            <a:ext cx="216024" cy="2520280"/>
          </a:xfrm>
          <a:prstGeom prst="leftBracket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连接符 13"/>
          <p:cNvCxnSpPr>
            <a:stCxn id="4" idx="3"/>
          </p:cNvCxnSpPr>
          <p:nvPr/>
        </p:nvCxnSpPr>
        <p:spPr>
          <a:xfrm>
            <a:off x="3215680" y="4433823"/>
            <a:ext cx="576064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圆角矩形 1"/>
          <p:cNvSpPr/>
          <p:nvPr/>
        </p:nvSpPr>
        <p:spPr>
          <a:xfrm>
            <a:off x="4013050" y="2885651"/>
            <a:ext cx="1146846" cy="648072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概念</a:t>
            </a:r>
            <a:endParaRPr lang="zh-CN" altLang="en-US" sz="2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3922153" y="4217799"/>
            <a:ext cx="1237743" cy="58915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一般式</a:t>
            </a:r>
            <a:endParaRPr lang="zh-CN" altLang="en-US" sz="2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4007769" y="5406703"/>
            <a:ext cx="1152128" cy="648072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FF0000"/>
                </a:solidFill>
                <a:latin typeface="+mj-ea"/>
                <a:ea typeface="+mj-ea"/>
              </a:rPr>
              <a:t>根</a:t>
            </a:r>
          </a:p>
        </p:txBody>
      </p:sp>
      <p:cxnSp>
        <p:nvCxnSpPr>
          <p:cNvPr id="10" name="直接连接符 9"/>
          <p:cNvCxnSpPr>
            <a:stCxn id="2" idx="3"/>
          </p:cNvCxnSpPr>
          <p:nvPr/>
        </p:nvCxnSpPr>
        <p:spPr>
          <a:xfrm>
            <a:off x="5159896" y="3209687"/>
            <a:ext cx="288290" cy="3175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5176664" y="4511395"/>
            <a:ext cx="28803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5176664" y="5729967"/>
            <a:ext cx="28803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7" grpId="0" bldLvl="0" animBg="1"/>
      <p:bldP spid="8" grpId="0" bldLvl="0" animBg="1"/>
      <p:bldP spid="9" grpId="0" bldLvl="0" animBg="1"/>
      <p:bldP spid="12" grpId="0" bldLvl="0" animBg="1"/>
      <p:bldP spid="2" grpId="0" bldLvl="0" animBg="1"/>
      <p:bldP spid="11" grpId="0" bldLvl="0" animBg="1"/>
      <p:bldP spid="13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81200" y="620689"/>
            <a:ext cx="8229600" cy="550547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200" b="1" dirty="0" smtClean="0">
                <a:solidFill>
                  <a:schemeClr val="tx1"/>
                </a:solidFill>
                <a:latin typeface="+mn-ea"/>
              </a:rPr>
              <a:t>已知</a:t>
            </a:r>
            <a:r>
              <a:rPr lang="zh-CN" altLang="en-US" sz="2200" b="1" dirty="0">
                <a:solidFill>
                  <a:schemeClr val="tx1"/>
                </a:solidFill>
                <a:latin typeface="+mn-ea"/>
              </a:rPr>
              <a:t>某两位数，个位数字与十位数字之和为</a:t>
            </a:r>
            <a:r>
              <a:rPr lang="en-US" altLang="zh-CN" sz="2200" dirty="0">
                <a:solidFill>
                  <a:schemeClr val="tx1"/>
                </a:solidFill>
              </a:rPr>
              <a:t>12</a:t>
            </a:r>
            <a:r>
              <a:rPr lang="zh-CN" altLang="en-US" sz="2200" b="1" dirty="0">
                <a:solidFill>
                  <a:schemeClr val="tx1"/>
                </a:solidFill>
                <a:latin typeface="+mn-ea"/>
              </a:rPr>
              <a:t>，个位数字</a:t>
            </a:r>
            <a:r>
              <a:rPr lang="zh-CN" altLang="en-US" sz="2200" b="1" dirty="0" smtClean="0">
                <a:solidFill>
                  <a:schemeClr val="tx1"/>
                </a:solidFill>
                <a:latin typeface="+mn-ea"/>
              </a:rPr>
              <a:t>与十位</a:t>
            </a:r>
            <a:r>
              <a:rPr lang="zh-CN" altLang="en-US" sz="2200" b="1" dirty="0">
                <a:solidFill>
                  <a:schemeClr val="tx1"/>
                </a:solidFill>
                <a:latin typeface="+mn-ea"/>
              </a:rPr>
              <a:t>数字之积为</a:t>
            </a:r>
            <a:r>
              <a:rPr lang="en-US" altLang="zh-CN" sz="2200" dirty="0"/>
              <a:t>32</a:t>
            </a:r>
            <a:r>
              <a:rPr lang="zh-CN" altLang="en-US" sz="2200" b="1" dirty="0">
                <a:solidFill>
                  <a:schemeClr val="tx1"/>
                </a:solidFill>
                <a:latin typeface="+mn-ea"/>
              </a:rPr>
              <a:t>，求这个两</a:t>
            </a:r>
            <a:r>
              <a:rPr lang="zh-CN" altLang="en-US" sz="2200" b="1" dirty="0" smtClean="0">
                <a:solidFill>
                  <a:schemeClr val="tx1"/>
                </a:solidFill>
                <a:latin typeface="+mn-ea"/>
              </a:rPr>
              <a:t>位数</a:t>
            </a:r>
            <a:r>
              <a:rPr lang="en-US" altLang="zh-CN" sz="2200" b="1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200" b="1" dirty="0">
                <a:solidFill>
                  <a:srgbClr val="FF0000"/>
                </a:solidFill>
              </a:rPr>
              <a:t>解：</a:t>
            </a:r>
            <a:r>
              <a:rPr lang="zh-CN" altLang="en-US" sz="22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设个位数字为</a:t>
            </a:r>
            <a:r>
              <a:rPr lang="en-US" altLang="zh-CN" sz="2200" i="1" dirty="0"/>
              <a:t>x</a:t>
            </a:r>
            <a:r>
              <a:rPr lang="zh-CN" altLang="en-US" sz="22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，则十位数字为</a:t>
            </a:r>
            <a:r>
              <a:rPr lang="en-US" altLang="zh-CN" sz="2200" dirty="0">
                <a:solidFill>
                  <a:srgbClr val="FF0000"/>
                </a:solidFill>
              </a:rPr>
              <a:t>12-</a:t>
            </a:r>
            <a:r>
              <a:rPr lang="en-US" altLang="zh-CN" sz="2200" i="1" dirty="0">
                <a:solidFill>
                  <a:srgbClr val="FF0000"/>
                </a:solidFill>
              </a:rPr>
              <a:t>x</a:t>
            </a:r>
            <a:r>
              <a:rPr lang="en-US" altLang="zh-CN" sz="22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2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根据个位数字</a:t>
            </a:r>
            <a:r>
              <a:rPr lang="zh-CN" altLang="en-US" sz="22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与十</a:t>
            </a:r>
            <a:r>
              <a:rPr lang="zh-CN" altLang="en-US" sz="22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位数字</a:t>
            </a:r>
            <a:r>
              <a:rPr lang="zh-CN" altLang="en-US" sz="22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之积为</a:t>
            </a:r>
            <a:r>
              <a:rPr lang="en-US" altLang="zh-CN" sz="2200" dirty="0"/>
              <a:t>32</a:t>
            </a:r>
            <a:r>
              <a:rPr lang="zh-CN" altLang="en-US" sz="22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，得</a:t>
            </a:r>
            <a:r>
              <a:rPr lang="en-US" altLang="zh-CN" sz="2200" i="1" dirty="0"/>
              <a:t>x</a:t>
            </a:r>
            <a:r>
              <a:rPr lang="zh-CN" altLang="en-US" sz="2200" dirty="0"/>
              <a:t>（</a:t>
            </a:r>
            <a:r>
              <a:rPr lang="en-US" altLang="zh-CN" sz="2200" dirty="0"/>
              <a:t>12-</a:t>
            </a:r>
            <a:r>
              <a:rPr lang="en-US" altLang="zh-CN" sz="2200" i="1" dirty="0"/>
              <a:t>x</a:t>
            </a:r>
            <a:r>
              <a:rPr lang="zh-CN" altLang="en-US" sz="2200" dirty="0"/>
              <a:t>）</a:t>
            </a:r>
            <a:r>
              <a:rPr lang="en-US" altLang="zh-CN" sz="2200" dirty="0"/>
              <a:t>=32</a:t>
            </a:r>
            <a:r>
              <a:rPr lang="en-US" altLang="zh-CN" sz="22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2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整理，得</a:t>
            </a:r>
            <a:r>
              <a:rPr lang="en-US" altLang="zh-CN" sz="2200" i="1" dirty="0">
                <a:solidFill>
                  <a:srgbClr val="FF0000"/>
                </a:solidFill>
              </a:rPr>
              <a:t>x</a:t>
            </a:r>
            <a:r>
              <a:rPr lang="en-US" altLang="zh-CN" sz="2200" baseline="30000" dirty="0">
                <a:solidFill>
                  <a:srgbClr val="FF0000"/>
                </a:solidFill>
              </a:rPr>
              <a:t>2</a:t>
            </a:r>
            <a:r>
              <a:rPr lang="en-US" altLang="zh-CN" sz="2200" i="1" dirty="0">
                <a:solidFill>
                  <a:srgbClr val="FF0000"/>
                </a:solidFill>
              </a:rPr>
              <a:t>-</a:t>
            </a:r>
            <a:r>
              <a:rPr lang="en-US" altLang="zh-CN" sz="2200" dirty="0">
                <a:solidFill>
                  <a:srgbClr val="FF0000"/>
                </a:solidFill>
              </a:rPr>
              <a:t>12</a:t>
            </a:r>
            <a:r>
              <a:rPr lang="en-US" altLang="zh-CN" sz="2200" i="1" dirty="0">
                <a:solidFill>
                  <a:srgbClr val="FF0000"/>
                </a:solidFill>
              </a:rPr>
              <a:t>x+</a:t>
            </a:r>
            <a:r>
              <a:rPr lang="en-US" altLang="zh-CN" sz="2200" dirty="0">
                <a:solidFill>
                  <a:srgbClr val="FF0000"/>
                </a:solidFill>
              </a:rPr>
              <a:t>32</a:t>
            </a:r>
            <a:r>
              <a:rPr lang="en-US" altLang="zh-CN" sz="2200" i="1" dirty="0">
                <a:solidFill>
                  <a:srgbClr val="FF0000"/>
                </a:solidFill>
              </a:rPr>
              <a:t>=</a:t>
            </a:r>
            <a:r>
              <a:rPr lang="en-US" altLang="zh-CN" sz="2200" dirty="0">
                <a:solidFill>
                  <a:srgbClr val="FF0000"/>
                </a:solidFill>
              </a:rPr>
              <a:t>0</a:t>
            </a:r>
            <a:r>
              <a:rPr lang="en-US" altLang="zh-CN" sz="22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2200" i="1" dirty="0"/>
          </a:p>
          <a:p>
            <a:pPr marL="0" indent="0">
              <a:lnSpc>
                <a:spcPct val="150000"/>
              </a:lnSpc>
              <a:buNone/>
            </a:pPr>
            <a:endParaRPr lang="zh-CN" altLang="en-US" sz="2200" dirty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2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1981200" y="476673"/>
                <a:ext cx="8229600" cy="5649491"/>
              </a:xfrm>
            </p:spPr>
            <p:txBody>
              <a:bodyPr/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zh-CN" altLang="en-US" sz="26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问题</a:t>
                </a:r>
                <a:r>
                  <a:rPr lang="en-US" altLang="zh-CN" sz="26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3</a:t>
                </a:r>
                <a:endParaRPr lang="en-US" altLang="zh-CN" sz="2600" dirty="0" smtClean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zh-CN" altLang="en-US" sz="2200" b="1" dirty="0" smtClean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参加</a:t>
                </a:r>
                <a:r>
                  <a:rPr lang="zh-CN" altLang="en-US" sz="2200" b="1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一次聚会的每两个人都握了一次手，所有人共握手</a:t>
                </a:r>
                <a:r>
                  <a:rPr lang="en-US" altLang="zh-CN" sz="22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10</a:t>
                </a:r>
                <a:r>
                  <a:rPr lang="zh-CN" altLang="en-US" sz="2200" b="1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次，有多少人参加聚会？</a:t>
                </a:r>
                <a:endParaRPr lang="en-US" altLang="zh-CN" sz="2200" b="1" dirty="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zh-CN" altLang="en-US" sz="2200" b="1" dirty="0" smtClean="0">
                    <a:solidFill>
                      <a:srgbClr val="FF0000"/>
                    </a:solidFill>
                  </a:rPr>
                  <a:t>解：</a:t>
                </a:r>
                <a:r>
                  <a:rPr lang="zh-CN" altLang="en-US" sz="2200" b="1" dirty="0" smtClean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设有</a:t>
                </a:r>
                <a:r>
                  <a:rPr lang="en-US" altLang="zh-CN" sz="2200" i="1" dirty="0" smtClean="0">
                    <a:solidFill>
                      <a:schemeClr val="tx1"/>
                    </a:solidFill>
                    <a:ea typeface="楷体" panose="02010609060101010101" pitchFamily="49" charset="-122"/>
                  </a:rPr>
                  <a:t>x</a:t>
                </a:r>
                <a:r>
                  <a:rPr lang="zh-CN" altLang="en-US" sz="2200" b="1" dirty="0" smtClean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人</a:t>
                </a:r>
                <a:r>
                  <a:rPr lang="zh-CN" altLang="en-US" sz="22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参加</a:t>
                </a:r>
                <a:r>
                  <a:rPr lang="zh-CN" altLang="en-US" sz="2200" b="1" dirty="0" smtClean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聚会</a:t>
                </a:r>
                <a:r>
                  <a:rPr lang="en-US" altLang="zh-CN" sz="2200" b="1" dirty="0" smtClean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.</a:t>
                </a:r>
                <a:endParaRPr lang="en-US" altLang="zh-CN" sz="2200" b="1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zh-CN" altLang="en-US" sz="2200" b="1" dirty="0" smtClean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每人都要与其他</a:t>
                </a:r>
                <a:r>
                  <a:rPr lang="zh-CN" altLang="en-US" sz="2200" dirty="0">
                    <a:ea typeface="宋体" panose="02010600030101010101" pitchFamily="2" charset="-122"/>
                  </a:rPr>
                  <a:t>（</a:t>
                </a:r>
                <a:r>
                  <a:rPr lang="en-US" altLang="zh-CN" sz="2200" i="1" dirty="0">
                    <a:ea typeface="宋体" panose="02010600030101010101" pitchFamily="2" charset="-122"/>
                  </a:rPr>
                  <a:t>x</a:t>
                </a:r>
                <a:r>
                  <a:rPr lang="en-US" altLang="zh-CN" sz="2200" dirty="0">
                    <a:ea typeface="宋体" panose="02010600030101010101" pitchFamily="2" charset="-122"/>
                  </a:rPr>
                  <a:t>-1</a:t>
                </a:r>
                <a:r>
                  <a:rPr lang="zh-CN" altLang="en-US" sz="2200" dirty="0">
                    <a:ea typeface="宋体" panose="02010600030101010101" pitchFamily="2" charset="-122"/>
                  </a:rPr>
                  <a:t>）</a:t>
                </a:r>
                <a:r>
                  <a:rPr lang="zh-CN" altLang="en-US" sz="2200" b="1" dirty="0" smtClean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人握一次手，因为甲与乙握手和乙与甲握一次手是一样的，所以所有人共握手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20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zh-CN" altLang="en-US" sz="220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宋体" panose="02010600030101010101" pitchFamily="2" charset="-122"/>
                          </a:rPr>
                          <m:t>𝟏</m:t>
                        </m:r>
                      </m:num>
                      <m:den>
                        <m:r>
                          <a:rPr lang="zh-CN" altLang="en-US" sz="220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宋体" panose="02010600030101010101" pitchFamily="2" charset="-122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zh-CN" sz="2200" i="1" dirty="0">
                    <a:solidFill>
                      <a:srgbClr val="FF0000"/>
                    </a:solidFill>
                    <a:ea typeface="宋体" panose="02010600030101010101" pitchFamily="2" charset="-122"/>
                  </a:rPr>
                  <a:t>x</a:t>
                </a:r>
                <a:r>
                  <a:rPr lang="zh-CN" altLang="en-US" sz="2200" dirty="0">
                    <a:solidFill>
                      <a:srgbClr val="FF0000"/>
                    </a:solidFill>
                    <a:ea typeface="宋体" panose="02010600030101010101" pitchFamily="2" charset="-122"/>
                  </a:rPr>
                  <a:t>（</a:t>
                </a:r>
                <a:r>
                  <a:rPr lang="en-US" altLang="zh-CN" sz="2200" i="1" dirty="0">
                    <a:solidFill>
                      <a:srgbClr val="FF0000"/>
                    </a:solidFill>
                    <a:ea typeface="宋体" panose="02010600030101010101" pitchFamily="2" charset="-122"/>
                  </a:rPr>
                  <a:t>x</a:t>
                </a:r>
                <a:r>
                  <a:rPr lang="en-US" altLang="zh-CN" sz="2200" dirty="0">
                    <a:solidFill>
                      <a:srgbClr val="FF0000"/>
                    </a:solidFill>
                    <a:ea typeface="宋体" panose="02010600030101010101" pitchFamily="2" charset="-122"/>
                  </a:rPr>
                  <a:t>-1</a:t>
                </a:r>
                <a:r>
                  <a:rPr lang="zh-CN" altLang="en-US" sz="2200" dirty="0">
                    <a:solidFill>
                      <a:srgbClr val="FF0000"/>
                    </a:solidFill>
                    <a:ea typeface="宋体" panose="02010600030101010101" pitchFamily="2" charset="-122"/>
                  </a:rPr>
                  <a:t>）</a:t>
                </a:r>
                <a:r>
                  <a:rPr lang="zh-CN" altLang="en-US" sz="2200" b="1" dirty="0" smtClean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次</a:t>
                </a:r>
                <a:r>
                  <a:rPr lang="en-US" altLang="zh-CN" sz="2200" b="1" dirty="0" smtClean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.</a:t>
                </a:r>
                <a:endParaRPr lang="en-US" altLang="zh-CN" sz="2200" b="1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zh-CN" altLang="en-US" sz="22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列</a:t>
                </a:r>
                <a:r>
                  <a:rPr lang="zh-CN" altLang="en-US" sz="2200" b="1" dirty="0" smtClean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方程为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200" i="1">
                            <a:latin typeface="Cambria Math" panose="02040503050406030204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zh-CN" altLang="en-US" sz="2200">
                            <a:latin typeface="Cambria Math" panose="02040503050406030204"/>
                            <a:ea typeface="宋体" panose="02010600030101010101" pitchFamily="2" charset="-122"/>
                          </a:rPr>
                          <m:t>𝟏</m:t>
                        </m:r>
                      </m:num>
                      <m:den>
                        <m:r>
                          <a:rPr lang="zh-CN" altLang="en-US" sz="2200">
                            <a:latin typeface="Cambria Math" panose="02040503050406030204"/>
                            <a:ea typeface="宋体" panose="02010600030101010101" pitchFamily="2" charset="-122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zh-CN" sz="2200" i="1" dirty="0">
                    <a:ea typeface="宋体" panose="02010600030101010101" pitchFamily="2" charset="-122"/>
                  </a:rPr>
                  <a:t>x</a:t>
                </a:r>
                <a:r>
                  <a:rPr lang="zh-CN" altLang="en-US" sz="2200" dirty="0">
                    <a:ea typeface="宋体" panose="02010600030101010101" pitchFamily="2" charset="-122"/>
                  </a:rPr>
                  <a:t>（</a:t>
                </a:r>
                <a:r>
                  <a:rPr lang="en-US" altLang="zh-CN" sz="2200" i="1" dirty="0">
                    <a:ea typeface="宋体" panose="02010600030101010101" pitchFamily="2" charset="-122"/>
                  </a:rPr>
                  <a:t>x</a:t>
                </a:r>
                <a:r>
                  <a:rPr lang="en-US" altLang="zh-CN" sz="2200" dirty="0">
                    <a:ea typeface="宋体" panose="02010600030101010101" pitchFamily="2" charset="-122"/>
                  </a:rPr>
                  <a:t>-1</a:t>
                </a:r>
                <a:r>
                  <a:rPr lang="zh-CN" altLang="en-US" sz="2200" dirty="0">
                    <a:ea typeface="宋体" panose="02010600030101010101" pitchFamily="2" charset="-122"/>
                  </a:rPr>
                  <a:t>）</a:t>
                </a:r>
                <a:r>
                  <a:rPr lang="en-US" altLang="zh-CN" sz="2200" dirty="0">
                    <a:ea typeface="宋体" panose="02010600030101010101" pitchFamily="2" charset="-122"/>
                  </a:rPr>
                  <a:t>=10</a:t>
                </a:r>
                <a:r>
                  <a:rPr lang="en-US" altLang="zh-CN" sz="2200" b="1" dirty="0" smtClean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.</a:t>
                </a:r>
                <a:endParaRPr lang="en-US" altLang="zh-CN" sz="2200" b="1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zh-CN" altLang="en-US" sz="2200" b="1" dirty="0" smtClean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整理，得</a:t>
                </a:r>
                <a:r>
                  <a:rPr lang="en-US" altLang="zh-CN" sz="2200" i="1" dirty="0">
                    <a:solidFill>
                      <a:srgbClr val="FF0000"/>
                    </a:solidFill>
                    <a:ea typeface="宋体" panose="02010600030101010101" pitchFamily="2" charset="-122"/>
                  </a:rPr>
                  <a:t>x</a:t>
                </a:r>
                <a:r>
                  <a:rPr lang="en-US" altLang="zh-CN" sz="2200" baseline="30000" dirty="0">
                    <a:solidFill>
                      <a:srgbClr val="FF0000"/>
                    </a:solidFill>
                    <a:ea typeface="宋体" panose="02010600030101010101" pitchFamily="2" charset="-122"/>
                  </a:rPr>
                  <a:t>2</a:t>
                </a:r>
                <a:r>
                  <a:rPr lang="en-US" altLang="zh-CN" sz="2200" dirty="0">
                    <a:solidFill>
                      <a:srgbClr val="FF0000"/>
                    </a:solidFill>
                    <a:ea typeface="宋体" panose="02010600030101010101" pitchFamily="2" charset="-122"/>
                  </a:rPr>
                  <a:t>-</a:t>
                </a:r>
                <a:r>
                  <a:rPr lang="en-US" altLang="zh-CN" sz="2200" i="1" dirty="0">
                    <a:solidFill>
                      <a:srgbClr val="FF0000"/>
                    </a:solidFill>
                    <a:ea typeface="宋体" panose="02010600030101010101" pitchFamily="2" charset="-122"/>
                  </a:rPr>
                  <a:t>x</a:t>
                </a:r>
                <a:r>
                  <a:rPr lang="en-US" altLang="zh-CN" sz="2200" dirty="0">
                    <a:solidFill>
                      <a:srgbClr val="FF0000"/>
                    </a:solidFill>
                    <a:ea typeface="宋体" panose="02010600030101010101" pitchFamily="2" charset="-122"/>
                  </a:rPr>
                  <a:t>=20</a:t>
                </a:r>
                <a:r>
                  <a:rPr lang="en-US" altLang="zh-CN" sz="2200" b="1" dirty="0" smtClean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.</a:t>
                </a:r>
                <a:endParaRPr lang="en-US" altLang="zh-CN" sz="2200" b="1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476673"/>
                <a:ext cx="8229600" cy="5649491"/>
              </a:xfrm>
              <a:blipFill rotWithShape="1">
                <a:blip r:embed="rId2" cstate="print"/>
                <a:stretch>
                  <a:fillRect t="-7" r="-23" b="-9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1775520" y="189905"/>
            <a:ext cx="8229600" cy="59046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zh-CN" altLang="en-US" sz="2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en-US" altLang="zh-CN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200" b="1" dirty="0">
                <a:latin typeface="宋体" panose="02010600030101010101" pitchFamily="2" charset="-122"/>
              </a:rPr>
              <a:t>观察下列方程</a:t>
            </a:r>
            <a:r>
              <a:rPr lang="zh-CN" altLang="en-US" sz="2200" b="1" dirty="0" smtClean="0">
                <a:latin typeface="宋体" panose="02010600030101010101" pitchFamily="2" charset="-122"/>
              </a:rPr>
              <a:t>，回答下列问题</a:t>
            </a:r>
            <a:r>
              <a:rPr lang="en-US" altLang="zh-CN" sz="2200" b="1" dirty="0" smtClean="0">
                <a:latin typeface="宋体" panose="02010600030101010101" pitchFamily="2" charset="-122"/>
              </a:rPr>
              <a:t>.</a:t>
            </a:r>
            <a:endParaRPr lang="en-US" altLang="zh-CN" sz="22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200" i="1" dirty="0" smtClean="0">
                <a:ea typeface="黑体" panose="02010609060101010101" pitchFamily="49" charset="-122"/>
              </a:rPr>
              <a:t>x</a:t>
            </a:r>
            <a:r>
              <a:rPr lang="en-US" altLang="zh-CN" sz="2200" baseline="30000" dirty="0" smtClean="0">
                <a:ea typeface="黑体" panose="02010609060101010101" pitchFamily="49" charset="-122"/>
              </a:rPr>
              <a:t>2</a:t>
            </a:r>
            <a:r>
              <a:rPr lang="en-US" altLang="zh-CN" sz="2200" dirty="0" smtClean="0">
                <a:ea typeface="黑体" panose="02010609060101010101" pitchFamily="49" charset="-122"/>
              </a:rPr>
              <a:t>-50</a:t>
            </a:r>
            <a:r>
              <a:rPr lang="en-US" altLang="zh-CN" sz="2200" i="1" dirty="0" smtClean="0">
                <a:ea typeface="黑体" panose="02010609060101010101" pitchFamily="49" charset="-122"/>
              </a:rPr>
              <a:t>x</a:t>
            </a:r>
            <a:r>
              <a:rPr lang="en-US" altLang="zh-CN" sz="2200" dirty="0" smtClean="0">
                <a:ea typeface="黑体" panose="02010609060101010101" pitchFamily="49" charset="-122"/>
              </a:rPr>
              <a:t>+49=0</a:t>
            </a:r>
            <a:r>
              <a:rPr lang="zh-CN" altLang="en-US" sz="2200" dirty="0" smtClean="0">
                <a:ea typeface="黑体" panose="02010609060101010101" pitchFamily="49" charset="-122"/>
              </a:rPr>
              <a:t>，</a:t>
            </a:r>
            <a:r>
              <a:rPr lang="en-US" altLang="zh-CN" sz="2200" i="1" dirty="0">
                <a:ea typeface="黑体" panose="02010609060101010101" pitchFamily="49" charset="-122"/>
              </a:rPr>
              <a:t>x</a:t>
            </a:r>
            <a:r>
              <a:rPr lang="en-US" altLang="zh-CN" sz="2200" baseline="30000" dirty="0">
                <a:ea typeface="黑体" panose="02010609060101010101" pitchFamily="49" charset="-122"/>
              </a:rPr>
              <a:t>2</a:t>
            </a:r>
            <a:r>
              <a:rPr lang="en-US" altLang="zh-CN" sz="2200" dirty="0">
                <a:ea typeface="黑体" panose="02010609060101010101" pitchFamily="49" charset="-122"/>
              </a:rPr>
              <a:t>-12</a:t>
            </a:r>
            <a:r>
              <a:rPr lang="en-US" altLang="zh-CN" sz="2200" i="1" dirty="0">
                <a:ea typeface="黑体" panose="02010609060101010101" pitchFamily="49" charset="-122"/>
              </a:rPr>
              <a:t>x</a:t>
            </a:r>
            <a:r>
              <a:rPr lang="en-US" altLang="zh-CN" sz="2200" dirty="0">
                <a:ea typeface="黑体" panose="02010609060101010101" pitchFamily="49" charset="-122"/>
              </a:rPr>
              <a:t>+32=0</a:t>
            </a:r>
            <a:r>
              <a:rPr lang="zh-CN" altLang="en-US" sz="2200" dirty="0" smtClean="0">
                <a:ea typeface="黑体" panose="02010609060101010101" pitchFamily="49" charset="-122"/>
              </a:rPr>
              <a:t>，</a:t>
            </a:r>
            <a:r>
              <a:rPr lang="en-US" altLang="zh-CN" sz="2200" i="1" dirty="0">
                <a:ea typeface="黑体" panose="02010609060101010101" pitchFamily="49" charset="-122"/>
              </a:rPr>
              <a:t>x</a:t>
            </a:r>
            <a:r>
              <a:rPr lang="en-US" altLang="zh-CN" sz="2200" baseline="30000" dirty="0">
                <a:ea typeface="黑体" panose="02010609060101010101" pitchFamily="49" charset="-122"/>
              </a:rPr>
              <a:t>2</a:t>
            </a:r>
            <a:r>
              <a:rPr lang="en-US" altLang="zh-CN" sz="2200" dirty="0">
                <a:ea typeface="黑体" panose="02010609060101010101" pitchFamily="49" charset="-122"/>
              </a:rPr>
              <a:t>-</a:t>
            </a:r>
            <a:r>
              <a:rPr lang="en-US" altLang="zh-CN" sz="2200" i="1" dirty="0">
                <a:ea typeface="黑体" panose="02010609060101010101" pitchFamily="49" charset="-122"/>
              </a:rPr>
              <a:t>x</a:t>
            </a:r>
            <a:r>
              <a:rPr lang="en-US" altLang="zh-CN" sz="2200" dirty="0">
                <a:ea typeface="黑体" panose="02010609060101010101" pitchFamily="49" charset="-122"/>
              </a:rPr>
              <a:t>=20</a:t>
            </a:r>
            <a:r>
              <a:rPr lang="en-US" altLang="zh-CN" sz="2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marL="109855" indent="0">
              <a:lnSpc>
                <a:spcPct val="150000"/>
              </a:lnSpc>
              <a:buNone/>
            </a:pPr>
            <a:r>
              <a:rPr lang="en-US" altLang="zh-CN" sz="2200" b="1" dirty="0" smtClean="0">
                <a:latin typeface="+mn-ea"/>
              </a:rPr>
              <a:t>1.</a:t>
            </a:r>
            <a:r>
              <a:rPr lang="zh-CN" altLang="en-US" sz="2200" b="1" dirty="0" smtClean="0">
                <a:latin typeface="+mn-ea"/>
              </a:rPr>
              <a:t>方程两边</a:t>
            </a:r>
            <a:r>
              <a:rPr lang="zh-CN" altLang="en-US" sz="2200" b="1" dirty="0">
                <a:latin typeface="+mn-ea"/>
              </a:rPr>
              <a:t>都是</a:t>
            </a:r>
            <a:r>
              <a:rPr lang="zh-CN" altLang="en-US" sz="2200" b="1" u="sng" dirty="0">
                <a:latin typeface="+mn-ea"/>
              </a:rPr>
              <a:t>       </a:t>
            </a:r>
            <a:r>
              <a:rPr lang="zh-CN" altLang="en-US" sz="2200" b="1" dirty="0">
                <a:latin typeface="+mn-ea"/>
              </a:rPr>
              <a:t>；</a:t>
            </a:r>
            <a:endParaRPr lang="en-US" altLang="zh-CN" sz="2200" b="1" dirty="0">
              <a:latin typeface="+mn-ea"/>
            </a:endParaRPr>
          </a:p>
          <a:p>
            <a:pPr marL="109855" indent="0">
              <a:lnSpc>
                <a:spcPct val="150000"/>
              </a:lnSpc>
              <a:buNone/>
            </a:pPr>
            <a:r>
              <a:rPr lang="en-US" altLang="zh-CN" sz="2200" b="1" dirty="0">
                <a:latin typeface="+mn-ea"/>
              </a:rPr>
              <a:t>2.</a:t>
            </a:r>
            <a:r>
              <a:rPr lang="zh-CN" altLang="en-US" sz="2200" b="1" dirty="0">
                <a:latin typeface="+mn-ea"/>
              </a:rPr>
              <a:t>只含有</a:t>
            </a:r>
            <a:r>
              <a:rPr lang="en-US" altLang="zh-CN" sz="2200" b="1" u="sng" dirty="0">
                <a:latin typeface="+mn-ea"/>
              </a:rPr>
              <a:t>       </a:t>
            </a:r>
            <a:r>
              <a:rPr lang="zh-CN" altLang="en-US" sz="2200" b="1" dirty="0">
                <a:latin typeface="+mn-ea"/>
              </a:rPr>
              <a:t>个未知数；</a:t>
            </a:r>
            <a:endParaRPr lang="en-US" altLang="zh-CN" sz="2200" b="1" dirty="0">
              <a:latin typeface="+mn-ea"/>
            </a:endParaRPr>
          </a:p>
          <a:p>
            <a:pPr marL="109855" indent="0">
              <a:lnSpc>
                <a:spcPct val="150000"/>
              </a:lnSpc>
              <a:buNone/>
            </a:pPr>
            <a:r>
              <a:rPr lang="en-US" altLang="zh-CN" sz="2200" b="1" dirty="0">
                <a:latin typeface="+mn-ea"/>
              </a:rPr>
              <a:t>3.</a:t>
            </a:r>
            <a:r>
              <a:rPr lang="zh-CN" altLang="en-US" sz="2200" b="1" dirty="0">
                <a:latin typeface="+mn-ea"/>
              </a:rPr>
              <a:t>未知数的最高次数是</a:t>
            </a:r>
            <a:r>
              <a:rPr lang="en-US" altLang="zh-CN" sz="2200" b="1" u="sng" dirty="0">
                <a:latin typeface="+mn-ea"/>
              </a:rPr>
              <a:t>        </a:t>
            </a:r>
            <a:r>
              <a:rPr lang="en-US" altLang="zh-CN" sz="2200" b="1" dirty="0" smtClean="0">
                <a:latin typeface="+mn-ea"/>
              </a:rPr>
              <a:t>.</a:t>
            </a:r>
            <a:endParaRPr lang="en-US" altLang="zh-CN" sz="2400" b="1" dirty="0" smtClean="0">
              <a:solidFill>
                <a:srgbClr val="FF0000"/>
              </a:solidFill>
              <a:latin typeface="+mn-ea"/>
            </a:endParaRPr>
          </a:p>
          <a:p>
            <a:pPr marL="109855" indent="0">
              <a:lnSpc>
                <a:spcPct val="150000"/>
              </a:lnSpc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一元二次方程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的概念</a:t>
            </a:r>
            <a:endParaRPr lang="en-US" altLang="zh-CN" sz="2400" b="1" dirty="0">
              <a:solidFill>
                <a:srgbClr val="FF0000"/>
              </a:solidFill>
              <a:latin typeface="+mn-ea"/>
            </a:endParaRPr>
          </a:p>
          <a:p>
            <a:pPr marL="109855" indent="0">
              <a:lnSpc>
                <a:spcPct val="150000"/>
              </a:lnSpc>
              <a:buNone/>
            </a:pPr>
            <a:r>
              <a:rPr lang="zh-CN" altLang="en-US" sz="2400" b="1" dirty="0">
                <a:latin typeface="+mn-ea"/>
              </a:rPr>
              <a:t>等号两边都是整式，只含有一个未知数（一元），并且未知数的最高次数是</a:t>
            </a:r>
            <a:r>
              <a:rPr lang="en-US" altLang="zh-CN" sz="2400" b="1" dirty="0">
                <a:latin typeface="+mn-ea"/>
              </a:rPr>
              <a:t>2</a:t>
            </a:r>
            <a:r>
              <a:rPr lang="zh-CN" altLang="en-US" sz="2400" b="1" dirty="0">
                <a:latin typeface="+mn-ea"/>
              </a:rPr>
              <a:t>（二次）的方程，叫做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一元二次方程</a:t>
            </a:r>
            <a:r>
              <a:rPr lang="en-US" altLang="zh-CN" sz="2400" b="1" dirty="0">
                <a:latin typeface="+mn-ea"/>
              </a:rPr>
              <a:t>.</a:t>
            </a:r>
            <a:endParaRPr lang="zh-CN" altLang="en-US" sz="2400" b="1" dirty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1919538" y="689287"/>
            <a:ext cx="1714583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探究归纳</a:t>
            </a:r>
            <a:endParaRPr lang="zh-CN" altLang="en-US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719736" y="2603178"/>
            <a:ext cx="129614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rgbClr val="FF0000"/>
                </a:solidFill>
              </a:rPr>
              <a:t>整式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655840" y="3887004"/>
            <a:ext cx="129614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</a:rPr>
              <a:t>2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27648" y="3320482"/>
            <a:ext cx="129614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</a:rPr>
              <a:t>1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7" grpId="0" bldLvl="0" animBg="1"/>
      <p:bldP spid="8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1981200" y="692150"/>
                <a:ext cx="8563610" cy="5969000"/>
              </a:xfrm>
            </p:spPr>
            <p:txBody>
              <a:bodyPr>
                <a:normAutofit fontScale="62500"/>
              </a:bodyPr>
              <a:lstStyle/>
              <a:p>
                <a:pPr marL="0" indent="0">
                  <a:buNone/>
                </a:pPr>
                <a:r>
                  <a:rPr lang="zh-CN" altLang="en-US" sz="2200" dirty="0"/>
                  <a:t> </a:t>
                </a:r>
                <a:r>
                  <a:rPr lang="zh-CN" altLang="en-US" sz="2200" dirty="0" smtClean="0"/>
                  <a:t>                </a:t>
                </a:r>
                <a:r>
                  <a:rPr lang="zh-CN" altLang="en-US" sz="2200" b="1" dirty="0" smtClean="0">
                    <a:ea typeface="宋体" panose="02010600030101010101" pitchFamily="2" charset="-122"/>
                  </a:rPr>
                  <a:t>判断</a:t>
                </a:r>
                <a:r>
                  <a:rPr lang="zh-CN" altLang="en-US" sz="2200" b="1" dirty="0" smtClean="0">
                    <a:ea typeface="宋体" panose="02010600030101010101" pitchFamily="2" charset="-122"/>
                  </a:rPr>
                  <a:t>下</a:t>
                </a:r>
                <a:r>
                  <a:rPr lang="zh-CN" altLang="en-US" sz="2200" b="1" dirty="0">
                    <a:ea typeface="宋体" panose="02010600030101010101" pitchFamily="2" charset="-122"/>
                  </a:rPr>
                  <a:t>列</a:t>
                </a:r>
                <a:r>
                  <a:rPr lang="zh-CN" altLang="en-US" sz="2200" b="1" dirty="0" smtClean="0">
                    <a:ea typeface="宋体" panose="02010600030101010101" pitchFamily="2" charset="-122"/>
                  </a:rPr>
                  <a:t>方程</a:t>
                </a:r>
                <a:r>
                  <a:rPr lang="zh-CN" altLang="en-US" sz="2200" b="1" dirty="0" smtClean="0">
                    <a:ea typeface="宋体" panose="02010600030101010101" pitchFamily="2" charset="-122"/>
                  </a:rPr>
                  <a:t>是否为一元二次方程：</a:t>
                </a:r>
                <a:endParaRPr lang="en-US" altLang="zh-CN" sz="2200" b="1" dirty="0" smtClean="0">
                  <a:ea typeface="宋体" panose="02010600030101010101" pitchFamily="2" charset="-122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zh-CN" altLang="en-US" sz="2200" dirty="0" smtClean="0">
                    <a:ea typeface="宋体" panose="02010600030101010101" pitchFamily="2" charset="-122"/>
                  </a:rPr>
                  <a:t>（</a:t>
                </a:r>
                <a:r>
                  <a:rPr lang="en-US" altLang="zh-CN" sz="2200" dirty="0" smtClean="0">
                    <a:ea typeface="宋体" panose="02010600030101010101" pitchFamily="2" charset="-122"/>
                  </a:rPr>
                  <a:t>1</a:t>
                </a:r>
                <a:r>
                  <a:rPr lang="zh-CN" altLang="en-US" sz="2200" dirty="0" smtClean="0">
                    <a:ea typeface="宋体" panose="02010600030101010101" pitchFamily="2" charset="-122"/>
                  </a:rPr>
                  <a:t>）</a:t>
                </a:r>
                <a:r>
                  <a:rPr lang="en-US" altLang="zh-CN" sz="2200" dirty="0" smtClean="0">
                    <a:ea typeface="宋体" panose="02010600030101010101" pitchFamily="2" charset="-122"/>
                  </a:rPr>
                  <a:t>2</a:t>
                </a:r>
                <a:r>
                  <a:rPr lang="en-US" altLang="zh-CN" sz="2200" i="1" dirty="0" smtClean="0">
                    <a:ea typeface="宋体" panose="02010600030101010101" pitchFamily="2" charset="-122"/>
                  </a:rPr>
                  <a:t>x</a:t>
                </a:r>
                <a:r>
                  <a:rPr lang="en-US" altLang="zh-CN" sz="2200" dirty="0" smtClean="0">
                    <a:ea typeface="宋体" panose="02010600030101010101" pitchFamily="2" charset="-122"/>
                  </a:rPr>
                  <a:t>-3</a:t>
                </a:r>
                <a:r>
                  <a:rPr lang="en-US" altLang="zh-CN" sz="2200" i="1" dirty="0" smtClean="0">
                    <a:ea typeface="宋体" panose="02010600030101010101" pitchFamily="2" charset="-122"/>
                  </a:rPr>
                  <a:t>y</a:t>
                </a:r>
                <a:r>
                  <a:rPr lang="en-US" altLang="zh-CN" sz="2200" dirty="0" smtClean="0">
                    <a:ea typeface="宋体" panose="02010600030101010101" pitchFamily="2" charset="-122"/>
                  </a:rPr>
                  <a:t>+1=0</a:t>
                </a:r>
                <a:r>
                  <a:rPr lang="zh-CN" altLang="en-US" sz="2200" dirty="0" smtClean="0">
                    <a:ea typeface="宋体" panose="02010600030101010101" pitchFamily="2" charset="-122"/>
                  </a:rPr>
                  <a:t>；</a:t>
                </a:r>
                <a:endParaRPr lang="en-US" altLang="zh-CN" sz="2200" dirty="0" smtClean="0">
                  <a:ea typeface="宋体" panose="02010600030101010101" pitchFamily="2" charset="-122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zh-CN" sz="2200" dirty="0" smtClean="0">
                    <a:ea typeface="宋体" panose="02010600030101010101" pitchFamily="2" charset="-122"/>
                  </a:rPr>
                  <a:t>       </a:t>
                </a:r>
                <a:endParaRPr lang="en-US" altLang="zh-CN" sz="2200" dirty="0" smtClean="0">
                  <a:ea typeface="宋体" panose="02010600030101010101" pitchFamily="2" charset="-122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zh-CN" altLang="en-US" sz="2200" dirty="0" smtClean="0">
                    <a:ea typeface="宋体" panose="02010600030101010101" pitchFamily="2" charset="-122"/>
                  </a:rPr>
                  <a:t>（</a:t>
                </a:r>
                <a:r>
                  <a:rPr lang="en-US" altLang="zh-CN" sz="2200" dirty="0" smtClean="0">
                    <a:ea typeface="宋体" panose="02010600030101010101" pitchFamily="2" charset="-122"/>
                  </a:rPr>
                  <a:t>2</a:t>
                </a:r>
                <a:r>
                  <a:rPr lang="zh-CN" altLang="en-US" sz="2200" dirty="0" smtClean="0">
                    <a:ea typeface="宋体" panose="02010600030101010101" pitchFamily="2" charset="-122"/>
                  </a:rPr>
                  <a:t>） </a:t>
                </a:r>
                <a:r>
                  <a:rPr lang="en-US" altLang="zh-CN" sz="2200" i="1" dirty="0" smtClean="0">
                    <a:ea typeface="宋体" panose="02010600030101010101" pitchFamily="2" charset="-122"/>
                  </a:rPr>
                  <a:t>x</a:t>
                </a:r>
                <a:r>
                  <a:rPr lang="en-US" altLang="zh-CN" sz="2200" baseline="30000" dirty="0" smtClean="0">
                    <a:ea typeface="宋体" panose="02010600030101010101" pitchFamily="2" charset="-122"/>
                  </a:rPr>
                  <a:t>2</a:t>
                </a:r>
                <a:r>
                  <a:rPr lang="en-US" altLang="zh-CN" sz="2200" dirty="0" smtClean="0">
                    <a:ea typeface="宋体" panose="02010600030101010101" pitchFamily="2" charset="-122"/>
                  </a:rPr>
                  <a:t>=0 </a:t>
                </a:r>
                <a:r>
                  <a:rPr lang="zh-CN" altLang="en-US" sz="2200" dirty="0" smtClean="0">
                    <a:ea typeface="宋体" panose="02010600030101010101" pitchFamily="2" charset="-122"/>
                  </a:rPr>
                  <a:t>；</a:t>
                </a:r>
                <a:r>
                  <a:rPr lang="en-US" altLang="zh-CN" sz="2200" dirty="0" smtClean="0">
                    <a:ea typeface="宋体" panose="02010600030101010101" pitchFamily="2" charset="-122"/>
                  </a:rPr>
                  <a:t> </a:t>
                </a:r>
                <a:endParaRPr lang="en-US" altLang="zh-CN" sz="2200" dirty="0" smtClean="0">
                  <a:ea typeface="宋体" panose="02010600030101010101" pitchFamily="2" charset="-122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zh-CN" sz="2200" dirty="0" smtClean="0">
                    <a:ea typeface="宋体" panose="02010600030101010101" pitchFamily="2" charset="-122"/>
                  </a:rPr>
                  <a:t>                       </a:t>
                </a:r>
                <a:endParaRPr lang="en-US" altLang="zh-CN" sz="2200" dirty="0" smtClean="0">
                  <a:ea typeface="宋体" panose="02010600030101010101" pitchFamily="2" charset="-122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zh-CN" altLang="en-US" sz="2200" dirty="0" smtClean="0">
                    <a:ea typeface="宋体" panose="02010600030101010101" pitchFamily="2" charset="-122"/>
                  </a:rPr>
                  <a:t>（</a:t>
                </a:r>
                <a:r>
                  <a:rPr lang="en-US" altLang="zh-CN" sz="2200" dirty="0" smtClean="0">
                    <a:ea typeface="宋体" panose="02010600030101010101" pitchFamily="2" charset="-122"/>
                  </a:rPr>
                  <a:t>3</a:t>
                </a:r>
                <a:r>
                  <a:rPr lang="zh-CN" altLang="en-US" sz="2200" dirty="0" smtClean="0">
                    <a:ea typeface="宋体" panose="02010600030101010101" pitchFamily="2" charset="-122"/>
                  </a:rPr>
                  <a:t>） </a:t>
                </a:r>
                <a:r>
                  <a:rPr lang="en-US" altLang="zh-CN" sz="2200" i="1" dirty="0" smtClean="0">
                    <a:ea typeface="宋体" panose="02010600030101010101" pitchFamily="2" charset="-122"/>
                  </a:rPr>
                  <a:t>x</a:t>
                </a:r>
                <a:r>
                  <a:rPr lang="en-US" altLang="zh-CN" sz="2200" baseline="30000" dirty="0" smtClean="0">
                    <a:ea typeface="宋体" panose="02010600030101010101" pitchFamily="2" charset="-122"/>
                  </a:rPr>
                  <a:t>2</a:t>
                </a:r>
                <a:r>
                  <a:rPr lang="en-US" altLang="zh-CN" sz="2200" dirty="0" smtClean="0">
                    <a:ea typeface="宋体" panose="02010600030101010101" pitchFamily="2" charset="-122"/>
                  </a:rPr>
                  <a:t>+2</a:t>
                </a:r>
                <a:r>
                  <a:rPr lang="en-US" altLang="zh-CN" sz="2200" i="1" dirty="0" smtClean="0">
                    <a:ea typeface="宋体" panose="02010600030101010101" pitchFamily="2" charset="-122"/>
                  </a:rPr>
                  <a:t>xy</a:t>
                </a:r>
                <a:r>
                  <a:rPr lang="en-US" altLang="zh-CN" sz="2200" dirty="0" smtClean="0">
                    <a:ea typeface="宋体" panose="02010600030101010101" pitchFamily="2" charset="-122"/>
                  </a:rPr>
                  <a:t>+</a:t>
                </a:r>
                <a:r>
                  <a:rPr lang="en-US" altLang="zh-CN" sz="2200" i="1" dirty="0" smtClean="0">
                    <a:ea typeface="宋体" panose="02010600030101010101" pitchFamily="2" charset="-122"/>
                  </a:rPr>
                  <a:t>y</a:t>
                </a:r>
                <a:r>
                  <a:rPr lang="en-US" altLang="zh-CN" sz="2200" baseline="30000" dirty="0" smtClean="0">
                    <a:ea typeface="宋体" panose="02010600030101010101" pitchFamily="2" charset="-122"/>
                  </a:rPr>
                  <a:t>2</a:t>
                </a:r>
                <a:r>
                  <a:rPr lang="en-US" altLang="zh-CN" sz="2200" dirty="0" smtClean="0">
                    <a:ea typeface="宋体" panose="02010600030101010101" pitchFamily="2" charset="-122"/>
                  </a:rPr>
                  <a:t>=0</a:t>
                </a:r>
                <a:r>
                  <a:rPr lang="zh-CN" altLang="en-US" sz="2200" dirty="0" smtClean="0">
                    <a:ea typeface="宋体" panose="02010600030101010101" pitchFamily="2" charset="-122"/>
                  </a:rPr>
                  <a:t>；</a:t>
                </a:r>
                <a:endParaRPr lang="en-US" altLang="zh-CN" sz="2200" dirty="0" smtClean="0">
                  <a:ea typeface="宋体" panose="02010600030101010101" pitchFamily="2" charset="-122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altLang="zh-CN" sz="2200" dirty="0" smtClean="0">
                  <a:ea typeface="宋体" panose="02010600030101010101" pitchFamily="2" charset="-122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zh-CN" altLang="en-US" sz="2200" dirty="0" smtClean="0">
                    <a:ea typeface="宋体" panose="02010600030101010101" pitchFamily="2" charset="-122"/>
                  </a:rPr>
                  <a:t>（</a:t>
                </a:r>
                <a:r>
                  <a:rPr lang="en-US" altLang="zh-CN" sz="2200" dirty="0" smtClean="0">
                    <a:ea typeface="宋体" panose="02010600030101010101" pitchFamily="2" charset="-122"/>
                  </a:rPr>
                  <a:t>4</a:t>
                </a:r>
                <a:r>
                  <a:rPr lang="zh-CN" altLang="en-US" sz="2200" dirty="0" smtClean="0">
                    <a:ea typeface="宋体" panose="02010600030101010101" pitchFamily="2" charset="-122"/>
                  </a:rPr>
                  <a:t>） </a:t>
                </a:r>
                <a:r>
                  <a:rPr lang="en-US" altLang="zh-CN" sz="2200" i="1" dirty="0" smtClean="0">
                    <a:ea typeface="宋体" panose="02010600030101010101" pitchFamily="2" charset="-122"/>
                  </a:rPr>
                  <a:t>x</a:t>
                </a:r>
                <a:r>
                  <a:rPr lang="en-US" altLang="zh-CN" sz="2200" baseline="30000" dirty="0" smtClean="0">
                    <a:ea typeface="宋体" panose="02010600030101010101" pitchFamily="2" charset="-122"/>
                  </a:rPr>
                  <a:t>2</a:t>
                </a:r>
                <a:r>
                  <a:rPr lang="en-US" altLang="zh-CN" sz="2200" dirty="0" smtClean="0">
                    <a:ea typeface="宋体" panose="02010600030101010101" pitchFamily="2" charset="-122"/>
                  </a:rPr>
                  <a:t>-2</a:t>
                </a:r>
                <a:r>
                  <a:rPr lang="en-US" altLang="zh-CN" sz="2200" i="1" dirty="0" smtClean="0">
                    <a:ea typeface="宋体" panose="02010600030101010101" pitchFamily="2" charset="-122"/>
                  </a:rPr>
                  <a:t>x</a:t>
                </a:r>
                <a:r>
                  <a:rPr lang="en-US" altLang="zh-CN" sz="2200" dirty="0" smtClean="0">
                    <a:ea typeface="宋体" panose="02010600030101010101" pitchFamily="2" charset="-122"/>
                  </a:rPr>
                  <a:t>=3</a:t>
                </a:r>
                <a:r>
                  <a:rPr lang="zh-CN" altLang="en-US" sz="2200" dirty="0" smtClean="0">
                    <a:ea typeface="宋体" panose="02010600030101010101" pitchFamily="2" charset="-122"/>
                  </a:rPr>
                  <a:t>；</a:t>
                </a:r>
                <a:r>
                  <a:rPr lang="en-US" altLang="zh-CN" sz="2200" dirty="0" smtClean="0">
                    <a:ea typeface="宋体" panose="02010600030101010101" pitchFamily="2" charset="-122"/>
                  </a:rPr>
                  <a:t> </a:t>
                </a:r>
                <a:endParaRPr lang="en-US" altLang="zh-CN" sz="2200" dirty="0" smtClean="0">
                  <a:ea typeface="宋体" panose="02010600030101010101" pitchFamily="2" charset="-122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zh-CN" sz="2200" dirty="0" smtClean="0">
                    <a:ea typeface="宋体" panose="02010600030101010101" pitchFamily="2" charset="-122"/>
                  </a:rPr>
                  <a:t>          </a:t>
                </a:r>
                <a:endParaRPr lang="en-US" altLang="zh-CN" sz="2200" dirty="0" smtClean="0">
                  <a:ea typeface="宋体" panose="02010600030101010101" pitchFamily="2" charset="-122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zh-CN" altLang="en-US" sz="2200" dirty="0" smtClean="0">
                    <a:ea typeface="宋体" panose="02010600030101010101" pitchFamily="2" charset="-122"/>
                  </a:rPr>
                  <a:t>（</a:t>
                </a:r>
                <a:r>
                  <a:rPr lang="en-US" altLang="zh-CN" sz="2200" dirty="0" smtClean="0">
                    <a:ea typeface="宋体" panose="02010600030101010101" pitchFamily="2" charset="-122"/>
                  </a:rPr>
                  <a:t>5</a:t>
                </a:r>
                <a:r>
                  <a:rPr lang="zh-CN" altLang="en-US" sz="2200" dirty="0" smtClean="0">
                    <a:ea typeface="宋体" panose="02010600030101010101" pitchFamily="2" charset="-122"/>
                  </a:rPr>
                  <a:t>） </a:t>
                </a:r>
                <a:r>
                  <a:rPr lang="en-US" altLang="zh-CN" sz="2200" i="1" dirty="0" smtClean="0">
                    <a:ea typeface="宋体" panose="02010600030101010101" pitchFamily="2" charset="-122"/>
                  </a:rPr>
                  <a:t>x</a:t>
                </a:r>
                <a:r>
                  <a:rPr lang="zh-CN" altLang="en-US" sz="2200" dirty="0">
                    <a:ea typeface="宋体" panose="02010600030101010101" pitchFamily="2" charset="-122"/>
                  </a:rPr>
                  <a:t>（</a:t>
                </a:r>
                <a:r>
                  <a:rPr lang="en-US" altLang="zh-CN" sz="2200" i="1" dirty="0">
                    <a:ea typeface="宋体" panose="02010600030101010101" pitchFamily="2" charset="-122"/>
                  </a:rPr>
                  <a:t>x</a:t>
                </a:r>
                <a:r>
                  <a:rPr lang="en-US" altLang="zh-CN" sz="2200" dirty="0">
                    <a:ea typeface="宋体" panose="02010600030101010101" pitchFamily="2" charset="-122"/>
                  </a:rPr>
                  <a:t>+3</a:t>
                </a:r>
                <a:r>
                  <a:rPr lang="zh-CN" altLang="en-US" sz="2200" dirty="0">
                    <a:ea typeface="宋体" panose="02010600030101010101" pitchFamily="2" charset="-122"/>
                  </a:rPr>
                  <a:t>）</a:t>
                </a:r>
                <a:r>
                  <a:rPr lang="en-US" altLang="zh-CN" sz="2200" dirty="0">
                    <a:ea typeface="宋体" panose="02010600030101010101" pitchFamily="2" charset="-122"/>
                  </a:rPr>
                  <a:t>=</a:t>
                </a:r>
                <a:r>
                  <a:rPr lang="en-US" altLang="zh-CN" sz="2200" i="1" dirty="0">
                    <a:ea typeface="宋体" panose="02010600030101010101" pitchFamily="2" charset="-122"/>
                  </a:rPr>
                  <a:t>x</a:t>
                </a:r>
                <a:r>
                  <a:rPr lang="en-US" altLang="zh-CN" sz="2200" baseline="30000" dirty="0">
                    <a:ea typeface="宋体" panose="02010600030101010101" pitchFamily="2" charset="-122"/>
                  </a:rPr>
                  <a:t>2</a:t>
                </a:r>
                <a:r>
                  <a:rPr lang="en-US" altLang="zh-CN" sz="2200" dirty="0">
                    <a:ea typeface="宋体" panose="02010600030101010101" pitchFamily="2" charset="-122"/>
                  </a:rPr>
                  <a:t>-1</a:t>
                </a:r>
                <a:r>
                  <a:rPr lang="en-US" altLang="zh-CN" sz="2200" dirty="0" smtClean="0">
                    <a:ea typeface="宋体" panose="02010600030101010101" pitchFamily="2" charset="-122"/>
                  </a:rPr>
                  <a:t> </a:t>
                </a:r>
                <a:r>
                  <a:rPr lang="zh-CN" altLang="en-US" sz="2200" dirty="0" smtClean="0">
                    <a:ea typeface="宋体" panose="02010600030101010101" pitchFamily="2" charset="-122"/>
                  </a:rPr>
                  <a:t>；</a:t>
                </a:r>
                <a:r>
                  <a:rPr lang="en-US" altLang="zh-CN" sz="2200" dirty="0" smtClean="0">
                    <a:ea typeface="宋体" panose="02010600030101010101" pitchFamily="2" charset="-122"/>
                  </a:rPr>
                  <a:t> </a:t>
                </a:r>
                <a:endParaRPr lang="en-US" altLang="zh-CN" sz="2200" dirty="0" smtClean="0">
                  <a:ea typeface="宋体" panose="02010600030101010101" pitchFamily="2" charset="-122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zh-CN" sz="2200" dirty="0" smtClean="0">
                    <a:ea typeface="宋体" panose="02010600030101010101" pitchFamily="2" charset="-122"/>
                  </a:rPr>
                  <a:t>       </a:t>
                </a:r>
                <a:endParaRPr lang="en-US" altLang="zh-CN" sz="2200" dirty="0" smtClean="0">
                  <a:ea typeface="宋体" panose="02010600030101010101" pitchFamily="2" charset="-122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zh-CN" altLang="en-US" sz="2200" dirty="0" smtClean="0">
                    <a:ea typeface="宋体" panose="02010600030101010101" pitchFamily="2" charset="-122"/>
                  </a:rPr>
                  <a:t>（</a:t>
                </a:r>
                <a:r>
                  <a:rPr lang="en-US" altLang="zh-CN" sz="2200" dirty="0" smtClean="0">
                    <a:ea typeface="宋体" panose="02010600030101010101" pitchFamily="2" charset="-122"/>
                  </a:rPr>
                  <a:t>6</a:t>
                </a:r>
                <a:r>
                  <a:rPr lang="zh-CN" altLang="en-US" sz="2200" dirty="0" smtClean="0">
                    <a:ea typeface="宋体" panose="02010600030101010101" pitchFamily="2" charset="-122"/>
                  </a:rPr>
                  <a:t>）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200" i="1">
                            <a:latin typeface="Cambria Math" panose="02040503050406030204"/>
                          </a:rPr>
                        </m:ctrlPr>
                      </m:fPr>
                      <m:num>
                        <m:r>
                          <a:rPr lang="zh-CN" altLang="en-US" sz="2200" b="0" i="1">
                            <a:latin typeface="Cambria Math" panose="02040503050406030204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zh-CN" altLang="en-US" sz="2200" i="1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zh-CN" altLang="en-US" sz="2200" b="0" i="1">
                                <a:latin typeface="Cambria Math" panose="02040503050406030204"/>
                              </a:rPr>
                              <m:t>𝑥</m:t>
                            </m:r>
                          </m:e>
                          <m:sup>
                            <m:r>
                              <a:rPr lang="zh-CN" altLang="en-US" sz="2200" b="0" i="1">
                                <a:latin typeface="Cambria Math" panose="02040503050406030204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zh-CN" sz="2200" dirty="0">
                    <a:ea typeface="宋体" panose="02010600030101010101" pitchFamily="2" charset="-122"/>
                  </a:rPr>
                  <a:t>+3</a:t>
                </a:r>
                <a:r>
                  <a:rPr lang="en-US" altLang="zh-CN" sz="2200" i="1" dirty="0">
                    <a:ea typeface="宋体" panose="02010600030101010101" pitchFamily="2" charset="-122"/>
                  </a:rPr>
                  <a:t>x-</a:t>
                </a:r>
                <a:r>
                  <a:rPr lang="en-US" altLang="zh-CN" sz="2200" dirty="0">
                    <a:ea typeface="宋体" panose="02010600030101010101" pitchFamily="2" charset="-122"/>
                  </a:rPr>
                  <a:t>5</a:t>
                </a:r>
                <a:r>
                  <a:rPr lang="en-US" altLang="zh-CN" sz="2200" i="1" dirty="0">
                    <a:ea typeface="宋体" panose="02010600030101010101" pitchFamily="2" charset="-122"/>
                  </a:rPr>
                  <a:t>=</a:t>
                </a:r>
                <a:r>
                  <a:rPr lang="en-US" altLang="zh-CN" sz="2200" dirty="0">
                    <a:ea typeface="宋体" panose="02010600030101010101" pitchFamily="2" charset="-122"/>
                  </a:rPr>
                  <a:t>0</a:t>
                </a:r>
                <a:r>
                  <a:rPr lang="zh-CN" altLang="en-US" sz="2200" dirty="0" smtClean="0">
                    <a:ea typeface="宋体" panose="02010600030101010101" pitchFamily="2" charset="-122"/>
                  </a:rPr>
                  <a:t>；</a:t>
                </a:r>
                <a:endParaRPr lang="zh-CN" altLang="en-US" sz="2200" dirty="0">
                  <a:ea typeface="宋体" panose="02010600030101010101" pitchFamily="2" charset="-122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altLang="zh-CN" sz="2200" b="1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pPr marL="0" indent="0">
                  <a:buNone/>
                </a:pPr>
                <a:endParaRPr lang="en-US" altLang="zh-CN" dirty="0" smtClean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692150"/>
                <a:ext cx="8563610" cy="5969000"/>
              </a:xfrm>
              <a:blipFill rotWithShape="1">
                <a:blip r:embed="rId2" cstate="print"/>
                <a:stretch>
                  <a:fillRect b="-329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0" b="100000" l="0" r="981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3695" y="178850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9774" b="100000" l="974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29984" y="1027953"/>
            <a:ext cx="791343" cy="683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3254" y="2912642"/>
            <a:ext cx="791343" cy="683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354" y="4580369"/>
            <a:ext cx="791343" cy="683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1741" y="5588481"/>
            <a:ext cx="791343" cy="683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3411" y="3572257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椭圆 1"/>
          <p:cNvSpPr/>
          <p:nvPr/>
        </p:nvSpPr>
        <p:spPr>
          <a:xfrm>
            <a:off x="2016142" y="691937"/>
            <a:ext cx="1081462" cy="404563"/>
          </a:xfrm>
          <a:prstGeom prst="ellipse">
            <a:avLst/>
          </a:prstGeom>
          <a:solidFill>
            <a:srgbClr val="FF33CC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chemeClr val="tx1"/>
                </a:solidFill>
                <a:latin typeface="+mn-ea"/>
              </a:rPr>
              <a:t>例</a:t>
            </a:r>
            <a:r>
              <a:rPr lang="en-US" altLang="zh-CN" sz="2400" b="1" dirty="0" smtClean="0">
                <a:solidFill>
                  <a:schemeClr val="tx1"/>
                </a:solidFill>
                <a:latin typeface="+mn-ea"/>
              </a:rPr>
              <a:t>1</a:t>
            </a:r>
            <a:endParaRPr lang="zh-CN" altLang="en-US" sz="2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椭圆形标注 3"/>
          <p:cNvSpPr/>
          <p:nvPr/>
        </p:nvSpPr>
        <p:spPr>
          <a:xfrm>
            <a:off x="5375920" y="3311695"/>
            <a:ext cx="3741762" cy="1563147"/>
          </a:xfrm>
          <a:prstGeom prst="wedgeEllipseCallout">
            <a:avLst>
              <a:gd name="adj1" fmla="val -53755"/>
              <a:gd name="adj2" fmla="val 4394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altLang="zh-CN" sz="2200" i="1" dirty="0">
                <a:solidFill>
                  <a:schemeClr val="tx1"/>
                </a:solidFill>
                <a:ea typeface="华文楷体" panose="02010600040101010101" pitchFamily="2" charset="-122"/>
              </a:rPr>
              <a:t>x</a:t>
            </a:r>
            <a:r>
              <a:rPr lang="zh-CN" altLang="en-US" sz="2200" dirty="0">
                <a:solidFill>
                  <a:schemeClr val="tx1"/>
                </a:solidFill>
                <a:ea typeface="华文楷体" panose="02010600040101010101" pitchFamily="2" charset="-122"/>
              </a:rPr>
              <a:t>（</a:t>
            </a:r>
            <a:r>
              <a:rPr lang="en-US" altLang="zh-CN" sz="2200" i="1" dirty="0">
                <a:solidFill>
                  <a:schemeClr val="tx1"/>
                </a:solidFill>
                <a:ea typeface="华文楷体" panose="02010600040101010101" pitchFamily="2" charset="-122"/>
              </a:rPr>
              <a:t>x</a:t>
            </a:r>
            <a:r>
              <a:rPr lang="en-US" altLang="zh-CN" sz="2200" dirty="0">
                <a:solidFill>
                  <a:schemeClr val="tx1"/>
                </a:solidFill>
                <a:ea typeface="华文楷体" panose="02010600040101010101" pitchFamily="2" charset="-122"/>
              </a:rPr>
              <a:t>+3</a:t>
            </a:r>
            <a:r>
              <a:rPr lang="zh-CN" altLang="en-US" sz="2200" dirty="0">
                <a:solidFill>
                  <a:schemeClr val="tx1"/>
                </a:solidFill>
                <a:ea typeface="华文楷体" panose="02010600040101010101" pitchFamily="2" charset="-122"/>
              </a:rPr>
              <a:t>）</a:t>
            </a:r>
            <a:r>
              <a:rPr lang="en-US" altLang="zh-CN" sz="2200" dirty="0">
                <a:solidFill>
                  <a:schemeClr val="tx1"/>
                </a:solidFill>
                <a:ea typeface="华文楷体" panose="02010600040101010101" pitchFamily="2" charset="-122"/>
              </a:rPr>
              <a:t>=</a:t>
            </a:r>
            <a:r>
              <a:rPr lang="en-US" altLang="zh-CN" sz="2200" i="1" dirty="0">
                <a:solidFill>
                  <a:schemeClr val="tx1"/>
                </a:solidFill>
                <a:ea typeface="华文楷体" panose="02010600040101010101" pitchFamily="2" charset="-122"/>
              </a:rPr>
              <a:t>x</a:t>
            </a:r>
            <a:r>
              <a:rPr lang="en-US" altLang="zh-CN" sz="2200" baseline="30000" dirty="0" smtClean="0">
                <a:solidFill>
                  <a:schemeClr val="tx1"/>
                </a:solidFill>
                <a:ea typeface="华文楷体" panose="02010600040101010101" pitchFamily="2" charset="-122"/>
              </a:rPr>
              <a:t>2</a:t>
            </a:r>
            <a:r>
              <a:rPr lang="en-US" altLang="zh-CN" sz="2200" dirty="0" smtClean="0">
                <a:solidFill>
                  <a:schemeClr val="tx1"/>
                </a:solidFill>
                <a:ea typeface="华文楷体" panose="02010600040101010101" pitchFamily="2" charset="-122"/>
              </a:rPr>
              <a:t>-1</a:t>
            </a:r>
            <a:r>
              <a:rPr lang="en-US" altLang="zh-CN" sz="2200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</a:p>
          <a:p>
            <a:pPr algn="ctr"/>
            <a:r>
              <a:rPr lang="zh-CN" altLang="en-US" sz="2200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去括号，</a:t>
            </a:r>
            <a:r>
              <a:rPr lang="en-US" altLang="zh-CN" sz="2200" i="1" dirty="0" smtClean="0">
                <a:solidFill>
                  <a:schemeClr val="tx1"/>
                </a:solidFill>
                <a:ea typeface="华文楷体" panose="02010600040101010101" pitchFamily="2" charset="-122"/>
              </a:rPr>
              <a:t>x</a:t>
            </a:r>
            <a:r>
              <a:rPr lang="en-US" altLang="zh-CN" sz="2200" baseline="30000" dirty="0" smtClean="0">
                <a:solidFill>
                  <a:schemeClr val="tx1"/>
                </a:solidFill>
                <a:ea typeface="华文楷体" panose="02010600040101010101" pitchFamily="2" charset="-122"/>
              </a:rPr>
              <a:t>2</a:t>
            </a:r>
            <a:r>
              <a:rPr lang="en-US" altLang="zh-CN" sz="2200" dirty="0" smtClean="0">
                <a:solidFill>
                  <a:schemeClr val="tx1"/>
                </a:solidFill>
                <a:ea typeface="华文楷体" panose="02010600040101010101" pitchFamily="2" charset="-122"/>
              </a:rPr>
              <a:t>+3</a:t>
            </a:r>
            <a:r>
              <a:rPr lang="en-US" altLang="zh-CN" sz="2200" i="1" dirty="0" smtClean="0">
                <a:solidFill>
                  <a:schemeClr val="tx1"/>
                </a:solidFill>
                <a:ea typeface="华文楷体" panose="02010600040101010101" pitchFamily="2" charset="-122"/>
              </a:rPr>
              <a:t>x</a:t>
            </a:r>
            <a:r>
              <a:rPr lang="en-US" altLang="zh-CN" sz="2200" dirty="0" smtClean="0">
                <a:solidFill>
                  <a:schemeClr val="tx1"/>
                </a:solidFill>
                <a:ea typeface="华文楷体" panose="02010600040101010101" pitchFamily="2" charset="-122"/>
              </a:rPr>
              <a:t>=</a:t>
            </a:r>
            <a:r>
              <a:rPr lang="en-US" altLang="zh-CN" sz="2200" i="1" dirty="0" smtClean="0">
                <a:solidFill>
                  <a:schemeClr val="tx1"/>
                </a:solidFill>
                <a:ea typeface="华文楷体" panose="02010600040101010101" pitchFamily="2" charset="-122"/>
              </a:rPr>
              <a:t>x</a:t>
            </a:r>
            <a:r>
              <a:rPr lang="en-US" altLang="zh-CN" sz="2200" baseline="30000" dirty="0" smtClean="0">
                <a:solidFill>
                  <a:schemeClr val="tx1"/>
                </a:solidFill>
                <a:ea typeface="华文楷体" panose="02010600040101010101" pitchFamily="2" charset="-122"/>
              </a:rPr>
              <a:t>2</a:t>
            </a:r>
            <a:r>
              <a:rPr lang="en-US" altLang="zh-CN" sz="2200" dirty="0" smtClean="0">
                <a:solidFill>
                  <a:schemeClr val="tx1"/>
                </a:solidFill>
                <a:ea typeface="华文楷体" panose="02010600040101010101" pitchFamily="2" charset="-122"/>
              </a:rPr>
              <a:t>-1</a:t>
            </a:r>
          </a:p>
          <a:p>
            <a:r>
              <a:rPr lang="zh-CN" altLang="en-US" sz="2200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整理，得</a:t>
            </a:r>
            <a:r>
              <a:rPr lang="en-US" altLang="zh-CN" sz="2200" dirty="0" smtClean="0">
                <a:solidFill>
                  <a:schemeClr val="tx1"/>
                </a:solidFill>
                <a:ea typeface="华文楷体" panose="02010600040101010101" pitchFamily="2" charset="-122"/>
              </a:rPr>
              <a:t>3</a:t>
            </a:r>
            <a:r>
              <a:rPr lang="en-US" altLang="zh-CN" sz="2200" i="1" dirty="0" smtClean="0">
                <a:solidFill>
                  <a:schemeClr val="tx1"/>
                </a:solidFill>
                <a:ea typeface="华文楷体" panose="02010600040101010101" pitchFamily="2" charset="-122"/>
              </a:rPr>
              <a:t>x</a:t>
            </a:r>
            <a:r>
              <a:rPr lang="en-US" altLang="zh-CN" sz="2200" dirty="0" smtClean="0">
                <a:solidFill>
                  <a:schemeClr val="tx1"/>
                </a:solidFill>
                <a:ea typeface="华文楷体" panose="02010600040101010101" pitchFamily="2" charset="-122"/>
              </a:rPr>
              <a:t>=-1</a:t>
            </a:r>
            <a:r>
              <a:rPr lang="en-US" altLang="zh-CN" sz="2200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endParaRPr lang="zh-CN" altLang="en-US" sz="220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81200" y="835954"/>
            <a:ext cx="8229600" cy="550547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   </a:t>
            </a:r>
            <a:r>
              <a:rPr lang="zh-CN" altLang="en-US" sz="2200" b="1" dirty="0" smtClean="0">
                <a:latin typeface="+mn-ea"/>
              </a:rPr>
              <a:t>已知</a:t>
            </a:r>
            <a:r>
              <a:rPr lang="en-US" altLang="zh-CN" sz="2200" dirty="0" smtClean="0">
                <a:ea typeface="楷体" panose="02010609060101010101" pitchFamily="49" charset="-122"/>
              </a:rPr>
              <a:t>2</a:t>
            </a:r>
            <a:r>
              <a:rPr lang="en-US" altLang="zh-CN" sz="2200" i="1" dirty="0" smtClean="0">
                <a:ea typeface="楷体" panose="02010609060101010101" pitchFamily="49" charset="-122"/>
              </a:rPr>
              <a:t>x</a:t>
            </a:r>
            <a:r>
              <a:rPr lang="en-US" altLang="zh-CN" sz="2200" i="1" baseline="30000" dirty="0" smtClean="0">
                <a:ea typeface="楷体" panose="02010609060101010101" pitchFamily="49" charset="-122"/>
              </a:rPr>
              <a:t>a</a:t>
            </a:r>
            <a:r>
              <a:rPr lang="en-US" altLang="zh-CN" sz="2200" baseline="30000" dirty="0" smtClean="0">
                <a:ea typeface="楷体" panose="02010609060101010101" pitchFamily="49" charset="-122"/>
              </a:rPr>
              <a:t>-1</a:t>
            </a:r>
            <a:r>
              <a:rPr lang="en-US" altLang="zh-CN" sz="2200" dirty="0" smtClean="0">
                <a:ea typeface="楷体" panose="02010609060101010101" pitchFamily="49" charset="-122"/>
              </a:rPr>
              <a:t>+</a:t>
            </a:r>
            <a:r>
              <a:rPr lang="en-US" altLang="zh-CN" sz="2200" i="1" dirty="0" smtClean="0">
                <a:ea typeface="楷体" panose="02010609060101010101" pitchFamily="49" charset="-122"/>
              </a:rPr>
              <a:t>bxy</a:t>
            </a:r>
            <a:r>
              <a:rPr lang="en-US" altLang="zh-CN" sz="2200" dirty="0" smtClean="0">
                <a:ea typeface="楷体" panose="02010609060101010101" pitchFamily="49" charset="-122"/>
              </a:rPr>
              <a:t>+5</a:t>
            </a:r>
            <a:r>
              <a:rPr lang="en-US" altLang="zh-CN" sz="2200" i="1" dirty="0" smtClean="0">
                <a:ea typeface="楷体" panose="02010609060101010101" pitchFamily="49" charset="-122"/>
              </a:rPr>
              <a:t>x</a:t>
            </a:r>
            <a:r>
              <a:rPr lang="en-US" altLang="zh-CN" sz="2200" dirty="0" smtClean="0">
                <a:ea typeface="楷体" panose="02010609060101010101" pitchFamily="49" charset="-122"/>
              </a:rPr>
              <a:t>+6=0</a:t>
            </a:r>
            <a:r>
              <a:rPr lang="zh-CN" altLang="en-US" sz="2200" b="1" dirty="0" smtClean="0">
                <a:latin typeface="+mn-ea"/>
                <a:cs typeface="Roboto Condensed" panose="02000000000000000000" pitchFamily="2" charset="0"/>
              </a:rPr>
              <a:t>是一个一元二次方程，求代数式</a:t>
            </a:r>
            <a:r>
              <a:rPr lang="en-US" altLang="zh-CN" sz="2200" i="1" dirty="0" err="1" smtClean="0">
                <a:ea typeface="Roboto Condensed" panose="02000000000000000000" pitchFamily="2" charset="0"/>
                <a:cs typeface="Roboto Condensed" panose="02000000000000000000" pitchFamily="2" charset="0"/>
              </a:rPr>
              <a:t>a+b</a:t>
            </a:r>
            <a:r>
              <a:rPr lang="zh-CN" altLang="en-US" sz="2200" b="1" dirty="0" smtClean="0">
                <a:latin typeface="+mn-ea"/>
              </a:rPr>
              <a:t>的值</a:t>
            </a:r>
            <a:r>
              <a:rPr lang="en-US" altLang="zh-CN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解：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根据一元二次方程的定义，得方程中只含有一个未知数，</a:t>
            </a:r>
            <a:endParaRPr lang="en-US" altLang="zh-CN" sz="22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所以</a:t>
            </a:r>
            <a:r>
              <a:rPr lang="en-US" altLang="zh-CN" sz="2200" i="1" dirty="0" smtClean="0">
                <a:ea typeface="楷体" panose="02010609060101010101" pitchFamily="49" charset="-122"/>
              </a:rPr>
              <a:t>b</a:t>
            </a:r>
            <a:r>
              <a:rPr lang="en-US" altLang="zh-CN" sz="2200" dirty="0" smtClean="0">
                <a:ea typeface="楷体" panose="02010609060101010101" pitchFamily="49" charset="-122"/>
              </a:rPr>
              <a:t>=0</a:t>
            </a:r>
            <a:r>
              <a:rPr lang="en-US" altLang="zh-CN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因为方程中未知数的最高次数是</a:t>
            </a:r>
            <a:r>
              <a:rPr lang="en-US" altLang="zh-CN" sz="2200" dirty="0">
                <a:ea typeface="楷体" panose="02010609060101010101" pitchFamily="49" charset="-122"/>
              </a:rPr>
              <a:t>2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22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所以</a:t>
            </a:r>
            <a:r>
              <a:rPr lang="en-US" altLang="zh-CN" sz="2200" i="1" dirty="0">
                <a:ea typeface="楷体" panose="02010609060101010101" pitchFamily="49" charset="-122"/>
              </a:rPr>
              <a:t>a</a:t>
            </a:r>
            <a:r>
              <a:rPr lang="en-US" altLang="zh-CN" sz="2200" dirty="0">
                <a:ea typeface="楷体" panose="02010609060101010101" pitchFamily="49" charset="-122"/>
              </a:rPr>
              <a:t>-1=2</a:t>
            </a:r>
            <a:r>
              <a:rPr lang="en-US" altLang="zh-CN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解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得</a:t>
            </a:r>
            <a:r>
              <a:rPr lang="en-US" altLang="zh-CN" sz="2200" i="1" dirty="0">
                <a:ea typeface="楷体" panose="02010609060101010101" pitchFamily="49" charset="-122"/>
              </a:rPr>
              <a:t>a</a:t>
            </a:r>
            <a:r>
              <a:rPr lang="en-US" altLang="zh-CN" sz="2200" dirty="0">
                <a:ea typeface="楷体" panose="02010609060101010101" pitchFamily="49" charset="-122"/>
              </a:rPr>
              <a:t>=3.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所以代数式</a:t>
            </a:r>
            <a:r>
              <a:rPr lang="en-US" altLang="zh-CN" sz="2200" i="1" dirty="0" err="1">
                <a:ea typeface="楷体" panose="02010609060101010101" pitchFamily="49" charset="-122"/>
              </a:rPr>
              <a:t>a</a:t>
            </a:r>
            <a:r>
              <a:rPr lang="en-US" altLang="zh-CN" sz="2200" dirty="0" err="1">
                <a:ea typeface="楷体" panose="02010609060101010101" pitchFamily="49" charset="-122"/>
              </a:rPr>
              <a:t>+</a:t>
            </a:r>
            <a:r>
              <a:rPr lang="en-US" altLang="zh-CN" sz="2200" i="1" dirty="0" err="1">
                <a:ea typeface="楷体" panose="02010609060101010101" pitchFamily="49" charset="-122"/>
              </a:rPr>
              <a:t>b</a:t>
            </a:r>
            <a:r>
              <a:rPr lang="en-US" altLang="zh-CN" sz="2200" dirty="0">
                <a:ea typeface="楷体" panose="02010609060101010101" pitchFamily="49" charset="-122"/>
              </a:rPr>
              <a:t>=3+0=3</a:t>
            </a:r>
            <a:r>
              <a:rPr lang="en-US" altLang="zh-CN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2016142" y="894218"/>
            <a:ext cx="1081462" cy="404563"/>
          </a:xfrm>
          <a:prstGeom prst="ellipse">
            <a:avLst/>
          </a:prstGeom>
          <a:solidFill>
            <a:srgbClr val="FF33CC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chemeClr val="tx1"/>
                </a:solidFill>
                <a:latin typeface="+mn-ea"/>
              </a:rPr>
              <a:t>例</a:t>
            </a:r>
            <a:r>
              <a:rPr lang="en-US" altLang="zh-CN" sz="2400" b="1" dirty="0">
                <a:solidFill>
                  <a:schemeClr val="tx1"/>
                </a:solidFill>
                <a:latin typeface="+mn-ea"/>
              </a:rPr>
              <a:t>2</a:t>
            </a:r>
            <a:endParaRPr lang="zh-CN" altLang="en-US" sz="2400" b="1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1775520" y="836206"/>
                <a:ext cx="8229600" cy="5688632"/>
              </a:xfrm>
              <a:ln>
                <a:noFill/>
              </a:ln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endParaRPr lang="en-US" altLang="zh-CN" sz="260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marL="0" indent="0">
                  <a:lnSpc>
                    <a:spcPct val="130000"/>
                  </a:lnSpc>
                  <a:buNone/>
                </a:pPr>
                <a:r>
                  <a:rPr lang="en-US" altLang="zh-CN" sz="2600" dirty="0" smtClean="0">
                    <a:ln>
                      <a:noFill/>
                    </a:ln>
                    <a:latin typeface="黑体" panose="02010609060101010101" pitchFamily="49" charset="-122"/>
                    <a:ea typeface="黑体" panose="02010609060101010101" pitchFamily="49" charset="-122"/>
                  </a:rPr>
                  <a:t>1.</a:t>
                </a:r>
                <a:r>
                  <a:rPr lang="zh-CN" altLang="en-US" sz="2200" b="1" dirty="0" smtClean="0">
                    <a:ln>
                      <a:noFill/>
                    </a:ln>
                    <a:latin typeface="宋体" panose="02010600030101010101" pitchFamily="2" charset="-122"/>
                    <a:ea typeface="宋体" panose="02010600030101010101" pitchFamily="2" charset="-122"/>
                  </a:rPr>
                  <a:t>下列</a:t>
                </a:r>
                <a:r>
                  <a:rPr lang="zh-CN" altLang="en-US" sz="2200" b="1" dirty="0">
                    <a:ln>
                      <a:noFill/>
                    </a:ln>
                    <a:latin typeface="宋体" panose="02010600030101010101" pitchFamily="2" charset="-122"/>
                    <a:ea typeface="宋体" panose="02010600030101010101" pitchFamily="2" charset="-122"/>
                  </a:rPr>
                  <a:t>方程是一元二次方程的是（　　</a:t>
                </a:r>
                <a:r>
                  <a:rPr lang="zh-CN" altLang="en-US" sz="2200" b="1" dirty="0" smtClean="0">
                    <a:ln>
                      <a:noFill/>
                    </a:ln>
                    <a:latin typeface="宋体" panose="02010600030101010101" pitchFamily="2" charset="-122"/>
                    <a:ea typeface="宋体" panose="02010600030101010101" pitchFamily="2" charset="-122"/>
                  </a:rPr>
                  <a:t>）</a:t>
                </a:r>
                <a:endParaRPr lang="en-US" altLang="zh-CN" sz="2200" b="1" dirty="0" smtClean="0">
                  <a:ln>
                    <a:noFill/>
                  </a:ln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pPr marL="0" indent="0">
                  <a:lnSpc>
                    <a:spcPct val="130000"/>
                  </a:lnSpc>
                  <a:buNone/>
                </a:pPr>
                <a:r>
                  <a:rPr lang="en-US" altLang="zh-CN" sz="2200" b="1" dirty="0" smtClean="0">
                    <a:ln>
                      <a:noFill/>
                    </a:ln>
                    <a:latin typeface="+mn-ea"/>
                  </a:rPr>
                  <a:t>A</a:t>
                </a:r>
                <a:r>
                  <a:rPr lang="en-US" altLang="zh-CN" sz="2200" dirty="0" smtClean="0">
                    <a:ln>
                      <a:noFill/>
                    </a:ln>
                    <a:ea typeface="宋体" panose="02010600030101010101" pitchFamily="2" charset="-122"/>
                  </a:rPr>
                  <a:t>.3</a:t>
                </a:r>
                <a:r>
                  <a:rPr lang="en-US" altLang="zh-CN" sz="2200" i="1" dirty="0" smtClean="0">
                    <a:ln>
                      <a:noFill/>
                    </a:ln>
                    <a:ea typeface="宋体" panose="02010600030101010101" pitchFamily="2" charset="-122"/>
                  </a:rPr>
                  <a:t>x</a:t>
                </a:r>
                <a:r>
                  <a:rPr lang="en-US" altLang="zh-CN" sz="2200" baseline="30000" dirty="0" smtClean="0">
                    <a:ln>
                      <a:noFill/>
                    </a:ln>
                    <a:ea typeface="宋体" panose="02010600030101010101" pitchFamily="2" charset="-122"/>
                  </a:rPr>
                  <a:t>2</a:t>
                </a:r>
                <a:r>
                  <a:rPr lang="en-US" altLang="zh-CN" sz="2200" dirty="0" smtClean="0">
                    <a:ln>
                      <a:noFill/>
                    </a:ln>
                    <a:ea typeface="宋体" panose="02010600030101010101" pitchFamily="2" charset="-122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200" i="1">
                            <a:ln>
                              <a:noFill/>
                            </a:ln>
                            <a:latin typeface="Cambria Math" panose="02040503050406030204"/>
                          </a:rPr>
                        </m:ctrlPr>
                      </m:fPr>
                      <m:num>
                        <m:r>
                          <a:rPr lang="zh-CN" altLang="en-US" sz="2200" b="0" i="1">
                            <a:ln>
                              <a:noFill/>
                            </a:ln>
                            <a:latin typeface="Cambria Math" panose="02040503050406030204"/>
                          </a:rPr>
                          <m:t>1</m:t>
                        </m:r>
                      </m:num>
                      <m:den>
                        <m:r>
                          <a:rPr lang="zh-CN" altLang="en-US" sz="2200" b="0" i="1">
                            <a:ln>
                              <a:noFill/>
                            </a:ln>
                            <a:latin typeface="Cambria Math" panose="02040503050406030204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altLang="zh-CN" sz="2200" dirty="0" smtClean="0">
                    <a:ln>
                      <a:noFill/>
                    </a:ln>
                    <a:ea typeface="宋体" panose="02010600030101010101" pitchFamily="2" charset="-122"/>
                  </a:rPr>
                  <a:t>=0      </a:t>
                </a:r>
                <a:r>
                  <a:rPr lang="en-US" altLang="zh-CN" sz="2200" dirty="0">
                    <a:ea typeface="宋体" panose="02010600030101010101" pitchFamily="2" charset="-122"/>
                  </a:rPr>
                  <a:t>B.</a:t>
                </a:r>
                <a:r>
                  <a:rPr lang="en-US" altLang="zh-CN" sz="2200" i="1" dirty="0">
                    <a:ea typeface="宋体" panose="02010600030101010101" pitchFamily="2" charset="-122"/>
                  </a:rPr>
                  <a:t>x</a:t>
                </a:r>
                <a:r>
                  <a:rPr lang="en-US" altLang="zh-CN" sz="2200" baseline="30000" dirty="0">
                    <a:ea typeface="宋体" panose="02010600030101010101" pitchFamily="2" charset="-122"/>
                  </a:rPr>
                  <a:t>2</a:t>
                </a:r>
                <a:r>
                  <a:rPr lang="en-US" altLang="zh-CN" sz="2200" dirty="0">
                    <a:ea typeface="宋体" panose="02010600030101010101" pitchFamily="2" charset="-122"/>
                  </a:rPr>
                  <a:t>+2</a:t>
                </a:r>
                <a:r>
                  <a:rPr lang="en-US" altLang="zh-CN" sz="2200" i="1" dirty="0">
                    <a:ea typeface="宋体" panose="02010600030101010101" pitchFamily="2" charset="-122"/>
                  </a:rPr>
                  <a:t>x</a:t>
                </a:r>
                <a:r>
                  <a:rPr lang="en-US" altLang="zh-CN" sz="2200" dirty="0">
                    <a:ea typeface="宋体" panose="02010600030101010101" pitchFamily="2" charset="-122"/>
                  </a:rPr>
                  <a:t>=</a:t>
                </a:r>
                <a:r>
                  <a:rPr lang="en-US" altLang="zh-CN" sz="2200" i="1" dirty="0">
                    <a:ea typeface="宋体" panose="02010600030101010101" pitchFamily="2" charset="-122"/>
                  </a:rPr>
                  <a:t>x</a:t>
                </a:r>
                <a:r>
                  <a:rPr lang="en-US" altLang="zh-CN" sz="2200" baseline="30000" dirty="0">
                    <a:ea typeface="宋体" panose="02010600030101010101" pitchFamily="2" charset="-122"/>
                  </a:rPr>
                  <a:t>2</a:t>
                </a:r>
                <a:r>
                  <a:rPr lang="en-US" altLang="zh-CN" sz="2200" dirty="0">
                    <a:ea typeface="宋体" panose="02010600030101010101" pitchFamily="2" charset="-122"/>
                  </a:rPr>
                  <a:t>-1 </a:t>
                </a:r>
                <a:endParaRPr lang="en-US" altLang="zh-CN" sz="2200" dirty="0">
                  <a:ea typeface="宋体" panose="02010600030101010101" pitchFamily="2" charset="-122"/>
                </a:endParaRPr>
              </a:p>
              <a:p>
                <a:pPr marL="0" indent="0">
                  <a:lnSpc>
                    <a:spcPct val="130000"/>
                  </a:lnSpc>
                  <a:buNone/>
                </a:pPr>
                <a:r>
                  <a:rPr lang="en-US" altLang="zh-CN" sz="2200" dirty="0">
                    <a:ea typeface="宋体" panose="02010600030101010101" pitchFamily="2" charset="-122"/>
                  </a:rPr>
                  <a:t>C.</a:t>
                </a:r>
                <a:r>
                  <a:rPr lang="en-US" altLang="zh-CN" sz="2200" i="1" dirty="0">
                    <a:ea typeface="宋体" panose="02010600030101010101" pitchFamily="2" charset="-122"/>
                  </a:rPr>
                  <a:t>y</a:t>
                </a:r>
                <a:r>
                  <a:rPr lang="en-US" altLang="zh-CN" sz="2200" baseline="30000" dirty="0">
                    <a:ea typeface="宋体" panose="02010600030101010101" pitchFamily="2" charset="-122"/>
                  </a:rPr>
                  <a:t>2</a:t>
                </a:r>
                <a:r>
                  <a:rPr lang="en-US" altLang="zh-CN" sz="2200" dirty="0">
                    <a:ea typeface="宋体" panose="02010600030101010101" pitchFamily="2" charset="-122"/>
                  </a:rPr>
                  <a:t>+</a:t>
                </a:r>
                <a:r>
                  <a:rPr lang="en-US" altLang="zh-CN" sz="2200" i="1" dirty="0">
                    <a:ea typeface="宋体" panose="02010600030101010101" pitchFamily="2" charset="-122"/>
                  </a:rPr>
                  <a:t>x</a:t>
                </a:r>
                <a:r>
                  <a:rPr lang="en-US" altLang="zh-CN" sz="2200" dirty="0">
                    <a:ea typeface="宋体" panose="02010600030101010101" pitchFamily="2" charset="-122"/>
                  </a:rPr>
                  <a:t>=1       </a:t>
                </a:r>
                <a:r>
                  <a:rPr lang="en-US" altLang="zh-CN" sz="2200" b="1" dirty="0" smtClean="0">
                    <a:latin typeface="+mn-ea"/>
                  </a:rPr>
                  <a:t>D.</a:t>
                </a:r>
                <a:r>
                  <a:rPr lang="en-US" altLang="zh-CN" sz="2200" i="1" dirty="0" smtClean="0">
                    <a:ea typeface="宋体" panose="02010600030101010101" pitchFamily="2" charset="-122"/>
                  </a:rPr>
                  <a:t>x</a:t>
                </a:r>
                <a:r>
                  <a:rPr lang="en-US" altLang="zh-CN" sz="2200" baseline="30000" dirty="0" smtClean="0">
                    <a:ea typeface="宋体" panose="02010600030101010101" pitchFamily="2" charset="-122"/>
                  </a:rPr>
                  <a:t>2</a:t>
                </a:r>
                <a:r>
                  <a:rPr lang="en-US" altLang="zh-CN" sz="2200" dirty="0" smtClean="0">
                    <a:ea typeface="宋体" panose="02010600030101010101" pitchFamily="2" charset="-122"/>
                  </a:rPr>
                  <a:t>+</a:t>
                </a:r>
                <a:r>
                  <a:rPr lang="en-US" altLang="zh-CN" sz="2200" i="1" dirty="0" smtClean="0">
                    <a:ea typeface="宋体" panose="02010600030101010101" pitchFamily="2" charset="-122"/>
                  </a:rPr>
                  <a:t>x</a:t>
                </a:r>
                <a:r>
                  <a:rPr lang="en-US" altLang="zh-CN" sz="2200" dirty="0" smtClean="0">
                    <a:ea typeface="宋体" panose="02010600030101010101" pitchFamily="2" charset="-122"/>
                  </a:rPr>
                  <a:t>=0</a:t>
                </a:r>
                <a:endParaRPr lang="en-US" altLang="zh-CN" sz="2200" dirty="0" smtClean="0">
                  <a:ea typeface="宋体" panose="02010600030101010101" pitchFamily="2" charset="-122"/>
                </a:endParaRPr>
              </a:p>
              <a:p>
                <a:pPr marL="0" indent="0">
                  <a:lnSpc>
                    <a:spcPct val="130000"/>
                  </a:lnSpc>
                  <a:buNone/>
                </a:pPr>
                <a:r>
                  <a:rPr lang="en-US" altLang="zh-CN" sz="2200" b="1" dirty="0" smtClean="0">
                    <a:latin typeface="+mn-ea"/>
                  </a:rPr>
                  <a:t>2.</a:t>
                </a:r>
                <a:r>
                  <a:rPr lang="zh-CN" altLang="en-US" sz="2200" b="1" dirty="0" smtClean="0">
                    <a:latin typeface="+mn-ea"/>
                  </a:rPr>
                  <a:t>已知</a:t>
                </a:r>
                <a:r>
                  <a:rPr lang="en-US" altLang="zh-CN" sz="2200" i="1" dirty="0" err="1" smtClean="0"/>
                  <a:t>x</a:t>
                </a:r>
                <a:r>
                  <a:rPr lang="en-US" altLang="zh-CN" sz="2200" baseline="30000" dirty="0" err="1" smtClean="0"/>
                  <a:t>|</a:t>
                </a:r>
                <a:r>
                  <a:rPr lang="en-US" altLang="zh-CN" sz="2200" i="1" baseline="30000" dirty="0" err="1"/>
                  <a:t>a</a:t>
                </a:r>
                <a:r>
                  <a:rPr lang="en-US" altLang="zh-CN" sz="2200" baseline="30000" dirty="0" err="1" smtClean="0"/>
                  <a:t>+</a:t>
                </a:r>
                <a:r>
                  <a:rPr lang="en-US" altLang="zh-CN" sz="2200" i="1" baseline="30000" dirty="0" err="1"/>
                  <a:t>b</a:t>
                </a:r>
                <a:r>
                  <a:rPr lang="en-US" altLang="zh-CN" sz="2200" baseline="30000" dirty="0" smtClean="0"/>
                  <a:t>|</a:t>
                </a:r>
                <a:r>
                  <a:rPr lang="en-US" altLang="zh-CN" sz="2200" dirty="0" smtClean="0"/>
                  <a:t>-2</a:t>
                </a:r>
                <a:r>
                  <a:rPr lang="en-US" altLang="zh-CN" sz="2200" i="1" dirty="0"/>
                  <a:t>xy</a:t>
                </a:r>
                <a:r>
                  <a:rPr lang="en-US" altLang="zh-CN" sz="2200" i="1" baseline="30000" dirty="0"/>
                  <a:t>b</a:t>
                </a:r>
                <a:r>
                  <a:rPr lang="en-US" altLang="zh-CN" sz="2200" dirty="0" smtClean="0"/>
                  <a:t>+7=0</a:t>
                </a:r>
                <a:r>
                  <a:rPr lang="zh-CN" altLang="en-US" sz="2200" b="1" dirty="0" smtClean="0">
                    <a:latin typeface="+mn-ea"/>
                  </a:rPr>
                  <a:t>是关于</a:t>
                </a:r>
                <a:r>
                  <a:rPr lang="en-US" altLang="zh-CN" sz="2200" i="1" dirty="0" smtClean="0"/>
                  <a:t>x</a:t>
                </a:r>
                <a:r>
                  <a:rPr lang="zh-CN" altLang="en-US" sz="2200" b="1" dirty="0" smtClean="0">
                    <a:latin typeface="+mn-ea"/>
                  </a:rPr>
                  <a:t>的一元二次方程，则</a:t>
                </a:r>
                <a:r>
                  <a:rPr lang="en-US" altLang="zh-CN" sz="2200" i="1" dirty="0"/>
                  <a:t>a</a:t>
                </a:r>
                <a:r>
                  <a:rPr lang="en-US" altLang="zh-CN" sz="2200" b="1" dirty="0" smtClean="0">
                    <a:latin typeface="+mn-ea"/>
                  </a:rPr>
                  <a:t>=</a:t>
                </a:r>
                <a:r>
                  <a:rPr lang="en-US" altLang="zh-CN" sz="2200" b="1" u="sng" dirty="0" smtClean="0">
                    <a:latin typeface="+mn-ea"/>
                  </a:rPr>
                  <a:t>      </a:t>
                </a:r>
                <a:r>
                  <a:rPr lang="en-US" altLang="zh-CN" sz="2200" b="1" dirty="0" smtClean="0">
                    <a:latin typeface="+mn-ea"/>
                  </a:rPr>
                  <a:t>.</a:t>
                </a:r>
                <a:endParaRPr lang="en-US" altLang="zh-CN" sz="2200" b="1" dirty="0" smtClean="0">
                  <a:latin typeface="+mn-ea"/>
                </a:endParaRPr>
              </a:p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altLang="en-US" sz="2200" b="1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解析：</a:t>
                </a:r>
                <a:r>
                  <a:rPr lang="zh-CN" altLang="en-US" sz="22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因为方程是关于</a:t>
                </a:r>
                <a:r>
                  <a:rPr lang="en-US" altLang="zh-CN" sz="2200" b="1" i="1" dirty="0" smtClean="0">
                    <a:ea typeface="楷体" panose="02010609060101010101" pitchFamily="49" charset="-122"/>
                  </a:rPr>
                  <a:t>x</a:t>
                </a:r>
                <a:r>
                  <a:rPr lang="zh-CN" altLang="en-US" sz="22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的方程，所以</a:t>
                </a:r>
                <a:r>
                  <a:rPr lang="en-US" altLang="zh-CN" sz="2200" i="1" dirty="0">
                    <a:ea typeface="宋体" panose="02010600030101010101" pitchFamily="2" charset="-122"/>
                  </a:rPr>
                  <a:t>b</a:t>
                </a:r>
                <a:r>
                  <a:rPr lang="en-US" altLang="zh-CN" sz="2200" dirty="0" smtClean="0">
                    <a:ea typeface="楷体" panose="02010609060101010101" pitchFamily="49" charset="-122"/>
                  </a:rPr>
                  <a:t>=0</a:t>
                </a:r>
                <a:r>
                  <a:rPr lang="en-US" altLang="zh-CN" sz="22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.</a:t>
                </a:r>
                <a:endParaRPr lang="en-US" altLang="zh-CN" sz="2200" b="1" dirty="0" smtClean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altLang="en-US" sz="22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因为方程为一元二次方程，所以</a:t>
                </a:r>
                <a:r>
                  <a:rPr lang="en-US" altLang="zh-CN" sz="2200" i="1" dirty="0">
                    <a:ea typeface="宋体" panose="02010600030101010101" pitchFamily="2" charset="-122"/>
                  </a:rPr>
                  <a:t>|</a:t>
                </a:r>
                <a:r>
                  <a:rPr lang="en-US" altLang="zh-CN" sz="2200" i="1" dirty="0" err="1">
                    <a:ea typeface="宋体" panose="02010600030101010101" pitchFamily="2" charset="-122"/>
                  </a:rPr>
                  <a:t>a+b</a:t>
                </a:r>
                <a:r>
                  <a:rPr lang="en-US" altLang="zh-CN" sz="2200" i="1" dirty="0">
                    <a:ea typeface="宋体" panose="02010600030101010101" pitchFamily="2" charset="-122"/>
                  </a:rPr>
                  <a:t>|=</a:t>
                </a:r>
                <a:r>
                  <a:rPr lang="en-US" altLang="zh-CN" sz="2200" dirty="0">
                    <a:ea typeface="宋体" panose="02010600030101010101" pitchFamily="2" charset="-122"/>
                  </a:rPr>
                  <a:t>2</a:t>
                </a:r>
                <a:r>
                  <a:rPr lang="en-US" altLang="zh-CN" sz="22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.</a:t>
                </a:r>
                <a:endParaRPr lang="en-US" altLang="zh-CN" sz="2200" b="1" dirty="0" smtClean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lnSpc>
                    <a:spcPct val="130000"/>
                  </a:lnSpc>
                  <a:buNone/>
                </a:pPr>
                <a:r>
                  <a:rPr lang="zh-CN" altLang="en-US" sz="22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所以</a:t>
                </a:r>
                <a:r>
                  <a:rPr lang="en-US" altLang="zh-CN" sz="2200" dirty="0">
                    <a:ea typeface="楷体" panose="02010609060101010101" pitchFamily="49" charset="-122"/>
                  </a:rPr>
                  <a:t>|</a:t>
                </a:r>
                <a:r>
                  <a:rPr lang="en-US" altLang="zh-CN" sz="2200" i="1" dirty="0">
                    <a:ea typeface="宋体" panose="02010600030101010101" pitchFamily="2" charset="-122"/>
                  </a:rPr>
                  <a:t>a</a:t>
                </a:r>
                <a:r>
                  <a:rPr lang="en-US" altLang="zh-CN" sz="2200" dirty="0">
                    <a:ea typeface="楷体" panose="02010609060101010101" pitchFamily="49" charset="-122"/>
                  </a:rPr>
                  <a:t>+0|=2</a:t>
                </a:r>
                <a:r>
                  <a:rPr lang="en-US" altLang="zh-CN" sz="22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.</a:t>
                </a:r>
                <a:r>
                  <a:rPr lang="zh-CN" altLang="en-US" sz="22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解得</a:t>
                </a:r>
                <a:r>
                  <a:rPr lang="en-US" altLang="zh-CN" sz="2200" i="1" dirty="0">
                    <a:ea typeface="宋体" panose="02010600030101010101" pitchFamily="2" charset="-122"/>
                  </a:rPr>
                  <a:t>a</a:t>
                </a:r>
                <a:r>
                  <a:rPr lang="en-US" altLang="zh-CN" sz="2200" dirty="0">
                    <a:ea typeface="楷体" panose="02010609060101010101" pitchFamily="49" charset="-122"/>
                  </a:rPr>
                  <a:t>=±2</a:t>
                </a:r>
                <a:r>
                  <a:rPr lang="en-US" altLang="zh-CN" sz="22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.</a:t>
                </a:r>
                <a:endParaRPr lang="en-US" altLang="zh-CN" sz="2200" b="1" dirty="0" smtClean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75520" y="836206"/>
                <a:ext cx="8229600" cy="5688632"/>
              </a:xfrm>
              <a:blipFill rotWithShape="1">
                <a:blip r:embed="rId2" cstate="print"/>
                <a:stretch>
                  <a:fillRect l="-1" t="-10" r="1" b="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圆角矩形 3"/>
          <p:cNvSpPr/>
          <p:nvPr/>
        </p:nvSpPr>
        <p:spPr>
          <a:xfrm>
            <a:off x="2063552" y="836206"/>
            <a:ext cx="1728192" cy="4320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1911534" y="764198"/>
            <a:ext cx="1714583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跟踪练习</a:t>
            </a:r>
            <a:endParaRPr lang="zh-CN" altLang="en-US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455787" y="1628934"/>
            <a:ext cx="57606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8832646" y="3429821"/>
            <a:ext cx="864096" cy="5014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±2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5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577975" y="796925"/>
            <a:ext cx="8597900" cy="3022600"/>
          </a:xfrm>
          <a:ln w="19050">
            <a:noFill/>
          </a:ln>
        </p:spPr>
        <p:txBody>
          <a:bodyPr>
            <a:normAutofit fontScale="67500" lnSpcReduction="10000"/>
          </a:bodyPr>
          <a:lstStyle/>
          <a:p>
            <a:pPr marL="0" indent="0"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一元二次方程的一般形式</a:t>
            </a:r>
            <a:endParaRPr lang="en-US" altLang="zh-CN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en-US" altLang="zh-CN" sz="2400" b="1" dirty="0" smtClean="0">
              <a:latin typeface="+mn-ea"/>
            </a:endParaRPr>
          </a:p>
          <a:p>
            <a:pPr marL="0" indent="0">
              <a:buNone/>
            </a:pPr>
            <a:endParaRPr lang="en-US" altLang="zh-CN" sz="2400" b="1" dirty="0">
              <a:latin typeface="+mn-ea"/>
            </a:endParaRPr>
          </a:p>
          <a:p>
            <a:pPr marL="109855" indent="0">
              <a:buNone/>
            </a:pPr>
            <a:endParaRPr lang="en-US" altLang="zh-CN" sz="2400" b="1" dirty="0" smtClean="0"/>
          </a:p>
          <a:p>
            <a:pPr marL="109855" indent="0">
              <a:buNone/>
            </a:pPr>
            <a:endParaRPr lang="en-US" altLang="zh-CN" sz="2400" b="1" dirty="0"/>
          </a:p>
          <a:p>
            <a:pPr marL="109855" indent="0">
              <a:buNone/>
            </a:pPr>
            <a:r>
              <a:rPr lang="zh-CN" altLang="en-US" sz="2400" b="1" dirty="0" smtClean="0"/>
              <a:t>一元二次方程的一般形式是</a:t>
            </a:r>
            <a:endParaRPr lang="en-US" altLang="zh-CN" sz="2400" b="1" dirty="0" smtClean="0"/>
          </a:p>
          <a:p>
            <a:pPr marL="109855" indent="0" algn="ctr">
              <a:buNone/>
            </a:pPr>
            <a:r>
              <a:rPr lang="en-US" altLang="zh-CN" sz="2000" i="1" dirty="0">
                <a:solidFill>
                  <a:srgbClr val="FF0000"/>
                </a:solidFill>
              </a:rPr>
              <a:t>    ax</a:t>
            </a:r>
            <a:r>
              <a:rPr lang="en-US" altLang="zh-CN" sz="2400" baseline="30000" dirty="0" smtClean="0">
                <a:solidFill>
                  <a:srgbClr val="FF0000"/>
                </a:solidFill>
              </a:rPr>
              <a:t>2 </a:t>
            </a:r>
            <a:r>
              <a:rPr lang="en-US" altLang="zh-CN" sz="2400" dirty="0" smtClean="0">
                <a:solidFill>
                  <a:srgbClr val="FF0000"/>
                </a:solidFill>
              </a:rPr>
              <a:t>+  </a:t>
            </a:r>
            <a:r>
              <a:rPr lang="en-US" altLang="zh-CN" sz="2000" i="1" dirty="0">
                <a:solidFill>
                  <a:srgbClr val="FF0000"/>
                </a:solidFill>
              </a:rPr>
              <a:t>bx</a:t>
            </a:r>
            <a:r>
              <a:rPr lang="en-US" altLang="zh-CN" sz="2400" dirty="0" smtClean="0">
                <a:solidFill>
                  <a:srgbClr val="FF0000"/>
                </a:solidFill>
              </a:rPr>
              <a:t>+  </a:t>
            </a:r>
            <a:r>
              <a:rPr lang="en-US" altLang="zh-CN" sz="2000" i="1" dirty="0">
                <a:solidFill>
                  <a:srgbClr val="FF0000"/>
                </a:solidFill>
              </a:rPr>
              <a:t>c   </a:t>
            </a:r>
            <a:r>
              <a:rPr lang="en-US" altLang="zh-CN" sz="2400" dirty="0" smtClean="0">
                <a:solidFill>
                  <a:srgbClr val="FF0000"/>
                </a:solidFill>
              </a:rPr>
              <a:t>=0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2000" i="1" dirty="0">
                <a:solidFill>
                  <a:srgbClr val="FF0000"/>
                </a:solidFill>
              </a:rPr>
              <a:t>a</a:t>
            </a:r>
            <a:r>
              <a:rPr lang="zh-CN" altLang="en-US" sz="2400" dirty="0" smtClean="0">
                <a:solidFill>
                  <a:srgbClr val="FF0000"/>
                </a:solidFill>
              </a:rPr>
              <a:t>≠</a:t>
            </a:r>
            <a:r>
              <a:rPr lang="en-US" altLang="zh-CN" sz="2400" dirty="0" smtClean="0">
                <a:solidFill>
                  <a:srgbClr val="FF0000"/>
                </a:solidFill>
              </a:rPr>
              <a:t>0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）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pPr marL="109855" indent="0">
              <a:buNone/>
            </a:pPr>
            <a:endParaRPr lang="en-US" altLang="zh-CN" sz="2400" dirty="0"/>
          </a:p>
          <a:p>
            <a:pPr marL="109855" indent="0">
              <a:buNone/>
            </a:pPr>
            <a:endParaRPr lang="zh-CN" altLang="en-US" sz="2000" i="1" dirty="0"/>
          </a:p>
        </p:txBody>
      </p:sp>
      <p:sp>
        <p:nvSpPr>
          <p:cNvPr id="6" name="圆角矩形 5"/>
          <p:cNvSpPr/>
          <p:nvPr/>
        </p:nvSpPr>
        <p:spPr>
          <a:xfrm>
            <a:off x="2207568" y="1349211"/>
            <a:ext cx="1919412" cy="1063234"/>
          </a:xfrm>
          <a:prstGeom prst="roundRect">
            <a:avLst>
              <a:gd name="adj" fmla="val 7849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i="1" dirty="0" smtClean="0">
                <a:solidFill>
                  <a:schemeClr val="tx1"/>
                </a:solidFill>
              </a:rPr>
              <a:t>x</a:t>
            </a:r>
            <a:r>
              <a:rPr lang="en-US" altLang="zh-CN" sz="2000" baseline="30000" dirty="0" smtClean="0">
                <a:solidFill>
                  <a:schemeClr val="tx1"/>
                </a:solidFill>
              </a:rPr>
              <a:t>2</a:t>
            </a:r>
            <a:r>
              <a:rPr lang="en-US" altLang="zh-CN" sz="2000" dirty="0" smtClean="0">
                <a:solidFill>
                  <a:schemeClr val="tx1"/>
                </a:solidFill>
              </a:rPr>
              <a:t>-50</a:t>
            </a:r>
            <a:r>
              <a:rPr lang="en-US" altLang="zh-CN" sz="2000" i="1" dirty="0" smtClean="0">
                <a:solidFill>
                  <a:schemeClr val="tx1"/>
                </a:solidFill>
              </a:rPr>
              <a:t>x</a:t>
            </a:r>
            <a:r>
              <a:rPr lang="en-US" altLang="zh-CN" sz="2000" dirty="0" smtClean="0">
                <a:solidFill>
                  <a:schemeClr val="tx1"/>
                </a:solidFill>
              </a:rPr>
              <a:t>+49=0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zh-CN" sz="2000" i="1" dirty="0" smtClean="0">
                <a:solidFill>
                  <a:schemeClr val="tx1"/>
                </a:solidFill>
              </a:rPr>
              <a:t>x</a:t>
            </a:r>
            <a:r>
              <a:rPr lang="en-US" altLang="zh-CN" sz="2000" baseline="30000" dirty="0" smtClean="0">
                <a:solidFill>
                  <a:schemeClr val="tx1"/>
                </a:solidFill>
              </a:rPr>
              <a:t>2</a:t>
            </a:r>
            <a:r>
              <a:rPr lang="en-US" altLang="zh-CN" sz="2000" dirty="0" smtClean="0">
                <a:solidFill>
                  <a:schemeClr val="tx1"/>
                </a:solidFill>
              </a:rPr>
              <a:t>-12</a:t>
            </a:r>
            <a:r>
              <a:rPr lang="en-US" altLang="zh-CN" sz="2000" i="1" dirty="0" smtClean="0">
                <a:solidFill>
                  <a:schemeClr val="tx1"/>
                </a:solidFill>
              </a:rPr>
              <a:t>x</a:t>
            </a:r>
            <a:r>
              <a:rPr lang="en-US" altLang="zh-CN" sz="2000" dirty="0" smtClean="0">
                <a:solidFill>
                  <a:schemeClr val="tx1"/>
                </a:solidFill>
              </a:rPr>
              <a:t>+32=0</a:t>
            </a:r>
            <a:endParaRPr lang="en-US" altLang="zh-CN" sz="2000" dirty="0">
              <a:solidFill>
                <a:schemeClr val="tx1"/>
              </a:solidFill>
            </a:endParaRPr>
          </a:p>
        </p:txBody>
      </p:sp>
      <p:cxnSp>
        <p:nvCxnSpPr>
          <p:cNvPr id="8" name="直接箭头连接符 7"/>
          <p:cNvCxnSpPr/>
          <p:nvPr/>
        </p:nvCxnSpPr>
        <p:spPr>
          <a:xfrm>
            <a:off x="4215880" y="1880828"/>
            <a:ext cx="1464964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圆角矩形 8"/>
          <p:cNvSpPr/>
          <p:nvPr/>
        </p:nvSpPr>
        <p:spPr>
          <a:xfrm>
            <a:off x="5735454" y="1556792"/>
            <a:ext cx="2376264" cy="648072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i="1" dirty="0">
                <a:solidFill>
                  <a:schemeClr val="tx1"/>
                </a:solidFill>
              </a:rPr>
              <a:t>ax</a:t>
            </a:r>
            <a:r>
              <a:rPr lang="en-US" altLang="zh-CN" sz="2000" baseline="30000" dirty="0">
                <a:solidFill>
                  <a:schemeClr val="tx1"/>
                </a:solidFill>
              </a:rPr>
              <a:t>2</a:t>
            </a:r>
            <a:r>
              <a:rPr lang="en-US" altLang="zh-CN" sz="2000" dirty="0">
                <a:solidFill>
                  <a:schemeClr val="tx1"/>
                </a:solidFill>
              </a:rPr>
              <a:t>+</a:t>
            </a:r>
            <a:r>
              <a:rPr lang="en-US" altLang="zh-CN" sz="2000" i="1" dirty="0">
                <a:solidFill>
                  <a:schemeClr val="tx1"/>
                </a:solidFill>
              </a:rPr>
              <a:t>bx</a:t>
            </a:r>
            <a:r>
              <a:rPr lang="en-US" altLang="zh-CN" sz="2000" dirty="0">
                <a:solidFill>
                  <a:schemeClr val="tx1"/>
                </a:solidFill>
              </a:rPr>
              <a:t>+</a:t>
            </a:r>
            <a:r>
              <a:rPr lang="en-US" altLang="zh-CN" sz="2000" i="1" dirty="0">
                <a:solidFill>
                  <a:schemeClr val="tx1"/>
                </a:solidFill>
              </a:rPr>
              <a:t>c</a:t>
            </a:r>
            <a:r>
              <a:rPr lang="en-US" altLang="zh-CN" sz="2000" dirty="0">
                <a:solidFill>
                  <a:schemeClr val="tx1"/>
                </a:solidFill>
              </a:rPr>
              <a:t>=0</a:t>
            </a:r>
            <a:r>
              <a:rPr lang="zh-CN" altLang="en-US" sz="2000" b="1" dirty="0">
                <a:solidFill>
                  <a:schemeClr val="tx1"/>
                </a:solidFill>
              </a:rPr>
              <a:t>（</a:t>
            </a:r>
            <a:r>
              <a:rPr lang="en-US" altLang="zh-CN" sz="2000" i="1" dirty="0">
                <a:solidFill>
                  <a:schemeClr val="tx1"/>
                </a:solidFill>
              </a:rPr>
              <a:t>a</a:t>
            </a:r>
            <a:r>
              <a:rPr lang="zh-CN" altLang="en-US" sz="2000" dirty="0">
                <a:solidFill>
                  <a:schemeClr val="tx1"/>
                </a:solidFill>
              </a:rPr>
              <a:t>≠</a:t>
            </a:r>
            <a:r>
              <a:rPr lang="en-US" altLang="zh-CN" sz="2000" dirty="0">
                <a:solidFill>
                  <a:schemeClr val="tx1"/>
                </a:solidFill>
              </a:rPr>
              <a:t>0</a:t>
            </a:r>
            <a:r>
              <a:rPr lang="zh-CN" altLang="en-US" sz="2000" b="1" dirty="0">
                <a:solidFill>
                  <a:schemeClr val="tx1"/>
                </a:solidFill>
              </a:rPr>
              <a:t>）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859462" y="3464794"/>
            <a:ext cx="372442" cy="1616943"/>
            <a:chOff x="3335462" y="3468241"/>
            <a:chExt cx="372442" cy="1616943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3335462" y="3468241"/>
              <a:ext cx="372442" cy="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/>
            <p:nvPr/>
          </p:nvCxnSpPr>
          <p:spPr>
            <a:xfrm>
              <a:off x="3521683" y="3468241"/>
              <a:ext cx="0" cy="1616943"/>
            </a:xfrm>
            <a:prstGeom prst="straightConnector1">
              <a:avLst/>
            </a:prstGeom>
            <a:ln w="19050">
              <a:solidFill>
                <a:srgbClr val="FF99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5372212" y="3491060"/>
            <a:ext cx="372442" cy="1056160"/>
            <a:chOff x="3335462" y="3468241"/>
            <a:chExt cx="372442" cy="1616943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3335462" y="3468241"/>
              <a:ext cx="372442" cy="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箭头连接符 19"/>
            <p:cNvCxnSpPr/>
            <p:nvPr/>
          </p:nvCxnSpPr>
          <p:spPr>
            <a:xfrm>
              <a:off x="3521683" y="3468241"/>
              <a:ext cx="0" cy="1616943"/>
            </a:xfrm>
            <a:prstGeom prst="straightConnector1">
              <a:avLst/>
            </a:prstGeom>
            <a:ln w="19050">
              <a:solidFill>
                <a:srgbClr val="FF99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组合 20"/>
          <p:cNvGrpSpPr/>
          <p:nvPr/>
        </p:nvGrpSpPr>
        <p:grpSpPr>
          <a:xfrm>
            <a:off x="5807968" y="3491062"/>
            <a:ext cx="372442" cy="464655"/>
            <a:chOff x="3335462" y="3468241"/>
            <a:chExt cx="372442" cy="1616943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3335462" y="3468241"/>
              <a:ext cx="372442" cy="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箭头连接符 22"/>
            <p:cNvCxnSpPr/>
            <p:nvPr/>
          </p:nvCxnSpPr>
          <p:spPr>
            <a:xfrm>
              <a:off x="3521683" y="3468241"/>
              <a:ext cx="0" cy="1616943"/>
            </a:xfrm>
            <a:prstGeom prst="straightConnector1">
              <a:avLst/>
            </a:prstGeom>
            <a:ln w="19050">
              <a:solidFill>
                <a:srgbClr val="FF99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矩形 23"/>
          <p:cNvSpPr/>
          <p:nvPr/>
        </p:nvSpPr>
        <p:spPr>
          <a:xfrm>
            <a:off x="3428281" y="5096172"/>
            <a:ext cx="2664296" cy="4339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二</a:t>
            </a:r>
            <a:r>
              <a:rPr lang="zh-CN" altLang="en-US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次项，</a:t>
            </a:r>
            <a:r>
              <a:rPr lang="en-US" altLang="zh-CN" sz="2000" i="1" dirty="0">
                <a:solidFill>
                  <a:schemeClr val="tx1"/>
                </a:solidFill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是二次项系数</a:t>
            </a:r>
          </a:p>
        </p:txBody>
      </p:sp>
      <p:sp>
        <p:nvSpPr>
          <p:cNvPr id="25" name="矩形 24"/>
          <p:cNvSpPr/>
          <p:nvPr/>
        </p:nvSpPr>
        <p:spPr>
          <a:xfrm>
            <a:off x="5244294" y="4545682"/>
            <a:ext cx="2664296" cy="4339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一次</a:t>
            </a:r>
            <a:r>
              <a:rPr lang="zh-CN" altLang="en-US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项</a:t>
            </a:r>
            <a:r>
              <a:rPr lang="zh-CN" altLang="en-US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en-US" altLang="zh-CN" sz="2000" i="1" dirty="0">
                <a:solidFill>
                  <a:schemeClr val="tx1"/>
                </a:solidFill>
              </a:rPr>
              <a:t>b</a:t>
            </a:r>
            <a:r>
              <a:rPr lang="zh-CN" altLang="en-US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是一次</a:t>
            </a:r>
            <a:r>
              <a:rPr lang="zh-CN" altLang="en-US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项系数</a:t>
            </a:r>
          </a:p>
        </p:txBody>
      </p:sp>
      <p:sp>
        <p:nvSpPr>
          <p:cNvPr id="26" name="矩形 25"/>
          <p:cNvSpPr/>
          <p:nvPr/>
        </p:nvSpPr>
        <p:spPr>
          <a:xfrm>
            <a:off x="5745014" y="3965799"/>
            <a:ext cx="919336" cy="4339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常数</a:t>
            </a:r>
            <a:r>
              <a:rPr lang="zh-CN" altLang="en-US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项</a:t>
            </a:r>
            <a:endParaRPr lang="zh-CN" altLang="en-US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7" name="椭圆形标注 26"/>
          <p:cNvSpPr/>
          <p:nvPr/>
        </p:nvSpPr>
        <p:spPr>
          <a:xfrm>
            <a:off x="7464152" y="2572400"/>
            <a:ext cx="2160240" cy="1152128"/>
          </a:xfrm>
          <a:prstGeom prst="wedgeEllipseCallout">
            <a:avLst>
              <a:gd name="adj1" fmla="val -55225"/>
              <a:gd name="adj2" fmla="val 277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dirty="0" smtClean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/>
            <a:r>
              <a:rPr lang="zh-CN" altLang="en-US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当</a:t>
            </a:r>
            <a:r>
              <a:rPr lang="en-US" altLang="zh-CN" sz="2000" i="1" dirty="0">
                <a:solidFill>
                  <a:srgbClr val="FF0000"/>
                </a:solidFill>
              </a:rPr>
              <a:t>a</a:t>
            </a:r>
            <a:r>
              <a:rPr lang="zh-CN" altLang="en-US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  <a:r>
              <a:rPr lang="zh-CN" altLang="en-US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时，</a:t>
            </a:r>
            <a:r>
              <a:rPr lang="zh-CN" altLang="en-US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方程没有二次项</a:t>
            </a:r>
            <a:r>
              <a:rPr lang="en-US" altLang="zh-CN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endParaRPr lang="zh-CN" altLang="en-US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/>
            <a:endParaRPr lang="zh-CN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4268850" y="1197732"/>
            <a:ext cx="1020502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200" dirty="0" smtClean="0">
                <a:solidFill>
                  <a:schemeClr val="tx1"/>
                </a:solidFill>
              </a:rPr>
              <a:t>归纳</a:t>
            </a:r>
            <a:endParaRPr lang="zh-CN" altLang="en-US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9" grpId="0" bldLvl="0" animBg="1"/>
      <p:bldP spid="24" grpId="0" bldLvl="0" animBg="1"/>
      <p:bldP spid="25" grpId="0" bldLvl="0" animBg="1"/>
      <p:bldP spid="26" grpId="0" bldLvl="0" animBg="1"/>
      <p:bldP spid="27" grpId="0" bldLvl="0" animBg="1"/>
      <p:bldP spid="28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zI1MmViOTBhMzMyMTg3MWEwOGQ5MTc4NzZiMGNjZjU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自定义设计方案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1663</Words>
  <Application>Microsoft Office PowerPoint</Application>
  <PresentationFormat>自定义</PresentationFormat>
  <Paragraphs>170</Paragraphs>
  <Slides>20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自定义设计方案</vt:lpstr>
      <vt:lpstr>第二十一章   一元二次方程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第二十一章   一元二次方程</dc:title>
  <dc:creator/>
  <cp:lastModifiedBy>微软用户</cp:lastModifiedBy>
  <cp:revision>5</cp:revision>
  <dcterms:created xsi:type="dcterms:W3CDTF">2022-08-16T01:58:00Z</dcterms:created>
  <dcterms:modified xsi:type="dcterms:W3CDTF">2022-08-31T07:15:45Z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F8F1C29C1B984A84986DF29A7C202D23</vt:lpwstr>
  </property>
  <property fmtid="{D5CDD505-2E9C-101B-9397-08002B2CF9AE}" pid="3" name="KSOProductBuildVer">
    <vt:lpwstr>2052-11.1.0.12302</vt:lpwstr>
  </property>
</Properties>
</file>