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9" r:id="rId3"/>
    <p:sldId id="310" r:id="rId4"/>
    <p:sldId id="311" r:id="rId5"/>
    <p:sldId id="312" r:id="rId6"/>
    <p:sldId id="313" r:id="rId7"/>
    <p:sldId id="292" r:id="rId8"/>
    <p:sldId id="256" r:id="rId9"/>
    <p:sldId id="258" r:id="rId10"/>
    <p:sldId id="261" r:id="rId11"/>
    <p:sldId id="259" r:id="rId12"/>
    <p:sldId id="266" r:id="rId13"/>
    <p:sldId id="267" r:id="rId14"/>
    <p:sldId id="268" r:id="rId15"/>
    <p:sldId id="270" r:id="rId16"/>
    <p:sldId id="272" r:id="rId17"/>
    <p:sldId id="273" r:id="rId18"/>
    <p:sldId id="275" r:id="rId19"/>
    <p:sldId id="278" r:id="rId20"/>
    <p:sldId id="284" r:id="rId21"/>
    <p:sldId id="280" r:id="rId22"/>
    <p:sldId id="287" r:id="rId23"/>
    <p:sldId id="298" r:id="rId2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0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4" y="-318"/>
      </p:cViewPr>
      <p:guideLst>
        <p:guide orient="horz" pos="1620"/>
        <p:guide pos="28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1" Type="http://schemas.openxmlformats.org/officeDocument/2006/relationships/hyperlink" Target="&#24808;&#28872;&#30340;&#26494;&#39592;&#23792;&#25112;&#26007;&#65292;&#25171;&#20986;&#20102;&#25105;&#20891;&#30340;&#20891;&#23041;.mp4" TargetMode="External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1.png"/><Relationship Id="rId2" Type="http://schemas.openxmlformats.org/officeDocument/2006/relationships/oleObject" Target="../embeddings/oleObject1.bin"/><Relationship Id="rId1" Type="http://schemas.openxmlformats.org/officeDocument/2006/relationships/image" Target="../media/image10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&#29255;&#23614;&#27468;&#26354;.mp4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3314" name="组合 338970"/>
          <p:cNvGrpSpPr/>
          <p:nvPr/>
        </p:nvGrpSpPr>
        <p:grpSpPr>
          <a:xfrm>
            <a:off x="179959" y="699508"/>
            <a:ext cx="2496884" cy="897990"/>
            <a:chOff x="1565" y="2005"/>
            <a:chExt cx="2911" cy="1125"/>
          </a:xfrm>
        </p:grpSpPr>
        <p:grpSp>
          <p:nvGrpSpPr>
            <p:cNvPr id="13315" name="组合 338961"/>
            <p:cNvGrpSpPr/>
            <p:nvPr/>
          </p:nvGrpSpPr>
          <p:grpSpPr>
            <a:xfrm>
              <a:off x="1565" y="2005"/>
              <a:ext cx="2911" cy="1012"/>
              <a:chOff x="720" y="1383"/>
              <a:chExt cx="4058" cy="489"/>
            </a:xfrm>
          </p:grpSpPr>
          <p:sp>
            <p:nvSpPr>
              <p:cNvPr id="19" name="圆角矩形 338962"/>
              <p:cNvSpPr>
                <a:spLocks noChangeArrowheads="1"/>
              </p:cNvSpPr>
              <p:nvPr/>
            </p:nvSpPr>
            <p:spPr bwMode="auto">
              <a:xfrm>
                <a:off x="720" y="1383"/>
                <a:ext cx="4058" cy="489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rgbClr val="009999"/>
                  </a:gs>
                  <a:gs pos="50000">
                    <a:srgbClr val="8CB01B"/>
                  </a:gs>
                  <a:gs pos="100000">
                    <a:srgbClr val="009999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grpSp>
            <p:nvGrpSpPr>
              <p:cNvPr id="13317" name="组合 338963"/>
              <p:cNvGrpSpPr/>
              <p:nvPr/>
            </p:nvGrpSpPr>
            <p:grpSpPr>
              <a:xfrm>
                <a:off x="730" y="1407"/>
                <a:ext cx="4043" cy="444"/>
                <a:chOff x="744" y="1407"/>
                <a:chExt cx="3988" cy="444"/>
              </a:xfrm>
            </p:grpSpPr>
            <p:sp>
              <p:nvSpPr>
                <p:cNvPr id="21" name="圆角矩形 338964"/>
                <p:cNvSpPr/>
                <p:nvPr/>
              </p:nvSpPr>
              <p:spPr>
                <a:xfrm>
                  <a:off x="744" y="1736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9999">
                        <a:alpha val="0"/>
                      </a:srgbClr>
                    </a:gs>
                    <a:gs pos="100000">
                      <a:srgbClr val="FFFFFF"/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/>
                <a:p>
                  <a:pPr lvl="0" algn="r" eaLnBrk="1" fontAlgn="base" hangingPunct="1"/>
                  <a:endParaRPr lang="zh-CN" altLang="en-US" sz="1350" strike="noStrike" noProof="1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2" name="圆角矩形 338965"/>
                <p:cNvSpPr/>
                <p:nvPr/>
              </p:nvSpPr>
              <p:spPr>
                <a:xfrm>
                  <a:off x="744" y="1407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009999">
                        <a:alpha val="0"/>
                      </a:srgbClr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/>
                <a:p>
                  <a:pPr lvl="0" algn="r" eaLnBrk="1" fontAlgn="base" hangingPunct="1"/>
                  <a:endParaRPr lang="zh-CN" altLang="en-US" sz="1350" strike="noStrike" noProof="1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pic>
          <p:nvPicPr>
            <p:cNvPr id="13320" name="图片 338967" descr="1"/>
            <p:cNvPicPr>
              <a:picLocks noChangeAspect="1"/>
            </p:cNvPicPr>
            <p:nvPr/>
          </p:nvPicPr>
          <p:blipFill>
            <a:blip r:embed="rId1">
              <a:lum bright="-6000" contrast="23999"/>
            </a:blip>
            <a:srcRect l="42606" t="64474" r="19473"/>
            <a:stretch>
              <a:fillRect/>
            </a:stretch>
          </p:blipFill>
          <p:spPr>
            <a:xfrm>
              <a:off x="1572" y="2194"/>
              <a:ext cx="590" cy="93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07540" y="91440"/>
            <a:ext cx="5951220" cy="608330"/>
          </a:xfrm>
        </p:spPr>
        <p:txBody>
          <a:bodyPr>
            <a:normAutofit fontScale="90000"/>
          </a:bodyPr>
          <a:p>
            <a:r>
              <a:rPr lang="zh-CN" altLang="en-US" sz="4000" b="1">
                <a:solidFill>
                  <a:srgbClr val="1A01AF"/>
                </a:solidFill>
              </a:rPr>
              <a:t>《谁是最可爱的人》说课稿</a:t>
            </a:r>
            <a:endParaRPr lang="zh-CN" altLang="en-US" sz="4000" b="1">
              <a:solidFill>
                <a:srgbClr val="1A01A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1045" y="774065"/>
            <a:ext cx="1936115" cy="659765"/>
          </a:xfrm>
        </p:spPr>
        <p:txBody>
          <a:bodyPr>
            <a:noAutofit/>
          </a:bodyPr>
          <a:p>
            <a:pPr marL="0" indent="0">
              <a:buNone/>
            </a:pPr>
            <a:r>
              <a:rPr lang="zh-CN" altLang="en-US" b="1"/>
              <a:t>教材地位</a:t>
            </a:r>
            <a:endParaRPr lang="zh-CN" altLang="en-US" b="1"/>
          </a:p>
        </p:txBody>
      </p:sp>
      <p:sp>
        <p:nvSpPr>
          <p:cNvPr id="4" name="文本框 3"/>
          <p:cNvSpPr txBox="1"/>
          <p:nvPr/>
        </p:nvSpPr>
        <p:spPr>
          <a:xfrm>
            <a:off x="186055" y="1826260"/>
            <a:ext cx="8963660" cy="1414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ts val="3440"/>
              </a:lnSpc>
            </a:pP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《谁是最可爱的人》，选自部教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编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人教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版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七年级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下册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第二单元，是第7课。本单元所选的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四篇课文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都是表现家国情怀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的主题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。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k2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714362"/>
            <a:ext cx="9144000" cy="4429138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28596" y="714362"/>
            <a:ext cx="84296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阅读本文的三个事例，了解他们的英雄事迹，感受他们的精神品质，并简要分析事例是如何体现他们的精神品质的。</a:t>
            </a:r>
            <a:endParaRPr lang="en-US" altLang="zh-CN" sz="28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8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42858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用事实证明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-----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谁是最可爱的人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71420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㈠阅读第</a:t>
            </a:r>
            <a:r>
              <a:rPr lang="en-US" altLang="zh-CN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段</a:t>
            </a:r>
            <a:r>
              <a:rPr lang="en-US" altLang="zh-CN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-----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松骨峰战斗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42910" y="1071552"/>
            <a:ext cx="1600200" cy="32316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时间：</a:t>
            </a:r>
            <a:endParaRPr lang="zh-CN" altLang="en-US" sz="24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>
              <a:spcBef>
                <a:spcPct val="50000"/>
              </a:spcBef>
            </a:pPr>
            <a:r>
              <a:rPr lang="zh-CN" altLang="en-US" sz="24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地点：</a:t>
            </a:r>
            <a:endParaRPr lang="zh-CN" altLang="en-US" sz="24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>
              <a:spcBef>
                <a:spcPct val="50000"/>
              </a:spcBef>
            </a:pPr>
            <a:r>
              <a:rPr lang="zh-CN" altLang="en-US" sz="24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人物：</a:t>
            </a:r>
            <a:endParaRPr lang="zh-CN" altLang="en-US" sz="24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>
              <a:spcBef>
                <a:spcPct val="50000"/>
              </a:spcBef>
            </a:pPr>
            <a:r>
              <a:rPr lang="zh-CN" altLang="en-US" sz="24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事件：</a:t>
            </a:r>
            <a:endParaRPr lang="zh-CN" altLang="en-US" sz="24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>
              <a:spcBef>
                <a:spcPct val="50000"/>
              </a:spcBef>
            </a:pPr>
            <a:r>
              <a:rPr lang="zh-CN" altLang="en-US" sz="24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起因：</a:t>
            </a:r>
            <a:endParaRPr lang="zh-CN" altLang="en-US" sz="24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>
              <a:spcBef>
                <a:spcPct val="50000"/>
              </a:spcBef>
            </a:pPr>
            <a:r>
              <a:rPr lang="zh-CN" altLang="en-US" sz="24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结果：</a:t>
            </a:r>
            <a:endParaRPr lang="zh-CN" altLang="en-US" sz="24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357158" y="571486"/>
            <a:ext cx="4429156" cy="428628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sz="2400" b="1" dirty="0"/>
              <a:t>指出本段所写事件的要素</a:t>
            </a:r>
            <a:endParaRPr lang="zh-CN" altLang="en-US" sz="2800" b="1" dirty="0"/>
          </a:p>
        </p:txBody>
      </p:sp>
      <p:sp>
        <p:nvSpPr>
          <p:cNvPr id="8" name="矩形 7"/>
          <p:cNvSpPr/>
          <p:nvPr/>
        </p:nvSpPr>
        <p:spPr>
          <a:xfrm>
            <a:off x="1785918" y="1071552"/>
            <a:ext cx="535785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二次战役时；</a:t>
            </a:r>
            <a:endParaRPr lang="zh-CN" altLang="en-US" sz="2400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松骨峰（或书堂站）；</a:t>
            </a:r>
            <a:endParaRPr lang="zh-CN" altLang="en-US" sz="2400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一支志愿军部队的先头连：</a:t>
            </a:r>
            <a:endParaRPr lang="zh-CN" altLang="en-US" sz="2400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松骨峰战斗；</a:t>
            </a:r>
            <a:endParaRPr lang="zh-CN" altLang="en-US" sz="2400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去切断敌人逃路，与敌人遭遇；</a:t>
            </a:r>
            <a:endParaRPr lang="zh-CN" altLang="en-US" sz="2400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打死300多敌人，使主力聚歼了敌人</a:t>
            </a:r>
            <a:endParaRPr lang="zh-CN" altLang="en-US" sz="2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0" name="Picture 25" descr="图片1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786446" y="142858"/>
            <a:ext cx="3187708" cy="2763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3810" y="1504942"/>
            <a:ext cx="86106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400" u="none"/>
          </a:p>
        </p:txBody>
      </p:sp>
      <p:sp>
        <p:nvSpPr>
          <p:cNvPr id="5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438873" y="7007217"/>
            <a:ext cx="828675" cy="279180"/>
          </a:xfrm>
          <a:prstGeom prst="actionButtonBlank">
            <a:avLst/>
          </a:prstGeom>
          <a:solidFill>
            <a:srgbClr val="800000"/>
          </a:solidFill>
          <a:ln w="9525">
            <a:noFill/>
            <a:miter lim="800000"/>
          </a:ln>
          <a:effectLst/>
        </p:spPr>
        <p:txBody>
          <a:bodyPr lIns="90000" tIns="46800" rIns="90000" bIns="46800" anchor="ctr">
            <a:spAutoFit/>
          </a:bodyPr>
          <a:lstStyle/>
          <a:p>
            <a:pPr eaLnBrk="0" hangingPunct="0"/>
            <a:r>
              <a:rPr kumimoji="0" lang="zh-CN" altLang="en-US" sz="1200" u="none">
                <a:latin typeface="华文新魏" pitchFamily="2" charset="-122"/>
                <a:ea typeface="华文新魏" pitchFamily="2" charset="-122"/>
              </a:rPr>
              <a:t>返回</a:t>
            </a:r>
            <a:endParaRPr kumimoji="0" lang="zh-CN" altLang="en-US" sz="1200" u="none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6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595910" y="7007217"/>
            <a:ext cx="830263" cy="279180"/>
          </a:xfrm>
          <a:prstGeom prst="actionButtonBlank">
            <a:avLst/>
          </a:prstGeom>
          <a:solidFill>
            <a:srgbClr val="800000"/>
          </a:solidFill>
          <a:ln w="9525">
            <a:noFill/>
            <a:miter lim="800000"/>
          </a:ln>
          <a:effectLst/>
        </p:spPr>
        <p:txBody>
          <a:bodyPr lIns="90000" tIns="46800" rIns="90000" bIns="46800" anchor="ctr">
            <a:spAutoFit/>
          </a:bodyPr>
          <a:lstStyle/>
          <a:p>
            <a:pPr eaLnBrk="0" hangingPunct="0"/>
            <a:r>
              <a:rPr kumimoji="0" lang="zh-CN" altLang="en-US" sz="1200" u="none">
                <a:latin typeface="华文新魏" pitchFamily="2" charset="-122"/>
                <a:ea typeface="华文新魏" pitchFamily="2" charset="-122"/>
              </a:rPr>
              <a:t>上页                  </a:t>
            </a:r>
            <a:endParaRPr kumimoji="0" lang="zh-CN" altLang="en-US" sz="1200" u="none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7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280248" y="7007217"/>
            <a:ext cx="830262" cy="279180"/>
          </a:xfrm>
          <a:prstGeom prst="actionButtonBlank">
            <a:avLst/>
          </a:prstGeom>
          <a:solidFill>
            <a:srgbClr val="800000"/>
          </a:solidFill>
          <a:ln w="9525">
            <a:noFill/>
            <a:miter lim="800000"/>
          </a:ln>
          <a:effectLst/>
        </p:spPr>
        <p:txBody>
          <a:bodyPr lIns="90000" tIns="46800" rIns="90000" bIns="46800" anchor="ctr">
            <a:spAutoFit/>
          </a:bodyPr>
          <a:lstStyle/>
          <a:p>
            <a:pPr eaLnBrk="0" hangingPunct="0"/>
            <a:r>
              <a:rPr kumimoji="0" lang="zh-CN" altLang="en-US" sz="1200" u="none">
                <a:latin typeface="华文新魏" pitchFamily="2" charset="-122"/>
                <a:ea typeface="华文新魏" pitchFamily="2" charset="-122"/>
              </a:rPr>
              <a:t>下页                  </a:t>
            </a:r>
            <a:endParaRPr kumimoji="0" lang="zh-CN" altLang="en-US" sz="1200" u="none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9" name="WordArt 12"/>
          <p:cNvSpPr>
            <a:spLocks noChangeArrowheads="1" noChangeShapeType="1" noTextEdit="1"/>
          </p:cNvSpPr>
          <p:nvPr/>
        </p:nvSpPr>
        <p:spPr bwMode="auto">
          <a:xfrm>
            <a:off x="2928926" y="1643056"/>
            <a:ext cx="2643206" cy="1719258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19292"/>
              </a:avLst>
            </a:prstTxWarp>
          </a:bodyPr>
          <a:lstStyle/>
          <a:p>
            <a:r>
              <a:rPr lang="zh-CN" altLang="en-US" sz="2000" kern="10" dirty="0">
                <a:ln w="12700">
                  <a:solidFill>
                    <a:srgbClr val="B2B2B2"/>
                  </a:solidFill>
                  <a:round/>
                </a:ln>
                <a:effectLst>
                  <a:outerShdw dist="35921" dir="2700000" sy="50000" rotWithShape="0">
                    <a:srgbClr val="875B0D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壮烈</a:t>
            </a:r>
            <a:endParaRPr lang="zh-CN" altLang="en-US" sz="2000" kern="10" dirty="0">
              <a:ln w="12700">
                <a:solidFill>
                  <a:srgbClr val="B2B2B2"/>
                </a:solidFill>
                <a:round/>
              </a:ln>
              <a:effectLst>
                <a:outerShdw dist="35921" dir="2700000" sy="50000" rotWithShape="0">
                  <a:srgbClr val="875B0D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357158" y="357172"/>
            <a:ext cx="8643998" cy="571504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用一个词概括松骨峰战斗特点（从文中找出）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07720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000" u="none"/>
              <a:t>　　　　</a:t>
            </a:r>
            <a:endParaRPr lang="zh-CN" altLang="en-US" sz="2000" u="none"/>
          </a:p>
        </p:txBody>
      </p:sp>
      <p:sp>
        <p:nvSpPr>
          <p:cNvPr id="5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405563" y="6188075"/>
            <a:ext cx="828675" cy="263791"/>
          </a:xfrm>
          <a:prstGeom prst="actionButtonBlank">
            <a:avLst/>
          </a:prstGeom>
          <a:solidFill>
            <a:srgbClr val="800000"/>
          </a:solidFill>
          <a:ln w="9525">
            <a:noFill/>
            <a:miter lim="800000"/>
          </a:ln>
          <a:effectLst/>
        </p:spPr>
        <p:txBody>
          <a:bodyPr lIns="90000" tIns="46800" rIns="90000" bIns="46800" anchor="ctr">
            <a:spAutoFit/>
          </a:bodyPr>
          <a:lstStyle/>
          <a:p>
            <a:pPr eaLnBrk="0" hangingPunct="0"/>
            <a:r>
              <a:rPr kumimoji="0" lang="zh-CN" altLang="en-US" sz="1100" u="none">
                <a:latin typeface="华文新魏" pitchFamily="2" charset="-122"/>
                <a:ea typeface="华文新魏" pitchFamily="2" charset="-122"/>
              </a:rPr>
              <a:t>返回</a:t>
            </a:r>
            <a:endParaRPr kumimoji="0" lang="zh-CN" altLang="en-US" sz="1100" u="none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6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562600" y="6188075"/>
            <a:ext cx="830263" cy="263791"/>
          </a:xfrm>
          <a:prstGeom prst="actionButtonBlank">
            <a:avLst/>
          </a:prstGeom>
          <a:solidFill>
            <a:srgbClr val="800000"/>
          </a:solidFill>
          <a:ln w="9525">
            <a:noFill/>
            <a:miter lim="800000"/>
          </a:ln>
          <a:effectLst/>
        </p:spPr>
        <p:txBody>
          <a:bodyPr lIns="90000" tIns="46800" rIns="90000" bIns="46800" anchor="ctr">
            <a:spAutoFit/>
          </a:bodyPr>
          <a:lstStyle/>
          <a:p>
            <a:pPr eaLnBrk="0" hangingPunct="0"/>
            <a:r>
              <a:rPr kumimoji="0" lang="zh-CN" altLang="en-US" sz="1100" u="none">
                <a:latin typeface="华文新魏" pitchFamily="2" charset="-122"/>
                <a:ea typeface="华文新魏" pitchFamily="2" charset="-122"/>
              </a:rPr>
              <a:t>上页                  </a:t>
            </a:r>
            <a:endParaRPr kumimoji="0" lang="zh-CN" altLang="en-US" sz="1100" u="none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7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246938" y="6188075"/>
            <a:ext cx="830262" cy="263791"/>
          </a:xfrm>
          <a:prstGeom prst="actionButtonBlank">
            <a:avLst/>
          </a:prstGeom>
          <a:solidFill>
            <a:srgbClr val="800000"/>
          </a:solidFill>
          <a:ln w="9525">
            <a:noFill/>
            <a:miter lim="800000"/>
          </a:ln>
          <a:effectLst/>
        </p:spPr>
        <p:txBody>
          <a:bodyPr lIns="90000" tIns="46800" rIns="90000" bIns="46800" anchor="ctr">
            <a:spAutoFit/>
          </a:bodyPr>
          <a:lstStyle/>
          <a:p>
            <a:pPr eaLnBrk="0" hangingPunct="0"/>
            <a:r>
              <a:rPr kumimoji="0" lang="zh-CN" altLang="en-US" sz="1100" u="none">
                <a:latin typeface="华文新魏" pitchFamily="2" charset="-122"/>
                <a:ea typeface="华文新魏" pitchFamily="2" charset="-122"/>
              </a:rPr>
              <a:t>下页                  </a:t>
            </a:r>
            <a:endParaRPr kumimoji="0" lang="zh-CN" altLang="en-US" sz="1100" u="none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95536" y="2283718"/>
            <a:ext cx="5143536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292100" indent="-292100">
              <a:spcBef>
                <a:spcPct val="50000"/>
              </a:spcBef>
            </a:pPr>
            <a:r>
              <a:rPr lang="zh-CN" altLang="en-US" sz="32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抱</a:t>
            </a:r>
            <a:r>
              <a:rPr lang="zh-CN" altLang="en-US" sz="32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　掐　摁　衔……</a:t>
            </a:r>
            <a:endParaRPr lang="zh-CN" altLang="en-US" sz="32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42844" y="267494"/>
            <a:ext cx="8677628" cy="9541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000" b="1" u="none" dirty="0">
                <a:solidFill>
                  <a:srgbClr val="1A01A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zh-CN" altLang="en-US" sz="2800" b="1" u="none" dirty="0">
                <a:solidFill>
                  <a:srgbClr val="1A01A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一些动词具体、准确而又生动地表现了志愿军战士的“壮烈”，请找出来。</a:t>
            </a:r>
            <a:endParaRPr lang="zh-CN" altLang="en-US" sz="2000" b="1" u="none" dirty="0">
              <a:solidFill>
                <a:srgbClr val="1A01A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39552" y="1491630"/>
            <a:ext cx="30700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喊  摔　扑　抱</a:t>
            </a:r>
            <a:endParaRPr lang="zh-CN" alt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95536" y="3201819"/>
            <a:ext cx="8100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对敌人无比仇恨的</a:t>
            </a:r>
            <a:r>
              <a:rPr lang="zh-CN" altLang="en-US" sz="2800" b="1" dirty="0" smtClean="0">
                <a:solidFill>
                  <a:srgbClr val="1A01A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英勇无畏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zh-CN" altLang="en-US" sz="2800" b="1" dirty="0" smtClean="0">
                <a:solidFill>
                  <a:srgbClr val="1A01A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坚韧刚强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，体现了志愿军战士大无畏的</a:t>
            </a:r>
            <a:r>
              <a:rPr lang="zh-CN" altLang="en-US" sz="2800" b="1" dirty="0" smtClean="0">
                <a:solidFill>
                  <a:srgbClr val="1A01A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英雄主义精神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5" name="图片 14" descr="9.jpg">
            <a:hlinkClick r:id="rId1" action="ppaction://hlinkfil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 flipV="1">
            <a:off x="5959112" y="843558"/>
            <a:ext cx="2994890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7158" y="71420"/>
            <a:ext cx="8229600" cy="436945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㈡阅读马玉祥“火中救朝鲜儿童”部分</a:t>
            </a:r>
            <a:endParaRPr lang="zh-CN" altLang="en-US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Picture 10" descr="火"/>
          <p:cNvPicPr>
            <a:picLocks noChangeAspect="1" noChangeArrowheads="1" noCrop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571486"/>
            <a:ext cx="9144000" cy="457201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642924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</a:rPr>
              <a:t>作者是如何讲述马玉祥的英雄事迹的的？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82959" name="Object 15"/>
          <p:cNvGraphicFramePr>
            <a:graphicFrameLocks noChangeAspect="1"/>
          </p:cNvGraphicFramePr>
          <p:nvPr/>
        </p:nvGraphicFramePr>
        <p:xfrm>
          <a:off x="3143240" y="1428742"/>
          <a:ext cx="2571768" cy="2897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BMP 图象" r:id="rId2" imgW="1581150" imgH="1781175" progId="PBrush">
                  <p:embed/>
                </p:oleObj>
              </mc:Choice>
              <mc:Fallback>
                <p:oleObj name="BMP 图象" r:id="rId2" imgW="1581150" imgH="1781175" progId="PBrush">
                  <p:embed/>
                  <p:pic>
                    <p:nvPicPr>
                      <p:cNvPr id="0" name="Object 15"/>
                      <p:cNvPicPr>
                        <a:picLocks noChangeAspect="1"/>
                      </p:cNvPicPr>
                      <p:nvPr/>
                    </p:nvPicPr>
                    <p:blipFill>
                      <a:blip r:embed="rId3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3143240" y="1428742"/>
                        <a:ext cx="2571768" cy="289716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椭圆形标注 8"/>
          <p:cNvSpPr/>
          <p:nvPr/>
        </p:nvSpPr>
        <p:spPr>
          <a:xfrm>
            <a:off x="214282" y="1643056"/>
            <a:ext cx="2357454" cy="1428760"/>
          </a:xfrm>
          <a:prstGeom prst="wedgeEllipseCallout">
            <a:avLst>
              <a:gd name="adj1" fmla="val 67240"/>
              <a:gd name="adj2" fmla="val 32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外貌描写   语言描写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椭圆形标注 9"/>
          <p:cNvSpPr/>
          <p:nvPr/>
        </p:nvSpPr>
        <p:spPr>
          <a:xfrm>
            <a:off x="6143636" y="1643056"/>
            <a:ext cx="2500330" cy="1428760"/>
          </a:xfrm>
          <a:prstGeom prst="wedgeEllipseCallout">
            <a:avLst>
              <a:gd name="adj1" fmla="val -65901"/>
              <a:gd name="adj2" fmla="val 288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心理描写  动作描写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428596" y="928676"/>
            <a:ext cx="8501154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186055" indent="-186055" algn="l">
              <a:spcBef>
                <a:spcPct val="50000"/>
              </a:spcBef>
            </a:pPr>
            <a:r>
              <a:rPr lang="zh-CN" altLang="en-US" sz="3200" b="1" u="none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踹，扑，摸，拉</a:t>
            </a:r>
            <a:r>
              <a:rPr lang="zh-CN" altLang="en-US" sz="3200" b="1" u="none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，抓</a:t>
            </a:r>
            <a:r>
              <a:rPr lang="zh-CN" altLang="en-US" sz="3200" b="1" u="none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，抱，</a:t>
            </a:r>
            <a:r>
              <a:rPr lang="zh-CN" altLang="en-US" sz="3200" b="1" u="none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跳，钻…… </a:t>
            </a:r>
            <a:endParaRPr lang="zh-CN" altLang="en-US" sz="3200" b="1" u="none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title" idx="4294967295"/>
          </p:nvPr>
        </p:nvSpPr>
        <p:spPr>
          <a:xfrm>
            <a:off x="285720" y="142858"/>
            <a:ext cx="8643998" cy="714380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b="1" dirty="0">
                <a:latin typeface="+mj-ea"/>
              </a:rPr>
              <a:t>本段动作描写具体生动，请</a:t>
            </a:r>
            <a:r>
              <a:rPr lang="zh-CN" altLang="en-US" sz="2800" b="1" dirty="0" smtClean="0">
                <a:latin typeface="+mj-ea"/>
              </a:rPr>
              <a:t>找出这些动词，读一读。</a:t>
            </a:r>
            <a:endParaRPr lang="zh-CN" altLang="en-US" sz="3600" b="1" dirty="0">
              <a:latin typeface="+mj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8596" y="1967209"/>
            <a:ext cx="73581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1A01AF"/>
                </a:solidFill>
              </a:rPr>
              <a:t>为什么课文反复用一个“摸“字？</a:t>
            </a:r>
            <a:endParaRPr lang="zh-CN" altLang="en-US" sz="2400" dirty="0">
              <a:solidFill>
                <a:srgbClr val="1A01AF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00034" y="2571750"/>
            <a:ext cx="48734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因为→→满屋子是灰洞洞的烟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00034" y="3286130"/>
            <a:ext cx="48253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1A01AF"/>
                </a:solidFill>
              </a:rPr>
              <a:t>为什么是“钻”进门“跳”出门？</a:t>
            </a:r>
            <a:endParaRPr lang="zh-CN" altLang="en-US" sz="2400" b="1" dirty="0">
              <a:solidFill>
                <a:srgbClr val="1A01AF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571472" y="3714758"/>
            <a:ext cx="4976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因为→→屋门口的火苗</a:t>
            </a:r>
            <a:r>
              <a:rPr lang="zh-CN" altLang="en-US" sz="3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呼呼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0" name="Picture 7" descr="火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215206" y="1928808"/>
            <a:ext cx="1332593" cy="23098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6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00034" y="142858"/>
            <a:ext cx="80724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除了具体的动作描写，本段反复写了烟和火，请你找出来，然后说说这些描写起什么作用？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000728" y="1785932"/>
            <a:ext cx="31432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表现环境之危险，烘托马玉祥救人的奋不顾身。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142990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1A01A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火又盛，烟又大</a:t>
            </a:r>
            <a:r>
              <a:rPr lang="en-US" altLang="zh-CN" sz="2400" b="1" dirty="0" smtClean="0">
                <a:solidFill>
                  <a:srgbClr val="1A01A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……</a:t>
            </a:r>
            <a:endParaRPr lang="zh-CN" altLang="en-US" sz="2400" b="1" dirty="0">
              <a:solidFill>
                <a:srgbClr val="1A01A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1571618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1A01A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门口的火苗呼呼的</a:t>
            </a:r>
            <a:r>
              <a:rPr lang="en-US" altLang="zh-CN" sz="2400" b="1" dirty="0" smtClean="0">
                <a:solidFill>
                  <a:srgbClr val="1A01A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……</a:t>
            </a:r>
            <a:endParaRPr lang="zh-CN" altLang="en-US" sz="2400" b="1" dirty="0">
              <a:solidFill>
                <a:srgbClr val="1A01A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2000246"/>
            <a:ext cx="635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1A01A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小孩子的哭声随着滚滚的浓烟传出来</a:t>
            </a:r>
            <a:r>
              <a:rPr lang="en-US" altLang="zh-CN" sz="2400" b="1" dirty="0" smtClean="0">
                <a:solidFill>
                  <a:srgbClr val="1A01A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……</a:t>
            </a:r>
            <a:endParaRPr lang="zh-CN" altLang="en-US" sz="2400" b="1" dirty="0">
              <a:solidFill>
                <a:srgbClr val="1A01A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596" y="2457392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1A01A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满屋子灰洞洞的烟</a:t>
            </a:r>
            <a:r>
              <a:rPr lang="en-US" altLang="zh-CN" sz="2400" b="1" dirty="0" smtClean="0">
                <a:solidFill>
                  <a:srgbClr val="1A01A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…..</a:t>
            </a:r>
            <a:endParaRPr lang="zh-CN" altLang="en-US" sz="2400" b="1" dirty="0">
              <a:solidFill>
                <a:srgbClr val="1A01A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28596" y="286399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2400" b="1" dirty="0" smtClean="0">
                <a:solidFill>
                  <a:srgbClr val="1A01A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我也不知道自己的身上着了火没有，我也不管它了</a:t>
            </a:r>
            <a:endParaRPr lang="zh-CN" altLang="en-US" sz="2400" b="1" dirty="0">
              <a:solidFill>
                <a:srgbClr val="1A01A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84774" y="3571882"/>
            <a:ext cx="5753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1A01A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火更大了，屋子里的家具什物也烧着了。</a:t>
            </a:r>
            <a:endParaRPr lang="zh-CN" altLang="en-US" sz="2400" b="1" dirty="0">
              <a:solidFill>
                <a:srgbClr val="1A01A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189411"/>
            <a:ext cx="9144000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这一部分，运用多种描写方法，表现了马玉祥战士</a:t>
            </a:r>
            <a:r>
              <a:rPr lang="zh-CN" altLang="en-US" sz="2800" dirty="0" smtClean="0">
                <a:solidFill>
                  <a:srgbClr val="1A01AF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纯洁高尚的品质</a:t>
            </a:r>
            <a:r>
              <a:rPr lang="zh-CN" altLang="en-US" sz="2800" dirty="0" smtClean="0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和热爱朝鲜人民的</a:t>
            </a:r>
            <a:r>
              <a:rPr lang="zh-CN" altLang="en-US" sz="2800" dirty="0" smtClean="0">
                <a:solidFill>
                  <a:srgbClr val="1A01AF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国际主义精神。</a:t>
            </a:r>
            <a:r>
              <a:rPr lang="zh-CN" altLang="en-US" sz="2400" dirty="0" smtClean="0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6" grpId="0"/>
      <p:bldP spid="10" grpId="0"/>
      <p:bldP spid="11" grpId="0"/>
      <p:bldP spid="12" grpId="0"/>
      <p:bldP spid="13" grpId="0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42858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㈢防空洞谈话</a:t>
            </a:r>
            <a:r>
              <a:rPr lang="en-US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---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吃雪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5" name="Picture 8" descr="接石缝中的水喝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143240" y="928676"/>
            <a:ext cx="2923278" cy="2418578"/>
          </a:xfrm>
          <a:prstGeom prst="rect">
            <a:avLst/>
          </a:prstGeom>
          <a:noFill/>
        </p:spPr>
      </p:pic>
      <p:pic>
        <p:nvPicPr>
          <p:cNvPr id="6" name="Picture 7" descr="一把炒面一把雪的艰苦生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7370"/>
            <a:ext cx="3143272" cy="2423775"/>
          </a:xfrm>
          <a:prstGeom prst="rect">
            <a:avLst/>
          </a:prstGeom>
          <a:noFill/>
        </p:spPr>
      </p:pic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0" y="4357700"/>
            <a:ext cx="3581400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以冻土豆充饥</a:t>
            </a:r>
            <a:endParaRPr lang="zh-CN" altLang="en-US" sz="32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143240" y="3357568"/>
            <a:ext cx="3009896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接石缝的水喝</a:t>
            </a:r>
            <a:endParaRPr lang="zh-CN" altLang="en-US" sz="32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9" name="Picture 10" descr="9-28-43"/>
          <p:cNvPicPr>
            <a:picLocks noChangeAspect="1" noChangeArrowheads="1"/>
          </p:cNvPicPr>
          <p:nvPr/>
        </p:nvPicPr>
        <p:blipFill>
          <a:blip r:embed="rId3" cstate="print"/>
          <a:srcRect l="562" t="1616" r="1686"/>
          <a:stretch>
            <a:fillRect/>
          </a:stretch>
        </p:blipFill>
        <p:spPr bwMode="auto">
          <a:xfrm>
            <a:off x="6072198" y="0"/>
            <a:ext cx="3071802" cy="2524129"/>
          </a:xfrm>
          <a:prstGeom prst="rect">
            <a:avLst/>
          </a:prstGeom>
          <a:noFill/>
        </p:spPr>
      </p:pic>
      <p:sp>
        <p:nvSpPr>
          <p:cNvPr id="10" name="矩形 9"/>
          <p:cNvSpPr/>
          <p:nvPr/>
        </p:nvSpPr>
        <p:spPr>
          <a:xfrm>
            <a:off x="6277333" y="2643188"/>
            <a:ext cx="26523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零下３０度坚守在阵地上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6"/>
          <p:cNvSpPr txBox="1"/>
          <p:nvPr/>
        </p:nvSpPr>
        <p:spPr>
          <a:xfrm>
            <a:off x="500034" y="785800"/>
            <a:ext cx="14158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①不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觉得苦吗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7" name="文本框 7"/>
          <p:cNvSpPr txBox="1"/>
          <p:nvPr/>
        </p:nvSpPr>
        <p:spPr>
          <a:xfrm>
            <a:off x="2285984" y="642924"/>
            <a:ext cx="4000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怎么能不觉得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……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能使人民得到幸福，就是我们最大的幸福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……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我在这里流点血不算什么，吃这点苦又算什么哩！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8" name="文本框 8"/>
          <p:cNvSpPr txBox="1"/>
          <p:nvPr/>
        </p:nvSpPr>
        <p:spPr>
          <a:xfrm>
            <a:off x="404796" y="2035311"/>
            <a:ext cx="1809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88390"/>
            <a:r>
              <a:rPr lang="zh-CN" altLang="en-US" sz="2400" b="1" dirty="0" smtClean="0">
                <a:solidFill>
                  <a:schemeClr val="dk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②你</a:t>
            </a:r>
            <a:r>
              <a:rPr lang="zh-CN" altLang="en-US" sz="2400" b="1" dirty="0">
                <a:solidFill>
                  <a:schemeClr val="dk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想不想祖国啊</a:t>
            </a:r>
            <a:endParaRPr lang="zh-CN" altLang="en-US" sz="2400" b="1" dirty="0">
              <a:solidFill>
                <a:schemeClr val="dk1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9" name="文本框 9"/>
          <p:cNvSpPr txBox="1"/>
          <p:nvPr/>
        </p:nvSpPr>
        <p:spPr>
          <a:xfrm>
            <a:off x="2214546" y="2071684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088390"/>
            <a:r>
              <a:rPr lang="zh-CN" altLang="en-US" sz="2400" b="1" dirty="0">
                <a:solidFill>
                  <a:schemeClr val="dk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谁不想哩</a:t>
            </a:r>
            <a:r>
              <a:rPr lang="en-US" altLang="zh-CN" sz="2400" b="1" dirty="0">
                <a:solidFill>
                  <a:schemeClr val="dk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……</a:t>
            </a:r>
            <a:r>
              <a:rPr lang="zh-CN" altLang="en-US" sz="2400" b="1" dirty="0">
                <a:solidFill>
                  <a:schemeClr val="dk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如果回去，祖国的老百姓问</a:t>
            </a:r>
            <a:r>
              <a:rPr lang="en-US" altLang="zh-CN" sz="2400" b="1" dirty="0">
                <a:solidFill>
                  <a:schemeClr val="dk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……</a:t>
            </a:r>
            <a:r>
              <a:rPr lang="zh-CN" altLang="en-US" sz="2400" b="1" dirty="0">
                <a:solidFill>
                  <a:schemeClr val="dk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我怎么答对呢？</a:t>
            </a:r>
            <a:endParaRPr lang="zh-CN" altLang="en-US" sz="2400" b="1" dirty="0">
              <a:solidFill>
                <a:schemeClr val="dk1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10" name="文本框 10"/>
          <p:cNvSpPr txBox="1"/>
          <p:nvPr/>
        </p:nvSpPr>
        <p:spPr>
          <a:xfrm>
            <a:off x="6366193" y="2143122"/>
            <a:ext cx="1772603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时刻牢记祖国人民的托付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11" name="文本框 11"/>
          <p:cNvSpPr txBox="1"/>
          <p:nvPr/>
        </p:nvSpPr>
        <p:spPr>
          <a:xfrm>
            <a:off x="357158" y="3228809"/>
            <a:ext cx="1571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③对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祖国和朝鲜有什么要求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12" name="文本框 12"/>
          <p:cNvSpPr txBox="1"/>
          <p:nvPr/>
        </p:nvSpPr>
        <p:spPr>
          <a:xfrm>
            <a:off x="2284095" y="3601539"/>
            <a:ext cx="3908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想要一块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“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朝鲜解放纪念章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”</a:t>
            </a: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13" name="文本框 13"/>
          <p:cNvSpPr txBox="1"/>
          <p:nvPr/>
        </p:nvSpPr>
        <p:spPr>
          <a:xfrm>
            <a:off x="6392704" y="3286130"/>
            <a:ext cx="1721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贡献很大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要求很少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品格很高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14" name="文本框 14"/>
          <p:cNvSpPr txBox="1"/>
          <p:nvPr/>
        </p:nvSpPr>
        <p:spPr>
          <a:xfrm>
            <a:off x="6299859" y="657041"/>
            <a:ext cx="17726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088390"/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乐于为祖国人民吃苦的幸福观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15" name="文本框 15"/>
          <p:cNvSpPr txBox="1"/>
          <p:nvPr/>
        </p:nvSpPr>
        <p:spPr>
          <a:xfrm>
            <a:off x="8328186" y="925014"/>
            <a:ext cx="3333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爱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buNone/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国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buNone/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主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buNone/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义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algn="ctr">
              <a:buNone/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精神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22" name="表格 21"/>
          <p:cNvGraphicFramePr>
            <a:graphicFrameLocks noGrp="1"/>
          </p:cNvGraphicFramePr>
          <p:nvPr/>
        </p:nvGraphicFramePr>
        <p:xfrm>
          <a:off x="571472" y="124764"/>
          <a:ext cx="8143933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715"/>
                <a:gridCol w="4305763"/>
                <a:gridCol w="23574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三问</a:t>
                      </a:r>
                      <a:endParaRPr lang="zh-CN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三答</a:t>
                      </a:r>
                      <a:endParaRPr lang="zh-CN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表现什么精神</a:t>
                      </a:r>
                      <a:endParaRPr lang="zh-CN" alt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67"/>
          <p:cNvSpPr txBox="1"/>
          <p:nvPr/>
        </p:nvSpPr>
        <p:spPr>
          <a:xfrm>
            <a:off x="71407" y="714362"/>
            <a:ext cx="205441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松骨峰战斗                            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马玉祥救朝鲜儿童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与吃雪战士的谈话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5" name="右箭头 4"/>
          <p:cNvSpPr/>
          <p:nvPr/>
        </p:nvSpPr>
        <p:spPr>
          <a:xfrm>
            <a:off x="2126296" y="928676"/>
            <a:ext cx="343853" cy="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  <p:sp>
        <p:nvSpPr>
          <p:cNvPr id="6" name="文本框 69"/>
          <p:cNvSpPr txBox="1"/>
          <p:nvPr/>
        </p:nvSpPr>
        <p:spPr>
          <a:xfrm>
            <a:off x="2645091" y="714362"/>
            <a:ext cx="1334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意志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右箭头 6"/>
          <p:cNvSpPr/>
          <p:nvPr/>
        </p:nvSpPr>
        <p:spPr>
          <a:xfrm>
            <a:off x="2126454" y="2071684"/>
            <a:ext cx="343853" cy="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  <p:sp>
        <p:nvSpPr>
          <p:cNvPr id="8" name="右箭头 7"/>
          <p:cNvSpPr/>
          <p:nvPr/>
        </p:nvSpPr>
        <p:spPr>
          <a:xfrm>
            <a:off x="2214546" y="3429006"/>
            <a:ext cx="343853" cy="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  <p:sp>
        <p:nvSpPr>
          <p:cNvPr id="9" name="文本框 72"/>
          <p:cNvSpPr txBox="1"/>
          <p:nvPr/>
        </p:nvSpPr>
        <p:spPr>
          <a:xfrm>
            <a:off x="4499291" y="571486"/>
            <a:ext cx="2858791" cy="573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英雄主义精神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右箭头 9"/>
          <p:cNvSpPr/>
          <p:nvPr/>
        </p:nvSpPr>
        <p:spPr>
          <a:xfrm>
            <a:off x="3870957" y="928676"/>
            <a:ext cx="343853" cy="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  <p:sp>
        <p:nvSpPr>
          <p:cNvPr id="11" name="右箭头 10"/>
          <p:cNvSpPr/>
          <p:nvPr/>
        </p:nvSpPr>
        <p:spPr>
          <a:xfrm>
            <a:off x="3899851" y="2071684"/>
            <a:ext cx="343853" cy="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  <p:sp>
        <p:nvSpPr>
          <p:cNvPr id="12" name="右箭头 11"/>
          <p:cNvSpPr/>
          <p:nvPr/>
        </p:nvSpPr>
        <p:spPr>
          <a:xfrm>
            <a:off x="3857620" y="3357568"/>
            <a:ext cx="343853" cy="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  <p:sp>
        <p:nvSpPr>
          <p:cNvPr id="13" name="右大括号 12"/>
          <p:cNvSpPr/>
          <p:nvPr/>
        </p:nvSpPr>
        <p:spPr>
          <a:xfrm>
            <a:off x="6924692" y="1154437"/>
            <a:ext cx="76200" cy="2417445"/>
          </a:xfrm>
          <a:prstGeom prst="rightBrace">
            <a:avLst>
              <a:gd name="adj1" fmla="val 43278"/>
              <a:gd name="adj2" fmla="val 50000"/>
            </a:avLst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00"/>
          </a:p>
        </p:txBody>
      </p:sp>
      <p:sp>
        <p:nvSpPr>
          <p:cNvPr id="14" name="文本框 79"/>
          <p:cNvSpPr txBox="1"/>
          <p:nvPr/>
        </p:nvSpPr>
        <p:spPr>
          <a:xfrm>
            <a:off x="7011860" y="1500180"/>
            <a:ext cx="19892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歌颂志愿军战士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"/>
          <p:cNvSpPr txBox="1"/>
          <p:nvPr/>
        </p:nvSpPr>
        <p:spPr>
          <a:xfrm>
            <a:off x="142844" y="142858"/>
            <a:ext cx="857256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0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小结：这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三个事例分别表现了志愿军战士怎样的精神？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57422" y="1214428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坚韧刚强</a:t>
            </a:r>
            <a:endParaRPr lang="zh-CN" altLang="en-US" sz="2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57422" y="2285998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纯洁高尚</a:t>
            </a:r>
            <a:endParaRPr lang="zh-CN" altLang="en-US" sz="2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28860" y="3714758"/>
            <a:ext cx="1500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淳朴谦逊</a:t>
            </a:r>
            <a:endParaRPr lang="en-US" altLang="zh-CN" sz="2400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美丽宽广</a:t>
            </a:r>
            <a:endParaRPr lang="zh-CN" altLang="en-US" sz="2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714612" y="1785932"/>
            <a:ext cx="906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品质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714612" y="2857502"/>
            <a:ext cx="1428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气质</a:t>
            </a:r>
            <a:endParaRPr lang="en-US" altLang="zh-CN" sz="28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胸怀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00562" y="1785932"/>
            <a:ext cx="2348720" cy="573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国际主义精神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429124" y="3071816"/>
            <a:ext cx="2348720" cy="573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爱国主义精神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 animBg="1"/>
      <p:bldP spid="9" grpId="0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705" y="1059815"/>
            <a:ext cx="8839835" cy="3394710"/>
          </a:xfrm>
        </p:spPr>
        <p:txBody>
          <a:bodyPr>
            <a:normAutofit fontScale="75000"/>
          </a:bodyPr>
          <a:p>
            <a:pPr marL="0" indent="0" fontAlgn="auto">
              <a:lnSpc>
                <a:spcPts val="3400"/>
              </a:lnSpc>
              <a:spcBef>
                <a:spcPts val="0"/>
              </a:spcBef>
              <a:buNone/>
            </a:pPr>
            <a:r>
              <a:rPr lang="en-US" altLang="zh-CN" b="1">
                <a:sym typeface="+mn-ea"/>
              </a:rPr>
              <a:t>        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《谁是最可爱的人》是一篇优秀通讯。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作者魏巍在抗美援朝期间，曾两次到朝鲜前线，深入连队生活，深深感到志愿军战士是最可爱的人。回国后，提炼了三个典型事例，选用了“谁是最可爱的人”这一醒目而发人深思的题目，用夹叙夹议的写作手法表现了一个具有深远意义的主题——我们的战士是最可爱的人，从而热情地讴歌了这场伟大的斗争。</a:t>
            </a:r>
            <a:endParaRPr lang="zh-CN" altLang="en-US" b="1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marL="0" indent="0" fontAlgn="auto">
              <a:lnSpc>
                <a:spcPts val="3400"/>
              </a:lnSpc>
              <a:spcBef>
                <a:spcPts val="0"/>
              </a:spcBef>
              <a:buNone/>
            </a:pP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这篇文章是学生学习围绕中心精心选材，巧妙组织材料的好教材。</a:t>
            </a:r>
            <a:endParaRPr lang="zh-CN" altLang="en-US" b="1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3314" name="组合 338970"/>
          <p:cNvGrpSpPr/>
          <p:nvPr/>
        </p:nvGrpSpPr>
        <p:grpSpPr>
          <a:xfrm>
            <a:off x="245364" y="161663"/>
            <a:ext cx="2496884" cy="897990"/>
            <a:chOff x="1565" y="2005"/>
            <a:chExt cx="2911" cy="1125"/>
          </a:xfrm>
        </p:grpSpPr>
        <p:grpSp>
          <p:nvGrpSpPr>
            <p:cNvPr id="13315" name="组合 338961"/>
            <p:cNvGrpSpPr/>
            <p:nvPr/>
          </p:nvGrpSpPr>
          <p:grpSpPr>
            <a:xfrm>
              <a:off x="1565" y="2005"/>
              <a:ext cx="2911" cy="1012"/>
              <a:chOff x="720" y="1383"/>
              <a:chExt cx="4058" cy="489"/>
            </a:xfrm>
          </p:grpSpPr>
          <p:sp>
            <p:nvSpPr>
              <p:cNvPr id="19" name="圆角矩形 338962"/>
              <p:cNvSpPr>
                <a:spLocks noChangeArrowheads="1"/>
              </p:cNvSpPr>
              <p:nvPr/>
            </p:nvSpPr>
            <p:spPr bwMode="auto">
              <a:xfrm>
                <a:off x="720" y="1383"/>
                <a:ext cx="4058" cy="489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rgbClr val="009999"/>
                  </a:gs>
                  <a:gs pos="50000">
                    <a:srgbClr val="8CB01B"/>
                  </a:gs>
                  <a:gs pos="100000">
                    <a:srgbClr val="009999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grpSp>
            <p:nvGrpSpPr>
              <p:cNvPr id="13317" name="组合 338963"/>
              <p:cNvGrpSpPr/>
              <p:nvPr/>
            </p:nvGrpSpPr>
            <p:grpSpPr>
              <a:xfrm>
                <a:off x="730" y="1407"/>
                <a:ext cx="4043" cy="444"/>
                <a:chOff x="744" y="1407"/>
                <a:chExt cx="3988" cy="444"/>
              </a:xfrm>
            </p:grpSpPr>
            <p:sp>
              <p:nvSpPr>
                <p:cNvPr id="21" name="圆角矩形 338964"/>
                <p:cNvSpPr/>
                <p:nvPr/>
              </p:nvSpPr>
              <p:spPr>
                <a:xfrm>
                  <a:off x="744" y="1736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9999">
                        <a:alpha val="0"/>
                      </a:srgbClr>
                    </a:gs>
                    <a:gs pos="100000">
                      <a:srgbClr val="FFFFFF"/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/>
                <a:p>
                  <a:pPr lvl="0" algn="r" eaLnBrk="1" fontAlgn="base" hangingPunct="1"/>
                  <a:endParaRPr lang="zh-CN" altLang="en-US" sz="1350" strike="noStrike" noProof="1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2" name="圆角矩形 338965"/>
                <p:cNvSpPr/>
                <p:nvPr/>
              </p:nvSpPr>
              <p:spPr>
                <a:xfrm>
                  <a:off x="744" y="1407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009999">
                        <a:alpha val="0"/>
                      </a:srgbClr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/>
                <a:p>
                  <a:pPr lvl="0" algn="r" eaLnBrk="1" fontAlgn="base" hangingPunct="1"/>
                  <a:endParaRPr lang="zh-CN" altLang="en-US" sz="1350" strike="noStrike" noProof="1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pic>
          <p:nvPicPr>
            <p:cNvPr id="13320" name="图片 338967" descr="1"/>
            <p:cNvPicPr>
              <a:picLocks noChangeAspect="1"/>
            </p:cNvPicPr>
            <p:nvPr/>
          </p:nvPicPr>
          <p:blipFill>
            <a:blip r:embed="rId1">
              <a:lum bright="-6000" contrast="23999"/>
            </a:blip>
            <a:srcRect l="42606" t="64474" r="19473"/>
            <a:stretch>
              <a:fillRect/>
            </a:stretch>
          </p:blipFill>
          <p:spPr>
            <a:xfrm>
              <a:off x="1572" y="2194"/>
              <a:ext cx="590" cy="93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" name="内容占位符 2"/>
          <p:cNvSpPr>
            <a:spLocks noGrp="1"/>
          </p:cNvSpPr>
          <p:nvPr/>
        </p:nvSpPr>
        <p:spPr>
          <a:xfrm>
            <a:off x="718185" y="248920"/>
            <a:ext cx="2030730" cy="6597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3600" b="1"/>
              <a:t>课文特点</a:t>
            </a:r>
            <a:endParaRPr lang="zh-CN" altLang="en-US" sz="3600" b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2"/>
          <p:cNvSpPr txBox="1"/>
          <p:nvPr/>
        </p:nvSpPr>
        <p:spPr>
          <a:xfrm>
            <a:off x="142844" y="142858"/>
            <a:ext cx="8786874" cy="8679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90000"/>
              </a:lnSpc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作者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在朝鲜前线采访中，收集了一百多个生动的事例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，但经过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反复的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筛选，为什么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最后只用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了三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个事例？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357158" y="1071552"/>
            <a:ext cx="83582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方正粗黑宋简体" panose="02000000000000000000" pitchFamily="2" charset="-122"/>
                <a:ea typeface="方正粗黑宋简体" panose="02000000000000000000" pitchFamily="2" charset="-122"/>
                <a:cs typeface="方正粗黑宋简体" panose="02000000000000000000" pitchFamily="2" charset="-122"/>
              </a:rPr>
              <a:t>因为作者选取的这三个事例从不同侧面集中表现了志愿军战士最</a:t>
            </a:r>
            <a:r>
              <a:rPr lang="zh-CN" altLang="en-US" sz="2400" b="1" dirty="0" smtClean="0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  <a:cs typeface="方正粗黑宋简体" panose="02000000000000000000" pitchFamily="2" charset="-122"/>
              </a:rPr>
              <a:t>本质</a:t>
            </a:r>
            <a:r>
              <a:rPr lang="zh-CN" altLang="en-US" sz="2400" b="1" dirty="0" smtClean="0">
                <a:latin typeface="方正粗黑宋简体" panose="02000000000000000000" pitchFamily="2" charset="-122"/>
                <a:ea typeface="方正粗黑宋简体" panose="02000000000000000000" pitchFamily="2" charset="-122"/>
                <a:cs typeface="方正粗黑宋简体" panose="02000000000000000000" pitchFamily="2" charset="-122"/>
              </a:rPr>
              <a:t>的思想情感。即</a:t>
            </a:r>
            <a:r>
              <a:rPr lang="zh-CN" altLang="en-US" sz="2400" b="1" dirty="0" smtClean="0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  <a:cs typeface="方正粗黑宋简体" panose="02000000000000000000" pitchFamily="2" charset="-122"/>
              </a:rPr>
              <a:t>对侵略者的恨，对朝鲜人民的爱，以及他们的苦乐观</a:t>
            </a:r>
            <a:r>
              <a:rPr lang="zh-CN" altLang="en-US" sz="2400" b="1" dirty="0" smtClean="0">
                <a:latin typeface="方正粗黑宋简体" panose="02000000000000000000" pitchFamily="2" charset="-122"/>
                <a:ea typeface="方正粗黑宋简体" panose="02000000000000000000" pitchFamily="2" charset="-122"/>
                <a:cs typeface="方正粗黑宋简体" panose="02000000000000000000" pitchFamily="2" charset="-122"/>
              </a:rPr>
              <a:t>，表现了</a:t>
            </a:r>
            <a:r>
              <a:rPr lang="zh-CN" altLang="en-US" sz="2400" b="1" dirty="0" smtClean="0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  <a:cs typeface="方正粗黑宋简体" panose="02000000000000000000" pitchFamily="2" charset="-122"/>
              </a:rPr>
              <a:t>志愿军战士的革命英雄主义精神，国际主义和爱国主义的精神</a:t>
            </a:r>
            <a:r>
              <a:rPr lang="zh-CN" altLang="en-US" sz="2400" b="1" dirty="0" smtClean="0">
                <a:latin typeface="方正粗黑宋简体" panose="02000000000000000000" pitchFamily="2" charset="-122"/>
                <a:ea typeface="方正粗黑宋简体" panose="02000000000000000000" pitchFamily="2" charset="-122"/>
                <a:cs typeface="方正粗黑宋简体" panose="02000000000000000000" pitchFamily="2" charset="-122"/>
              </a:rPr>
              <a:t>。三个典型事例中，有集体的，有个人的，有战斗场面，有战地日常生活，都是具有代表性、最能说明志愿军英雄本质的事例。三个事例从不同的角度揭示了“谁是最可爱的人”这一中心。</a:t>
            </a:r>
            <a:r>
              <a:rPr lang="zh-CN" altLang="en-US" sz="2400" b="1" dirty="0" smtClean="0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  <a:cs typeface="方正粗黑宋简体" panose="02000000000000000000" pitchFamily="2" charset="-122"/>
              </a:rPr>
              <a:t>围绕中心精心的多侧面、多角度的选取典型事例。这正是本文我们要学习的写作特点之一。</a:t>
            </a:r>
            <a:endParaRPr lang="zh-CN" altLang="en-US" sz="2400" b="1" dirty="0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  <a:cs typeface="方正粗黑宋简体" panose="02000000000000000000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/>
          <p:nvPr/>
        </p:nvSpPr>
        <p:spPr>
          <a:xfrm>
            <a:off x="244475" y="606215"/>
            <a:ext cx="90093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800" dirty="0" smtClean="0"/>
              <a:t>      </a:t>
            </a:r>
            <a:r>
              <a:rPr lang="zh-CN" altLang="en-US" sz="2800" b="1" dirty="0" smtClean="0"/>
              <a:t>  </a:t>
            </a:r>
            <a:endParaRPr lang="en-US" altLang="zh-CN" sz="2800" b="1" dirty="0" smtClean="0"/>
          </a:p>
          <a:p>
            <a:pPr algn="l"/>
            <a:r>
              <a:rPr lang="en-US" altLang="zh-CN" sz="2800" b="1" dirty="0" smtClean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    </a:t>
            </a:r>
            <a:r>
              <a:rPr lang="zh-CN" altLang="en-US" sz="2800" b="1" dirty="0" smtClean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通过</a:t>
            </a: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今天的学习，我们对抗美援朝有了初步的了解，我们明白了英勇的中国人民志愿军为了国家的和平，献出了宝贵的生命，他们是最可爱的人</a:t>
            </a:r>
            <a:r>
              <a:rPr lang="zh-CN" altLang="en-US" sz="2800" b="1" dirty="0" smtClean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。</a:t>
            </a:r>
            <a:endParaRPr lang="en-US" altLang="zh-CN" sz="2800" b="1" dirty="0" smtClean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algn="l"/>
            <a:r>
              <a:rPr lang="zh-CN" altLang="en-US" sz="2800" b="1" dirty="0" smtClean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    同时</a:t>
            </a:r>
            <a:r>
              <a:rPr lang="zh-CN" altLang="en-US" sz="2800" b="1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，在学习中我们还学会了如何围绕中心精心选材、巧妙组材。希望同学们用心体会，在以后的写作中把这些方法运用到自己的作文中去。</a:t>
            </a:r>
            <a:endParaRPr lang="zh-CN" altLang="en-US" sz="2800" b="1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3" name="五角星 2">
            <a:hlinkClick r:id="rId1" action="ppaction://hlinkfile"/>
          </p:cNvPr>
          <p:cNvSpPr/>
          <p:nvPr/>
        </p:nvSpPr>
        <p:spPr>
          <a:xfrm>
            <a:off x="7286644" y="3643320"/>
            <a:ext cx="1214446" cy="928694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57158" y="142858"/>
            <a:ext cx="20409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结语：</a:t>
            </a:r>
            <a:endParaRPr lang="zh-CN" altLang="en-US" sz="4800" b="1" dirty="0">
              <a:ln w="22225">
                <a:solidFill>
                  <a:schemeClr val="accent2"/>
                </a:solidFill>
                <a:prstDash val="solid"/>
              </a:ln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71472" y="2786064"/>
            <a:ext cx="82153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如今在和平的年代，我们要珍惜幸福生活的来之不易，刻苦学习，积极投身国家的建设，为实现中国梦而努力奋斗。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7158" y="142858"/>
            <a:ext cx="30139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+mn-ea"/>
              </a:rPr>
              <a:t>老师寄语：</a:t>
            </a:r>
            <a:endParaRPr lang="zh-CN" altLang="en-US" sz="4400" b="1" dirty="0">
              <a:ln w="22225">
                <a:solidFill>
                  <a:schemeClr val="accent2"/>
                </a:solidFill>
                <a:prstDash val="solid"/>
              </a:ln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1472" y="928676"/>
            <a:ext cx="807249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同学们，正是这样一批批前仆后继的战士当年抛头颅、洒热血，才换回了今天的山河无恙，繁华盛世，才有了我们今天安稳、幸福的生活。所以哪有什么岁月静好，只是有人替你负重前行。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1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、本课是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讲读课，安排两个课时。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2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、这节课讲的是第二课时，重点是让学生深入了解这三个事迹，以及事迹中所体现的精神品质，激发他们的爱国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情感。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3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、分析事迹时，让学生了解写事迹的方法。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grpSp>
        <p:nvGrpSpPr>
          <p:cNvPr id="13314" name="组合 338970"/>
          <p:cNvGrpSpPr/>
          <p:nvPr/>
        </p:nvGrpSpPr>
        <p:grpSpPr>
          <a:xfrm>
            <a:off x="245364" y="161663"/>
            <a:ext cx="2496884" cy="897990"/>
            <a:chOff x="1565" y="2005"/>
            <a:chExt cx="2911" cy="1125"/>
          </a:xfrm>
        </p:grpSpPr>
        <p:grpSp>
          <p:nvGrpSpPr>
            <p:cNvPr id="13315" name="组合 338961"/>
            <p:cNvGrpSpPr/>
            <p:nvPr/>
          </p:nvGrpSpPr>
          <p:grpSpPr>
            <a:xfrm>
              <a:off x="1565" y="2005"/>
              <a:ext cx="2911" cy="1012"/>
              <a:chOff x="720" y="1383"/>
              <a:chExt cx="4058" cy="489"/>
            </a:xfrm>
          </p:grpSpPr>
          <p:sp>
            <p:nvSpPr>
              <p:cNvPr id="19" name="圆角矩形 338962"/>
              <p:cNvSpPr>
                <a:spLocks noChangeArrowheads="1"/>
              </p:cNvSpPr>
              <p:nvPr/>
            </p:nvSpPr>
            <p:spPr bwMode="auto">
              <a:xfrm>
                <a:off x="720" y="1383"/>
                <a:ext cx="4058" cy="489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rgbClr val="009999"/>
                  </a:gs>
                  <a:gs pos="50000">
                    <a:srgbClr val="8CB01B"/>
                  </a:gs>
                  <a:gs pos="100000">
                    <a:srgbClr val="009999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grpSp>
            <p:nvGrpSpPr>
              <p:cNvPr id="13317" name="组合 338963"/>
              <p:cNvGrpSpPr/>
              <p:nvPr/>
            </p:nvGrpSpPr>
            <p:grpSpPr>
              <a:xfrm>
                <a:off x="730" y="1407"/>
                <a:ext cx="4043" cy="444"/>
                <a:chOff x="744" y="1407"/>
                <a:chExt cx="3988" cy="444"/>
              </a:xfrm>
            </p:grpSpPr>
            <p:sp>
              <p:nvSpPr>
                <p:cNvPr id="21" name="圆角矩形 338964"/>
                <p:cNvSpPr/>
                <p:nvPr/>
              </p:nvSpPr>
              <p:spPr>
                <a:xfrm>
                  <a:off x="744" y="1736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9999">
                        <a:alpha val="0"/>
                      </a:srgbClr>
                    </a:gs>
                    <a:gs pos="100000">
                      <a:srgbClr val="FFFFFF"/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/>
                <a:p>
                  <a:pPr lvl="0" algn="r" eaLnBrk="1" fontAlgn="base" hangingPunct="1"/>
                  <a:endParaRPr lang="zh-CN" altLang="en-US" sz="1350" strike="noStrike" noProof="1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2" name="圆角矩形 338965"/>
                <p:cNvSpPr/>
                <p:nvPr/>
              </p:nvSpPr>
              <p:spPr>
                <a:xfrm>
                  <a:off x="744" y="1407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009999">
                        <a:alpha val="0"/>
                      </a:srgbClr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/>
                <a:p>
                  <a:pPr lvl="0" algn="r" eaLnBrk="1" fontAlgn="base" hangingPunct="1"/>
                  <a:endParaRPr lang="zh-CN" altLang="en-US" sz="1350" strike="noStrike" noProof="1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pic>
          <p:nvPicPr>
            <p:cNvPr id="13320" name="图片 338967" descr="1"/>
            <p:cNvPicPr>
              <a:picLocks noChangeAspect="1"/>
            </p:cNvPicPr>
            <p:nvPr/>
          </p:nvPicPr>
          <p:blipFill>
            <a:blip r:embed="rId1">
              <a:lum bright="-6000" contrast="23999"/>
            </a:blip>
            <a:srcRect l="42606" t="64474" r="19473"/>
            <a:stretch>
              <a:fillRect/>
            </a:stretch>
          </p:blipFill>
          <p:spPr>
            <a:xfrm>
              <a:off x="1572" y="2194"/>
              <a:ext cx="590" cy="93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" name="内容占位符 2"/>
          <p:cNvSpPr>
            <a:spLocks noGrp="1"/>
          </p:cNvSpPr>
          <p:nvPr/>
        </p:nvSpPr>
        <p:spPr>
          <a:xfrm>
            <a:off x="827405" y="236220"/>
            <a:ext cx="1859280" cy="6597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b="1"/>
              <a:t>教学设想</a:t>
            </a:r>
            <a:endParaRPr lang="zh-CN" altLang="en-US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850" y="1851660"/>
            <a:ext cx="8263890" cy="1600835"/>
          </a:xfrm>
        </p:spPr>
        <p:txBody>
          <a:bodyPr/>
          <a:p>
            <a:pPr marL="0" indent="0">
              <a:buNone/>
            </a:pPr>
            <a:r>
              <a:rPr lang="zh-CN" altLang="en-US" b="1">
                <a:sym typeface="+mn-ea"/>
              </a:rPr>
              <a:t>查阅资料，分析文本，设计教学流程，包括</a:t>
            </a:r>
            <a:r>
              <a:rPr lang="zh-CN" altLang="en-US" b="1">
                <a:sym typeface="+mn-ea"/>
              </a:rPr>
              <a:t>图像，</a:t>
            </a:r>
            <a:r>
              <a:rPr lang="zh-CN" altLang="en-US" b="1">
                <a:sym typeface="+mn-ea"/>
              </a:rPr>
              <a:t>视频，过渡语</a:t>
            </a:r>
            <a:r>
              <a:rPr lang="zh-CN" altLang="en-US" b="1">
                <a:sym typeface="+mn-ea"/>
              </a:rPr>
              <a:t>等。</a:t>
            </a:r>
            <a:endParaRPr lang="zh-CN" altLang="en-US"/>
          </a:p>
        </p:txBody>
      </p:sp>
      <p:grpSp>
        <p:nvGrpSpPr>
          <p:cNvPr id="13314" name="组合 338970"/>
          <p:cNvGrpSpPr/>
          <p:nvPr/>
        </p:nvGrpSpPr>
        <p:grpSpPr>
          <a:xfrm>
            <a:off x="243459" y="161663"/>
            <a:ext cx="2496884" cy="897990"/>
            <a:chOff x="1565" y="2005"/>
            <a:chExt cx="2911" cy="1125"/>
          </a:xfrm>
        </p:grpSpPr>
        <p:grpSp>
          <p:nvGrpSpPr>
            <p:cNvPr id="13315" name="组合 338961"/>
            <p:cNvGrpSpPr/>
            <p:nvPr/>
          </p:nvGrpSpPr>
          <p:grpSpPr>
            <a:xfrm>
              <a:off x="1565" y="2005"/>
              <a:ext cx="2911" cy="1012"/>
              <a:chOff x="720" y="1383"/>
              <a:chExt cx="4058" cy="489"/>
            </a:xfrm>
          </p:grpSpPr>
          <p:sp>
            <p:nvSpPr>
              <p:cNvPr id="19" name="圆角矩形 338962"/>
              <p:cNvSpPr>
                <a:spLocks noChangeArrowheads="1"/>
              </p:cNvSpPr>
              <p:nvPr/>
            </p:nvSpPr>
            <p:spPr bwMode="auto">
              <a:xfrm>
                <a:off x="720" y="1383"/>
                <a:ext cx="4058" cy="489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rgbClr val="009999"/>
                  </a:gs>
                  <a:gs pos="50000">
                    <a:srgbClr val="8CB01B"/>
                  </a:gs>
                  <a:gs pos="100000">
                    <a:srgbClr val="009999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grpSp>
            <p:nvGrpSpPr>
              <p:cNvPr id="13317" name="组合 338963"/>
              <p:cNvGrpSpPr/>
              <p:nvPr/>
            </p:nvGrpSpPr>
            <p:grpSpPr>
              <a:xfrm>
                <a:off x="730" y="1407"/>
                <a:ext cx="4043" cy="444"/>
                <a:chOff x="744" y="1407"/>
                <a:chExt cx="3988" cy="444"/>
              </a:xfrm>
            </p:grpSpPr>
            <p:sp>
              <p:nvSpPr>
                <p:cNvPr id="21" name="圆角矩形 338964"/>
                <p:cNvSpPr/>
                <p:nvPr/>
              </p:nvSpPr>
              <p:spPr>
                <a:xfrm>
                  <a:off x="744" y="1736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9999">
                        <a:alpha val="0"/>
                      </a:srgbClr>
                    </a:gs>
                    <a:gs pos="100000">
                      <a:srgbClr val="FFFFFF"/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/>
                <a:p>
                  <a:pPr lvl="0" algn="r" eaLnBrk="1" fontAlgn="base" hangingPunct="1"/>
                  <a:endParaRPr lang="zh-CN" altLang="en-US" sz="1350" strike="noStrike" noProof="1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2" name="圆角矩形 338965"/>
                <p:cNvSpPr/>
                <p:nvPr/>
              </p:nvSpPr>
              <p:spPr>
                <a:xfrm>
                  <a:off x="744" y="1407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009999">
                        <a:alpha val="0"/>
                      </a:srgbClr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/>
                <a:p>
                  <a:pPr lvl="0" algn="r" eaLnBrk="1" fontAlgn="base" hangingPunct="1"/>
                  <a:endParaRPr lang="zh-CN" altLang="en-US" sz="1350" strike="noStrike" noProof="1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pic>
          <p:nvPicPr>
            <p:cNvPr id="13320" name="图片 338967" descr="1"/>
            <p:cNvPicPr>
              <a:picLocks noChangeAspect="1"/>
            </p:cNvPicPr>
            <p:nvPr/>
          </p:nvPicPr>
          <p:blipFill>
            <a:blip r:embed="rId1">
              <a:lum bright="-6000" contrast="23999"/>
            </a:blip>
            <a:srcRect l="42606" t="64474" r="19473"/>
            <a:stretch>
              <a:fillRect/>
            </a:stretch>
          </p:blipFill>
          <p:spPr>
            <a:xfrm>
              <a:off x="1572" y="2194"/>
              <a:ext cx="590" cy="93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" name="文本框 3"/>
          <p:cNvSpPr txBox="1"/>
          <p:nvPr/>
        </p:nvSpPr>
        <p:spPr>
          <a:xfrm>
            <a:off x="755650" y="312420"/>
            <a:ext cx="191579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indent="0">
              <a:buNone/>
            </a:pPr>
            <a:r>
              <a:rPr lang="zh-CN" altLang="en-US" sz="3200" b="1">
                <a:sym typeface="+mn-ea"/>
              </a:rPr>
              <a:t>课前准备</a:t>
            </a:r>
            <a:endParaRPr lang="zh-CN" altLang="en-US" sz="3200" b="1"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950" y="1203325"/>
            <a:ext cx="8877935" cy="2747645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1.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先用几张图片导入，明确学习目标；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2.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回顾第一课时所讲的内容后，开始边读边学习三个事例，讲课过程中培养学生提取信息的能力和欣赏文本的能力。在讲第一个事迹——松骨峰战斗时，插入了一个视频，让学生亲眼看看那些壮烈场景。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3.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课堂小结时，听了一首歌曲，结合现在的热映电影《长津湖》，激发学生的爱国热情，加深学生的学习感受。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grpSp>
        <p:nvGrpSpPr>
          <p:cNvPr id="13314" name="组合 338970"/>
          <p:cNvGrpSpPr/>
          <p:nvPr/>
        </p:nvGrpSpPr>
        <p:grpSpPr>
          <a:xfrm>
            <a:off x="243459" y="161663"/>
            <a:ext cx="2496884" cy="897990"/>
            <a:chOff x="1565" y="2005"/>
            <a:chExt cx="2911" cy="1125"/>
          </a:xfrm>
        </p:grpSpPr>
        <p:grpSp>
          <p:nvGrpSpPr>
            <p:cNvPr id="13315" name="组合 338961"/>
            <p:cNvGrpSpPr/>
            <p:nvPr/>
          </p:nvGrpSpPr>
          <p:grpSpPr>
            <a:xfrm>
              <a:off x="1565" y="2005"/>
              <a:ext cx="2911" cy="1012"/>
              <a:chOff x="720" y="1383"/>
              <a:chExt cx="4058" cy="489"/>
            </a:xfrm>
          </p:grpSpPr>
          <p:sp>
            <p:nvSpPr>
              <p:cNvPr id="19" name="圆角矩形 338962"/>
              <p:cNvSpPr>
                <a:spLocks noChangeArrowheads="1"/>
              </p:cNvSpPr>
              <p:nvPr/>
            </p:nvSpPr>
            <p:spPr bwMode="auto">
              <a:xfrm>
                <a:off x="720" y="1383"/>
                <a:ext cx="4058" cy="489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rgbClr val="009999"/>
                  </a:gs>
                  <a:gs pos="50000">
                    <a:srgbClr val="8CB01B"/>
                  </a:gs>
                  <a:gs pos="100000">
                    <a:srgbClr val="009999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grpSp>
            <p:nvGrpSpPr>
              <p:cNvPr id="13317" name="组合 338963"/>
              <p:cNvGrpSpPr/>
              <p:nvPr/>
            </p:nvGrpSpPr>
            <p:grpSpPr>
              <a:xfrm>
                <a:off x="730" y="1407"/>
                <a:ext cx="4043" cy="444"/>
                <a:chOff x="744" y="1407"/>
                <a:chExt cx="3988" cy="444"/>
              </a:xfrm>
            </p:grpSpPr>
            <p:sp>
              <p:nvSpPr>
                <p:cNvPr id="21" name="圆角矩形 338964"/>
                <p:cNvSpPr/>
                <p:nvPr/>
              </p:nvSpPr>
              <p:spPr>
                <a:xfrm>
                  <a:off x="744" y="1736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9999">
                        <a:alpha val="0"/>
                      </a:srgbClr>
                    </a:gs>
                    <a:gs pos="100000">
                      <a:srgbClr val="FFFFFF"/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/>
                <a:p>
                  <a:pPr lvl="0" algn="r" eaLnBrk="1" fontAlgn="base" hangingPunct="1"/>
                  <a:endParaRPr lang="zh-CN" altLang="en-US" sz="1350" strike="noStrike" noProof="1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2" name="圆角矩形 338965"/>
                <p:cNvSpPr/>
                <p:nvPr/>
              </p:nvSpPr>
              <p:spPr>
                <a:xfrm>
                  <a:off x="744" y="1407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009999">
                        <a:alpha val="0"/>
                      </a:srgbClr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/>
                <a:p>
                  <a:pPr lvl="0" algn="r" eaLnBrk="1" fontAlgn="base" hangingPunct="1"/>
                  <a:endParaRPr lang="zh-CN" altLang="en-US" sz="1350" strike="noStrike" noProof="1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pic>
          <p:nvPicPr>
            <p:cNvPr id="13320" name="图片 338967" descr="1"/>
            <p:cNvPicPr>
              <a:picLocks noChangeAspect="1"/>
            </p:cNvPicPr>
            <p:nvPr/>
          </p:nvPicPr>
          <p:blipFill>
            <a:blip r:embed="rId1">
              <a:lum bright="-6000" contrast="23999"/>
            </a:blip>
            <a:srcRect l="42606" t="64474" r="19473"/>
            <a:stretch>
              <a:fillRect/>
            </a:stretch>
          </p:blipFill>
          <p:spPr>
            <a:xfrm>
              <a:off x="1572" y="2194"/>
              <a:ext cx="590" cy="93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05" y="237490"/>
            <a:ext cx="2170430" cy="656590"/>
          </a:xfrm>
        </p:spPr>
        <p:txBody>
          <a:bodyPr/>
          <a:p>
            <a:r>
              <a:rPr lang="zh-CN" altLang="en-US" sz="3600" b="1"/>
              <a:t>整体思路</a:t>
            </a:r>
            <a:endParaRPr lang="zh-CN" altLang="en-US" sz="36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0" descr="图片1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-71456"/>
            <a:ext cx="9144000" cy="5720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图片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27176" y="-92546"/>
            <a:ext cx="7416824" cy="5236046"/>
          </a:xfrm>
          <a:prstGeom prst="rect">
            <a:avLst/>
          </a:prstGeom>
        </p:spPr>
      </p:pic>
      <p:pic>
        <p:nvPicPr>
          <p:cNvPr id="7" name="图片 6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92546"/>
            <a:ext cx="5715000" cy="4533900"/>
          </a:xfrm>
          <a:prstGeom prst="rect">
            <a:avLst/>
          </a:prstGeom>
        </p:spPr>
      </p:pic>
      <p:pic>
        <p:nvPicPr>
          <p:cNvPr id="8" name="图片 7" descr="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23084" y="0"/>
            <a:ext cx="6898315" cy="5143500"/>
          </a:xfrm>
          <a:prstGeom prst="rect">
            <a:avLst/>
          </a:prstGeom>
        </p:spPr>
      </p:pic>
      <p:grpSp>
        <p:nvGrpSpPr>
          <p:cNvPr id="13314" name="组合 338970"/>
          <p:cNvGrpSpPr/>
          <p:nvPr/>
        </p:nvGrpSpPr>
        <p:grpSpPr>
          <a:xfrm>
            <a:off x="85725" y="-39370"/>
            <a:ext cx="2496820" cy="762635"/>
            <a:chOff x="1565" y="2005"/>
            <a:chExt cx="2911" cy="1125"/>
          </a:xfrm>
        </p:grpSpPr>
        <p:grpSp>
          <p:nvGrpSpPr>
            <p:cNvPr id="13315" name="组合 338961"/>
            <p:cNvGrpSpPr/>
            <p:nvPr/>
          </p:nvGrpSpPr>
          <p:grpSpPr>
            <a:xfrm>
              <a:off x="1565" y="2005"/>
              <a:ext cx="2911" cy="1012"/>
              <a:chOff x="720" y="1383"/>
              <a:chExt cx="4058" cy="489"/>
            </a:xfrm>
          </p:grpSpPr>
          <p:sp>
            <p:nvSpPr>
              <p:cNvPr id="19" name="圆角矩形 338962"/>
              <p:cNvSpPr>
                <a:spLocks noChangeArrowheads="1"/>
              </p:cNvSpPr>
              <p:nvPr/>
            </p:nvSpPr>
            <p:spPr bwMode="auto">
              <a:xfrm>
                <a:off x="720" y="1383"/>
                <a:ext cx="4058" cy="489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rgbClr val="009999"/>
                  </a:gs>
                  <a:gs pos="50000">
                    <a:srgbClr val="8CB01B"/>
                  </a:gs>
                  <a:gs pos="100000">
                    <a:srgbClr val="009999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grpSp>
            <p:nvGrpSpPr>
              <p:cNvPr id="13317" name="组合 338963"/>
              <p:cNvGrpSpPr/>
              <p:nvPr/>
            </p:nvGrpSpPr>
            <p:grpSpPr>
              <a:xfrm>
                <a:off x="730" y="1407"/>
                <a:ext cx="4043" cy="444"/>
                <a:chOff x="744" y="1407"/>
                <a:chExt cx="3988" cy="444"/>
              </a:xfrm>
            </p:grpSpPr>
            <p:sp>
              <p:nvSpPr>
                <p:cNvPr id="21" name="圆角矩形 338964"/>
                <p:cNvSpPr/>
                <p:nvPr/>
              </p:nvSpPr>
              <p:spPr>
                <a:xfrm>
                  <a:off x="744" y="1736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9999">
                        <a:alpha val="0"/>
                      </a:srgbClr>
                    </a:gs>
                    <a:gs pos="100000">
                      <a:srgbClr val="FFFFFF"/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/>
                <a:p>
                  <a:pPr lvl="0" algn="r" eaLnBrk="1" fontAlgn="base" hangingPunct="1"/>
                  <a:endParaRPr lang="zh-CN" altLang="en-US" sz="1350" strike="noStrike" noProof="1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2" name="圆角矩形 338965"/>
                <p:cNvSpPr/>
                <p:nvPr/>
              </p:nvSpPr>
              <p:spPr>
                <a:xfrm>
                  <a:off x="744" y="1407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009999">
                        <a:alpha val="0"/>
                      </a:srgbClr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/>
                <a:p>
                  <a:pPr lvl="0" algn="r" eaLnBrk="1" fontAlgn="base" hangingPunct="1"/>
                  <a:endParaRPr lang="zh-CN" altLang="en-US" sz="1350" strike="noStrike" noProof="1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pic>
          <p:nvPicPr>
            <p:cNvPr id="13320" name="图片 338967" descr="1"/>
            <p:cNvPicPr>
              <a:picLocks noChangeAspect="1"/>
            </p:cNvPicPr>
            <p:nvPr/>
          </p:nvPicPr>
          <p:blipFill>
            <a:blip r:embed="rId5">
              <a:lum bright="-6000" contrast="23999"/>
            </a:blip>
            <a:srcRect l="42606" t="64474" r="19473"/>
            <a:stretch>
              <a:fillRect/>
            </a:stretch>
          </p:blipFill>
          <p:spPr>
            <a:xfrm>
              <a:off x="1572" y="2194"/>
              <a:ext cx="590" cy="93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" name="文本框 1"/>
          <p:cNvSpPr txBox="1"/>
          <p:nvPr/>
        </p:nvSpPr>
        <p:spPr>
          <a:xfrm>
            <a:off x="683895" y="73025"/>
            <a:ext cx="181610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3200" b="1"/>
              <a:t>教学过程</a:t>
            </a:r>
            <a:endParaRPr lang="zh-CN" alt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406" y="910817"/>
            <a:ext cx="7772400" cy="1102519"/>
          </a:xfrm>
        </p:spPr>
        <p:txBody>
          <a:bodyPr/>
          <a:lstStyle/>
          <a:p>
            <a:r>
              <a:rPr lang="en-US" altLang="zh-CN" sz="4800" b="1" dirty="0" smtClean="0"/>
              <a:t>7</a:t>
            </a:r>
            <a:r>
              <a:rPr lang="zh-CN" altLang="en-US" sz="4800" b="1" dirty="0" smtClean="0"/>
              <a:t>、谁是最可爱的人</a:t>
            </a:r>
            <a:endParaRPr lang="zh-CN" altLang="en-US" sz="48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243955" y="3075305"/>
            <a:ext cx="159956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1A01AF"/>
                </a:solidFill>
              </a:rPr>
              <a:t>魏</a:t>
            </a:r>
            <a:r>
              <a:rPr lang="en-US" altLang="zh-CN" sz="4000" b="1" dirty="0" smtClean="0">
                <a:solidFill>
                  <a:srgbClr val="1A01AF"/>
                </a:solidFill>
              </a:rPr>
              <a:t>   </a:t>
            </a:r>
            <a:r>
              <a:rPr lang="zh-CN" altLang="en-US" sz="4000" b="1" dirty="0" smtClean="0">
                <a:solidFill>
                  <a:srgbClr val="1A01AF"/>
                </a:solidFill>
              </a:rPr>
              <a:t>巍</a:t>
            </a:r>
            <a:endParaRPr lang="zh-CN" altLang="en-US" sz="4000" b="1" dirty="0" smtClean="0">
              <a:solidFill>
                <a:srgbClr val="1A01A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4012" y="2067555"/>
            <a:ext cx="2286016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/>
              <a:t>第二课时</a:t>
            </a:r>
            <a:endParaRPr lang="zh-CN" altLang="en-U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406" y="267881"/>
            <a:ext cx="8229600" cy="85725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1A01AF"/>
                </a:solidFill>
              </a:rPr>
              <a:t>学习目标</a:t>
            </a:r>
            <a:endParaRPr lang="zh-CN" altLang="en-US" b="1" dirty="0">
              <a:solidFill>
                <a:srgbClr val="1A01A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1285866"/>
            <a:ext cx="74295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、了解志愿军战士的英雄事迹，理解他    们的崇高品质，继承和发扬他们的精神。</a:t>
            </a:r>
            <a:endParaRPr lang="en-US" altLang="zh-CN" sz="32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、学习抓住典型事例，精当选材的写法。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406" y="71420"/>
            <a:ext cx="2214578" cy="642942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solidFill>
                  <a:srgbClr val="1A01A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上节回顾</a:t>
            </a:r>
            <a:r>
              <a:rPr lang="zh-CN" altLang="en-US" sz="3200" b="1" dirty="0" smtClean="0">
                <a:solidFill>
                  <a:srgbClr val="1A01AF"/>
                </a:solidFill>
              </a:rPr>
              <a:t>：</a:t>
            </a:r>
            <a:endParaRPr lang="zh-CN" altLang="en-US" sz="3200" b="1" dirty="0">
              <a:solidFill>
                <a:srgbClr val="1A01AF"/>
              </a:solidFill>
            </a:endParaRPr>
          </a:p>
        </p:txBody>
      </p:sp>
      <p:sp>
        <p:nvSpPr>
          <p:cNvPr id="5" name="TextBox 2"/>
          <p:cNvSpPr txBox="1"/>
          <p:nvPr/>
        </p:nvSpPr>
        <p:spPr>
          <a:xfrm>
            <a:off x="563564" y="642924"/>
            <a:ext cx="8300670" cy="2246769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Tx/>
            </a:pP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、谁是我们最可爱的人？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buFontTx/>
            </a:pPr>
            <a:endParaRPr lang="en-US" altLang="zh-CN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buFontTx/>
            </a:pP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、作者从那几个方面赞誉我们最可爱的人？</a:t>
            </a:r>
            <a:endParaRPr lang="en-US" altLang="zh-CN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buFontTx/>
            </a:pPr>
            <a:endParaRPr lang="en-US" altLang="zh-CN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buFontTx/>
            </a:pP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、作者用哪三个事例来展示战士们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是最可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爱的人？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6" name="文本框 1"/>
          <p:cNvSpPr txBox="1"/>
          <p:nvPr/>
        </p:nvSpPr>
        <p:spPr>
          <a:xfrm>
            <a:off x="1214414" y="1071552"/>
            <a:ext cx="220472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楷体" panose="02010609060101010101" pitchFamily="49" charset="-122"/>
                <a:sym typeface="+mn-ea"/>
              </a:rPr>
              <a:t>我们的战士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7" name="文本框 2"/>
          <p:cNvSpPr txBox="1"/>
          <p:nvPr/>
        </p:nvSpPr>
        <p:spPr>
          <a:xfrm>
            <a:off x="1214414" y="1928808"/>
            <a:ext cx="4380865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楷体" panose="02010609060101010101" pitchFamily="49" charset="-122"/>
                <a:sym typeface="+mn-ea"/>
              </a:rPr>
              <a:t>品质、意志、气质、胸怀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8" name="文本框 3"/>
          <p:cNvSpPr txBox="1"/>
          <p:nvPr/>
        </p:nvSpPr>
        <p:spPr>
          <a:xfrm>
            <a:off x="1175395" y="2786064"/>
            <a:ext cx="4825365" cy="164352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 defTabSz="1088390" fontAlgn="auto">
              <a:lnSpc>
                <a:spcPct val="12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楷体" panose="02010609060101010101" pitchFamily="49" charset="-122"/>
                <a:sym typeface="+mn-ea"/>
              </a:rPr>
              <a:t>松骨峰战斗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 algn="l" defTabSz="1088390" fontAlgn="auto">
              <a:lnSpc>
                <a:spcPct val="12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楷体" panose="02010609060101010101" pitchFamily="49" charset="-122"/>
                <a:sym typeface="+mn-ea"/>
              </a:rPr>
              <a:t>马玉祥救朝鲜儿童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楷体" panose="02010609060101010101" pitchFamily="49" charset="-122"/>
            </a:endParaRPr>
          </a:p>
          <a:p>
            <a:pPr algn="l" defTabSz="1088390" fontAlgn="auto">
              <a:lnSpc>
                <a:spcPct val="12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楷体" panose="02010609060101010101" pitchFamily="49" charset="-122"/>
                <a:sym typeface="+mn-ea"/>
              </a:rPr>
              <a:t>在防空洞与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楷体" panose="02010609060101010101" pitchFamily="49" charset="-122"/>
                <a:sym typeface="+mn-ea"/>
              </a:rPr>
              <a:t>吃雪战士的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楷体" panose="02010609060101010101" pitchFamily="49" charset="-122"/>
                <a:sym typeface="+mn-ea"/>
              </a:rPr>
              <a:t>谈话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2358</Words>
  <Application>WPS 演示</Application>
  <PresentationFormat>全屏显示(16:9)</PresentationFormat>
  <Paragraphs>231</Paragraphs>
  <Slides>22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4" baseType="lpstr">
      <vt:lpstr>Arial</vt:lpstr>
      <vt:lpstr>宋体</vt:lpstr>
      <vt:lpstr>Wingdings</vt:lpstr>
      <vt:lpstr>黑体</vt:lpstr>
      <vt:lpstr>楷体</vt:lpstr>
      <vt:lpstr>Calibri</vt:lpstr>
      <vt:lpstr>微软雅黑</vt:lpstr>
      <vt:lpstr>Arial Unicode MS</vt:lpstr>
      <vt:lpstr>华文新魏</vt:lpstr>
      <vt:lpstr>方正粗黑宋简体</vt:lpstr>
      <vt:lpstr>Office 主题</vt:lpstr>
      <vt:lpstr>PBrush</vt:lpstr>
      <vt:lpstr>《谁是最可爱的人》说课稿</vt:lpstr>
      <vt:lpstr>PowerPoint 演示文稿</vt:lpstr>
      <vt:lpstr>PowerPoint 演示文稿</vt:lpstr>
      <vt:lpstr>PowerPoint 演示文稿</vt:lpstr>
      <vt:lpstr>整体思路</vt:lpstr>
      <vt:lpstr>PowerPoint 演示文稿</vt:lpstr>
      <vt:lpstr>7、谁是最可爱的人</vt:lpstr>
      <vt:lpstr>学习目标</vt:lpstr>
      <vt:lpstr>上节回顾：</vt:lpstr>
      <vt:lpstr>PowerPoint 演示文稿</vt:lpstr>
      <vt:lpstr>指出本段所写事件的要素</vt:lpstr>
      <vt:lpstr>用一个词概括松骨峰战斗特点（从文中找出）</vt:lpstr>
      <vt:lpstr>PowerPoint 演示文稿</vt:lpstr>
      <vt:lpstr>㈡阅读马玉祥“火中救朝鲜儿童”部分</vt:lpstr>
      <vt:lpstr>本段动作描写具体生动，请找出这些动词，读一读。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7、谁是最可爱的人</dc:title>
  <dc:creator>Administrator</dc:creator>
  <cp:lastModifiedBy>y</cp:lastModifiedBy>
  <cp:revision>132</cp:revision>
  <dcterms:created xsi:type="dcterms:W3CDTF">2021-10-14T03:04:00Z</dcterms:created>
  <dcterms:modified xsi:type="dcterms:W3CDTF">2021-12-23T13:11:17Z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317767EF5026429781DF6D217A1D4059</vt:lpwstr>
  </property>
  <property fmtid="{D5CDD505-2E9C-101B-9397-08002B2CF9AE}" pid="3" name="KSOProductBuildVer">
    <vt:lpwstr>2052-11.1.0.10938</vt:lpwstr>
  </property>
</Properties>
</file>