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7"/>
  </p:handoutMasterIdLst>
  <p:sldIdLst>
    <p:sldId id="256" r:id="rId4"/>
    <p:sldId id="326" r:id="rId6"/>
    <p:sldId id="349" r:id="rId7"/>
    <p:sldId id="357" r:id="rId8"/>
    <p:sldId id="356" r:id="rId9"/>
    <p:sldId id="348" r:id="rId10"/>
    <p:sldId id="350" r:id="rId11"/>
    <p:sldId id="351" r:id="rId12"/>
    <p:sldId id="364" r:id="rId13"/>
    <p:sldId id="365" r:id="rId14"/>
    <p:sldId id="306" r:id="rId15"/>
    <p:sldId id="30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AAF"/>
    <a:srgbClr val="313866"/>
    <a:srgbClr val="139A4B"/>
    <a:srgbClr val="2E386C"/>
    <a:srgbClr val="119C49"/>
    <a:srgbClr val="DCDCDC"/>
    <a:srgbClr val="F0F0F0"/>
    <a:srgbClr val="E6E6E6"/>
    <a:srgbClr val="C8C8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我爱数学！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2021年10月10日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我爱数学！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2021年10月10日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1.5.2 乘方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925" y="3566160"/>
            <a:ext cx="8599170" cy="951230"/>
          </a:xfrm>
        </p:spPr>
        <p:txBody>
          <a:bodyPr lIns="101600" tIns="38100" rIns="76200" bIns="38100">
            <a:no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5400" b="0" u="none" strike="noStrike" kern="1200" cap="none" spc="20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梁爽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组合 2"/>
          <p:cNvGrpSpPr/>
          <p:nvPr userDrawn="1"/>
        </p:nvGrpSpPr>
        <p:grpSpPr>
          <a:xfrm>
            <a:off x="0" y="0"/>
            <a:ext cx="12192000" cy="6885517"/>
            <a:chOff x="89210" y="156090"/>
            <a:chExt cx="12032165" cy="6601574"/>
          </a:xfrm>
        </p:grpSpPr>
        <p:sp>
          <p:nvSpPr>
            <p:cNvPr id="4" name="矩形 3"/>
            <p:cNvSpPr/>
            <p:nvPr/>
          </p:nvSpPr>
          <p:spPr>
            <a:xfrm>
              <a:off x="346148" y="156090"/>
              <a:ext cx="11518291" cy="657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pic>
          <p:nvPicPr>
            <p:cNvPr id="2056" name="图片 4" descr="图片包含 事情&#10;&#10;已生成高可信度的说明"/>
            <p:cNvPicPr>
              <a:picLocks noChangeAspect="1"/>
            </p:cNvPicPr>
            <p:nvPr/>
          </p:nvPicPr>
          <p:blipFill>
            <a:blip r:embed="rId2"/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5" descr="图片包含 事情&#10;&#10;已生成高可信度的说明"/>
            <p:cNvPicPr>
              <a:picLocks noChangeAspect="1"/>
            </p:cNvPicPr>
            <p:nvPr/>
          </p:nvPicPr>
          <p:blipFill>
            <a:blip r:embed="rId2"/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 l="14872" t="20466"/>
          <a:stretch>
            <a:fillRect/>
          </a:stretch>
        </p:blipFill>
        <p:spPr>
          <a:xfrm rot="11424345">
            <a:off x="10688941" y="5521589"/>
            <a:ext cx="1598027" cy="1493003"/>
          </a:xfrm>
          <a:custGeom>
            <a:avLst/>
            <a:gdLst>
              <a:gd name="connsiteX0" fmla="*/ 745071 w 1198520"/>
              <a:gd name="connsiteY0" fmla="*/ 1119753 h 1119753"/>
              <a:gd name="connsiteX1" fmla="*/ 165212 w 1198520"/>
              <a:gd name="connsiteY1" fmla="*/ 1119753 h 1119753"/>
              <a:gd name="connsiteX2" fmla="*/ 0 w 1198520"/>
              <a:gd name="connsiteY2" fmla="*/ 220094 h 1119753"/>
              <a:gd name="connsiteX3" fmla="*/ 1198520 w 1198520"/>
              <a:gd name="connsiteY3" fmla="*/ 0 h 1119753"/>
              <a:gd name="connsiteX4" fmla="*/ 1198520 w 1198520"/>
              <a:gd name="connsiteY4" fmla="*/ 517119 h 1119753"/>
              <a:gd name="connsiteX5" fmla="*/ 1195549 w 1198520"/>
              <a:gd name="connsiteY5" fmla="*/ 515432 h 1119753"/>
              <a:gd name="connsiteX6" fmla="*/ 852887 w 1198520"/>
              <a:gd name="connsiteY6" fmla="*/ 481862 h 1119753"/>
              <a:gd name="connsiteX7" fmla="*/ 451060 w 1198520"/>
              <a:gd name="connsiteY7" fmla="*/ 885108 h 1119753"/>
              <a:gd name="connsiteX8" fmla="*/ 702557 w 1198520"/>
              <a:gd name="connsiteY8" fmla="*/ 1112112 h 1119753"/>
              <a:gd name="connsiteX9" fmla="*/ 1198520 w 1198520"/>
              <a:gd name="connsiteY9" fmla="*/ 1119753 h 1119753"/>
              <a:gd name="connsiteX10" fmla="*/ 965694 w 1198520"/>
              <a:gd name="connsiteY10" fmla="*/ 1119753 h 1119753"/>
              <a:gd name="connsiteX11" fmla="*/ 969941 w 1198520"/>
              <a:gd name="connsiteY11" fmla="*/ 1119276 h 1119753"/>
              <a:gd name="connsiteX12" fmla="*/ 1144532 w 1198520"/>
              <a:gd name="connsiteY12" fmla="*/ 1061324 h 1119753"/>
              <a:gd name="connsiteX13" fmla="*/ 1198520 w 1198520"/>
              <a:gd name="connsiteY13" fmla="*/ 1028884 h 11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8520" h="1119753">
                <a:moveTo>
                  <a:pt x="745071" y="1119753"/>
                </a:moveTo>
                <a:lnTo>
                  <a:pt x="165212" y="1119753"/>
                </a:lnTo>
                <a:lnTo>
                  <a:pt x="0" y="220094"/>
                </a:lnTo>
                <a:lnTo>
                  <a:pt x="1198520" y="0"/>
                </a:lnTo>
                <a:lnTo>
                  <a:pt x="1198520" y="517119"/>
                </a:lnTo>
                <a:lnTo>
                  <a:pt x="1195549" y="515432"/>
                </a:lnTo>
                <a:cubicBezTo>
                  <a:pt x="1101650" y="473055"/>
                  <a:pt x="980010" y="458518"/>
                  <a:pt x="852887" y="481862"/>
                </a:cubicBezTo>
                <a:cubicBezTo>
                  <a:pt x="598641" y="528552"/>
                  <a:pt x="418736" y="709091"/>
                  <a:pt x="451060" y="885108"/>
                </a:cubicBezTo>
                <a:cubicBezTo>
                  <a:pt x="471262" y="995118"/>
                  <a:pt x="569584" y="1077325"/>
                  <a:pt x="702557" y="1112112"/>
                </a:cubicBezTo>
                <a:close/>
                <a:moveTo>
                  <a:pt x="1198520" y="1119753"/>
                </a:moveTo>
                <a:lnTo>
                  <a:pt x="965694" y="1119753"/>
                </a:lnTo>
                <a:lnTo>
                  <a:pt x="969941" y="1119276"/>
                </a:lnTo>
                <a:cubicBezTo>
                  <a:pt x="1033502" y="1107603"/>
                  <a:pt x="1092417" y="1087565"/>
                  <a:pt x="1144532" y="1061324"/>
                </a:cubicBezTo>
                <a:lnTo>
                  <a:pt x="1198520" y="1028884"/>
                </a:lnTo>
                <a:close/>
              </a:path>
            </a:pathLst>
          </a:custGeom>
        </p:spPr>
      </p:pic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484" y="50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7367" y="0"/>
            <a:ext cx="1805517" cy="9609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jpe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23.xml"/><Relationship Id="rId17" Type="http://schemas.openxmlformats.org/officeDocument/2006/relationships/image" Target="../media/image6.png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七年级数学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微信图片_2021101416381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515600" y="0"/>
            <a:ext cx="1676400" cy="16764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48590" y="6336030"/>
            <a:ext cx="12489815" cy="539115"/>
          </a:xfrm>
          <a:prstGeom prst="rect">
            <a:avLst/>
          </a:prstGeom>
          <a:solidFill>
            <a:srgbClr val="31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28270" y="6080125"/>
            <a:ext cx="12769215" cy="269875"/>
          </a:xfrm>
          <a:prstGeom prst="rect">
            <a:avLst/>
          </a:prstGeom>
          <a:solidFill>
            <a:srgbClr val="237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128270" y="5924550"/>
            <a:ext cx="12489180" cy="155575"/>
          </a:xfrm>
          <a:prstGeom prst="rect">
            <a:avLst/>
          </a:prstGeom>
          <a:solidFill>
            <a:srgbClr val="11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544320" y="627380"/>
            <a:ext cx="8392795" cy="5174615"/>
          </a:xfrm>
          <a:prstGeom prst="rect">
            <a:avLst/>
          </a:prstGeom>
          <a:ln>
            <a:solidFill>
              <a:srgbClr val="119C4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233045" y="6062345"/>
            <a:ext cx="12693650" cy="3365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71120" y="6315075"/>
            <a:ext cx="12369800" cy="73914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51435" y="-35560"/>
            <a:ext cx="12584430" cy="7727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254000" y="737235"/>
            <a:ext cx="12445365" cy="2381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图片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60990" y="-35560"/>
            <a:ext cx="1731010" cy="173101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29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30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7457" y="2576216"/>
            <a:ext cx="10852237" cy="899167"/>
          </a:xfrm>
        </p:spPr>
        <p:txBody>
          <a:bodyPr/>
          <a:lstStyle/>
          <a:p>
            <a:r>
              <a:rPr lang="zh-CN" altLang="zh-CN"/>
              <a:t>如何列方程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effectLst/>
              </a:rPr>
              <a:t>梁爽</a:t>
            </a:r>
            <a:endParaRPr lang="zh-CN" altLang="en-US" b="1"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870" y="1601470"/>
            <a:ext cx="9271635" cy="3204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889760" y="2337435"/>
            <a:ext cx="743966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freezing" dir="t">
                <a:rot lat="0" lon="0" rev="0"/>
              </a:lightRig>
            </a:scene3d>
            <a:sp3d contourW="6350"/>
          </a:bodyPr>
          <a:p>
            <a:pPr algn="ctr"/>
            <a:r>
              <a:rPr lang="zh-CN" altLang="en-US" sz="9600">
                <a:ln w="28575" cap="rnd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63500" dir="1800000" algn="bl" rotWithShape="0">
                    <a:prstClr val="black">
                      <a:alpha val="40000"/>
                    </a:prstClr>
                  </a:outerShdw>
                </a:effectLst>
                <a:latin typeface="汉仪新蒂黑板报体底字" charset="0"/>
                <a:ea typeface="汉仪新蒂黑板报体底字" charset="0"/>
              </a:rPr>
              <a:t>收获</a:t>
            </a:r>
            <a:endParaRPr lang="zh-CN" altLang="en-US" sz="9600">
              <a:ln w="28575" cap="rnd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63500" dir="1800000" algn="bl" rotWithShape="0">
                  <a:prstClr val="black">
                    <a:alpha val="40000"/>
                  </a:prstClr>
                </a:outerShdw>
              </a:effectLst>
              <a:latin typeface="汉仪新蒂黑板报体底字" charset="0"/>
              <a:ea typeface="汉仪新蒂黑板报体底字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889760" y="2337435"/>
            <a:ext cx="743966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freezing" dir="t">
                <a:rot lat="0" lon="0" rev="0"/>
              </a:lightRig>
            </a:scene3d>
            <a:sp3d contourW="6350"/>
          </a:bodyPr>
          <a:p>
            <a:pPr algn="ctr"/>
            <a:r>
              <a:rPr lang="en-US" altLang="zh-CN" sz="9600">
                <a:ln w="28575" cap="rnd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63500" dir="1800000" algn="bl" rotWithShape="0">
                    <a:prstClr val="black">
                      <a:alpha val="40000"/>
                    </a:prstClr>
                  </a:outerShdw>
                </a:effectLst>
                <a:latin typeface="汉仪新蒂黑板报体底字" charset="0"/>
                <a:ea typeface="汉仪新蒂黑板报体底字" charset="0"/>
              </a:rPr>
              <a:t>THANK YOU!</a:t>
            </a:r>
            <a:endParaRPr lang="en-US" altLang="zh-CN" sz="9600">
              <a:ln w="28575" cap="rnd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63500" dir="1800000" algn="bl" rotWithShape="0">
                  <a:prstClr val="black">
                    <a:alpha val="40000"/>
                  </a:prstClr>
                </a:outerShdw>
              </a:effectLst>
              <a:latin typeface="汉仪新蒂黑板报体底字" charset="0"/>
              <a:ea typeface="汉仪新蒂黑板报体底字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7035" y="1274445"/>
            <a:ext cx="8804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n-ea"/>
                <a:cs typeface="+mn-ea"/>
              </a:rPr>
              <a:t>如何列方程：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+mn-ea"/>
                <a:cs typeface="+mn-ea"/>
              </a:rPr>
              <a:t>①比</a:t>
            </a:r>
            <a:r>
              <a:rPr lang="en-US" altLang="zh-CN" sz="2800" b="1">
                <a:latin typeface="+mn-ea"/>
                <a:cs typeface="+mn-ea"/>
              </a:rPr>
              <a:t>......</a:t>
            </a:r>
            <a:r>
              <a:rPr lang="zh-CN" altLang="en-US" sz="2800" b="1">
                <a:latin typeface="+mn-ea"/>
                <a:cs typeface="+mn-ea"/>
              </a:rPr>
              <a:t>多</a:t>
            </a:r>
            <a:r>
              <a:rPr lang="en-US" altLang="zh-CN" sz="2800" b="1">
                <a:latin typeface="+mn-ea"/>
                <a:cs typeface="+mn-ea"/>
              </a:rPr>
              <a:t>/</a:t>
            </a:r>
            <a:r>
              <a:rPr lang="zh-CN" altLang="en-US" sz="2800" b="1">
                <a:latin typeface="+mn-ea"/>
                <a:cs typeface="+mn-ea"/>
              </a:rPr>
              <a:t>少：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4200" y="2680335"/>
            <a:ext cx="11085830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一辆客车和一辆卡车同时从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A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地出发沿同一公路同方向行驶，客车的行驶速度是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70 km/h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，卡车的行驶速度是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60 km/h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客车比卡车早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h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经过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地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. A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800" b="1" kern="1200" cap="none" spc="0" normalizeH="0" baseline="0" noProof="0" dirty="0">
                <a:latin typeface="+mn-lt"/>
                <a:ea typeface="+mn-ea"/>
                <a:cs typeface="+mn-cs"/>
              </a:rPr>
              <a:t>两地间的路程是多少？</a:t>
            </a:r>
            <a:endParaRPr kumimoji="0" lang="zh-CN" altLang="en-US" sz="2800" b="1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035" y="4584700"/>
            <a:ext cx="112629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某校女生占全体学生人数的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比男生多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，这个学校有多少学生？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7035" y="1274445"/>
            <a:ext cx="8804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n-ea"/>
                <a:cs typeface="+mn-ea"/>
              </a:rPr>
              <a:t>如何列方程：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Calibri" panose="020F0502020204030204" charset="0"/>
                <a:cs typeface="+mn-ea"/>
              </a:rPr>
              <a:t>②</a:t>
            </a:r>
            <a:r>
              <a:rPr lang="en-US" sz="2800" b="1">
                <a:latin typeface="+mn-ea"/>
                <a:cs typeface="+mn-ea"/>
              </a:rPr>
              <a:t>A+B=C</a:t>
            </a:r>
            <a:r>
              <a:rPr lang="zh-CN" altLang="en-US" sz="2800" b="1">
                <a:latin typeface="+mn-ea"/>
                <a:cs typeface="+mn-ea"/>
              </a:rPr>
              <a:t>（部分之和等于总量</a:t>
            </a:r>
            <a:r>
              <a:rPr lang="en-US" altLang="zh-CN" sz="2800" b="1">
                <a:latin typeface="+mn-ea"/>
                <a:cs typeface="+mn-ea"/>
              </a:rPr>
              <a:t>)</a:t>
            </a:r>
            <a:r>
              <a:rPr lang="zh-CN" altLang="en-US" sz="2800" b="1">
                <a:latin typeface="+mn-ea"/>
                <a:cs typeface="+mn-ea"/>
              </a:rPr>
              <a:t>：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675" y="2542540"/>
            <a:ext cx="112966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一台计算机已使用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1700 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，预计每月再使用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，经过多少月这台计算机的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使用时间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达到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规定的检修时间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2450 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1975" y="4017645"/>
            <a:ext cx="112966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甲种铅笔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每支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0.3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，乙种铅笔每支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买了两种铅笔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，两种铅笔各买了多少支？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7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（你能列两个方程吗？）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37AA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7035" y="1274445"/>
            <a:ext cx="8804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n-ea"/>
                <a:cs typeface="+mn-ea"/>
              </a:rPr>
              <a:t>如何列方程：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Calibri" panose="020F0502020204030204" charset="0"/>
                <a:cs typeface="+mn-ea"/>
              </a:rPr>
              <a:t>③</a:t>
            </a:r>
            <a:r>
              <a:rPr lang="en-US" sz="2800" b="1">
                <a:latin typeface="+mn-ea"/>
                <a:cs typeface="+mn-ea"/>
              </a:rPr>
              <a:t>A=A</a:t>
            </a:r>
            <a:r>
              <a:rPr lang="zh-CN" altLang="en-US" sz="2800" b="1">
                <a:latin typeface="+mn-ea"/>
                <a:cs typeface="+mn-ea"/>
              </a:rPr>
              <a:t>（不变量的不同表达形式）</a:t>
            </a:r>
            <a:r>
              <a:rPr lang="zh-CN" altLang="en-US" sz="2800" b="1">
                <a:latin typeface="+mn-ea"/>
                <a:cs typeface="+mn-ea"/>
              </a:rPr>
              <a:t>：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675" y="2542540"/>
            <a:ext cx="112966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个大水杯的钱，可以买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个小水杯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大水杯比小水杯的单价多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，两种水杯的单价各是多少元？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7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（想一想还能根据哪句话列方程？）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37AA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34035" y="3994785"/>
            <a:ext cx="10710545" cy="1383665"/>
          </a:xfrm>
          <a:prstGeom prst="rect">
            <a:avLst/>
          </a:prstGeom>
        </p:spPr>
        <p:txBody>
          <a:bodyPr wrap="square" rtlCol="0">
            <a:spAutoFit/>
          </a:bodyPr>
          <a:p>
            <a:pPr lvl="0" algn="l" defTabSz="914400" fontAlgn="base">
              <a:buClrTx/>
              <a:buSzTx/>
              <a:buFontTx/>
              <a:tabLst>
                <a:tab pos="1708150" algn="l"/>
              </a:tabLst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把一些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图书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分给某班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学生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阅读，如果每人分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本，则剩余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20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本；如果每人分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本，则还缺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25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本。这个班有多少学生？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这批书有多少本？</a:t>
            </a:r>
            <a:r>
              <a:rPr lang="zh-CN" altLang="en-US" sz="2800" b="1" noProof="0" dirty="0">
                <a:ln>
                  <a:noFill/>
                </a:ln>
                <a:solidFill>
                  <a:srgbClr val="237AAF"/>
                </a:solidFill>
                <a:effectLst/>
                <a:uLnTx/>
                <a:uFillTx/>
                <a:sym typeface="+mn-ea"/>
              </a:rPr>
              <a:t>（你能列两个方程吗？）</a:t>
            </a:r>
            <a:endParaRPr lang="zh-CN" altLang="en-US" sz="2800" b="1" noProof="0" dirty="0">
              <a:ln>
                <a:noFill/>
              </a:ln>
              <a:solidFill>
                <a:srgbClr val="237AAF"/>
              </a:solidFill>
              <a:effectLst/>
              <a:uLnTx/>
              <a:uFillTx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7035" y="1274445"/>
            <a:ext cx="8804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n-ea"/>
                <a:cs typeface="+mn-ea"/>
              </a:rPr>
              <a:t>如何列方程：</a:t>
            </a:r>
            <a:endParaRPr lang="zh-CN" altLang="en-US" sz="2800" b="1">
              <a:latin typeface="+mn-ea"/>
              <a:cs typeface="+mn-ea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+mn-ea"/>
              </a:rPr>
              <a:t>④</a:t>
            </a:r>
            <a:r>
              <a:rPr lang="zh-CN" altLang="en-US" sz="2800" b="1">
                <a:latin typeface="+mn-ea"/>
                <a:cs typeface="+mn-ea"/>
              </a:rPr>
              <a:t>常用公式：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4540" y="2487930"/>
            <a:ext cx="10772775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用一根长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的铁丝围成一个正方形，正方形的边长是多少？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4540" y="3751580"/>
            <a:ext cx="10904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n-ea"/>
                <a:cs typeface="+mn-ea"/>
              </a:rPr>
              <a:t>一个梯形的下底比上底多</a:t>
            </a:r>
            <a:r>
              <a:rPr lang="en-US" altLang="zh-CN" sz="2800" b="1">
                <a:latin typeface="+mn-ea"/>
                <a:cs typeface="+mn-ea"/>
              </a:rPr>
              <a:t>2cm</a:t>
            </a:r>
            <a:r>
              <a:rPr lang="zh-CN" altLang="en-US" sz="2800" b="1">
                <a:latin typeface="+mn-ea"/>
                <a:cs typeface="+mn-ea"/>
              </a:rPr>
              <a:t>，高是</a:t>
            </a:r>
            <a:r>
              <a:rPr lang="en-US" altLang="zh-CN" sz="2800" b="1">
                <a:latin typeface="+mn-ea"/>
                <a:cs typeface="+mn-ea"/>
              </a:rPr>
              <a:t>5cm</a:t>
            </a:r>
            <a:r>
              <a:rPr lang="zh-CN" altLang="en-US" sz="2800" b="1">
                <a:latin typeface="+mn-ea"/>
                <a:cs typeface="+mn-ea"/>
              </a:rPr>
              <a:t>，面积是</a:t>
            </a:r>
            <a:r>
              <a:rPr lang="en-US" altLang="zh-CN" sz="2800" b="1">
                <a:latin typeface="+mn-ea"/>
                <a:cs typeface="+mn-ea"/>
              </a:rPr>
              <a:t>40     </a:t>
            </a:r>
            <a:r>
              <a:rPr lang="zh-CN" altLang="en-US" sz="2800" b="1">
                <a:latin typeface="+mn-ea"/>
                <a:cs typeface="+mn-ea"/>
              </a:rPr>
              <a:t>，求上底。</a:t>
            </a:r>
            <a:endParaRPr lang="zh-CN" altLang="en-US" sz="2800" b="1">
              <a:latin typeface="+mn-ea"/>
              <a:cs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126220" y="3528060"/>
          <a:ext cx="91059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03200" imgH="215900" progId="Equation.KSEE3">
                  <p:embed/>
                </p:oleObj>
              </mc:Choice>
              <mc:Fallback>
                <p:oleObj name="" r:id="rId1" imgW="2032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26220" y="3528060"/>
                        <a:ext cx="91059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530" y="1342073"/>
            <a:ext cx="8312150" cy="41735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880" y="1614805"/>
            <a:ext cx="8312150" cy="1816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385" y="1304608"/>
            <a:ext cx="8312150" cy="3797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" y="1472565"/>
            <a:ext cx="10121265" cy="40214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4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FULL_TEXT_BEAUTIFY_COPY_ID" val="2"/>
</p:tagLst>
</file>

<file path=ppt/tags/tag125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FULL_TEXT_BEAUTIFY_COPY_ID" val="3"/>
</p:tagLst>
</file>

<file path=ppt/tags/tag12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FULL_TEXT_BEAUTIFY_COPY_ID" val="150995200"/>
</p:tagLst>
</file>

<file path=ppt/tags/tag127.xml><?xml version="1.0" encoding="utf-8"?>
<p:tagLst xmlns:p="http://schemas.openxmlformats.org/presentationml/2006/main">
  <p:tag name="KSO_WM_FULL_TEXT_BEAUTIFY_COPY_ID" val="150995270"/>
</p:tagLst>
</file>

<file path=ppt/tags/tag128.xml><?xml version="1.0" encoding="utf-8"?>
<p:tagLst xmlns:p="http://schemas.openxmlformats.org/presentationml/2006/main">
  <p:tag name="KSO_WM_FULL_TEXT_BEAUTIFY_COPY_ID" val="150995270"/>
</p:tagLst>
</file>

<file path=ppt/tags/tag129.xml><?xml version="1.0" encoding="utf-8"?>
<p:tagLst xmlns:p="http://schemas.openxmlformats.org/presentationml/2006/main">
  <p:tag name="KSO_WM_FULL_TEXT_BEAUTIFY_COPY_ID" val="15099527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FULL_TEXT_BEAUTIFY_COPY_ID" val="150995270"/>
</p:tagLst>
</file>

<file path=ppt/tags/tag131.xml><?xml version="1.0" encoding="utf-8"?>
<p:tagLst xmlns:p="http://schemas.openxmlformats.org/presentationml/2006/main">
  <p:tag name="KSO_WM_FULL_TEXT_BEAUTIFY_COPY_ID" val="150995270"/>
</p:tagLst>
</file>

<file path=ppt/tags/tag132.xml><?xml version="1.0" encoding="utf-8"?>
<p:tagLst xmlns:p="http://schemas.openxmlformats.org/presentationml/2006/main">
  <p:tag name="KSO_WM_FULL_TEXT_BEAUTIFY_COPY_ID" val="150995270"/>
</p:tagLst>
</file>

<file path=ppt/tags/tag133.xml><?xml version="1.0" encoding="utf-8"?>
<p:tagLst xmlns:p="http://schemas.openxmlformats.org/presentationml/2006/main">
  <p:tag name="KSO_WM_FULL_TEXT_BEAUTIFY_COPY_ID" val="150995270"/>
</p:tagLst>
</file>

<file path=ppt/tags/tag134.xml><?xml version="1.0" encoding="utf-8"?>
<p:tagLst xmlns:p="http://schemas.openxmlformats.org/presentationml/2006/main">
  <p:tag name="KSO_WM_FULL_TEXT_BEAUTIFY_COPY_ID" val="150995270"/>
</p:tagLst>
</file>

<file path=ppt/tags/tag135.xml><?xml version="1.0" encoding="utf-8"?>
<p:tagLst xmlns:p="http://schemas.openxmlformats.org/presentationml/2006/main">
  <p:tag name="KSO_WM_FULL_TEXT_BEAUTIFY_COPY_ID" val="3"/>
</p:tagLst>
</file>

<file path=ppt/tags/tag136.xml><?xml version="1.0" encoding="utf-8"?>
<p:tagLst xmlns:p="http://schemas.openxmlformats.org/presentationml/2006/main">
  <p:tag name="KSO_WM_FULL_TEXT_BEAUTIFY_COPY_ID" val="150995250"/>
</p:tagLst>
</file>

<file path=ppt/tags/tag137.xml><?xml version="1.0" encoding="utf-8"?>
<p:tagLst xmlns:p="http://schemas.openxmlformats.org/presentationml/2006/main">
  <p:tag name="KSO_WM_FULL_TEXT_BEAUTIFY_COPY_ID" val="3"/>
</p:tagLst>
</file>

<file path=ppt/tags/tag138.xml><?xml version="1.0" encoding="utf-8"?>
<p:tagLst xmlns:p="http://schemas.openxmlformats.org/presentationml/2006/main">
  <p:tag name="KSO_WM_FULL_TEXT_BEAUTIFY_COPY_ID" val="15099524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WPS 演示</Application>
  <PresentationFormat>宽屏</PresentationFormat>
  <Paragraphs>36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楷体</vt:lpstr>
      <vt:lpstr>微软雅黑</vt:lpstr>
      <vt:lpstr>Wingdings</vt:lpstr>
      <vt:lpstr>Calibri</vt:lpstr>
      <vt:lpstr>Arial Unicode MS</vt:lpstr>
      <vt:lpstr>汉仪新蒂黑板报体底字</vt:lpstr>
      <vt:lpstr>黑体</vt:lpstr>
      <vt:lpstr>Office 主题​​</vt:lpstr>
      <vt:lpstr>自定义设计方案</vt:lpstr>
      <vt:lpstr>Equation.KSEE3</vt:lpstr>
      <vt:lpstr>Equation.KSEE3</vt:lpstr>
      <vt:lpstr>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西凉不若明媚</cp:lastModifiedBy>
  <cp:revision>217</cp:revision>
  <dcterms:created xsi:type="dcterms:W3CDTF">2019-06-19T02:08:00Z</dcterms:created>
  <dcterms:modified xsi:type="dcterms:W3CDTF">2021-12-28T04:56:36Z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F52C8A63FB0A463D8E428BA71534C2F1</vt:lpwstr>
  </property>
</Properties>
</file>