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9" r:id="rId2"/>
  </p:sldMasterIdLst>
  <p:notesMasterIdLst>
    <p:notesMasterId r:id="rId27"/>
  </p:notesMasterIdLst>
  <p:handoutMasterIdLst>
    <p:handoutMasterId r:id="rId28"/>
  </p:handoutMasterIdLst>
  <p:sldIdLst>
    <p:sldId id="1334" r:id="rId3"/>
    <p:sldId id="1326" r:id="rId4"/>
    <p:sldId id="1348" r:id="rId5"/>
    <p:sldId id="1349" r:id="rId6"/>
    <p:sldId id="1354" r:id="rId7"/>
    <p:sldId id="1350" r:id="rId8"/>
    <p:sldId id="1344" r:id="rId9"/>
    <p:sldId id="1351" r:id="rId10"/>
    <p:sldId id="1345" r:id="rId11"/>
    <p:sldId id="1352" r:id="rId12"/>
    <p:sldId id="1353" r:id="rId13"/>
    <p:sldId id="1355" r:id="rId14"/>
    <p:sldId id="1329" r:id="rId15"/>
    <p:sldId id="1324" r:id="rId16"/>
    <p:sldId id="1328" r:id="rId17"/>
    <p:sldId id="1325" r:id="rId18"/>
    <p:sldId id="1346" r:id="rId19"/>
    <p:sldId id="1347" r:id="rId20"/>
    <p:sldId id="826" r:id="rId21"/>
    <p:sldId id="1335" r:id="rId22"/>
    <p:sldId id="1331" r:id="rId23"/>
    <p:sldId id="1336" r:id="rId24"/>
    <p:sldId id="1333" r:id="rId25"/>
    <p:sldId id="1356" r:id="rId26"/>
  </p:sldIdLst>
  <p:sldSz cx="9144000" cy="6858000" type="screen4x3"/>
  <p:notesSz cx="6858000" cy="9144000"/>
  <p:custDataLst>
    <p:tags r:id="rId2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 typeface="Arial" panose="020B0604020202020204" pitchFamily="34" charset="0"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FontTx/>
      <a:buNone/>
      <a:defRPr b="0" i="0" u="none" kern="1200" baseline="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ww.xkb1.com" initials="w" lastIdx="3" clrIdx="0"/>
  <p:cmAuthor id="2" name="绿色圃中小学教育网" initials="绿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srgbClr val="FF0000"/>
    </p:penClr>
    <p:extLst>
      <p:ext uri="{2FDB2607-1784-4EEB-B798-7EB5836EED8A}">
        <p14:showMediaCtrls xmlns:p14="http://schemas.microsoft.com/office/powerpoint/2010/main" xmlns="" val="1"/>
      </p:ext>
    </p:extLst>
  </p:showPr>
  <p:clrMru>
    <a:srgbClr val="00FF00"/>
    <a:srgbClr val="FF0000"/>
    <a:srgbClr val="33CC33"/>
    <a:srgbClr val="CC00CC"/>
    <a:srgbClr val="FF7C80"/>
    <a:srgbClr val="FF99CC"/>
    <a:srgbClr val="996633"/>
    <a:srgbClr val="99CC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99"/>
  </p:normalViewPr>
  <p:slideViewPr>
    <p:cSldViewPr showGuides="1">
      <p:cViewPr varScale="1">
        <p:scale>
          <a:sx n="84" d="100"/>
          <a:sy n="84" d="100"/>
        </p:scale>
        <p:origin x="-996" y="-78"/>
      </p:cViewPr>
      <p:guideLst>
        <p:guide orient="horz" pos="2150"/>
        <p:guide pos="301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28263" cy="7372826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页眉占位符 47105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fontAlgn="base"/>
            <a:r>
              <a:rPr lang="zh-CN" altLang="en-US" sz="1200" strike="noStrike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绿色圃中小学教育网http://www.lspjy.com</a:t>
            </a:r>
            <a:endParaRPr lang="zh-CN" altLang="en-US" sz="1200" strike="noStrike" noProof="1"/>
          </a:p>
        </p:txBody>
      </p:sp>
      <p:sp>
        <p:nvSpPr>
          <p:cNvPr id="47107" name="日期占位符 47106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fontAlgn="base"/>
            <a:endParaRPr lang="zh-CN" altLang="en-US" sz="1200" strike="noStrike" noProof="1"/>
          </a:p>
        </p:txBody>
      </p:sp>
      <p:sp>
        <p:nvSpPr>
          <p:cNvPr id="47108" name="页脚占位符 47107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fontAlgn="base"/>
            <a:r>
              <a:rPr lang="zh-CN" altLang="en-US" sz="1200" strike="noStrike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绿色圃中小学教育网http://www.lspjy.com</a:t>
            </a:r>
            <a:endParaRPr lang="zh-CN" altLang="en-US" sz="1200" strike="noStrike" noProof="1"/>
          </a:p>
        </p:txBody>
      </p:sp>
      <p:sp>
        <p:nvSpPr>
          <p:cNvPr id="47109" name="灯片编号占位符 4710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fontAlgn="base"/>
            <a:fld id="{9A0DB2DC-4C9A-4742-B13C-FB6460FD3503}" type="slidenum">
              <a:rPr lang="zh-CN" altLang="en-US" sz="1200" strike="noStrike" noProof="1" dirty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lvl="0" algn="r" fontAlgn="base"/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页眉占位符 1"/>
          <p:cNvSpPr>
            <a:spLocks noGrp="1" noChangeArrowheads="1"/>
          </p:cNvSpPr>
          <p:nvPr>
            <p:ph type="hdr" sz="quarter" idx="4294967295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 fontAlgn="base">
              <a:buChar char="•"/>
            </a:pPr>
            <a:r>
              <a:rPr lang="zh-CN" altLang="zh-CN" sz="1200" strike="noStrike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绿色圃中小学教育网http://www.lspjy.com</a:t>
            </a:r>
            <a:endParaRPr lang="zh-CN" altLang="zh-CN" sz="1200" strike="noStrike" noProof="1"/>
          </a:p>
        </p:txBody>
      </p:sp>
      <p:sp>
        <p:nvSpPr>
          <p:cNvPr id="2051" name="日期占位符 2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>
                <a:latin typeface="仿宋" panose="02010609060101010101" charset="-122"/>
                <a:ea typeface="宋体" panose="02010600030101010101" pitchFamily="2" charset="-122"/>
                <a:cs typeface="仿宋" panose="02010609060101010101" charset="-122"/>
              </a:defRPr>
            </a:lvl1pPr>
          </a:lstStyle>
          <a:p>
            <a:pPr fontAlgn="base">
              <a:defRPr/>
            </a:pPr>
            <a:fld id="{8DDE9946-9B2C-44F5-B9C8-D8F25AB759C4}" type="datetimeFigureOut">
              <a:rPr lang="zh-CN" altLang="en-US" strike="noStrike" noProof="1">
                <a:latin typeface="仿宋" panose="02010609060101010101" charset="-122"/>
                <a:ea typeface="宋体" panose="02010600030101010101" pitchFamily="2" charset="-122"/>
                <a:cs typeface="仿宋" panose="02010609060101010101" charset="-122"/>
              </a:rPr>
              <a:pPr fontAlgn="base">
                <a:defRPr/>
              </a:pPr>
              <a:t>2019-05-29</a:t>
            </a:fld>
            <a:endParaRPr lang="zh-CN" altLang="en-US" strike="noStrike" noProof="1"/>
          </a:p>
        </p:txBody>
      </p:sp>
      <p:sp>
        <p:nvSpPr>
          <p:cNvPr id="16388" name="幻灯片图像占位符 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>
            <a:noFill/>
          </a:ln>
        </p:spPr>
      </p:sp>
      <p:sp>
        <p:nvSpPr>
          <p:cNvPr id="16389" name="备注占位符 4"/>
          <p:cNvSpPr>
            <a:spLocks noGrp="1" noRot="1" noChangeAspect="1"/>
          </p:cNvSpPr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 eaLnBrk="0" hangingPunct="0">
              <a:spcBef>
                <a:spcPct val="30000"/>
              </a:spcBef>
            </a:pPr>
            <a:r>
              <a:rPr lang="zh-CN" altLang="en-US" sz="1200">
                <a:latin typeface="仿宋" panose="02010609060101010101" charset="-122"/>
              </a:rPr>
              <a:t>单击此处编辑母版文本样式</a:t>
            </a:r>
          </a:p>
          <a:p>
            <a:pPr lvl="0" eaLnBrk="0" hangingPunct="0">
              <a:spcBef>
                <a:spcPct val="30000"/>
              </a:spcBef>
            </a:pPr>
            <a:r>
              <a:rPr lang="zh-CN" altLang="en-US" sz="1200">
                <a:latin typeface="仿宋" panose="02010609060101010101" charset="-122"/>
              </a:rPr>
              <a:t>第二级</a:t>
            </a:r>
          </a:p>
          <a:p>
            <a:pPr lvl="0" eaLnBrk="0" hangingPunct="0">
              <a:spcBef>
                <a:spcPct val="30000"/>
              </a:spcBef>
            </a:pPr>
            <a:r>
              <a:rPr lang="zh-CN" altLang="en-US" sz="1200">
                <a:latin typeface="仿宋" panose="02010609060101010101" charset="-122"/>
              </a:rPr>
              <a:t>第三级</a:t>
            </a:r>
          </a:p>
          <a:p>
            <a:pPr lvl="0" eaLnBrk="0" hangingPunct="0">
              <a:spcBef>
                <a:spcPct val="30000"/>
              </a:spcBef>
            </a:pPr>
            <a:r>
              <a:rPr lang="zh-CN" altLang="en-US" sz="1200">
                <a:latin typeface="仿宋" panose="02010609060101010101" charset="-122"/>
              </a:rPr>
              <a:t>第四级</a:t>
            </a:r>
          </a:p>
          <a:p>
            <a:pPr lvl="0" eaLnBrk="0" hangingPunct="0">
              <a:spcBef>
                <a:spcPct val="30000"/>
              </a:spcBef>
            </a:pPr>
            <a:r>
              <a:rPr lang="zh-CN" altLang="en-US" sz="1200">
                <a:latin typeface="仿宋" panose="02010609060101010101" charset="-122"/>
              </a:rPr>
              <a:t>第五级</a:t>
            </a:r>
          </a:p>
        </p:txBody>
      </p:sp>
      <p:sp>
        <p:nvSpPr>
          <p:cNvPr id="2054" name="页脚占位符 5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/>
          <a:p>
            <a:pPr lvl="0" fontAlgn="base">
              <a:buChar char="•"/>
            </a:pPr>
            <a:r>
              <a:rPr lang="zh-CN" altLang="zh-CN" sz="1200" strike="noStrike" noProof="1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t>绿色圃中小学教育网http://www.lspjy.com</a:t>
            </a:r>
            <a:endParaRPr lang="zh-CN" altLang="zh-CN" sz="1200" strike="noStrike" noProof="1"/>
          </a:p>
        </p:txBody>
      </p:sp>
      <p:sp>
        <p:nvSpPr>
          <p:cNvPr id="2055" name="灯片编号占位符 6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>
                <a:latin typeface="仿宋" panose="02010609060101010101" charset="-122"/>
                <a:ea typeface="宋体" panose="02010600030101010101" pitchFamily="2" charset="-122"/>
                <a:cs typeface="仿宋" panose="02010609060101010101" charset="-122"/>
              </a:defRPr>
            </a:lvl1pPr>
          </a:lstStyle>
          <a:p>
            <a:pPr fontAlgn="base">
              <a:defRPr/>
            </a:pPr>
            <a:fld id="{9F815063-88BB-4545-BFF1-1DB855B5BF05}" type="slidenum">
              <a:rPr lang="zh-CN" altLang="en-US" strike="noStrike" noProof="1">
                <a:latin typeface="仿宋" panose="02010609060101010101" charset="-122"/>
                <a:ea typeface="宋体" panose="02010600030101010101" pitchFamily="2" charset="-122"/>
                <a:cs typeface="仿宋" panose="02010609060101010101" charset="-122"/>
              </a:rPr>
              <a:pPr fontAlgn="base">
                <a:defRPr/>
              </a:pPr>
              <a:t>‹#›</a:t>
            </a:fld>
            <a:endParaRPr lang="zh-CN" altLang="en-US" sz="1200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0482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8434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18434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20482" name="文本占位符 2"/>
          <p:cNvSpPr>
            <a:spLocks noGrp="1"/>
          </p:cNvSpPr>
          <p:nvPr>
            <p:ph type="body" sz="quarter"/>
          </p:nvPr>
        </p:nvSpPr>
        <p:spPr>
          <a:xfrm>
            <a:off x="661988" y="3932238"/>
            <a:ext cx="5295900" cy="3216275"/>
          </a:xfrm>
          <a:prstGeom prst="rect">
            <a:avLst/>
          </a:prstGeom>
          <a:noFill/>
          <a:ln w="9525">
            <a:noFill/>
          </a:ln>
        </p:spPr>
        <p:txBody>
          <a:bodyPr anchor="t"/>
          <a:lstStyle/>
          <a:p>
            <a:pPr lvl="0"/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250"/>
            <a:ext cx="9144000" cy="63579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KSO_CT2"/>
          <p:cNvSpPr>
            <a:spLocks noGrp="1"/>
          </p:cNvSpPr>
          <p:nvPr>
            <p:ph type="subTitle" idx="1" hasCustomPrompt="1"/>
          </p:nvPr>
        </p:nvSpPr>
        <p:spPr>
          <a:xfrm>
            <a:off x="977112" y="4764892"/>
            <a:ext cx="7060696" cy="467211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单击此处添加您的副标题</a:t>
            </a:r>
          </a:p>
        </p:txBody>
      </p:sp>
      <p:sp>
        <p:nvSpPr>
          <p:cNvPr id="7" name="KSO_CT1"/>
          <p:cNvSpPr>
            <a:spLocks noGrp="1"/>
          </p:cNvSpPr>
          <p:nvPr>
            <p:ph type="title"/>
          </p:nvPr>
        </p:nvSpPr>
        <p:spPr>
          <a:xfrm>
            <a:off x="977111" y="2941200"/>
            <a:ext cx="7060697" cy="1443600"/>
          </a:xfrm>
        </p:spPr>
        <p:txBody>
          <a:bodyPr>
            <a:normAutofit/>
            <a:scene3d>
              <a:camera prst="orthographicFront"/>
              <a:lightRig rig="threePt" dir="t"/>
            </a:scene3d>
          </a:bodyPr>
          <a:lstStyle>
            <a:lvl1pPr algn="ctr">
              <a:defRPr sz="3200" b="1">
                <a:ln>
                  <a:noFill/>
                </a:ln>
                <a:gradFill flip="none" rotWithShape="1">
                  <a:gsLst>
                    <a:gs pos="0">
                      <a:schemeClr val="accent2"/>
                    </a:gs>
                    <a:gs pos="53000">
                      <a:schemeClr val="accent1"/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path path="circle">
                    <a:fillToRect l="50000" t="50000" r="50000" b="50000"/>
                  </a:path>
                  <a:tileRect/>
                </a:gradFill>
                <a:effectLst/>
              </a:defRPr>
            </a:lvl1pPr>
          </a:lstStyle>
          <a:p>
            <a:pPr fontAlgn="auto"/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628650" y="571502"/>
            <a:ext cx="78867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13D0CE79-49FB-443D-BEF8-6B709DE8FD0C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/>
              <a:t>2019-05-29</a:t>
            </a:fld>
            <a:endParaRPr lang="zh-CN" altLang="en-US" strike="noStrike" noProof="1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EF906490-237C-474C-BA2E-D98840BC1F8F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559697-8F2F-4AA7-85AA-4841D201EB0A}" type="datetimeFigureOut">
              <a:rPr lang="zh-CN" altLang="en-US" smtClean="0"/>
              <a:pPr/>
              <a:t>2019-05-29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6C653-A357-4C3C-A35D-60771F113549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37E0C795-B702-42D2-ADC6-E14A8EB05C2E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>
                <a:defRPr/>
              </a:pPr>
              <a:t>2019-05-29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9C7C335-96C8-418B-A95D-2012FCCE0357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37E0C795-B702-42D2-ADC6-E14A8EB05C2E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>
                <a:defRPr/>
              </a:pPr>
              <a:t>2019-05-29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9C7C335-96C8-418B-A95D-2012FCCE0357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37E0C795-B702-42D2-ADC6-E14A8EB05C2E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>
                <a:defRPr/>
              </a:pPr>
              <a:t>2019-05-29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9C7C335-96C8-418B-A95D-2012FCCE0357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37E0C795-B702-42D2-ADC6-E14A8EB05C2E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>
                <a:defRPr/>
              </a:pPr>
              <a:t>2019-05-29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9C7C335-96C8-418B-A95D-2012FCCE0357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37E0C795-B702-42D2-ADC6-E14A8EB05C2E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>
                <a:defRPr/>
              </a:pPr>
              <a:t>2019-05-29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9C7C335-96C8-418B-A95D-2012FCCE0357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37E0C795-B702-42D2-ADC6-E14A8EB05C2E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>
                <a:defRPr/>
              </a:pPr>
              <a:t>2019-05-29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9C7C335-96C8-418B-A95D-2012FCCE0357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37E0C795-B702-42D2-ADC6-E14A8EB05C2E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>
                <a:defRPr/>
              </a:pPr>
              <a:t>2019-05-29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9C7C335-96C8-418B-A95D-2012FCCE0357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37E0C795-B702-42D2-ADC6-E14A8EB05C2E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>
                <a:defRPr/>
              </a:pPr>
              <a:t>2019-05-29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9C7C335-96C8-418B-A95D-2012FCCE0357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10000" y="493200"/>
            <a:ext cx="7524000" cy="759600"/>
          </a:xfrm>
        </p:spPr>
        <p:txBody>
          <a:bodyPr>
            <a:normAutofit/>
          </a:bodyPr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810000" y="1375200"/>
            <a:ext cx="7524000" cy="42840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2400"/>
            </a:lvl1pPr>
            <a:lvl2pPr marL="575945" indent="-230505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  <a:latin typeface="+mn-ea"/>
                <a:ea typeface="+mn-ea"/>
              </a:defRPr>
            </a:lvl2pPr>
            <a:lvl3pPr marL="1143000" indent="-228600">
              <a:lnSpc>
                <a:spcPct val="130000"/>
              </a:lnSpc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  <a:latin typeface="+mn-ea"/>
                <a:ea typeface="+mn-ea"/>
              </a:defRPr>
            </a:lvl3pPr>
            <a:lvl4pPr marL="1600200" indent="-228600">
              <a:lnSpc>
                <a:spcPct val="130000"/>
              </a:lnSpc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  <a:latin typeface="+mn-ea"/>
                <a:ea typeface="+mn-ea"/>
              </a:defRPr>
            </a:lvl4pPr>
            <a:lvl5pPr marL="2057400" indent="-228600">
              <a:lnSpc>
                <a:spcPct val="130000"/>
              </a:lnSpc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  <a:latin typeface="+mn-ea"/>
                <a:ea typeface="+mn-ea"/>
              </a:defRPr>
            </a:lvl5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37E0C795-B702-42D2-ADC6-E14A8EB05C2E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>
                <a:defRPr/>
              </a:pPr>
              <a:t>2019-05-29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9C7C335-96C8-418B-A95D-2012FCCE0357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37E0C795-B702-42D2-ADC6-E14A8EB05C2E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>
                <a:defRPr/>
              </a:pPr>
              <a:t>2019-05-29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9C7C335-96C8-418B-A95D-2012FCCE0357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37E0C795-B702-42D2-ADC6-E14A8EB05C2E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>
                <a:defRPr/>
              </a:pPr>
              <a:t>2019-05-29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9C7C335-96C8-418B-A95D-2012FCCE0357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810000" y="493200"/>
            <a:ext cx="7524000" cy="759600"/>
          </a:xfrm>
        </p:spPr>
        <p:txBody>
          <a:bodyPr>
            <a:normAutofit/>
          </a:bodyPr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KSO_BC1"/>
          <p:cNvSpPr>
            <a:spLocks noGrp="1"/>
          </p:cNvSpPr>
          <p:nvPr>
            <p:ph idx="1"/>
          </p:nvPr>
        </p:nvSpPr>
        <p:spPr>
          <a:xfrm>
            <a:off x="810000" y="1375200"/>
            <a:ext cx="7524000" cy="4284000"/>
          </a:xfrm>
        </p:spPr>
        <p:txBody>
          <a:bodyPr>
            <a:normAutofit/>
          </a:bodyPr>
          <a:lstStyle>
            <a:lvl1pPr>
              <a:lnSpc>
                <a:spcPct val="130000"/>
              </a:lnSpc>
              <a:defRPr sz="2400"/>
            </a:lvl1pPr>
            <a:lvl2pPr marL="575945" indent="-230505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  <a:latin typeface="+mn-ea"/>
                <a:ea typeface="+mn-ea"/>
              </a:defRPr>
            </a:lvl2pPr>
            <a:lvl3pPr marL="1143000" indent="-228600">
              <a:lnSpc>
                <a:spcPct val="130000"/>
              </a:lnSpc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  <a:latin typeface="+mn-ea"/>
                <a:ea typeface="+mn-ea"/>
              </a:defRPr>
            </a:lvl3pPr>
            <a:lvl4pPr marL="1600200" indent="-228600">
              <a:lnSpc>
                <a:spcPct val="130000"/>
              </a:lnSpc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  <a:latin typeface="+mn-ea"/>
                <a:ea typeface="+mn-ea"/>
              </a:defRPr>
            </a:lvl4pPr>
            <a:lvl5pPr marL="2057400" indent="-228600">
              <a:lnSpc>
                <a:spcPct val="130000"/>
              </a:lnSpc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  <a:latin typeface="+mn-ea"/>
                <a:ea typeface="+mn-ea"/>
              </a:defRPr>
            </a:lvl5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37E0C795-B702-42D2-ADC6-E14A8EB05C2E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>
                <a:defRPr/>
              </a:pPr>
              <a:t>2019-05-29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9C7C335-96C8-418B-A95D-2012FCCE0357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3470275" y="3394075"/>
            <a:ext cx="5095875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3387600" y="2782800"/>
            <a:ext cx="5180400" cy="684000"/>
          </a:xfrm>
        </p:spPr>
        <p:txBody>
          <a:bodyPr anchor="t" anchorCtr="0">
            <a:normAutofit/>
          </a:bodyPr>
          <a:lstStyle>
            <a:lvl1pPr algn="ctr">
              <a:defRPr sz="3200">
                <a:solidFill>
                  <a:schemeClr val="accent1"/>
                </a:solidFill>
                <a:effectLst/>
              </a:defRPr>
            </a:lvl1pPr>
          </a:lstStyle>
          <a:p>
            <a:pPr fontAlgn="auto"/>
            <a:r>
              <a:rPr lang="zh-CN" altLang="en-US" strike="noStrike" noProof="1" smtClean="0"/>
              <a:t>此处添加您的标题</a:t>
            </a:r>
            <a:endParaRPr lang="en-US" strike="noStrike" noProof="1"/>
          </a:p>
        </p:txBody>
      </p:sp>
      <p:sp>
        <p:nvSpPr>
          <p:cNvPr id="8" name="KSO_CT2"/>
          <p:cNvSpPr>
            <a:spLocks noGrp="1"/>
          </p:cNvSpPr>
          <p:nvPr>
            <p:ph type="subTitle" idx="1"/>
          </p:nvPr>
        </p:nvSpPr>
        <p:spPr>
          <a:xfrm>
            <a:off x="3387600" y="3470400"/>
            <a:ext cx="4644000" cy="396000"/>
          </a:xfrm>
          <a:prstGeom prst="rect">
            <a:avLst/>
          </a:prstGeom>
          <a:noFill/>
          <a:effectLst/>
        </p:spPr>
        <p:txBody>
          <a:bodyPr lIns="90000" tIns="46800" bIns="46800"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defRPr/>
            </a:pPr>
            <a:fld id="{37E0C795-B702-42D2-ADC6-E14A8EB05C2E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>
                <a:defRPr/>
              </a:pPr>
              <a:t>2019-05-29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59C7C335-96C8-418B-A95D-2012FCCE0357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7"/>
          <p:cNvSpPr>
            <a:spLocks noGrp="1"/>
          </p:cNvSpPr>
          <p:nvPr>
            <p:ph sz="quarter" idx="13"/>
          </p:nvPr>
        </p:nvSpPr>
        <p:spPr>
          <a:xfrm>
            <a:off x="628650" y="571502"/>
            <a:ext cx="7886701" cy="56499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6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13D0CE79-49FB-443D-BEF8-6B709DE8FD0C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/>
              <a:t>2019-05-29</a:t>
            </a:fld>
            <a:endParaRPr lang="zh-CN" altLang="en-US" strike="noStrike" noProof="1"/>
          </a:p>
        </p:txBody>
      </p:sp>
      <p:sp>
        <p:nvSpPr>
          <p:cNvPr id="7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endParaRPr lang="zh-CN" altLang="en-US" strike="noStrike" noProof="1"/>
          </a:p>
        </p:txBody>
      </p:sp>
      <p:sp>
        <p:nvSpPr>
          <p:cNvPr id="8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EF906490-237C-474C-BA2E-D98840BC1F8F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直接连接符 6"/>
          <p:cNvCxnSpPr/>
          <p:nvPr/>
        </p:nvCxnSpPr>
        <p:spPr>
          <a:xfrm>
            <a:off x="3470275" y="3394075"/>
            <a:ext cx="5095875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KSO_ST1"/>
          <p:cNvSpPr>
            <a:spLocks noGrp="1"/>
          </p:cNvSpPr>
          <p:nvPr>
            <p:ph type="title" hasCustomPrompt="1"/>
          </p:nvPr>
        </p:nvSpPr>
        <p:spPr>
          <a:xfrm>
            <a:off x="3387600" y="2782800"/>
            <a:ext cx="5180400" cy="684000"/>
          </a:xfrm>
        </p:spPr>
        <p:txBody>
          <a:bodyPr anchor="t" anchorCtr="0">
            <a:normAutofit/>
          </a:bodyPr>
          <a:lstStyle>
            <a:lvl1pPr algn="ctr">
              <a:defRPr sz="3200">
                <a:solidFill>
                  <a:schemeClr val="accent1"/>
                </a:solidFill>
                <a:effectLst/>
              </a:defRPr>
            </a:lvl1pPr>
          </a:lstStyle>
          <a:p>
            <a:pPr fontAlgn="auto"/>
            <a:r>
              <a:rPr lang="zh-CN" altLang="en-US" strike="noStrike" noProof="1" smtClean="0"/>
              <a:t>此处添加您的标题</a:t>
            </a:r>
            <a:endParaRPr lang="en-US" strike="noStrike" noProof="1"/>
          </a:p>
        </p:txBody>
      </p:sp>
      <p:sp>
        <p:nvSpPr>
          <p:cNvPr id="8" name="KSO_CT2"/>
          <p:cNvSpPr>
            <a:spLocks noGrp="1"/>
          </p:cNvSpPr>
          <p:nvPr>
            <p:ph type="subTitle" idx="1"/>
          </p:nvPr>
        </p:nvSpPr>
        <p:spPr>
          <a:xfrm>
            <a:off x="3387600" y="3470400"/>
            <a:ext cx="4644000" cy="396000"/>
          </a:xfrm>
          <a:prstGeom prst="rect">
            <a:avLst/>
          </a:prstGeom>
          <a:noFill/>
          <a:effectLst/>
        </p:spPr>
        <p:txBody>
          <a:bodyPr lIns="90000" tIns="46800" bIns="46800" anchor="ctr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  <a:effectLst/>
                <a:latin typeface="+mn-ea"/>
                <a:ea typeface="+mn-ea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fontAlgn="auto"/>
            <a:r>
              <a:rPr lang="zh-CN" altLang="en-US" strike="noStrike" noProof="1" smtClean="0"/>
              <a:t>单击此处编辑母版副标题样式</a:t>
            </a:r>
            <a:endParaRPr 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defRPr/>
            </a:pPr>
            <a:fld id="{37E0C795-B702-42D2-ADC6-E14A8EB05C2E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>
                <a:defRPr/>
              </a:pPr>
              <a:t>2019-05-29</a:t>
            </a:fld>
            <a:endParaRPr lang="zh-CN" altLang="en-US" strike="noStrike" noProof="1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59C7C335-96C8-418B-A95D-2012FCCE0357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65200" y="579600"/>
            <a:ext cx="8010000" cy="699594"/>
          </a:xfrm>
        </p:spPr>
        <p:txBody>
          <a:bodyPr>
            <a:normAutofit/>
          </a:bodyPr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KSO_BC1"/>
          <p:cNvSpPr>
            <a:spLocks noGrp="1"/>
          </p:cNvSpPr>
          <p:nvPr>
            <p:ph sz="half" idx="1"/>
          </p:nvPr>
        </p:nvSpPr>
        <p:spPr>
          <a:xfrm>
            <a:off x="565200" y="1432800"/>
            <a:ext cx="3888000" cy="4712400"/>
          </a:xfrm>
        </p:spPr>
        <p:txBody>
          <a:bodyPr>
            <a:normAutofit/>
          </a:bodyPr>
          <a:lstStyle>
            <a:lvl1pPr algn="l">
              <a:defRPr sz="2400"/>
            </a:lvl1pPr>
            <a:lvl2pPr algn="l">
              <a:defRPr sz="2000"/>
            </a:lvl2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KSO_BC2"/>
          <p:cNvSpPr>
            <a:spLocks noGrp="1"/>
          </p:cNvSpPr>
          <p:nvPr>
            <p:ph sz="half" idx="2"/>
          </p:nvPr>
        </p:nvSpPr>
        <p:spPr>
          <a:xfrm>
            <a:off x="4690800" y="1432800"/>
            <a:ext cx="3888000" cy="4712400"/>
          </a:xfrm>
        </p:spPr>
        <p:txBody>
          <a:bodyPr>
            <a:normAutofit/>
          </a:bodyPr>
          <a:lstStyle>
            <a:lvl1pPr algn="l">
              <a:defRPr sz="2400"/>
            </a:lvl1pPr>
            <a:lvl2pPr algn="l">
              <a:defRPr sz="2000"/>
            </a:lvl2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37E0C795-B702-42D2-ADC6-E14A8EB05C2E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>
                <a:defRPr/>
              </a:pPr>
              <a:t>2019-05-29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9C7C335-96C8-418B-A95D-2012FCCE0357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565200" y="579600"/>
            <a:ext cx="8010000" cy="698400"/>
          </a:xfrm>
        </p:spPr>
        <p:txBody>
          <a:bodyPr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4576" y="1376362"/>
            <a:ext cx="3868340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4" name="KSO_BC1"/>
          <p:cNvSpPr>
            <a:spLocks noGrp="1"/>
          </p:cNvSpPr>
          <p:nvPr>
            <p:ph sz="half" idx="2"/>
          </p:nvPr>
        </p:nvSpPr>
        <p:spPr>
          <a:xfrm>
            <a:off x="824576" y="2200274"/>
            <a:ext cx="3868340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3884" y="1376362"/>
            <a:ext cx="3887391" cy="823912"/>
          </a:xfrm>
        </p:spPr>
        <p:txBody>
          <a:bodyPr anchor="b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6" name="KSO_BC2"/>
          <p:cNvSpPr>
            <a:spLocks noGrp="1"/>
          </p:cNvSpPr>
          <p:nvPr>
            <p:ph sz="quarter" idx="4"/>
          </p:nvPr>
        </p:nvSpPr>
        <p:spPr>
          <a:xfrm>
            <a:off x="4823884" y="2200274"/>
            <a:ext cx="3887391" cy="3684588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 sz="1800"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37E0C795-B702-42D2-ADC6-E14A8EB05C2E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>
                <a:defRPr/>
              </a:pPr>
              <a:t>2019-05-29</a:t>
            </a:fld>
            <a:endParaRPr lang="zh-CN" altLang="en-US" strike="noStrike" noProof="1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9C7C335-96C8-418B-A95D-2012FCCE0357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0" y="3986213"/>
            <a:ext cx="9144000" cy="1143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96000" rtlCol="0" anchor="ctr">
            <a:normAutofit/>
          </a:bodyPr>
          <a:lstStyle/>
          <a:p>
            <a:pPr lvl="0" fontAlgn="base">
              <a:lnSpc>
                <a:spcPct val="150000"/>
              </a:lnSpc>
            </a:pPr>
            <a:endParaRPr lang="zh-CN" altLang="en-US" sz="1200" strike="noStrike" noProof="1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4" name="椭圆形标注 3"/>
          <p:cNvSpPr/>
          <p:nvPr>
            <p:custDataLst>
              <p:tags r:id="rId2"/>
            </p:custDataLst>
          </p:nvPr>
        </p:nvSpPr>
        <p:spPr>
          <a:xfrm rot="437392">
            <a:off x="4386263" y="1468438"/>
            <a:ext cx="2230438" cy="2038350"/>
          </a:xfrm>
          <a:prstGeom prst="wedgeEllipseCallout">
            <a:avLst>
              <a:gd name="adj1" fmla="val -35369"/>
              <a:gd name="adj2" fmla="val 51448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11270" name="图片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884488" y="2855913"/>
            <a:ext cx="1398587" cy="226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KSO_BT1"/>
          <p:cNvSpPr>
            <a:spLocks noGrp="1"/>
          </p:cNvSpPr>
          <p:nvPr>
            <p:ph type="title" hasCustomPrompt="1"/>
          </p:nvPr>
        </p:nvSpPr>
        <p:spPr>
          <a:xfrm>
            <a:off x="4433104" y="1909823"/>
            <a:ext cx="2141316" cy="1088019"/>
          </a:xfrm>
        </p:spPr>
        <p:txBody>
          <a:bodyPr anchor="ctr" anchorCtr="0">
            <a:normAutofit/>
          </a:bodyPr>
          <a:lstStyle>
            <a:lvl1pPr algn="ctr">
              <a:defRPr sz="3800">
                <a:solidFill>
                  <a:schemeClr val="bg1"/>
                </a:solidFill>
              </a:defRPr>
            </a:lvl1pPr>
          </a:lstStyle>
          <a:p>
            <a:pPr fontAlgn="auto"/>
            <a:r>
              <a:rPr lang="zh-CN" altLang="en-US" strike="noStrike" noProof="1" smtClean="0"/>
              <a:t>编辑标题</a:t>
            </a:r>
            <a:endParaRPr 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defRPr/>
            </a:pPr>
            <a:fld id="{37E0C795-B702-42D2-ADC6-E14A8EB05C2E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>
                <a:defRPr/>
              </a:pPr>
              <a:t>2019-05-29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59C7C335-96C8-418B-A95D-2012FCCE0357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defRPr/>
            </a:pPr>
            <a:fld id="{37E0C795-B702-42D2-ADC6-E14A8EB05C2E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>
                <a:defRPr/>
              </a:pPr>
              <a:t>2019-05-29</a:t>
            </a:fld>
            <a:endParaRPr lang="zh-CN" altLang="en-US" strike="noStrike" noProof="1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/>
            <a:fld id="{59C7C335-96C8-418B-A95D-2012FCCE0357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66675" y="788988"/>
            <a:ext cx="9077325" cy="1444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 fontScale="25000" lnSpcReduction="20000"/>
          </a:bodyPr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" name="KSO_BT1"/>
          <p:cNvSpPr>
            <a:spLocks noGrp="1"/>
          </p:cNvSpPr>
          <p:nvPr>
            <p:ph type="title"/>
          </p:nvPr>
        </p:nvSpPr>
        <p:spPr>
          <a:xfrm>
            <a:off x="4039200" y="1494000"/>
            <a:ext cx="4932000" cy="5076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KSO_BC1"/>
          <p:cNvSpPr>
            <a:spLocks noGrp="1"/>
          </p:cNvSpPr>
          <p:nvPr>
            <p:ph type="pic" idx="1"/>
          </p:nvPr>
        </p:nvSpPr>
        <p:spPr>
          <a:xfrm>
            <a:off x="885600" y="1483199"/>
            <a:ext cx="2995200" cy="4140000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fontAlgn="auto"/>
            <a:r>
              <a:rPr lang="zh-CN" altLang="en-US" strike="noStrike" noProof="1" smtClean="0"/>
              <a:t>单击图标添加图片</a:t>
            </a:r>
            <a:endParaRPr lang="en-US" strike="noStrike" noProof="1"/>
          </a:p>
        </p:txBody>
      </p:sp>
      <p:sp>
        <p:nvSpPr>
          <p:cNvPr id="4" name="KSO_BC2"/>
          <p:cNvSpPr>
            <a:spLocks noGrp="1"/>
          </p:cNvSpPr>
          <p:nvPr>
            <p:ph type="body" sz="half" idx="2"/>
          </p:nvPr>
        </p:nvSpPr>
        <p:spPr>
          <a:xfrm>
            <a:off x="4244400" y="2185200"/>
            <a:ext cx="4726800" cy="34344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defRPr/>
            </a:pPr>
            <a:fld id="{37E0C795-B702-42D2-ADC6-E14A8EB05C2E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>
                <a:defRPr/>
              </a:pPr>
              <a:t>2019-05-29</a:t>
            </a:fld>
            <a:endParaRPr lang="zh-CN" altLang="en-US" strike="noStrike" noProof="1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59C7C335-96C8-418B-A95D-2012FCCE0357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SO_BT1"/>
          <p:cNvSpPr>
            <a:spLocks noGrp="1"/>
          </p:cNvSpPr>
          <p:nvPr>
            <p:ph type="title" orient="vert"/>
          </p:nvPr>
        </p:nvSpPr>
        <p:spPr>
          <a:xfrm>
            <a:off x="7628467" y="365125"/>
            <a:ext cx="886883" cy="5811838"/>
          </a:xfrm>
        </p:spPr>
        <p:txBody>
          <a:bodyPr vert="eaVert"/>
          <a:lstStyle/>
          <a:p>
            <a:pPr fontAlgn="auto"/>
            <a:r>
              <a:rPr lang="zh-CN" altLang="en-US" strike="noStrike" noProof="1" smtClean="0"/>
              <a:t>单击此处编辑母版标题样式</a:t>
            </a:r>
            <a:endParaRPr lang="en-US" strike="noStrike" noProof="1"/>
          </a:p>
        </p:txBody>
      </p:sp>
      <p:sp>
        <p:nvSpPr>
          <p:cNvPr id="3" name="KSO_BC1"/>
          <p:cNvSpPr>
            <a:spLocks noGrp="1"/>
          </p:cNvSpPr>
          <p:nvPr>
            <p:ph type="body" orient="vert" idx="1"/>
          </p:nvPr>
        </p:nvSpPr>
        <p:spPr>
          <a:xfrm>
            <a:off x="1585381" y="365125"/>
            <a:ext cx="5949952" cy="5811838"/>
          </a:xfrm>
        </p:spPr>
        <p:txBody>
          <a:bodyPr vert="eaVert"/>
          <a:lstStyle/>
          <a:p>
            <a:pPr lvl="0" fontAlgn="auto"/>
            <a:r>
              <a:rPr lang="zh-CN" altLang="en-US" strike="noStrike" noProof="1" smtClean="0"/>
              <a:t>单击此处编辑母版文本样式</a:t>
            </a:r>
          </a:p>
          <a:p>
            <a:pPr lvl="1" fontAlgn="auto"/>
            <a:r>
              <a:rPr lang="zh-CN" altLang="en-US" strike="noStrike" noProof="1" smtClean="0"/>
              <a:t>第二级</a:t>
            </a:r>
          </a:p>
          <a:p>
            <a:pPr lvl="2" fontAlgn="auto"/>
            <a:r>
              <a:rPr lang="zh-CN" altLang="en-US" strike="noStrike" noProof="1" smtClean="0"/>
              <a:t>第三级</a:t>
            </a:r>
          </a:p>
          <a:p>
            <a:pPr lvl="3" fontAlgn="auto"/>
            <a:r>
              <a:rPr lang="zh-CN" altLang="en-US" strike="noStrike" noProof="1" smtClean="0"/>
              <a:t>第四级</a:t>
            </a:r>
          </a:p>
          <a:p>
            <a:pPr lvl="4" fontAlgn="auto"/>
            <a:r>
              <a:rPr lang="zh-CN" altLang="en-US" strike="noStrike" noProof="1" smtClean="0"/>
              <a:t>第五级</a:t>
            </a:r>
            <a:endParaRPr lang="zh-CN" altLang="en-US" strike="noStrike" noProof="1"/>
          </a:p>
        </p:txBody>
      </p:sp>
      <p:sp>
        <p:nvSpPr>
          <p:cNvPr id="4" name="KSO_FD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defRPr/>
            </a:pPr>
            <a:fld id="{29B4AFAD-E1BE-4F10-84C7-1A809DA85A63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>
                <a:defRPr/>
              </a:pPr>
              <a:t>2019-05-29</a:t>
            </a:fld>
            <a:endParaRPr lang="zh-CN" altLang="en-US" strike="noStrike" noProof="1"/>
          </a:p>
        </p:txBody>
      </p:sp>
      <p:sp>
        <p:nvSpPr>
          <p:cNvPr id="5" name="KSO_FT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KSO_FN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fontAlgn="base"/>
            <a:fld id="{4AA06DD9-FA9C-448D-88EE-419D2ADC23CD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6"/>
          <p:cNvPicPr>
            <a:picLocks noChangeAspect="1"/>
          </p:cNvPicPr>
          <p:nvPr/>
        </p:nvPicPr>
        <p:blipFill>
          <a:blip r:embed="rId12" cstate="print"/>
          <a:srcRect l="3267" t="6293" r="4684" b="24263"/>
          <a:stretch>
            <a:fillRect/>
          </a:stretch>
        </p:blipFill>
        <p:spPr>
          <a:xfrm>
            <a:off x="1588" y="0"/>
            <a:ext cx="9144000" cy="1600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矩形 7"/>
          <p:cNvSpPr/>
          <p:nvPr/>
        </p:nvSpPr>
        <p:spPr>
          <a:xfrm>
            <a:off x="0" y="0"/>
            <a:ext cx="9144000" cy="3292475"/>
          </a:xfrm>
          <a:prstGeom prst="rect">
            <a:avLst/>
          </a:prstGeom>
          <a:solidFill>
            <a:srgbClr val="FFFFFF">
              <a:alpha val="7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052" name="KSO_BT1"/>
          <p:cNvSpPr>
            <a:spLocks noGrp="1"/>
          </p:cNvSpPr>
          <p:nvPr>
            <p:ph type="title"/>
          </p:nvPr>
        </p:nvSpPr>
        <p:spPr>
          <a:xfrm>
            <a:off x="419100" y="161925"/>
            <a:ext cx="8291513" cy="70008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0000" bIns="45720" anchor="b"/>
          <a:lstStyle/>
          <a:p>
            <a:pPr lvl="0"/>
            <a:r>
              <a:rPr lang="zh-CN" altLang="en-US" dirty="0"/>
              <a:t>单击此处编辑母版标题样式</a:t>
            </a:r>
            <a:endParaRPr lang="en-US" altLang="en-US" dirty="0"/>
          </a:p>
        </p:txBody>
      </p:sp>
      <p:sp>
        <p:nvSpPr>
          <p:cNvPr id="4" name="KSO_FD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defRPr/>
            </a:pPr>
            <a:fld id="{37E0C795-B702-42D2-ADC6-E14A8EB05C2E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>
                <a:defRPr/>
              </a:pPr>
              <a:t>2019-05-29</a:t>
            </a:fld>
            <a:endParaRPr lang="zh-CN" altLang="en-US" strike="noStrike" noProof="1"/>
          </a:p>
        </p:txBody>
      </p:sp>
      <p:sp>
        <p:nvSpPr>
          <p:cNvPr id="5" name="KSO_FT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KSO_FN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9C7C335-96C8-418B-A95D-2012FCCE0357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  <p:sp>
        <p:nvSpPr>
          <p:cNvPr id="2056" name="KSO_BC1"/>
          <p:cNvSpPr>
            <a:spLocks noGrp="1"/>
          </p:cNvSpPr>
          <p:nvPr>
            <p:ph type="body"/>
          </p:nvPr>
        </p:nvSpPr>
        <p:spPr>
          <a:xfrm>
            <a:off x="419100" y="1131888"/>
            <a:ext cx="8291513" cy="5192712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-229870"/>
            <a:r>
              <a:rPr lang="zh-CN" altLang="en-US" dirty="0"/>
              <a:t>第二级</a:t>
            </a:r>
          </a:p>
          <a:p>
            <a:pPr lvl="2" indent="-228600"/>
            <a:r>
              <a:rPr lang="zh-CN" altLang="en-US" dirty="0"/>
              <a:t>第三级</a:t>
            </a:r>
          </a:p>
          <a:p>
            <a:pPr lvl="3" indent="-228600"/>
            <a:r>
              <a:rPr lang="zh-CN" altLang="en-US" dirty="0"/>
              <a:t>第四级</a:t>
            </a:r>
          </a:p>
          <a:p>
            <a:pPr lvl="4" indent="-228600"/>
            <a:r>
              <a:rPr lang="zh-CN" altLang="en-US" dirty="0"/>
              <a:t>第五级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baseline="0">
          <a:solidFill>
            <a:schemeClr val="accent1"/>
          </a:solidFill>
          <a:effectLst/>
          <a:latin typeface="Arial Black" panose="020B0A04020102020204" pitchFamily="34" charset="0"/>
          <a:ea typeface="微软雅黑" panose="020B0503020204020204" charset="-122"/>
          <a:cs typeface="+mj-cs"/>
        </a:defRPr>
      </a:lvl1pPr>
    </p:titleStyle>
    <p:bodyStyle>
      <a:lvl1pPr marL="357505" indent="-357505" algn="just" defTabSz="914400" rtl="0" eaLnBrk="1" latinLnBrk="0" hangingPunct="1">
        <a:lnSpc>
          <a:spcPct val="130000"/>
        </a:lnSpc>
        <a:spcBef>
          <a:spcPts val="1800"/>
        </a:spcBef>
        <a:spcAft>
          <a:spcPts val="0"/>
        </a:spcAft>
        <a:buClr>
          <a:schemeClr val="accent1"/>
        </a:buClr>
        <a:buSzPct val="70000"/>
        <a:buFont typeface="Wingdings 2" pitchFamily="18" charset="2"/>
        <a:buChar char=""/>
        <a:defRPr sz="2400" kern="1200" baseline="0">
          <a:solidFill>
            <a:schemeClr val="accent1"/>
          </a:solidFill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75945" indent="-230505" algn="just" defTabSz="914400" rtl="0" eaLnBrk="1" latinLnBrk="0" hangingPunct="1">
        <a:lnSpc>
          <a:spcPct val="130000"/>
        </a:lnSpc>
        <a:spcBef>
          <a:spcPts val="500"/>
        </a:spcBef>
        <a:spcAft>
          <a:spcPts val="0"/>
        </a:spcAft>
        <a:buClr>
          <a:schemeClr val="tx1">
            <a:lumMod val="50000"/>
          </a:schemeClr>
        </a:buClr>
        <a:buFont typeface="Arial" panose="020B0604020202020204" pitchFamily="34" charset="0"/>
        <a:buChar char="•"/>
        <a:defRPr sz="2000" kern="1200" baseline="0">
          <a:solidFill>
            <a:schemeClr val="tx1">
              <a:lumMod val="50000"/>
            </a:schemeClr>
          </a:solidFill>
          <a:latin typeface="+mn-ea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defRPr/>
            </a:pPr>
            <a:fld id="{37E0C795-B702-42D2-ADC6-E14A8EB05C2E}" type="datetimeFigureOut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>
                <a:defRPr/>
              </a:pPr>
              <a:t>2019-05-29</a:t>
            </a:fld>
            <a:endParaRPr lang="zh-CN" altLang="en-US" strike="noStrike" noProof="1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defRPr/>
            </a:pPr>
            <a:endParaRPr lang="zh-CN" altLang="en-US" strike="noStrike" noProof="1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/>
            <a:fld id="{59C7C335-96C8-418B-A95D-2012FCCE0357}" type="slidenum">
              <a:rPr lang="zh-CN" altLang="en-US" strike="noStrike" noProof="1" smtClean="0">
                <a:latin typeface="Calibri" panose="020F0502020204030204" pitchFamily="34" charset="0"/>
                <a:ea typeface="宋体" panose="02010600030101010101" pitchFamily="2" charset="-122"/>
                <a:cs typeface="+mn-ea"/>
              </a:rPr>
              <a:pPr fontAlgn="base"/>
              <a:t>‹#›</a:t>
            </a:fld>
            <a:endParaRPr lang="zh-CN" altLang="en-US" strike="noStrike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K5LG1B4VO8SAUE(ORP(9L_U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39700"/>
            <a:ext cx="9166225" cy="699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886" y="692924"/>
            <a:ext cx="8229600" cy="4641217"/>
          </a:xfrm>
        </p:spPr>
        <p:txBody>
          <a:bodyPr>
            <a:normAutofit/>
          </a:bodyPr>
          <a:lstStyle/>
          <a:p>
            <a:pPr indent="0">
              <a:lnSpc>
                <a:spcPct val="150000"/>
              </a:lnSpc>
              <a:buNone/>
            </a:pPr>
            <a:r>
              <a:rPr lang="zh-CN" altLang="en-US" sz="3600" dirty="0" smtClean="0"/>
              <a:t>俄国教育家乌申斯基说</a:t>
            </a:r>
            <a:r>
              <a:rPr lang="en-US" altLang="zh-CN" sz="3600" dirty="0" smtClean="0"/>
              <a:t>——</a:t>
            </a:r>
          </a:p>
          <a:p>
            <a:pPr indent="0">
              <a:lnSpc>
                <a:spcPct val="150000"/>
              </a:lnSpc>
              <a:buNone/>
            </a:pPr>
            <a:r>
              <a:rPr lang="zh-CN" altLang="en-US" sz="3600" dirty="0" smtClean="0"/>
              <a:t>         装着一些片段的，没有联系的知识的头脑，就像一个乱七八糟的仓库，主人从那里是什么也找不出来的。</a:t>
            </a:r>
            <a:endParaRPr lang="zh-CN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00000" y="549000"/>
            <a:ext cx="1224000" cy="813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000" dirty="0" smtClean="0">
                <a:latin typeface="Arial" panose="020B0604020202020204" pitchFamily="34" charset="0"/>
                <a:ea typeface="微软雅黑" panose="020B0503020204020204" charset="-122"/>
              </a:rPr>
              <a:t>练习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1762" y="1714488"/>
            <a:ext cx="3265638" cy="809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 smtClean="0">
                <a:latin typeface="Arial" panose="020B0604020202020204" pitchFamily="34" charset="0"/>
                <a:ea typeface="微软雅黑" panose="020B0503020204020204" charset="-122"/>
              </a:rPr>
              <a:t>125 x 32 x 25</a:t>
            </a:r>
            <a:endParaRPr lang="zh-CN" altLang="en-US" sz="4000" dirty="0" smtClean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48108" y="1714488"/>
            <a:ext cx="2153154" cy="809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 smtClean="0">
                <a:latin typeface="Arial" panose="020B0604020202020204" pitchFamily="34" charset="0"/>
                <a:ea typeface="微软雅黑" panose="020B0503020204020204" charset="-122"/>
              </a:rPr>
              <a:t>125 x 48</a:t>
            </a:r>
            <a:endParaRPr lang="zh-CN" altLang="en-US" sz="4000" dirty="0" smtClean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90324" y="4214818"/>
            <a:ext cx="2153154" cy="809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 smtClean="0">
                <a:latin typeface="Arial" panose="020B0604020202020204" pitchFamily="34" charset="0"/>
                <a:ea typeface="微软雅黑" panose="020B0503020204020204" charset="-122"/>
              </a:rPr>
              <a:t>102 x 34</a:t>
            </a:r>
            <a:endParaRPr lang="zh-CN" altLang="en-US" sz="4000" dirty="0" smtClean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76670" y="4214818"/>
            <a:ext cx="2452916" cy="80926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000" dirty="0" smtClean="0">
                <a:latin typeface="Arial" panose="020B0604020202020204" pitchFamily="34" charset="0"/>
                <a:ea typeface="微软雅黑" panose="020B0503020204020204" charset="-122"/>
              </a:rPr>
              <a:t>26 x 9+26</a:t>
            </a:r>
            <a:endParaRPr lang="zh-CN" altLang="en-US" sz="4000" dirty="0" smtClean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-540000" y="621000"/>
            <a:ext cx="5180400" cy="6840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学会探究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224" y="1285860"/>
            <a:ext cx="7383966" cy="2786082"/>
          </a:xfrm>
        </p:spPr>
        <p:txBody>
          <a:bodyPr>
            <a:no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 dirty="0" smtClean="0"/>
              <a:t>    通过本单元的学习，你已经掌握了加法、乘法的运算定律，也学会了探究运算规律的一般方法。请用学过的方法试着研究下面的运算规律：</a:t>
            </a:r>
            <a:endParaRPr lang="en-US" altLang="zh-CN" sz="2000" dirty="0" smtClean="0"/>
          </a:p>
          <a:p>
            <a:pPr>
              <a:lnSpc>
                <a:spcPct val="150000"/>
              </a:lnSpc>
            </a:pPr>
            <a:r>
              <a:rPr lang="zh-CN" altLang="en-US" sz="3000" dirty="0" smtClean="0"/>
              <a:t>（</a:t>
            </a:r>
            <a:r>
              <a:rPr lang="en-US" altLang="zh-CN" sz="3000" dirty="0" err="1" smtClean="0"/>
              <a:t>a+b</a:t>
            </a:r>
            <a:r>
              <a:rPr lang="zh-CN" altLang="en-US" sz="3000" dirty="0" smtClean="0"/>
              <a:t>）</a:t>
            </a:r>
            <a:r>
              <a:rPr lang="en-US" altLang="zh-CN" sz="3000" dirty="0" smtClean="0"/>
              <a:t>÷c = a ÷c + b ÷c  </a:t>
            </a:r>
            <a:r>
              <a:rPr lang="en-US" altLang="zh-CN" sz="2000" dirty="0" smtClean="0"/>
              <a:t>(</a:t>
            </a:r>
            <a:r>
              <a:rPr lang="zh-CN" altLang="en-US" sz="2000" dirty="0" smtClean="0"/>
              <a:t>其中</a:t>
            </a:r>
            <a:r>
              <a:rPr lang="en-US" altLang="zh-CN" sz="2000" dirty="0" smtClean="0"/>
              <a:t>c ≠0)</a:t>
            </a:r>
            <a:endParaRPr lang="zh-CN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只列式，不计算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886" y="1484946"/>
            <a:ext cx="8208228" cy="4717874"/>
          </a:xfr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zh-CN" dirty="0" smtClean="0">
                <a:solidFill>
                  <a:schemeClr val="tx1"/>
                </a:solidFill>
              </a:rPr>
              <a:t>1.</a:t>
            </a:r>
            <a:r>
              <a:rPr lang="zh-CN" altLang="en-US" dirty="0" smtClean="0">
                <a:solidFill>
                  <a:schemeClr val="tx1"/>
                </a:solidFill>
              </a:rPr>
              <a:t>学校购买春装校服，每件上衣</a:t>
            </a:r>
            <a:r>
              <a:rPr lang="en-US" altLang="zh-CN" dirty="0" smtClean="0">
                <a:solidFill>
                  <a:schemeClr val="tx1"/>
                </a:solidFill>
              </a:rPr>
              <a:t>30</a:t>
            </a:r>
            <a:r>
              <a:rPr lang="zh-CN" altLang="en-US" dirty="0" smtClean="0">
                <a:solidFill>
                  <a:schemeClr val="tx1"/>
                </a:solidFill>
              </a:rPr>
              <a:t>元，每天裤子</a:t>
            </a:r>
            <a:r>
              <a:rPr lang="en-US" altLang="zh-CN" dirty="0" smtClean="0">
                <a:solidFill>
                  <a:schemeClr val="tx1"/>
                </a:solidFill>
              </a:rPr>
              <a:t>25</a:t>
            </a:r>
            <a:r>
              <a:rPr lang="zh-CN" altLang="en-US" dirty="0" smtClean="0">
                <a:solidFill>
                  <a:schemeClr val="tx1"/>
                </a:solidFill>
              </a:rPr>
              <a:t>元，买这样的</a:t>
            </a:r>
            <a:r>
              <a:rPr lang="en-US" altLang="zh-CN" dirty="0" smtClean="0">
                <a:solidFill>
                  <a:schemeClr val="tx1"/>
                </a:solidFill>
              </a:rPr>
              <a:t>40</a:t>
            </a:r>
            <a:r>
              <a:rPr lang="zh-CN" altLang="en-US" dirty="0" smtClean="0">
                <a:solidFill>
                  <a:schemeClr val="tx1"/>
                </a:solidFill>
              </a:rPr>
              <a:t>套衣服一共要多少元？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tx1"/>
                </a:solidFill>
              </a:rPr>
              <a:t>2.</a:t>
            </a:r>
            <a:r>
              <a:rPr lang="zh-CN" altLang="en-US" dirty="0" smtClean="0">
                <a:solidFill>
                  <a:schemeClr val="tx1"/>
                </a:solidFill>
              </a:rPr>
              <a:t>在一块长方形花圃里栽郁金香和菊花（如下图），这个花圃占地多少平方米？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zh-CN" dirty="0" smtClean="0">
                <a:solidFill>
                  <a:schemeClr val="tx1"/>
                </a:solidFill>
              </a:rPr>
              <a:t>3.</a:t>
            </a:r>
            <a:r>
              <a:rPr lang="zh-CN" altLang="en-US" dirty="0" smtClean="0">
                <a:solidFill>
                  <a:schemeClr val="tx1"/>
                </a:solidFill>
              </a:rPr>
              <a:t>水果店新推出一款礼盒特惠装，每个礼盒中有丑橘</a:t>
            </a:r>
            <a:r>
              <a:rPr lang="en-US" altLang="zh-CN" dirty="0" smtClean="0">
                <a:solidFill>
                  <a:schemeClr val="tx1"/>
                </a:solidFill>
              </a:rPr>
              <a:t>10</a:t>
            </a:r>
            <a:r>
              <a:rPr lang="zh-CN" altLang="en-US" dirty="0" smtClean="0">
                <a:solidFill>
                  <a:schemeClr val="tx1"/>
                </a:solidFill>
              </a:rPr>
              <a:t>个，火龙果</a:t>
            </a:r>
            <a:r>
              <a:rPr lang="en-US" altLang="zh-CN" dirty="0" smtClean="0">
                <a:solidFill>
                  <a:schemeClr val="tx1"/>
                </a:solidFill>
              </a:rPr>
              <a:t>6</a:t>
            </a:r>
            <a:r>
              <a:rPr lang="zh-CN" altLang="en-US" dirty="0" smtClean="0">
                <a:solidFill>
                  <a:schemeClr val="tx1"/>
                </a:solidFill>
              </a:rPr>
              <a:t>个，杨桃</a:t>
            </a:r>
            <a:r>
              <a:rPr lang="en-US" altLang="zh-CN" dirty="0" smtClean="0">
                <a:solidFill>
                  <a:schemeClr val="tx1"/>
                </a:solidFill>
              </a:rPr>
              <a:t>8</a:t>
            </a:r>
            <a:r>
              <a:rPr lang="zh-CN" altLang="en-US" dirty="0" smtClean="0">
                <a:solidFill>
                  <a:schemeClr val="tx1"/>
                </a:solidFill>
              </a:rPr>
              <a:t>个。某单位需要采购</a:t>
            </a:r>
            <a:r>
              <a:rPr lang="en-US" altLang="zh-CN" dirty="0" smtClean="0">
                <a:solidFill>
                  <a:schemeClr val="tx1"/>
                </a:solidFill>
              </a:rPr>
              <a:t>32</a:t>
            </a:r>
            <a:r>
              <a:rPr lang="zh-CN" altLang="en-US" dirty="0" smtClean="0">
                <a:solidFill>
                  <a:schemeClr val="tx1"/>
                </a:solidFill>
              </a:rPr>
              <a:t>盒作为慰问敬老院老人的礼物，请你算一算：三种水果的总数是多少个？</a:t>
            </a:r>
            <a:endParaRPr lang="en-US" altLang="zh-CN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tx1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43902" y="3789010"/>
            <a:ext cx="2520070" cy="7920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cxnSp>
        <p:nvCxnSpPr>
          <p:cNvPr id="7" name="直接连接符 6"/>
          <p:cNvCxnSpPr/>
          <p:nvPr/>
        </p:nvCxnSpPr>
        <p:spPr>
          <a:xfrm>
            <a:off x="2483942" y="3789010"/>
            <a:ext cx="0" cy="79202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563972" y="3789010"/>
            <a:ext cx="1440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>
            <a:off x="3563972" y="4581032"/>
            <a:ext cx="1440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3635974" y="3789010"/>
            <a:ext cx="0" cy="288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3635974" y="4293024"/>
            <a:ext cx="0" cy="288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491970" y="4005016"/>
            <a:ext cx="720020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charset="-122"/>
              </a:rPr>
              <a:t>15m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22" name="直接连接符 21"/>
          <p:cNvCxnSpPr/>
          <p:nvPr/>
        </p:nvCxnSpPr>
        <p:spPr>
          <a:xfrm flipV="1">
            <a:off x="1043902" y="3573004"/>
            <a:ext cx="0" cy="2160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2483942" y="3573004"/>
            <a:ext cx="0" cy="2160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 flipV="1">
            <a:off x="3563972" y="3573004"/>
            <a:ext cx="0" cy="2160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1043902" y="3717008"/>
            <a:ext cx="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475914" y="3429000"/>
            <a:ext cx="576016" cy="34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charset="-122"/>
              </a:rPr>
              <a:t>45m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41" name="直接箭头连接符 40"/>
          <p:cNvCxnSpPr/>
          <p:nvPr/>
        </p:nvCxnSpPr>
        <p:spPr>
          <a:xfrm flipH="1">
            <a:off x="1043902" y="3645006"/>
            <a:ext cx="4320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直接箭头连接符 47"/>
          <p:cNvCxnSpPr/>
          <p:nvPr/>
        </p:nvCxnSpPr>
        <p:spPr>
          <a:xfrm>
            <a:off x="2051930" y="3645006"/>
            <a:ext cx="43201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771950" y="3429000"/>
            <a:ext cx="720020" cy="3724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charset="-122"/>
              </a:rPr>
              <a:t>26m</a:t>
            </a:r>
            <a:endParaRPr lang="zh-CN" altLang="en-US" sz="1400" dirty="0" smtClean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cxnSp>
        <p:nvCxnSpPr>
          <p:cNvPr id="60" name="直接箭头连接符 59"/>
          <p:cNvCxnSpPr/>
          <p:nvPr/>
        </p:nvCxnSpPr>
        <p:spPr>
          <a:xfrm flipH="1">
            <a:off x="2483942" y="3645006"/>
            <a:ext cx="288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接箭头连接符 61"/>
          <p:cNvCxnSpPr/>
          <p:nvPr/>
        </p:nvCxnSpPr>
        <p:spPr>
          <a:xfrm>
            <a:off x="3275964" y="3645006"/>
            <a:ext cx="28800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1403912" y="4005016"/>
            <a:ext cx="1008028" cy="380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charset="-122"/>
              </a:rPr>
              <a:t>郁金香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2699948" y="4005016"/>
            <a:ext cx="792022" cy="380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600" dirty="0" smtClean="0">
                <a:latin typeface="Arial" panose="020B0604020202020204" pitchFamily="34" charset="0"/>
                <a:ea typeface="微软雅黑" panose="020B0503020204020204" charset="-122"/>
              </a:rPr>
              <a:t>菊花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0" grpId="0"/>
      <p:bldP spid="39" grpId="0"/>
      <p:bldP spid="58" grpId="0"/>
      <p:bldP spid="63" grpId="0"/>
      <p:bldP spid="6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048000" y="3492500"/>
            <a:ext cx="2138363" cy="971550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各买</a:t>
            </a:r>
            <a:r>
              <a:rPr lang="en-US" altLang="zh-CN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zh-CN" altLang="en-US" sz="44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箱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5900" y="4463733"/>
            <a:ext cx="7802880" cy="10509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48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16×5+12×5</a:t>
            </a:r>
            <a:r>
              <a:rPr lang="en-US" altLang="zh-CN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=</a:t>
            </a:r>
            <a:r>
              <a: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16+12</a:t>
            </a:r>
            <a:r>
              <a:rPr lang="zh-CN" altLang="en-US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）×</a:t>
            </a:r>
            <a:r>
              <a:rPr lang="en-US" altLang="zh-CN" sz="48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</a:p>
        </p:txBody>
      </p:sp>
      <p:pic>
        <p:nvPicPr>
          <p:cNvPr id="8" name="图片 7" descr="middle_780x585-081808_v2_11461496017088631_0144ce6739a36ed20d054b1289299c3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4000" y="333000"/>
            <a:ext cx="3770630" cy="2828290"/>
          </a:xfrm>
          <a:prstGeom prst="rect">
            <a:avLst/>
          </a:prstGeom>
        </p:spPr>
      </p:pic>
      <p:pic>
        <p:nvPicPr>
          <p:cNvPr id="9" name="图片 8" descr="t011b6d60d56d38db7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2000" y="-243000"/>
            <a:ext cx="4115435" cy="383794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404000" y="2781000"/>
            <a:ext cx="792000" cy="2880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5148000" y="2205000"/>
            <a:ext cx="576000" cy="2880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2" name="圆角矩形标注 11"/>
          <p:cNvSpPr/>
          <p:nvPr/>
        </p:nvSpPr>
        <p:spPr>
          <a:xfrm>
            <a:off x="396000" y="3141000"/>
            <a:ext cx="1368000" cy="648000"/>
          </a:xfrm>
          <a:prstGeom prst="wedgeRoundRectCallout">
            <a:avLst>
              <a:gd name="adj1" fmla="val 50961"/>
              <a:gd name="adj2" fmla="val -76868"/>
              <a:gd name="adj3" fmla="val 1666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396000" y="3285000"/>
            <a:ext cx="1512000" cy="4124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 smtClean="0">
                <a:latin typeface="Arial" panose="020B0604020202020204" pitchFamily="34" charset="0"/>
                <a:ea typeface="微软雅黑" panose="020B0503020204020204" charset="-122"/>
              </a:rPr>
              <a:t>250</a:t>
            </a:r>
            <a:r>
              <a:rPr lang="zh-CN" altLang="en-US" sz="1600" b="1" dirty="0" smtClean="0">
                <a:latin typeface="Arial" panose="020B0604020202020204" pitchFamily="34" charset="0"/>
                <a:ea typeface="微软雅黑" panose="020B0503020204020204" charset="-122"/>
              </a:rPr>
              <a:t>毫升</a:t>
            </a:r>
            <a:r>
              <a:rPr lang="en-US" altLang="zh-CN" sz="1600" b="1" dirty="0" smtClean="0">
                <a:latin typeface="Arial" panose="020B0604020202020204" pitchFamily="34" charset="0"/>
                <a:ea typeface="微软雅黑" panose="020B0503020204020204" charset="-122"/>
              </a:rPr>
              <a:t>× 16</a:t>
            </a:r>
            <a:endParaRPr lang="zh-CN" altLang="en-US" sz="1600" b="1" dirty="0" smtClean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sp>
        <p:nvSpPr>
          <p:cNvPr id="18" name="圆角矩形标注 17"/>
          <p:cNvSpPr/>
          <p:nvPr/>
        </p:nvSpPr>
        <p:spPr>
          <a:xfrm>
            <a:off x="5724000" y="3069000"/>
            <a:ext cx="1368000" cy="648000"/>
          </a:xfrm>
          <a:prstGeom prst="wedgeRoundRectCallout">
            <a:avLst>
              <a:gd name="adj1" fmla="val -64569"/>
              <a:gd name="adj2" fmla="val -137842"/>
              <a:gd name="adj3" fmla="val 16667"/>
            </a:avLst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5724000" y="3213000"/>
            <a:ext cx="1512000" cy="4124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b="1" dirty="0" smtClean="0">
                <a:latin typeface="Arial" panose="020B0604020202020204" pitchFamily="34" charset="0"/>
                <a:ea typeface="微软雅黑" panose="020B0503020204020204" charset="-122"/>
              </a:rPr>
              <a:t>250ml× 12</a:t>
            </a:r>
            <a:endParaRPr lang="zh-CN" altLang="en-US" sz="1600" b="1" dirty="0" smtClean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0" grpId="0" animBg="1"/>
      <p:bldP spid="11" grpId="0" animBg="1"/>
      <p:bldP spid="12" grpId="0" animBg="1"/>
      <p:bldP spid="17" grpId="0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只列式，不计算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886" y="1484946"/>
            <a:ext cx="8208228" cy="4717874"/>
          </a:xfrm>
        </p:spPr>
        <p:txBody>
          <a:bodyPr/>
          <a:lstStyle/>
          <a:p>
            <a:pPr>
              <a:buNone/>
            </a:pPr>
            <a:r>
              <a:rPr lang="en-US" altLang="zh-CN" sz="2600" dirty="0" smtClean="0">
                <a:solidFill>
                  <a:schemeClr val="tx1"/>
                </a:solidFill>
              </a:rPr>
              <a:t>1.</a:t>
            </a:r>
            <a:r>
              <a:rPr lang="zh-CN" altLang="en-US" sz="2600" dirty="0" smtClean="0">
                <a:solidFill>
                  <a:schemeClr val="tx1"/>
                </a:solidFill>
              </a:rPr>
              <a:t>今天来录播室上课的同学被分成了</a:t>
            </a:r>
            <a:r>
              <a:rPr lang="en-US" altLang="zh-CN" sz="2600" dirty="0" smtClean="0">
                <a:solidFill>
                  <a:schemeClr val="tx1"/>
                </a:solidFill>
              </a:rPr>
              <a:t>9</a:t>
            </a:r>
            <a:r>
              <a:rPr lang="zh-CN" altLang="en-US" sz="2600" dirty="0" smtClean="0">
                <a:solidFill>
                  <a:schemeClr val="tx1"/>
                </a:solidFill>
              </a:rPr>
              <a:t>个小组，每组</a:t>
            </a:r>
            <a:r>
              <a:rPr lang="en-US" altLang="zh-CN" sz="2600" dirty="0" smtClean="0">
                <a:solidFill>
                  <a:schemeClr val="tx1"/>
                </a:solidFill>
              </a:rPr>
              <a:t>4</a:t>
            </a:r>
            <a:r>
              <a:rPr lang="zh-CN" altLang="en-US" sz="2600" dirty="0" smtClean="0">
                <a:solidFill>
                  <a:schemeClr val="tx1"/>
                </a:solidFill>
              </a:rPr>
              <a:t>人，老师要求每人出</a:t>
            </a:r>
            <a:r>
              <a:rPr lang="en-US" altLang="zh-CN" sz="2600" dirty="0" smtClean="0">
                <a:solidFill>
                  <a:schemeClr val="tx1"/>
                </a:solidFill>
              </a:rPr>
              <a:t>2</a:t>
            </a:r>
            <a:r>
              <a:rPr lang="zh-CN" altLang="en-US" sz="2600" dirty="0" smtClean="0">
                <a:solidFill>
                  <a:schemeClr val="tx1"/>
                </a:solidFill>
              </a:rPr>
              <a:t>道易错题，一共有多少道题？</a:t>
            </a:r>
            <a:endParaRPr lang="en-US" altLang="zh-CN" sz="2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zh-CN" sz="2600" dirty="0" smtClean="0">
                <a:solidFill>
                  <a:schemeClr val="tx1"/>
                </a:solidFill>
              </a:rPr>
              <a:t>2.</a:t>
            </a:r>
            <a:r>
              <a:rPr lang="zh-CN" altLang="en-US" sz="2600" dirty="0" smtClean="0">
                <a:solidFill>
                  <a:schemeClr val="tx1"/>
                </a:solidFill>
              </a:rPr>
              <a:t>水果店每周卖出</a:t>
            </a:r>
            <a:r>
              <a:rPr lang="en-US" altLang="zh-CN" sz="2600" dirty="0" smtClean="0">
                <a:solidFill>
                  <a:schemeClr val="tx1"/>
                </a:solidFill>
              </a:rPr>
              <a:t>5</a:t>
            </a:r>
            <a:r>
              <a:rPr lang="zh-CN" altLang="en-US" sz="2600" dirty="0" smtClean="0">
                <a:solidFill>
                  <a:schemeClr val="tx1"/>
                </a:solidFill>
              </a:rPr>
              <a:t>箱鲜荔枝，每箱荔枝重</a:t>
            </a:r>
            <a:r>
              <a:rPr lang="en-US" altLang="zh-CN" sz="2600" dirty="0" smtClean="0">
                <a:solidFill>
                  <a:schemeClr val="tx1"/>
                </a:solidFill>
              </a:rPr>
              <a:t>10</a:t>
            </a:r>
            <a:r>
              <a:rPr lang="zh-CN" altLang="en-US" sz="2600" dirty="0" smtClean="0">
                <a:solidFill>
                  <a:schemeClr val="tx1"/>
                </a:solidFill>
              </a:rPr>
              <a:t>千克，每千克荔枝售价为</a:t>
            </a:r>
            <a:r>
              <a:rPr lang="en-US" altLang="zh-CN" sz="2600" dirty="0" smtClean="0">
                <a:solidFill>
                  <a:schemeClr val="tx1"/>
                </a:solidFill>
              </a:rPr>
              <a:t>24</a:t>
            </a:r>
            <a:r>
              <a:rPr lang="zh-CN" altLang="en-US" sz="2600" dirty="0" smtClean="0">
                <a:solidFill>
                  <a:schemeClr val="tx1"/>
                </a:solidFill>
              </a:rPr>
              <a:t>元，请问这些荔枝一共卖出了多少钱？</a:t>
            </a:r>
            <a:endParaRPr lang="en-US" altLang="zh-CN" sz="2600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altLang="zh-CN" sz="2600" dirty="0" smtClean="0">
                <a:solidFill>
                  <a:schemeClr val="tx1"/>
                </a:solidFill>
              </a:rPr>
              <a:t>3.</a:t>
            </a:r>
            <a:r>
              <a:rPr lang="zh-CN" altLang="en-US" sz="2600" dirty="0" smtClean="0">
                <a:solidFill>
                  <a:schemeClr val="tx1"/>
                </a:solidFill>
              </a:rPr>
              <a:t>游泳池长</a:t>
            </a:r>
            <a:r>
              <a:rPr lang="en-US" altLang="zh-CN" sz="2600" dirty="0" smtClean="0">
                <a:solidFill>
                  <a:schemeClr val="tx1"/>
                </a:solidFill>
              </a:rPr>
              <a:t>50</a:t>
            </a:r>
            <a:r>
              <a:rPr lang="zh-CN" altLang="en-US" sz="2600" dirty="0" smtClean="0">
                <a:solidFill>
                  <a:schemeClr val="tx1"/>
                </a:solidFill>
              </a:rPr>
              <a:t>米，小磊一口气游了</a:t>
            </a:r>
            <a:r>
              <a:rPr lang="en-US" altLang="zh-CN" sz="2600" dirty="0" smtClean="0">
                <a:solidFill>
                  <a:schemeClr val="tx1"/>
                </a:solidFill>
              </a:rPr>
              <a:t>3</a:t>
            </a:r>
            <a:r>
              <a:rPr lang="zh-CN" altLang="en-US" sz="2600" dirty="0" smtClean="0">
                <a:solidFill>
                  <a:schemeClr val="tx1"/>
                </a:solidFill>
              </a:rPr>
              <a:t>个来回，他一共游了多少米？</a:t>
            </a:r>
          </a:p>
          <a:p>
            <a:pPr>
              <a:buNone/>
            </a:pPr>
            <a:endParaRPr lang="en-US" altLang="zh-CN" dirty="0" smtClean="0">
              <a:solidFill>
                <a:schemeClr val="tx1"/>
              </a:solidFill>
            </a:endParaRPr>
          </a:p>
          <a:p>
            <a:pPr>
              <a:buNone/>
            </a:pPr>
            <a:endParaRPr lang="en-US" altLang="zh-CN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7886" y="0"/>
            <a:ext cx="1576072" cy="92333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fontAlgn="base"/>
            <a:r>
              <a:rPr lang="zh-CN" altLang="en-US" sz="5400" b="1" noProof="1" smtClean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辨析</a:t>
            </a:r>
            <a:endParaRPr lang="zh-CN" altLang="en-US" sz="5400" b="1" strike="noStrike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6075" y="865188"/>
            <a:ext cx="8467725" cy="5693866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①（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102+200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×35=102×35+35              (  )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②45×(8+5)=45×8+5                       (  )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③23×(4×8)=23×4+23×8                  (  )  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④(8+4)×25=8×4×25                      (  )     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⑤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在做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28×25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时，先把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28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拆成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7×4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，再用乘法分配率进行计算。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         (  ) 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⑥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小明在算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82×102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时，错算成了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82×100+2,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计算结果比正确结果少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164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                   (  )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>
              <a:lnSpc>
                <a:spcPct val="130000"/>
              </a:lnSpc>
            </a:pP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⑦与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66×99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不相等的算式是                 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(  )</a:t>
            </a:r>
          </a:p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A.66×100-1    B.66×100-66    C.6×11×9×11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-211580" y="755880"/>
            <a:ext cx="5180400" cy="684000"/>
          </a:xfrm>
        </p:spPr>
        <p:txBody>
          <a:bodyPr/>
          <a:lstStyle/>
          <a:p>
            <a:r>
              <a:rPr lang="zh-CN" altLang="en-US"/>
              <a:t>等你来</a:t>
            </a:r>
            <a:r>
              <a:rPr lang="en-US" altLang="zh-CN"/>
              <a:t>“</a:t>
            </a:r>
            <a:r>
              <a:rPr lang="zh-CN" altLang="en-US"/>
              <a:t>试错</a:t>
            </a:r>
            <a:r>
              <a:rPr lang="en-US" altLang="zh-CN"/>
              <a:t>”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142976" y="1500174"/>
            <a:ext cx="7007860" cy="17703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120×4÷120×4                       735</a:t>
            </a:r>
            <a:r>
              <a:rPr lang="en-US" altLang="zh-CN" sz="28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－35</a:t>
            </a:r>
            <a:r>
              <a:rPr lang="en-US" altLang="zh-CN" sz="28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×20</a:t>
            </a:r>
          </a:p>
          <a:p>
            <a:pPr>
              <a:lnSpc>
                <a:spcPct val="130000"/>
              </a:lnSpc>
            </a:pPr>
            <a:endParaRPr lang="en-US" altLang="zh-CN" sz="2800" b="1" dirty="0" smtClean="0">
              <a:ln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微软雅黑" panose="020B050302020402020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28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102</a:t>
            </a:r>
            <a:r>
              <a:rPr lang="en-US" altLang="zh-CN" sz="28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＋</a:t>
            </a:r>
            <a:r>
              <a:rPr lang="en-US" altLang="zh-CN" sz="28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</a:rPr>
              <a:t>1</a:t>
            </a:r>
            <a:r>
              <a:rPr lang="en-US" altLang="zh-CN" sz="28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宋体" panose="02010600030101010101" pitchFamily="2" charset="-122"/>
              </a:rPr>
              <a:t>－102＋1            100－36＋64</a:t>
            </a:r>
            <a:r>
              <a:rPr lang="en-US" altLang="zh-CN" sz="2800" b="1" dirty="0" smtClean="0">
                <a:ln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  </a:t>
            </a:r>
            <a:r>
              <a:rPr lang="en-US" altLang="zh-CN" sz="2800" b="1" dirty="0" smtClean="0">
                <a:latin typeface="Arial" panose="020B0604020202020204" pitchFamily="34" charset="0"/>
                <a:ea typeface="微软雅黑" panose="020B0503020204020204" charset="-122"/>
              </a:rPr>
              <a:t>  </a:t>
            </a:r>
            <a:r>
              <a:rPr lang="en-US" altLang="zh-CN" sz="2400" b="1" dirty="0" smtClean="0">
                <a:latin typeface="Arial" panose="020B0604020202020204" pitchFamily="34" charset="0"/>
                <a:ea typeface="微软雅黑" panose="020B0503020204020204" charset="-122"/>
              </a:rPr>
              <a:t> </a:t>
            </a:r>
            <a:r>
              <a:rPr lang="en-US" altLang="zh-CN" sz="1600" dirty="0" smtClean="0">
                <a:latin typeface="Arial" panose="020B0604020202020204" pitchFamily="34" charset="0"/>
                <a:ea typeface="微软雅黑" panose="020B0503020204020204" charset="-122"/>
              </a:rPr>
              <a:t>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1144905" y="745490"/>
            <a:ext cx="792480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微软雅黑" panose="020B0503020204020204" charset="-122"/>
              </a:rPr>
              <a:t>练习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18285" y="1663700"/>
            <a:ext cx="1599565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smtClean="0">
                <a:latin typeface="Arial" panose="020B0604020202020204" pitchFamily="34" charset="0"/>
                <a:ea typeface="微软雅黑" panose="020B0503020204020204" charset="-122"/>
              </a:rPr>
              <a:t>125×48            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3468370" y="1663700"/>
            <a:ext cx="161417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smtClean="0">
                <a:latin typeface="Arial" panose="020B0604020202020204" pitchFamily="34" charset="0"/>
                <a:ea typeface="微软雅黑" panose="020B0503020204020204" charset="-122"/>
              </a:rPr>
              <a:t>72×125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443220" y="1663700"/>
            <a:ext cx="2127250" cy="5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smtClean="0">
                <a:latin typeface="Arial" panose="020B0604020202020204" pitchFamily="34" charset="0"/>
                <a:ea typeface="微软雅黑" panose="020B0503020204020204" charset="-122"/>
              </a:rPr>
              <a:t>72×125×7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563370" y="2871470"/>
            <a:ext cx="1536700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smtClean="0">
                <a:latin typeface="Arial" panose="020B0604020202020204" pitchFamily="34" charset="0"/>
                <a:ea typeface="微软雅黑" panose="020B0503020204020204" charset="-122"/>
              </a:rPr>
              <a:t>26×9</a:t>
            </a:r>
            <a:r>
              <a:rPr lang="en-US" altLang="zh-CN" sz="2400" b="1" dirty="0" smtClean="0">
                <a:latin typeface="宋体" panose="02010600030101010101" pitchFamily="2" charset="-122"/>
              </a:rPr>
              <a:t>＋26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518285" y="4032885"/>
            <a:ext cx="2351405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400" b="1" dirty="0" smtClean="0">
                <a:latin typeface="Arial" panose="020B0604020202020204" pitchFamily="34" charset="0"/>
                <a:ea typeface="微软雅黑" panose="020B0503020204020204" charset="-122"/>
              </a:rPr>
              <a:t>26×17</a:t>
            </a:r>
            <a:r>
              <a:rPr lang="en-US" altLang="zh-CN" sz="2400" b="1" dirty="0" smtClean="0">
                <a:latin typeface="宋体" panose="02010600030101010101" pitchFamily="2" charset="-122"/>
              </a:rPr>
              <a:t>＋13</a:t>
            </a:r>
            <a:r>
              <a:rPr lang="en-US" altLang="zh-CN" sz="2400" b="1" dirty="0" smtClean="0">
                <a:latin typeface="Arial" panose="020B0604020202020204" pitchFamily="34" charset="0"/>
              </a:rPr>
              <a:t>×66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4815840" y="3952875"/>
            <a:ext cx="1960245" cy="650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b="1" dirty="0" smtClean="0">
                <a:latin typeface="Arial" panose="020B0604020202020204" pitchFamily="34" charset="0"/>
                <a:ea typeface="微软雅黑" panose="020B0503020204020204" charset="-122"/>
              </a:rPr>
              <a:t>98×24</a:t>
            </a:r>
            <a:r>
              <a:rPr lang="en-US" altLang="zh-CN" sz="2800" b="1" dirty="0" smtClean="0">
                <a:latin typeface="宋体" panose="02010600030101010101" pitchFamily="2" charset="-122"/>
              </a:rPr>
              <a:t>＋48</a:t>
            </a:r>
          </a:p>
        </p:txBody>
      </p:sp>
      <p:sp>
        <p:nvSpPr>
          <p:cNvPr id="7170" name="AutoShape 2" descr="http://redirect.sogou.com/proxy?url=aHR0cHM6Ly9nc3MwLmJhaWR1LmNvbS85NG8zZFNhZ194STRraEdrbzlXVEFuRjZoaHkvemhpZGFvL3doJTNENjAwJTJDODAwL3NpZ249YTdlNjA3YjAxYTRjNTEwZmFlOTFlYTFjNTA2OTA5MTUvYjIxYmIwNTFmODE5ODYxODE2ZDgzNmZjNGFlZDJlNzM4YmQ0ZTYyZi5qcGc=&amp;md5=c479a8f4dd0f667dd439100f6fce555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65430" y="66675"/>
            <a:ext cx="2937510" cy="1198879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lstStyle/>
          <a:p>
            <a:pPr algn="ctr" fontAlgn="base"/>
            <a:r>
              <a:rPr lang="zh-CN" altLang="en-US" sz="7200" b="1" strike="noStrike" noProof="1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宋体" panose="02010600030101010101" pitchFamily="2" charset="-122"/>
                <a:cs typeface="+mn-cs"/>
              </a:rPr>
              <a:t>笑一笑</a:t>
            </a:r>
            <a:endParaRPr lang="zh-CN" altLang="en-US" sz="7200" b="1" strike="noStrike" noProof="1"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1800" y="1265238"/>
            <a:ext cx="8467725" cy="5211762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老师发现一个学生在作业本上的姓名是：木（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1+2+3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）。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老师问：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这是谁的作业本呢？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一个学生站起来：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是我的！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老师：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你叫什么名字？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学生：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木林森！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老师：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那你怎么把名字写成这样呢？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</a:p>
          <a:p>
            <a:pPr>
              <a:lnSpc>
                <a:spcPct val="130000"/>
              </a:lnSpc>
            </a:pP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学生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:“</a:t>
            </a:r>
            <a:r>
              <a:rPr lang="zh-CN" altLang="en-US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我用的是乘法分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配律！</a:t>
            </a:r>
            <a:r>
              <a:rPr lang="en-US" altLang="zh-CN" sz="3200" b="1" dirty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 descr="K5LG1B4VO8SAUE(ORP(9L_U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0795" y="-69850"/>
            <a:ext cx="9166225" cy="69977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副标题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</a:t>
            </a:r>
          </a:p>
          <a:p>
            <a:endParaRPr lang="en-US" altLang="zh-CN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en-US" altLang="zh-CN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      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松雅湖小学  聂聪</a:t>
            </a:r>
          </a:p>
        </p:txBody>
      </p:sp>
      <p:sp>
        <p:nvSpPr>
          <p:cNvPr id="7" name="矩形 6"/>
          <p:cNvSpPr/>
          <p:nvPr/>
        </p:nvSpPr>
        <p:spPr>
          <a:xfrm>
            <a:off x="395884" y="1772954"/>
            <a:ext cx="874811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zh-CN" altLang="en-US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运算定律的整理与复习</a:t>
            </a:r>
            <a:endParaRPr lang="zh-CN" altLang="en-US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内容占位符 3" descr="QQ图片2019051413485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2105" t="8046" b="14981"/>
          <a:stretch>
            <a:fillRect/>
          </a:stretch>
        </p:blipFill>
        <p:spPr>
          <a:xfrm>
            <a:off x="0" y="0"/>
            <a:ext cx="9323878" cy="70179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0000" y="493200"/>
            <a:ext cx="7524000" cy="77574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>
                <a:solidFill>
                  <a:srgbClr val="0070C0"/>
                </a:solidFill>
              </a:rPr>
              <a:t>一、我来整理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892" y="908930"/>
            <a:ext cx="7650108" cy="2160060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zh-CN" altLang="en-US" dirty="0" smtClean="0"/>
              <a:t>我们学过了哪些运算定律？运算定律之间有什么联系吗？</a:t>
            </a:r>
            <a:endParaRPr lang="en-US" altLang="zh-CN" dirty="0" smtClean="0"/>
          </a:p>
          <a:p>
            <a:pPr indent="0">
              <a:buNone/>
            </a:pPr>
            <a:r>
              <a:rPr lang="zh-CN" altLang="en-US" dirty="0" smtClean="0"/>
              <a:t>请用字母表示出这些定律，可以用知识树或思维导图等你喜欢的方式整理一下。</a:t>
            </a:r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99898" y="3789010"/>
            <a:ext cx="2787943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9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一、我来画一画</a:t>
            </a:r>
            <a:endParaRPr lang="en-US" altLang="zh-CN" sz="2900" b="1" dirty="0" smtClean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755894" y="4437028"/>
            <a:ext cx="7650108" cy="172804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57505" marR="0" lvl="0" algn="just" defTabSz="914400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lang="zh-CN" altLang="en-US" sz="2400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charset="-122"/>
              </a:rPr>
              <a:t>你是怎样理解“乘法结合律”和“乘法分配律”？请把自己的想法用图文并茂的方式表达出来。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2884805" y="3330575"/>
            <a:ext cx="2159566" cy="847733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4400" dirty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各</a:t>
            </a:r>
            <a:r>
              <a:rPr lang="zh-CN" altLang="en-US" sz="44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买</a:t>
            </a:r>
            <a:r>
              <a:rPr lang="en-US" altLang="zh-CN" sz="44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r>
              <a:rPr lang="zh-CN" altLang="en-US" sz="44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套</a:t>
            </a:r>
            <a:endParaRPr lang="zh-CN" altLang="en-US" sz="4400" dirty="0">
              <a:solidFill>
                <a:srgbClr val="C0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63341" y="4463733"/>
            <a:ext cx="7802880" cy="1050925"/>
          </a:xfrm>
          <a:prstGeom prst="rect">
            <a:avLst/>
          </a:prstGeom>
          <a:noFill/>
          <a:ln w="9525">
            <a:noFill/>
          </a:ln>
        </p:spPr>
        <p:txBody>
          <a:bodyPr wrap="none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CN" sz="48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65×4+35×4=</a:t>
            </a:r>
            <a:r>
              <a:rPr lang="zh-CN" altLang="en-US" sz="48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48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65+35)×4</a:t>
            </a:r>
            <a:endParaRPr lang="zh-CN" altLang="en-US" sz="4800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2" name="图片 1" descr="100014383225_1433031648134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2000" y="333000"/>
            <a:ext cx="2808605" cy="2898140"/>
          </a:xfrm>
          <a:prstGeom prst="rect">
            <a:avLst/>
          </a:prstGeom>
        </p:spPr>
      </p:pic>
      <p:pic>
        <p:nvPicPr>
          <p:cNvPr id="8" name="图片 7" descr="171094660_1917782996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44000" y="477000"/>
            <a:ext cx="2736215" cy="280987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0" y="2133000"/>
            <a:ext cx="933450" cy="650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8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65</a:t>
            </a:r>
            <a:r>
              <a:rPr lang="zh-CN" alt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元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6660000" y="2493000"/>
            <a:ext cx="1041400" cy="730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32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35</a:t>
            </a:r>
            <a:r>
              <a:rPr lang="zh-CN" altLang="en-US" sz="3200" dirty="0" smtClean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charset="-122"/>
              </a:rPr>
              <a:t>元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10" grpId="0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10000" y="493200"/>
            <a:ext cx="7524000" cy="775740"/>
          </a:xfrm>
        </p:spPr>
        <p:txBody>
          <a:bodyPr>
            <a:normAutofit fontScale="90000"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en-US" altLang="zh-CN" dirty="0" smtClean="0"/>
              <a:t/>
            </a:r>
            <a:br>
              <a:rPr lang="en-US" altLang="zh-CN" dirty="0" smtClean="0"/>
            </a:br>
            <a:r>
              <a:rPr lang="zh-CN" altLang="en-US" dirty="0" smtClean="0">
                <a:solidFill>
                  <a:srgbClr val="0070C0"/>
                </a:solidFill>
              </a:rPr>
              <a:t>一、我来查找</a:t>
            </a:r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3892" y="908930"/>
            <a:ext cx="7650108" cy="2160060"/>
          </a:xfrm>
        </p:spPr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altLang="zh-CN" dirty="0" smtClean="0"/>
              <a:t>1.</a:t>
            </a:r>
            <a:r>
              <a:rPr lang="zh-CN" altLang="en-US" dirty="0" smtClean="0"/>
              <a:t>试着找两道“好”题，准备明天与同学们分享，说一说好在哪里。</a:t>
            </a:r>
            <a:endParaRPr lang="en-US" altLang="zh-CN" dirty="0" smtClean="0"/>
          </a:p>
          <a:p>
            <a:pPr indent="0">
              <a:buNone/>
            </a:pPr>
            <a:r>
              <a:rPr lang="en-US" altLang="zh-CN" dirty="0" smtClean="0"/>
              <a:t>2.</a:t>
            </a:r>
            <a:r>
              <a:rPr lang="zh-CN" altLang="en-US" dirty="0" smtClean="0"/>
              <a:t>试着把平时积累的易错题挑出两道来，准备明天课堂上提醒同学们并引起重视。</a:t>
            </a:r>
            <a:endParaRPr lang="en-US" altLang="zh-CN" dirty="0" smtClean="0"/>
          </a:p>
          <a:p>
            <a:pPr indent="0">
              <a:buNone/>
            </a:pPr>
            <a:endParaRPr lang="zh-CN" altLang="en-US" dirty="0" smtClean="0"/>
          </a:p>
          <a:p>
            <a:pPr>
              <a:buNone/>
            </a:pP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899898" y="3789010"/>
            <a:ext cx="2416046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900" b="1" dirty="0" smtClean="0">
                <a:solidFill>
                  <a:srgbClr val="0070C0"/>
                </a:solidFill>
                <a:latin typeface="微软雅黑" panose="020B0503020204020204" charset="-122"/>
                <a:ea typeface="微软雅黑" panose="020B0503020204020204" charset="-122"/>
              </a:rPr>
              <a:t>一、我来尝试</a:t>
            </a:r>
            <a:endParaRPr lang="en-US" altLang="zh-CN" sz="2900" b="1" dirty="0" smtClean="0">
              <a:solidFill>
                <a:srgbClr val="0070C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6" name="内容占位符 2"/>
          <p:cNvSpPr txBox="1"/>
          <p:nvPr/>
        </p:nvSpPr>
        <p:spPr>
          <a:xfrm>
            <a:off x="755894" y="4437028"/>
            <a:ext cx="7650108" cy="1728048"/>
          </a:xfrm>
          <a:prstGeom prst="rect">
            <a:avLst/>
          </a:prstGeom>
          <a:noFill/>
          <a:ln w="9525">
            <a:noFill/>
          </a:ln>
        </p:spPr>
        <p:txBody>
          <a:bodyPr lIns="91440" tIns="45720" rIns="91440" bIns="45720" anchor="t">
            <a:normAutofit/>
          </a:bodyPr>
          <a:lstStyle/>
          <a:p>
            <a:pPr marL="357505" marR="0" lvl="0" algn="just" defTabSz="914400" rtl="0" eaLnBrk="1" fontAlgn="auto" latinLnBrk="0" hangingPunct="1">
              <a:lnSpc>
                <a:spcPct val="13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70000"/>
              <a:defRPr/>
            </a:pPr>
            <a:r>
              <a: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rPr>
              <a:t>设计两道不同的练习题，并自己解决。（请按照从易到难的顺序进行设计哦）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sz="1100" dirty="0" smtClean="0"/>
              <a:t>． ． ． ． ． ． </a:t>
            </a:r>
            <a:r>
              <a:rPr lang="zh-CN" altLang="en-US" sz="1100" dirty="0" smtClean="0"/>
              <a:t>．</a:t>
            </a:r>
            <a:endParaRPr lang="en-US" altLang="zh-CN" sz="1100" dirty="0" smtClean="0"/>
          </a:p>
          <a:p>
            <a:r>
              <a:rPr lang="zh-CN" altLang="en-US" sz="1100" dirty="0" smtClean="0"/>
              <a:t>． ． ． ． ． ． ．</a:t>
            </a:r>
          </a:p>
          <a:p>
            <a:r>
              <a:rPr lang="zh-CN" altLang="en-US" sz="1100" dirty="0" smtClean="0"/>
              <a:t>． ． ． ． ． ． ．</a:t>
            </a:r>
          </a:p>
          <a:p>
            <a:endParaRPr lang="en-US" altLang="zh-C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表格 9"/>
          <p:cNvGraphicFramePr>
            <a:graphicFrameLocks noGrp="1"/>
          </p:cNvGraphicFramePr>
          <p:nvPr/>
        </p:nvGraphicFramePr>
        <p:xfrm>
          <a:off x="1785916" y="1857364"/>
          <a:ext cx="3929090" cy="22860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818"/>
                <a:gridCol w="785818"/>
                <a:gridCol w="785818"/>
                <a:gridCol w="785818"/>
                <a:gridCol w="785818"/>
              </a:tblGrid>
              <a:tr h="762005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76200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  <a:tr h="762005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</a:tr>
            </a:tbl>
          </a:graphicData>
        </a:graphic>
      </p:graphicFrame>
      <p:sp>
        <p:nvSpPr>
          <p:cNvPr id="4" name="矩形 3"/>
          <p:cNvSpPr/>
          <p:nvPr/>
        </p:nvSpPr>
        <p:spPr>
          <a:xfrm>
            <a:off x="1785918" y="1857364"/>
            <a:ext cx="3929090" cy="228601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14678" y="1214422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a</a:t>
            </a:r>
            <a:endParaRPr lang="zh-CN" alt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142976" y="2762904"/>
            <a:ext cx="3571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/>
              <a:t>b</a:t>
            </a:r>
            <a:endParaRPr lang="zh-CN" alt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1857356" y="4786322"/>
            <a:ext cx="4286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8000" dirty="0" err="1" smtClean="0"/>
              <a:t>axb</a:t>
            </a:r>
            <a:r>
              <a:rPr lang="en-US" altLang="zh-CN" sz="8000" dirty="0" smtClean="0"/>
              <a:t> = </a:t>
            </a:r>
            <a:r>
              <a:rPr lang="en-US" altLang="zh-CN" sz="8000" dirty="0" err="1" smtClean="0"/>
              <a:t>bxa</a:t>
            </a:r>
            <a:endParaRPr lang="zh-CN" altLang="en-US" sz="8000" dirty="0"/>
          </a:p>
        </p:txBody>
      </p:sp>
      <p:sp>
        <p:nvSpPr>
          <p:cNvPr id="12" name="TextBox 11"/>
          <p:cNvSpPr txBox="1"/>
          <p:nvPr/>
        </p:nvSpPr>
        <p:spPr>
          <a:xfrm>
            <a:off x="214282" y="285728"/>
            <a:ext cx="5000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6000" dirty="0" smtClean="0">
                <a:latin typeface="黑体" pitchFamily="49" charset="-122"/>
                <a:ea typeface="黑体" pitchFamily="49" charset="-122"/>
              </a:rPr>
              <a:t>乘法交换律</a:t>
            </a:r>
            <a:endParaRPr lang="zh-CN" altLang="en-US" sz="60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8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2484000" y="1845000"/>
          <a:ext cx="2520000" cy="230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000"/>
              </a:tblGrid>
              <a:tr h="60173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1737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100526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25615" y="3058974"/>
            <a:ext cx="461665" cy="409728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zh-CN" dirty="0" smtClean="0"/>
              <a:t>……</a:t>
            </a:r>
            <a:endParaRPr lang="zh-CN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285984" y="1456296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a</a:t>
            </a:r>
            <a:endParaRPr lang="zh-CN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987016" y="1813486"/>
            <a:ext cx="285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b</a:t>
            </a:r>
            <a:endParaRPr lang="zh-CN" altLang="en-US" dirty="0"/>
          </a:p>
        </p:txBody>
      </p:sp>
      <p:sp>
        <p:nvSpPr>
          <p:cNvPr id="9" name="右大括号 8"/>
          <p:cNvSpPr/>
          <p:nvPr/>
        </p:nvSpPr>
        <p:spPr>
          <a:xfrm>
            <a:off x="5201726" y="1897066"/>
            <a:ext cx="357190" cy="221457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TextBox 9"/>
          <p:cNvSpPr txBox="1"/>
          <p:nvPr/>
        </p:nvSpPr>
        <p:spPr>
          <a:xfrm>
            <a:off x="5701792" y="2825760"/>
            <a:ext cx="5132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</a:t>
            </a:r>
            <a:r>
              <a:rPr lang="zh-CN" altLang="en-US" dirty="0" smtClean="0"/>
              <a:t>个</a:t>
            </a:r>
            <a:endParaRPr lang="zh-CN" altLang="en-US" dirty="0"/>
          </a:p>
        </p:txBody>
      </p:sp>
      <p:sp>
        <p:nvSpPr>
          <p:cNvPr id="11" name="左大括号 10"/>
          <p:cNvSpPr/>
          <p:nvPr/>
        </p:nvSpPr>
        <p:spPr>
          <a:xfrm>
            <a:off x="2227049" y="1897066"/>
            <a:ext cx="117157" cy="21431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1643042" y="4770791"/>
            <a:ext cx="55007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/>
              <a:t>(</a:t>
            </a:r>
            <a:r>
              <a:rPr lang="en-US" altLang="zh-CN" sz="6000" dirty="0" err="1" smtClean="0"/>
              <a:t>axb</a:t>
            </a:r>
            <a:r>
              <a:rPr lang="en-US" altLang="zh-CN" sz="6000" dirty="0" smtClean="0"/>
              <a:t>)</a:t>
            </a:r>
            <a:r>
              <a:rPr lang="en-US" altLang="zh-CN" sz="6000" dirty="0" err="1" smtClean="0"/>
              <a:t>xc</a:t>
            </a:r>
            <a:r>
              <a:rPr lang="en-US" altLang="zh-CN" sz="6000" dirty="0" smtClean="0"/>
              <a:t> =ax(</a:t>
            </a:r>
            <a:r>
              <a:rPr lang="en-US" altLang="zh-CN" sz="6000" dirty="0" err="1" smtClean="0"/>
              <a:t>bxc</a:t>
            </a:r>
            <a:r>
              <a:rPr lang="en-US" altLang="zh-CN" sz="6000" dirty="0" smtClean="0"/>
              <a:t>)</a:t>
            </a:r>
            <a:endParaRPr lang="zh-CN" altLang="en-US" sz="6000" dirty="0"/>
          </a:p>
        </p:txBody>
      </p:sp>
      <p:sp>
        <p:nvSpPr>
          <p:cNvPr id="14" name="TextBox 13"/>
          <p:cNvSpPr txBox="1"/>
          <p:nvPr/>
        </p:nvSpPr>
        <p:spPr>
          <a:xfrm>
            <a:off x="214282" y="285728"/>
            <a:ext cx="5000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6000" dirty="0" smtClean="0">
                <a:latin typeface="黑体" pitchFamily="49" charset="-122"/>
                <a:ea typeface="黑体" pitchFamily="49" charset="-122"/>
              </a:rPr>
              <a:t>乘法结合律</a:t>
            </a:r>
            <a:endParaRPr lang="zh-CN" altLang="en-US" sz="60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/>
      <p:bldP spid="11" grpId="0" animBg="1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836000" y="2565000"/>
          <a:ext cx="3960000" cy="115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9881"/>
                <a:gridCol w="2290119"/>
              </a:tblGrid>
              <a:tr h="115200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285984" y="1643050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a</a:t>
            </a:r>
            <a:endParaRPr lang="zh-CN" alt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1000100" y="2786058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c</a:t>
            </a:r>
            <a:endParaRPr lang="zh-CN" alt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286380" y="1649544"/>
            <a:ext cx="5000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b</a:t>
            </a:r>
            <a:endParaRPr lang="zh-CN" alt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1428728" y="4500570"/>
            <a:ext cx="6143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/>
              <a:t>(</a:t>
            </a:r>
            <a:r>
              <a:rPr lang="en-US" altLang="zh-CN" sz="6000" dirty="0" err="1" smtClean="0"/>
              <a:t>a+b</a:t>
            </a:r>
            <a:r>
              <a:rPr lang="en-US" altLang="zh-CN" sz="6000" dirty="0" smtClean="0"/>
              <a:t>)</a:t>
            </a:r>
            <a:r>
              <a:rPr lang="en-US" altLang="zh-CN" sz="6000" dirty="0" err="1" smtClean="0"/>
              <a:t>xc</a:t>
            </a:r>
            <a:r>
              <a:rPr lang="en-US" altLang="zh-CN" sz="6000" dirty="0" smtClean="0"/>
              <a:t> = </a:t>
            </a:r>
            <a:r>
              <a:rPr lang="en-US" altLang="zh-CN" sz="6000" dirty="0" err="1" smtClean="0"/>
              <a:t>axc</a:t>
            </a:r>
            <a:r>
              <a:rPr lang="en-US" altLang="zh-CN" sz="6000" dirty="0" smtClean="0"/>
              <a:t> + </a:t>
            </a:r>
            <a:r>
              <a:rPr lang="en-US" altLang="zh-CN" sz="6000" dirty="0" err="1" smtClean="0"/>
              <a:t>bxc</a:t>
            </a:r>
            <a:endParaRPr lang="zh-CN" altLang="en-US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214282" y="285728"/>
            <a:ext cx="50006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000" dirty="0" smtClean="0">
                <a:latin typeface="黑体" pitchFamily="49" charset="-122"/>
                <a:ea typeface="黑体" pitchFamily="49" charset="-122"/>
              </a:rPr>
              <a:t> </a:t>
            </a:r>
            <a:r>
              <a:rPr lang="zh-CN" altLang="en-US" sz="6000" dirty="0" smtClean="0">
                <a:latin typeface="黑体" pitchFamily="49" charset="-122"/>
                <a:ea typeface="黑体" pitchFamily="49" charset="-122"/>
              </a:rPr>
              <a:t>乘法分配律</a:t>
            </a:r>
            <a:endParaRPr lang="zh-CN" altLang="en-US" sz="6000" dirty="0">
              <a:latin typeface="黑体" pitchFamily="49" charset="-122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矩形 35"/>
          <p:cNvSpPr/>
          <p:nvPr/>
        </p:nvSpPr>
        <p:spPr>
          <a:xfrm>
            <a:off x="5004000" y="3933000"/>
            <a:ext cx="3240000" cy="64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5004000" y="2781000"/>
            <a:ext cx="3240000" cy="936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828000" y="2997000"/>
            <a:ext cx="720000" cy="151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96000" y="765000"/>
            <a:ext cx="8229600" cy="1143000"/>
          </a:xfrm>
        </p:spPr>
        <p:txBody>
          <a:bodyPr>
            <a:normAutofit fontScale="90000"/>
          </a:bodyPr>
          <a:lstStyle/>
          <a:p>
            <a:pPr algn="l">
              <a:lnSpc>
                <a:spcPct val="150000"/>
              </a:lnSpc>
            </a:pPr>
            <a:r>
              <a:rPr lang="zh-CN" altLang="en-US" sz="3600" b="1" dirty="0" smtClean="0"/>
              <a:t>只列式，不计算。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en-US" altLang="zh-CN" sz="2400" dirty="0" smtClean="0"/>
              <a:t>        </a:t>
            </a:r>
            <a:r>
              <a:rPr lang="zh-CN" altLang="en-US" sz="2400" dirty="0" smtClean="0"/>
              <a:t>某学校四年级小朋友新定的校服，每件上衣</a:t>
            </a:r>
            <a:r>
              <a:rPr lang="en-US" altLang="zh-CN" sz="2400" dirty="0" smtClean="0"/>
              <a:t>30</a:t>
            </a:r>
            <a:r>
              <a:rPr lang="zh-CN" altLang="en-US" sz="2400" dirty="0" smtClean="0"/>
              <a:t>元，每条裤子</a:t>
            </a:r>
            <a:r>
              <a:rPr lang="en-US" altLang="zh-CN" sz="2400" dirty="0" smtClean="0"/>
              <a:t>25</a:t>
            </a:r>
            <a:r>
              <a:rPr lang="zh-CN" altLang="en-US" sz="2400" dirty="0" smtClean="0"/>
              <a:t>元。买这样的</a:t>
            </a:r>
            <a:r>
              <a:rPr lang="en-US" altLang="zh-CN" sz="2400" dirty="0" smtClean="0"/>
              <a:t>4</a:t>
            </a:r>
            <a:r>
              <a:rPr lang="zh-CN" altLang="en-US" sz="2400" dirty="0" smtClean="0"/>
              <a:t>套校服，一共要多少元？</a:t>
            </a:r>
            <a:endParaRPr lang="zh-CN" altLang="en-US" sz="24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84000" y="2853000"/>
            <a:ext cx="7714800" cy="2697163"/>
          </a:xfrm>
        </p:spPr>
        <p:txBody>
          <a:bodyPr/>
          <a:lstStyle/>
          <a:p>
            <a:pPr>
              <a:buNone/>
            </a:pPr>
            <a:r>
              <a:rPr lang="en-US" altLang="zh-CN" dirty="0" smtClean="0"/>
              <a:t>             </a:t>
            </a:r>
            <a:endParaRPr lang="zh-CN" altLang="en-US" dirty="0"/>
          </a:p>
        </p:txBody>
      </p:sp>
      <p:grpSp>
        <p:nvGrpSpPr>
          <p:cNvPr id="31" name="组合 30"/>
          <p:cNvGrpSpPr/>
          <p:nvPr/>
        </p:nvGrpSpPr>
        <p:grpSpPr>
          <a:xfrm>
            <a:off x="972000" y="3071810"/>
            <a:ext cx="504000" cy="1368000"/>
            <a:chOff x="972000" y="3069000"/>
            <a:chExt cx="504000" cy="1368000"/>
          </a:xfrm>
        </p:grpSpPr>
        <p:sp>
          <p:nvSpPr>
            <p:cNvPr id="4" name="矩形 3"/>
            <p:cNvSpPr/>
            <p:nvPr/>
          </p:nvSpPr>
          <p:spPr>
            <a:xfrm>
              <a:off x="972000" y="3069000"/>
              <a:ext cx="432000" cy="64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梯形 4"/>
            <p:cNvSpPr/>
            <p:nvPr/>
          </p:nvSpPr>
          <p:spPr>
            <a:xfrm>
              <a:off x="972000" y="4077000"/>
              <a:ext cx="504000" cy="360000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7" name="内容占位符 2"/>
          <p:cNvSpPr txBox="1">
            <a:spLocks/>
          </p:cNvSpPr>
          <p:nvPr/>
        </p:nvSpPr>
        <p:spPr>
          <a:xfrm>
            <a:off x="756000" y="2565000"/>
            <a:ext cx="7714800" cy="269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1908000" y="3071810"/>
            <a:ext cx="504000" cy="1368000"/>
            <a:chOff x="1908000" y="3069000"/>
            <a:chExt cx="504000" cy="1368000"/>
          </a:xfrm>
        </p:grpSpPr>
        <p:sp>
          <p:nvSpPr>
            <p:cNvPr id="8" name="矩形 7"/>
            <p:cNvSpPr/>
            <p:nvPr/>
          </p:nvSpPr>
          <p:spPr>
            <a:xfrm>
              <a:off x="1908000" y="3069000"/>
              <a:ext cx="432000" cy="64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梯形 8"/>
            <p:cNvSpPr/>
            <p:nvPr/>
          </p:nvSpPr>
          <p:spPr>
            <a:xfrm>
              <a:off x="1908000" y="4077000"/>
              <a:ext cx="504000" cy="360000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内容占位符 2"/>
          <p:cNvSpPr txBox="1">
            <a:spLocks/>
          </p:cNvSpPr>
          <p:nvPr/>
        </p:nvSpPr>
        <p:spPr>
          <a:xfrm>
            <a:off x="828000" y="2205000"/>
            <a:ext cx="7642800" cy="2985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000" dirty="0" smtClean="0"/>
              <a:t>方法一：</a:t>
            </a:r>
            <a:endParaRPr lang="zh-CN" altLang="en-US" sz="2000" dirty="0"/>
          </a:p>
        </p:txBody>
      </p:sp>
      <p:grpSp>
        <p:nvGrpSpPr>
          <p:cNvPr id="33" name="组合 32"/>
          <p:cNvGrpSpPr/>
          <p:nvPr/>
        </p:nvGrpSpPr>
        <p:grpSpPr>
          <a:xfrm>
            <a:off x="2844000" y="3071810"/>
            <a:ext cx="504000" cy="1368000"/>
            <a:chOff x="2844000" y="3069000"/>
            <a:chExt cx="504000" cy="1368000"/>
          </a:xfrm>
        </p:grpSpPr>
        <p:sp>
          <p:nvSpPr>
            <p:cNvPr id="11" name="矩形 10"/>
            <p:cNvSpPr/>
            <p:nvPr/>
          </p:nvSpPr>
          <p:spPr>
            <a:xfrm>
              <a:off x="2844000" y="3069000"/>
              <a:ext cx="432000" cy="64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梯形 11"/>
            <p:cNvSpPr/>
            <p:nvPr/>
          </p:nvSpPr>
          <p:spPr>
            <a:xfrm>
              <a:off x="2844000" y="4077000"/>
              <a:ext cx="504000" cy="360000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内容占位符 2"/>
          <p:cNvSpPr txBox="1">
            <a:spLocks/>
          </p:cNvSpPr>
          <p:nvPr/>
        </p:nvSpPr>
        <p:spPr>
          <a:xfrm>
            <a:off x="785786" y="2571744"/>
            <a:ext cx="7714800" cy="269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3852000" y="3071810"/>
            <a:ext cx="504000" cy="1368000"/>
            <a:chOff x="3852000" y="3069000"/>
            <a:chExt cx="504000" cy="1368000"/>
          </a:xfrm>
        </p:grpSpPr>
        <p:sp>
          <p:nvSpPr>
            <p:cNvPr id="14" name="矩形 13"/>
            <p:cNvSpPr/>
            <p:nvPr/>
          </p:nvSpPr>
          <p:spPr>
            <a:xfrm>
              <a:off x="3852000" y="3069000"/>
              <a:ext cx="432000" cy="64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梯形 14"/>
            <p:cNvSpPr/>
            <p:nvPr/>
          </p:nvSpPr>
          <p:spPr>
            <a:xfrm>
              <a:off x="3852000" y="4077000"/>
              <a:ext cx="504000" cy="360000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3" name="内容占位符 2"/>
          <p:cNvSpPr txBox="1">
            <a:spLocks/>
          </p:cNvSpPr>
          <p:nvPr/>
        </p:nvSpPr>
        <p:spPr>
          <a:xfrm>
            <a:off x="4788000" y="2853000"/>
            <a:ext cx="7714800" cy="2697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altLang="zh-CN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9" name="组合 38"/>
          <p:cNvGrpSpPr/>
          <p:nvPr/>
        </p:nvGrpSpPr>
        <p:grpSpPr>
          <a:xfrm>
            <a:off x="5292000" y="2925000"/>
            <a:ext cx="2664000" cy="1512000"/>
            <a:chOff x="5292000" y="2925000"/>
            <a:chExt cx="2664000" cy="1512000"/>
          </a:xfrm>
        </p:grpSpPr>
        <p:sp>
          <p:nvSpPr>
            <p:cNvPr id="17" name="矩形 16"/>
            <p:cNvSpPr/>
            <p:nvPr/>
          </p:nvSpPr>
          <p:spPr>
            <a:xfrm>
              <a:off x="5292000" y="2925000"/>
              <a:ext cx="432000" cy="64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梯形 17"/>
            <p:cNvSpPr/>
            <p:nvPr/>
          </p:nvSpPr>
          <p:spPr>
            <a:xfrm>
              <a:off x="5292000" y="4077000"/>
              <a:ext cx="504000" cy="360000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矩形 18"/>
            <p:cNvSpPr/>
            <p:nvPr/>
          </p:nvSpPr>
          <p:spPr>
            <a:xfrm>
              <a:off x="6037200" y="2925000"/>
              <a:ext cx="432000" cy="64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梯形 19"/>
            <p:cNvSpPr/>
            <p:nvPr/>
          </p:nvSpPr>
          <p:spPr>
            <a:xfrm>
              <a:off x="6037200" y="4077000"/>
              <a:ext cx="504000" cy="360000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矩形 20"/>
            <p:cNvSpPr/>
            <p:nvPr/>
          </p:nvSpPr>
          <p:spPr>
            <a:xfrm>
              <a:off x="6660000" y="2925000"/>
              <a:ext cx="432000" cy="64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梯形 21"/>
            <p:cNvSpPr/>
            <p:nvPr/>
          </p:nvSpPr>
          <p:spPr>
            <a:xfrm>
              <a:off x="6660000" y="4077000"/>
              <a:ext cx="504000" cy="360000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>
              <a:off x="7452000" y="2925000"/>
              <a:ext cx="432000" cy="6480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梯形 24"/>
            <p:cNvSpPr/>
            <p:nvPr/>
          </p:nvSpPr>
          <p:spPr>
            <a:xfrm>
              <a:off x="7452000" y="4077000"/>
              <a:ext cx="504000" cy="360000"/>
            </a:xfrm>
            <a:prstGeom prst="trapezoid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5076000" y="2205000"/>
            <a:ext cx="24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方法二：</a:t>
            </a:r>
            <a:endParaRPr lang="zh-CN" altLang="en-US" dirty="0"/>
          </a:p>
        </p:txBody>
      </p:sp>
      <p:sp>
        <p:nvSpPr>
          <p:cNvPr id="28" name="矩形 27"/>
          <p:cNvSpPr/>
          <p:nvPr/>
        </p:nvSpPr>
        <p:spPr>
          <a:xfrm>
            <a:off x="1764000" y="2997000"/>
            <a:ext cx="720000" cy="151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2700000" y="2997000"/>
            <a:ext cx="720000" cy="151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3708000" y="2997000"/>
            <a:ext cx="720000" cy="151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1980000" y="5013000"/>
            <a:ext cx="64496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（</a:t>
            </a:r>
            <a:r>
              <a:rPr lang="en-US" altLang="zh-CN" sz="2800" b="1" dirty="0" smtClean="0"/>
              <a:t>30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+</a:t>
            </a:r>
            <a:r>
              <a:rPr lang="en-US" altLang="zh-CN" sz="2800" b="1" dirty="0" smtClean="0"/>
              <a:t>25</a:t>
            </a:r>
            <a:r>
              <a:rPr lang="zh-CN" altLang="en-US" sz="2800" b="1" dirty="0" smtClean="0"/>
              <a:t>）</a:t>
            </a:r>
            <a:r>
              <a:rPr lang="en-US" altLang="zh-CN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800" b="1" dirty="0" smtClean="0"/>
              <a:t>30</a:t>
            </a:r>
            <a:r>
              <a:rPr lang="en-US" altLang="zh-CN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 </a:t>
            </a:r>
            <a:r>
              <a:rPr lang="en-US" altLang="zh-CN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r>
              <a:rPr lang="en-US" altLang="zh-CN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8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5" grpId="0" animBg="1"/>
      <p:bldP spid="27" grpId="0" animBg="1"/>
      <p:bldP spid="28" grpId="0" animBg="1"/>
      <p:bldP spid="29" grpId="0" animBg="1"/>
      <p:bldP spid="30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 idx="4294967295"/>
          </p:nvPr>
        </p:nvSpPr>
        <p:spPr>
          <a:xfrm>
            <a:off x="663575" y="1208405"/>
            <a:ext cx="7060565" cy="144335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solidFill>
                  <a:schemeClr val="tx1"/>
                </a:solidFill>
              </a:rPr>
              <a:t>    </a:t>
            </a:r>
            <a:r>
              <a:rPr lang="en-US" altLang="zh-CN" sz="2400" dirty="0" smtClean="0">
                <a:solidFill>
                  <a:schemeClr val="tx1"/>
                </a:solidFill>
              </a:rPr>
              <a:t>  </a:t>
            </a:r>
            <a:r>
              <a:rPr lang="zh-CN" altLang="en-US" sz="2400" dirty="0" smtClean="0">
                <a:solidFill>
                  <a:schemeClr val="tx1"/>
                </a:solidFill>
              </a:rPr>
              <a:t>甲</a:t>
            </a:r>
            <a:r>
              <a:rPr lang="zh-CN" altLang="en-US" sz="2400" dirty="0">
                <a:solidFill>
                  <a:schemeClr val="tx1"/>
                </a:solidFill>
              </a:rPr>
              <a:t>、乙两车同时</a:t>
            </a:r>
            <a:r>
              <a:rPr lang="zh-CN" altLang="en-US" sz="2400" dirty="0" smtClean="0">
                <a:solidFill>
                  <a:schemeClr val="tx1"/>
                </a:solidFill>
              </a:rPr>
              <a:t>从</a:t>
            </a:r>
            <a:r>
              <a:rPr lang="en-US" altLang="zh-CN" sz="2400" dirty="0" smtClean="0">
                <a:solidFill>
                  <a:schemeClr val="tx1"/>
                </a:solidFill>
              </a:rPr>
              <a:t>A.B</a:t>
            </a:r>
            <a:r>
              <a:rPr lang="zh-CN" altLang="en-US" sz="2400" dirty="0" smtClean="0">
                <a:solidFill>
                  <a:schemeClr val="tx1"/>
                </a:solidFill>
              </a:rPr>
              <a:t>两</a:t>
            </a:r>
            <a:r>
              <a:rPr lang="zh-CN" altLang="en-US" sz="2400" dirty="0">
                <a:solidFill>
                  <a:schemeClr val="tx1"/>
                </a:solidFill>
              </a:rPr>
              <a:t>地出发，相向而行，</a:t>
            </a:r>
            <a:r>
              <a:rPr lang="en-US" altLang="zh-CN" sz="2400" dirty="0">
                <a:solidFill>
                  <a:schemeClr val="tx1"/>
                </a:solidFill>
              </a:rPr>
              <a:t>2</a:t>
            </a:r>
            <a:r>
              <a:rPr lang="zh-CN" altLang="en-US" sz="2400" dirty="0">
                <a:solidFill>
                  <a:schemeClr val="tx1"/>
                </a:solidFill>
              </a:rPr>
              <a:t>小时后相遇。已知甲车速度为</a:t>
            </a:r>
            <a:r>
              <a:rPr lang="en-US" altLang="zh-CN" sz="2400" dirty="0">
                <a:solidFill>
                  <a:schemeClr val="tx1"/>
                </a:solidFill>
              </a:rPr>
              <a:t>90</a:t>
            </a:r>
            <a:r>
              <a:rPr lang="zh-CN" altLang="en-US" sz="2400" dirty="0">
                <a:solidFill>
                  <a:schemeClr val="tx1"/>
                </a:solidFill>
              </a:rPr>
              <a:t>千米</a:t>
            </a:r>
            <a:r>
              <a:rPr lang="en-US" altLang="zh-CN" sz="2400" dirty="0">
                <a:solidFill>
                  <a:schemeClr val="tx1"/>
                </a:solidFill>
              </a:rPr>
              <a:t>/</a:t>
            </a:r>
            <a:r>
              <a:rPr lang="zh-CN" altLang="en-US" sz="2400" dirty="0">
                <a:solidFill>
                  <a:schemeClr val="tx1"/>
                </a:solidFill>
              </a:rPr>
              <a:t>时，乙车速度为</a:t>
            </a:r>
            <a:r>
              <a:rPr lang="en-US" altLang="zh-CN" sz="2400" dirty="0">
                <a:solidFill>
                  <a:schemeClr val="tx1"/>
                </a:solidFill>
              </a:rPr>
              <a:t>70</a:t>
            </a:r>
            <a:r>
              <a:rPr lang="zh-CN" altLang="en-US" sz="2400" dirty="0">
                <a:solidFill>
                  <a:schemeClr val="tx1"/>
                </a:solidFill>
              </a:rPr>
              <a:t>千米</a:t>
            </a:r>
            <a:r>
              <a:rPr lang="en-US" altLang="zh-CN" sz="2400" dirty="0">
                <a:solidFill>
                  <a:schemeClr val="tx1"/>
                </a:solidFill>
              </a:rPr>
              <a:t>/</a:t>
            </a:r>
            <a:r>
              <a:rPr lang="zh-CN" altLang="en-US" sz="2400" dirty="0">
                <a:solidFill>
                  <a:schemeClr val="tx1"/>
                </a:solidFill>
              </a:rPr>
              <a:t>时。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188000" y="4797001"/>
            <a:ext cx="5884330" cy="672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32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（</a:t>
            </a:r>
            <a:r>
              <a:rPr lang="en-US" altLang="zh-CN" sz="32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90+70)×2</a:t>
            </a:r>
            <a:r>
              <a:rPr lang="zh-CN" altLang="en-US" sz="32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＝</a:t>
            </a:r>
            <a:r>
              <a:rPr lang="en-US" altLang="zh-CN" sz="32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90×2+70×2</a:t>
            </a:r>
            <a:endParaRPr lang="zh-CN" altLang="en-US" sz="3200" b="1" dirty="0" smtClean="0"/>
          </a:p>
        </p:txBody>
      </p:sp>
      <p:sp>
        <p:nvSpPr>
          <p:cNvPr id="14338" name="AutoShape 2" descr="http://redirect.sogou.com/proxy?url=aHR0cHM6Ly9nc3MwLmJhaWR1LmNvbS85NG8zZFNhZ194STRraEdrbzlXVEFuRjZoaHkvemhpZGFvL3doJTNENjAwJTJDODAwL3NpZ249YTdlNjA3YjAxYTRjNTEwZmFlOTFlYTFjNTA2OTA5MTUvYjIxYmIwNTFmODE5ODYxODE2ZDgzNmZjNGFlZDJlNzM4YmQ0ZTYyZi5qcGc=&amp;md5=c479a8f4dd0f667dd439100f6fce555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4340" name="AutoShape 4" descr="http://redirect.sogou.com/proxy?url=aHR0cHM6Ly9nc3MwLmJhaWR1LmNvbS85NG8zZFNhZ194STRraEdrbzlXVEFuRjZoaHkvemhpZGFvL3doJTNENjAwJTJDODAwL3NpZ249YTdlNjA3YjAxYTRjNTEwZmFlOTFlYTFjNTA2OTA5MTUvYjIxYmIwNTFmODE5ODYxODE2ZDgzNmZjNGFlZDJlNzM4YmQ0ZTYyZi5qcGc=&amp;md5=c479a8f4dd0f667dd439100f6fce555b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" name="矩形 15"/>
          <p:cNvSpPr/>
          <p:nvPr/>
        </p:nvSpPr>
        <p:spPr>
          <a:xfrm>
            <a:off x="396000" y="621000"/>
            <a:ext cx="2659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 smtClean="0"/>
              <a:t>只列式，不计算。</a:t>
            </a:r>
            <a:endParaRPr lang="zh-CN" altLang="en-US" sz="2400" dirty="0"/>
          </a:p>
        </p:txBody>
      </p:sp>
      <p:grpSp>
        <p:nvGrpSpPr>
          <p:cNvPr id="22" name="组合 21"/>
          <p:cNvGrpSpPr/>
          <p:nvPr/>
        </p:nvGrpSpPr>
        <p:grpSpPr>
          <a:xfrm>
            <a:off x="1332000" y="2709000"/>
            <a:ext cx="5760000" cy="1800000"/>
            <a:chOff x="1332000" y="2709000"/>
            <a:chExt cx="5760000" cy="1800000"/>
          </a:xfrm>
        </p:grpSpPr>
        <p:cxnSp>
          <p:nvCxnSpPr>
            <p:cNvPr id="9" name="直接连接符 8"/>
            <p:cNvCxnSpPr/>
            <p:nvPr/>
          </p:nvCxnSpPr>
          <p:spPr>
            <a:xfrm>
              <a:off x="1692000" y="3717000"/>
              <a:ext cx="50400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直接箭头连接符 12"/>
            <p:cNvCxnSpPr/>
            <p:nvPr/>
          </p:nvCxnSpPr>
          <p:spPr>
            <a:xfrm>
              <a:off x="1692000" y="4365000"/>
              <a:ext cx="331200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5" name="直接箭头连接符 14"/>
            <p:cNvCxnSpPr/>
            <p:nvPr/>
          </p:nvCxnSpPr>
          <p:spPr>
            <a:xfrm flipH="1">
              <a:off x="5076000" y="4365000"/>
              <a:ext cx="1656000" cy="0"/>
            </a:xfrm>
            <a:prstGeom prst="straightConnector1">
              <a:avLst/>
            </a:prstGeom>
            <a:ln w="57150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692000" y="3357000"/>
              <a:ext cx="0" cy="100800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接连接符 24"/>
            <p:cNvCxnSpPr/>
            <p:nvPr/>
          </p:nvCxnSpPr>
          <p:spPr>
            <a:xfrm>
              <a:off x="6732000" y="3357000"/>
              <a:ext cx="0" cy="1008000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直接箭头连接符 26"/>
            <p:cNvCxnSpPr/>
            <p:nvPr/>
          </p:nvCxnSpPr>
          <p:spPr>
            <a:xfrm>
              <a:off x="1692000" y="3141000"/>
              <a:ext cx="1368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箭头连接符 28"/>
            <p:cNvCxnSpPr/>
            <p:nvPr/>
          </p:nvCxnSpPr>
          <p:spPr>
            <a:xfrm flipH="1">
              <a:off x="5796000" y="3141000"/>
              <a:ext cx="936000" cy="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124000" y="2709000"/>
              <a:ext cx="720000" cy="452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 dirty="0" smtClean="0">
                  <a:latin typeface="Arial" panose="020B0604020202020204" pitchFamily="34" charset="0"/>
                  <a:ea typeface="微软雅黑" panose="020B0503020204020204" charset="-122"/>
                </a:rPr>
                <a:t>甲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084000" y="2709000"/>
              <a:ext cx="720000" cy="4529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zh-CN" altLang="en-US" sz="2000" b="1" dirty="0" smtClean="0">
                  <a:latin typeface="Arial" panose="020B0604020202020204" pitchFamily="34" charset="0"/>
                  <a:ea typeface="微软雅黑" panose="020B0503020204020204" charset="-122"/>
                </a:rPr>
                <a:t>乙</a:t>
              </a:r>
            </a:p>
          </p:txBody>
        </p:sp>
        <p:sp>
          <p:nvSpPr>
            <p:cNvPr id="33" name="流程图: 联系 32"/>
            <p:cNvSpPr/>
            <p:nvPr/>
          </p:nvSpPr>
          <p:spPr>
            <a:xfrm>
              <a:off x="4932000" y="4293000"/>
              <a:ext cx="216000" cy="216000"/>
            </a:xfrm>
            <a:prstGeom prst="flowChartConnector">
              <a:avLst/>
            </a:prstGeom>
            <a:solidFill>
              <a:srgbClr val="00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332000" y="3285000"/>
              <a:ext cx="432000" cy="414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b="1" dirty="0" smtClean="0">
                  <a:latin typeface="Arial" panose="020B0604020202020204" pitchFamily="34" charset="0"/>
                  <a:ea typeface="微软雅黑" panose="020B0503020204020204" charset="-122"/>
                </a:rPr>
                <a:t>A</a:t>
              </a:r>
              <a:endParaRPr lang="zh-CN" altLang="en-US" b="1" dirty="0" smtClean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32000" y="3357000"/>
              <a:ext cx="360000" cy="414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b="1" dirty="0" smtClean="0">
                  <a:latin typeface="Arial" panose="020B0604020202020204" pitchFamily="34" charset="0"/>
                  <a:ea typeface="微软雅黑" panose="020B0503020204020204" charset="-122"/>
                </a:rPr>
                <a:t>B</a:t>
              </a:r>
              <a:endParaRPr lang="zh-CN" altLang="en-US" b="1" dirty="0" smtClean="0">
                <a:latin typeface="Arial" panose="020B0604020202020204" pitchFamily="34" charset="0"/>
                <a:ea typeface="微软雅黑" panose="020B0503020204020204" charset="-122"/>
              </a:endParaRPr>
            </a:p>
          </p:txBody>
        </p:sp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40000" y="765000"/>
            <a:ext cx="2736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 smtClean="0"/>
              <a:t>只列式，不计算</a:t>
            </a:r>
            <a:r>
              <a:rPr lang="zh-CN" altLang="en-US" sz="2000" b="1" dirty="0" smtClean="0"/>
              <a:t>。</a:t>
            </a:r>
            <a:endParaRPr lang="zh-CN" alt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900000" y="1413000"/>
            <a:ext cx="763200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>
              <a:lnSpc>
                <a:spcPct val="130000"/>
              </a:lnSpc>
            </a:pPr>
            <a:r>
              <a:rPr lang="zh-CN" altLang="en-US" dirty="0" smtClean="0">
                <a:latin typeface="Arial" panose="020B0604020202020204" pitchFamily="34" charset="0"/>
                <a:ea typeface="微软雅黑" panose="020B0503020204020204" charset="-122"/>
              </a:rPr>
              <a:t>一个泳池长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charset="-122"/>
              </a:rPr>
              <a:t>50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charset="-122"/>
              </a:rPr>
              <a:t>米，小磊每次都游</a:t>
            </a:r>
            <a:r>
              <a:rPr lang="en-US" altLang="zh-CN" dirty="0" smtClean="0">
                <a:latin typeface="Arial" panose="020B0604020202020204" pitchFamily="34" charset="0"/>
                <a:ea typeface="微软雅黑" panose="020B0503020204020204" charset="-122"/>
              </a:rPr>
              <a:t>7</a:t>
            </a:r>
            <a:r>
              <a:rPr lang="zh-CN" altLang="en-US" dirty="0" smtClean="0">
                <a:latin typeface="Arial" panose="020B0604020202020204" pitchFamily="34" charset="0"/>
                <a:ea typeface="微软雅黑" panose="020B0503020204020204" charset="-122"/>
              </a:rPr>
              <a:t>个来回。请问他每次游多少米？</a:t>
            </a:r>
          </a:p>
        </p:txBody>
      </p:sp>
      <p:sp>
        <p:nvSpPr>
          <p:cNvPr id="5" name="矩形 4"/>
          <p:cNvSpPr/>
          <p:nvPr/>
        </p:nvSpPr>
        <p:spPr>
          <a:xfrm>
            <a:off x="1571604" y="5286388"/>
            <a:ext cx="540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50×2</a:t>
            </a:r>
            <a:r>
              <a:rPr lang="zh-CN" altLang="en-US" sz="24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r>
              <a:rPr lang="en-US" altLang="zh-CN" sz="24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×7 =  50×</a:t>
            </a:r>
            <a:r>
              <a:rPr lang="zh-CN" altLang="en-US" sz="24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4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 ×7 </a:t>
            </a:r>
            <a:r>
              <a:rPr lang="zh-CN" altLang="en-US" sz="24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）</a:t>
            </a:r>
            <a:endParaRPr lang="zh-CN" altLang="en-US" sz="2400" dirty="0" smtClean="0"/>
          </a:p>
          <a:p>
            <a:endParaRPr lang="zh-CN" altLang="en-US" sz="2400" dirty="0"/>
          </a:p>
        </p:txBody>
      </p:sp>
      <p:pic>
        <p:nvPicPr>
          <p:cNvPr id="7" name="图片 6" descr="游泳池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1670" y="2071678"/>
            <a:ext cx="3786182" cy="2612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>
          <a:xfrm>
            <a:off x="-921510" y="575540"/>
            <a:ext cx="5180400" cy="684000"/>
          </a:xfrm>
        </p:spPr>
        <p:txBody>
          <a:bodyPr/>
          <a:lstStyle/>
          <a:p>
            <a:r>
              <a:rPr lang="zh-CN" altLang="en-US">
                <a:solidFill>
                  <a:srgbClr val="C00000"/>
                </a:solidFill>
              </a:rPr>
              <a:t>对比观察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5652770" y="2045335"/>
            <a:ext cx="3230880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Arial" panose="020B0604020202020204" pitchFamily="34" charset="0"/>
                <a:ea typeface="微软雅黑" panose="020B0503020204020204" charset="-122"/>
              </a:rPr>
              <a:t>有加法和乘法两级运算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786446" y="4500570"/>
            <a:ext cx="2011680" cy="5708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400" dirty="0" smtClean="0">
                <a:latin typeface="Arial" panose="020B0604020202020204" pitchFamily="34" charset="0"/>
                <a:ea typeface="微软雅黑" panose="020B0503020204020204" charset="-122"/>
              </a:rPr>
              <a:t>只有乘法运算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7158" y="1500174"/>
            <a:ext cx="528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（</a:t>
            </a:r>
            <a:r>
              <a:rPr lang="en-US" altLang="zh-CN" sz="2800" b="1" dirty="0" smtClean="0"/>
              <a:t>30</a:t>
            </a:r>
            <a:r>
              <a:rPr lang="en-US" altLang="zh-CN" sz="2800" b="1" dirty="0" smtClean="0">
                <a:solidFill>
                  <a:srgbClr val="FF0000"/>
                </a:solidFill>
              </a:rPr>
              <a:t>+</a:t>
            </a:r>
            <a:r>
              <a:rPr lang="en-US" altLang="zh-CN" sz="2800" b="1" dirty="0" smtClean="0"/>
              <a:t>25</a:t>
            </a:r>
            <a:r>
              <a:rPr lang="zh-CN" altLang="en-US" sz="2800" b="1" dirty="0" smtClean="0"/>
              <a:t>）</a:t>
            </a:r>
            <a:r>
              <a:rPr lang="en-US" altLang="zh-CN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 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＝</a:t>
            </a:r>
            <a:r>
              <a:rPr lang="en-US" altLang="zh-CN" sz="2800" b="1" dirty="0" smtClean="0"/>
              <a:t>30</a:t>
            </a:r>
            <a:r>
              <a:rPr lang="en-US" altLang="zh-CN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 </a:t>
            </a:r>
            <a:r>
              <a:rPr lang="en-US" altLang="zh-CN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+ 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25</a:t>
            </a:r>
            <a:r>
              <a:rPr lang="en-US" altLang="zh-CN" sz="2800" b="1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×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</a:t>
            </a:r>
            <a:endParaRPr lang="zh-CN" altLang="en-US" sz="2800" b="1" dirty="0" smtClean="0"/>
          </a:p>
        </p:txBody>
      </p:sp>
      <p:sp>
        <p:nvSpPr>
          <p:cNvPr id="11" name="文本框 4"/>
          <p:cNvSpPr txBox="1"/>
          <p:nvPr/>
        </p:nvSpPr>
        <p:spPr>
          <a:xfrm>
            <a:off x="428596" y="2571745"/>
            <a:ext cx="5143536" cy="6002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2800" b="1" dirty="0" smtClean="0">
                <a:sym typeface="+mn-ea"/>
              </a:rPr>
              <a:t>（</a:t>
            </a:r>
            <a:r>
              <a:rPr lang="en-US" altLang="zh-CN" sz="2800" b="1" dirty="0" smtClean="0">
                <a:sym typeface="+mn-ea"/>
              </a:rPr>
              <a:t>90+70)×2</a:t>
            </a:r>
            <a:r>
              <a:rPr lang="zh-CN" altLang="en-US" sz="2800" b="1" dirty="0" smtClean="0">
                <a:sym typeface="+mn-ea"/>
              </a:rPr>
              <a:t>＝</a:t>
            </a:r>
            <a:r>
              <a:rPr lang="en-US" altLang="zh-CN" sz="2800" b="1" dirty="0" smtClean="0">
                <a:sym typeface="+mn-ea"/>
              </a:rPr>
              <a:t>90×2+70×2</a:t>
            </a:r>
            <a:endParaRPr lang="zh-CN" altLang="en-US" sz="2800" b="1" dirty="0" smtClean="0"/>
          </a:p>
        </p:txBody>
      </p:sp>
      <p:sp>
        <p:nvSpPr>
          <p:cNvPr id="12" name="矩形 11"/>
          <p:cNvSpPr/>
          <p:nvPr/>
        </p:nvSpPr>
        <p:spPr>
          <a:xfrm>
            <a:off x="571472" y="4500570"/>
            <a:ext cx="5400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C0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（</a:t>
            </a:r>
            <a:r>
              <a:rPr lang="en-US" altLang="zh-CN" sz="2800" b="1" dirty="0" smtClean="0"/>
              <a:t>50×2</a:t>
            </a:r>
            <a:r>
              <a:rPr lang="zh-CN" altLang="en-US" sz="2800" b="1" dirty="0" smtClean="0"/>
              <a:t>）</a:t>
            </a:r>
            <a:r>
              <a:rPr lang="en-US" altLang="zh-CN" sz="2800" b="1" dirty="0" smtClean="0"/>
              <a:t>×7 =  50×</a:t>
            </a:r>
            <a:r>
              <a:rPr lang="zh-CN" altLang="en-US" sz="2800" b="1" dirty="0" smtClean="0"/>
              <a:t>（</a:t>
            </a:r>
            <a:r>
              <a:rPr lang="en-US" altLang="zh-CN" sz="2800" b="1" dirty="0" smtClean="0"/>
              <a:t>2 ×7 </a:t>
            </a:r>
            <a:r>
              <a:rPr lang="zh-CN" altLang="en-US" sz="2800" b="1" dirty="0" smtClean="0"/>
              <a:t>）</a:t>
            </a:r>
          </a:p>
          <a:p>
            <a:endParaRPr lang="zh-CN" altLang="en-US" sz="2400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0" y="3427412"/>
            <a:ext cx="8929718" cy="1588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0de1adf2-4497-45da-bb5d-6f4fd1a08b7e}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5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5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282*i*0"/>
  <p:tag name="KSO_WM_TEMPLATE_CATEGORY" val="custom"/>
  <p:tag name="KSO_WM_TEMPLATE_INDEX" val="15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282*i*1"/>
  <p:tag name="KSO_WM_TEMPLATE_CATEGORY" val="custom"/>
  <p:tag name="KSO_WM_TEMPLATE_INDEX" val="15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282*i*3"/>
  <p:tag name="KSO_WM_TEMPLATE_CATEGORY" val="custom"/>
  <p:tag name="KSO_WM_TEMPLATE_INDEX" val="15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MODEL_TYPE" val="cover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5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5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15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152"/>
</p:tagLst>
</file>

<file path=ppt/theme/theme1.xml><?xml version="1.0" encoding="utf-8"?>
<a:theme xmlns:a="http://schemas.openxmlformats.org/drawingml/2006/main" name="2_A000120140530A99PPB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>
          <a:lnSpc>
            <a:spcPct val="130000"/>
          </a:lnSpc>
          <a:defRPr sz="1400" dirty="0" smtClean="0">
            <a:latin typeface="Arial" panose="020B0604020202020204" pitchFamily="34" charset="0"/>
            <a:ea typeface="微软雅黑" panose="020B050302020402020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Cambria-Calibri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atMod val="350000"/>
                <a:shade val="99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1231</Words>
  <Application>Microsoft Office PowerPoint</Application>
  <PresentationFormat>全屏显示(4:3)</PresentationFormat>
  <Paragraphs>118</Paragraphs>
  <Slides>24</Slides>
  <Notes>6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24</vt:i4>
      </vt:variant>
    </vt:vector>
  </HeadingPairs>
  <TitlesOfParts>
    <vt:vector size="26" baseType="lpstr">
      <vt:lpstr>2_A000120140530A99PPBG</vt:lpstr>
      <vt:lpstr>Office 主题</vt:lpstr>
      <vt:lpstr>幻灯片 1</vt:lpstr>
      <vt:lpstr>幻灯片 2</vt:lpstr>
      <vt:lpstr>幻灯片 3</vt:lpstr>
      <vt:lpstr>幻灯片 4</vt:lpstr>
      <vt:lpstr>幻灯片 5</vt:lpstr>
      <vt:lpstr>只列式，不计算。         某学校四年级小朋友新定的校服，每件上衣30元，每条裤子25元。买这样的4套校服，一共要多少元？</vt:lpstr>
      <vt:lpstr>      甲、乙两车同时从A.B两地出发，相向而行，2小时后相遇。已知甲车速度为90千米/时，乙车速度为70千米/时。</vt:lpstr>
      <vt:lpstr>幻灯片 8</vt:lpstr>
      <vt:lpstr>对比观察</vt:lpstr>
      <vt:lpstr>幻灯片 10</vt:lpstr>
      <vt:lpstr>学会探究 </vt:lpstr>
      <vt:lpstr>幻灯片 12</vt:lpstr>
      <vt:lpstr>只列式，不计算</vt:lpstr>
      <vt:lpstr>幻灯片 14</vt:lpstr>
      <vt:lpstr>只列式，不计算</vt:lpstr>
      <vt:lpstr>幻灯片 16</vt:lpstr>
      <vt:lpstr>等你来“试错”</vt:lpstr>
      <vt:lpstr>幻灯片 18</vt:lpstr>
      <vt:lpstr>幻灯片 19</vt:lpstr>
      <vt:lpstr>幻灯片 20</vt:lpstr>
      <vt:lpstr>                 一、我来整理 </vt:lpstr>
      <vt:lpstr>幻灯片 22</vt:lpstr>
      <vt:lpstr>                 一、我来查找 </vt:lpstr>
      <vt:lpstr>幻灯片 24</vt:lpstr>
    </vt:vector>
  </TitlesOfParts>
  <Manager>【清茶老师微信号1712560591】</Manager>
  <Company>【清茶老师微信号1712560591】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【清茶老师微信号1712560591】</dc:title>
  <dc:subject>【清茶老师微信号1712560591】</dc:subject>
  <dc:creator>【清茶老师微信号1712560591】</dc:creator>
  <cp:keywords>【清茶老师微信号1712560591】</cp:keywords>
  <dc:description>【清茶老师微信号1712560591】</dc:description>
  <cp:lastModifiedBy>Administrator</cp:lastModifiedBy>
  <cp:revision>760</cp:revision>
  <dcterms:created xsi:type="dcterms:W3CDTF">2015-11-18T14:54:00Z</dcterms:created>
  <dcterms:modified xsi:type="dcterms:W3CDTF">2019-05-29T09:17:51Z</dcterms:modified>
  <cp:category>【清茶老师微信号1712560591】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2052-11.1.0.8612</vt:lpwstr>
  </property>
</Properties>
</file>