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drawingml.diagramColors+xml" PartName="/ppt/diagrams/colors1.xml"/>
  <Override ContentType="application/vnd.openxmlformats-officedocument.drawingml.diagramColors+xml" PartName="/ppt/diagrams/colors2.xml"/>
  <Override ContentType="application/vnd.openxmlformats-officedocument.drawingml.diagramColors+xml" PartName="/ppt/diagrams/colors3.xml"/>
  <Override ContentType="application/vnd.openxmlformats-officedocument.drawingml.diagramData+xml" PartName="/ppt/diagrams/data1.xml"/>
  <Override ContentType="application/vnd.openxmlformats-officedocument.drawingml.diagramData+xml" PartName="/ppt/diagrams/data2.xml"/>
  <Override ContentType="application/vnd.openxmlformats-officedocument.drawingml.diagramData+xml" PartName="/ppt/diagrams/data3.xml"/>
  <Override ContentType="application/vnd.ms-office.drawingml.diagramDrawing+xml" PartName="/ppt/diagrams/drawing1.xml"/>
  <Override ContentType="application/vnd.ms-office.drawingml.diagramDrawing+xml" PartName="/ppt/diagrams/drawing2.xml"/>
  <Override ContentType="application/vnd.ms-office.drawingml.diagramDrawing+xml" PartName="/ppt/diagrams/drawing3.xml"/>
  <Override ContentType="application/vnd.openxmlformats-officedocument.drawingml.diagramLayout+xml" PartName="/ppt/diagrams/layout1.xml"/>
  <Override ContentType="application/vnd.openxmlformats-officedocument.drawingml.diagramLayout+xml" PartName="/ppt/diagrams/layout2.xml"/>
  <Override ContentType="application/vnd.openxmlformats-officedocument.drawingml.diagramLayout+xml" PartName="/ppt/diagrams/layout3.xml"/>
  <Override ContentType="application/vnd.openxmlformats-officedocument.drawingml.diagramStyle+xml" PartName="/ppt/diagrams/quickStyle1.xml"/>
  <Override ContentType="application/vnd.openxmlformats-officedocument.drawingml.diagramStyle+xml" PartName="/ppt/diagrams/quickStyle2.xml"/>
  <Override ContentType="application/vnd.openxmlformats-officedocument.drawingml.diagramStyle+xml" PartName="/ppt/diagrams/quickStyle3.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custom.xml" Type="http://schemas.openxmlformats.org/officeDocument/2006/relationships/custom-properties" Id="rId5"/>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4" r:id="rId1"/>
  </p:sldMasterIdLst>
  <p:notesMasterIdLst>
    <p:notesMasterId r:id="rId16"/>
  </p:notesMasterIdLst>
  <p:sldIdLst>
    <p:sldId id="329" r:id="rId2"/>
    <p:sldId id="842" r:id="rId3"/>
    <p:sldId id="855" r:id="rId4"/>
    <p:sldId id="854" r:id="rId5"/>
    <p:sldId id="864" r:id="rId6"/>
    <p:sldId id="859" r:id="rId7"/>
    <p:sldId id="857" r:id="rId8"/>
    <p:sldId id="858" r:id="rId9"/>
    <p:sldId id="860" r:id="rId10"/>
    <p:sldId id="861" r:id="rId11"/>
    <p:sldId id="862" r:id="rId12"/>
    <p:sldId id="863" r:id="rId13"/>
    <p:sldId id="851" r:id="rId14"/>
    <p:sldId id="865" r:id="rId15"/>
  </p:sldIdLst>
  <p:sldSz cx="12192000" cy="6858000"/>
  <p:notesSz cx="7104063" cy="10234613"/>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A1DB"/>
    <a:srgbClr val="EFA0A7"/>
    <a:srgbClr val="0000CC"/>
    <a:srgbClr val="648BAE"/>
    <a:srgbClr val="C1DEF6"/>
    <a:srgbClr val="B4DEFA"/>
    <a:srgbClr val="EA6E7E"/>
    <a:srgbClr val="F3EFEE"/>
    <a:srgbClr val="F5F1EE"/>
    <a:srgbClr val="FCF8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4973" autoAdjust="0"/>
  </p:normalViewPr>
  <p:slideViewPr>
    <p:cSldViewPr snapToGrid="0">
      <p:cViewPr varScale="1">
        <p:scale>
          <a:sx n="112" d="100"/>
          <a:sy n="112" d="100"/>
        </p:scale>
        <p:origin x="45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7.xml" Type="http://schemas.openxmlformats.org/officeDocument/2006/relationships/slide" Id="rId8"/>
    <Relationship Target="slides/slide12.xml" Type="http://schemas.openxmlformats.org/officeDocument/2006/relationships/slide" Id="rId13"/>
    <Relationship Target="presProps.xml" Type="http://schemas.openxmlformats.org/officeDocument/2006/relationships/presProps" Id="rId18"/>
    <Relationship Target="slides/slide2.xml" Type="http://schemas.openxmlformats.org/officeDocument/2006/relationships/slide" Id="rId3"/>
    <Relationship Target="tableStyles.xml" Type="http://schemas.openxmlformats.org/officeDocument/2006/relationships/tableStyles" Id="rId21"/>
    <Relationship Target="slides/slide6.xml" Type="http://schemas.openxmlformats.org/officeDocument/2006/relationships/slide" Id="rId7"/>
    <Relationship Target="slides/slide11.xml" Type="http://schemas.openxmlformats.org/officeDocument/2006/relationships/slide" Id="rId12"/>
    <Relationship Target="tags/tag1.xml" Type="http://schemas.openxmlformats.org/officeDocument/2006/relationships/tags" Id="rId17"/>
    <Relationship Target="slides/slide1.xml" Type="http://schemas.openxmlformats.org/officeDocument/2006/relationships/slide" Id="rId2"/>
    <Relationship Target="notesMasters/notesMaster1.xml" Type="http://schemas.openxmlformats.org/officeDocument/2006/relationships/notesMaster" Id="rId16"/>
    <Relationship Target="theme/theme1.xml" Type="http://schemas.openxmlformats.org/officeDocument/2006/relationships/theme" Id="rId20"/>
    <Relationship Target="slideMasters/slideMaster1.xml" Type="http://schemas.openxmlformats.org/officeDocument/2006/relationships/slideMaster" Id="rId1"/>
    <Relationship Target="slides/slide5.xml" Type="http://schemas.openxmlformats.org/officeDocument/2006/relationships/slide" Id="rId6"/>
    <Relationship Target="slides/slide10.xml" Type="http://schemas.openxmlformats.org/officeDocument/2006/relationships/slide" Id="rId11"/>
    <Relationship Target="slides/slide4.xml" Type="http://schemas.openxmlformats.org/officeDocument/2006/relationships/slide" Id="rId5"/>
    <Relationship Target="slides/slide14.xml" Type="http://schemas.openxmlformats.org/officeDocument/2006/relationships/slide" Id="rId15"/>
    <Relationship Target="slides/slide9.xml" Type="http://schemas.openxmlformats.org/officeDocument/2006/relationships/slide" Id="rId10"/>
    <Relationship Target="viewProps.xml" Type="http://schemas.openxmlformats.org/officeDocument/2006/relationships/viewProps" Id="rId19"/>
    <Relationship Target="slides/slide3.xml" Type="http://schemas.openxmlformats.org/officeDocument/2006/relationships/slide" Id="rId4"/>
    <Relationship Target="slides/slide8.xml" Type="http://schemas.openxmlformats.org/officeDocument/2006/relationships/slide" Id="rId9"/>
    <Relationship Target="slides/slide13.xml" Type="http://schemas.openxmlformats.org/officeDocument/2006/relationships/slide" Id="rId14"/>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607671-9C44-4DAA-87AB-25FFCC9C31EB}"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zh-CN" altLang="en-US"/>
        </a:p>
      </dgm:t>
    </dgm:pt>
    <dgm:pt modelId="{030F4E16-3663-42B0-B3E9-708EDAFC89DB}">
      <dgm:prSet phldrT="[文本]" custT="1"/>
      <dgm:spPr/>
      <dgm:t>
        <a:bodyPr/>
        <a:lstStyle/>
        <a:p>
          <a:r>
            <a:rPr lang="zh-CN" altLang="en-US" sz="4400" b="1" dirty="0"/>
            <a:t>劳动</a:t>
          </a:r>
        </a:p>
      </dgm:t>
    </dgm:pt>
    <dgm:pt modelId="{530FD165-139B-4B86-9987-B3FC1FB6D52D}" type="parTrans" cxnId="{BA2AEE77-905F-4117-878F-55353CBA5542}">
      <dgm:prSet/>
      <dgm:spPr/>
      <dgm:t>
        <a:bodyPr/>
        <a:lstStyle/>
        <a:p>
          <a:endParaRPr lang="zh-CN" altLang="en-US"/>
        </a:p>
      </dgm:t>
    </dgm:pt>
    <dgm:pt modelId="{6DBE7168-8D34-4EA9-94C4-4A56CD3B3568}" type="sibTrans" cxnId="{BA2AEE77-905F-4117-878F-55353CBA5542}">
      <dgm:prSet/>
      <dgm:spPr/>
      <dgm:t>
        <a:bodyPr/>
        <a:lstStyle/>
        <a:p>
          <a:endParaRPr lang="zh-CN" altLang="en-US"/>
        </a:p>
      </dgm:t>
    </dgm:pt>
    <dgm:pt modelId="{59A8DA0A-47C2-4E07-A64F-889037235A56}">
      <dgm:prSet phldrT="[文本]"/>
      <dgm:spPr/>
      <dgm:t>
        <a:bodyPr/>
        <a:lstStyle/>
        <a:p>
          <a:r>
            <a:rPr lang="zh-CN" b="1" dirty="0">
              <a:solidFill>
                <a:srgbClr val="0000CC"/>
              </a:solidFill>
            </a:rPr>
            <a:t>是物质财富的源泉，也是价值的唯一源泉</a:t>
          </a:r>
          <a:r>
            <a:rPr lang="zh-CN" altLang="en-US" b="1" dirty="0">
              <a:solidFill>
                <a:srgbClr val="0000CC"/>
              </a:solidFill>
            </a:rPr>
            <a:t>。</a:t>
          </a:r>
        </a:p>
      </dgm:t>
    </dgm:pt>
    <dgm:pt modelId="{825F13B1-3C3D-4641-BFCF-2A2F1AA54C27}" type="parTrans" cxnId="{C04C6FEB-2645-4CED-B489-9D5584FA7D3B}">
      <dgm:prSet/>
      <dgm:spPr/>
      <dgm:t>
        <a:bodyPr/>
        <a:lstStyle/>
        <a:p>
          <a:endParaRPr lang="zh-CN" altLang="en-US"/>
        </a:p>
      </dgm:t>
    </dgm:pt>
    <dgm:pt modelId="{ED7218E8-3E60-44DF-B128-7881CEE03AEE}" type="sibTrans" cxnId="{C04C6FEB-2645-4CED-B489-9D5584FA7D3B}">
      <dgm:prSet/>
      <dgm:spPr/>
      <dgm:t>
        <a:bodyPr/>
        <a:lstStyle/>
        <a:p>
          <a:endParaRPr lang="zh-CN" altLang="en-US"/>
        </a:p>
      </dgm:t>
    </dgm:pt>
    <dgm:pt modelId="{109E2426-CCD5-42CF-92F7-0040EABD5D56}">
      <dgm:prSet phldrT="[文本]" custT="1"/>
      <dgm:spPr/>
      <dgm:t>
        <a:bodyPr/>
        <a:lstStyle/>
        <a:p>
          <a:r>
            <a:rPr lang="zh-CN" altLang="en-US" sz="3200" b="1" dirty="0"/>
            <a:t>生产</a:t>
          </a:r>
          <a:endParaRPr lang="en-US" altLang="zh-CN" sz="3200" b="1" dirty="0"/>
        </a:p>
        <a:p>
          <a:r>
            <a:rPr lang="zh-CN" altLang="en-US" sz="3200" b="1" dirty="0"/>
            <a:t>要素</a:t>
          </a:r>
        </a:p>
      </dgm:t>
    </dgm:pt>
    <dgm:pt modelId="{CE65934C-F929-4D8E-A717-AB83F2BB41B3}" type="parTrans" cxnId="{820307E5-2376-4AAF-8F5F-C64DDFB3C45A}">
      <dgm:prSet/>
      <dgm:spPr/>
      <dgm:t>
        <a:bodyPr/>
        <a:lstStyle/>
        <a:p>
          <a:endParaRPr lang="zh-CN" altLang="en-US"/>
        </a:p>
      </dgm:t>
    </dgm:pt>
    <dgm:pt modelId="{CC8B7E7A-F978-4A9D-B1E9-652D95ADAF55}" type="sibTrans" cxnId="{820307E5-2376-4AAF-8F5F-C64DDFB3C45A}">
      <dgm:prSet/>
      <dgm:spPr/>
      <dgm:t>
        <a:bodyPr/>
        <a:lstStyle/>
        <a:p>
          <a:endParaRPr lang="zh-CN" altLang="en-US"/>
        </a:p>
      </dgm:t>
    </dgm:pt>
    <dgm:pt modelId="{291D5083-9F2A-4F0E-9B45-87B758F0AB17}">
      <dgm:prSet phldrT="[文本]"/>
      <dgm:spPr/>
      <dgm:t>
        <a:bodyPr/>
        <a:lstStyle/>
        <a:p>
          <a:r>
            <a:rPr lang="zh-CN" b="1" dirty="0">
              <a:solidFill>
                <a:srgbClr val="0000CC"/>
              </a:solidFill>
            </a:rPr>
            <a:t>是创造物质财富和价值的条件</a:t>
          </a:r>
          <a:r>
            <a:rPr lang="zh-CN" altLang="en-US" b="1" dirty="0">
              <a:solidFill>
                <a:srgbClr val="0000CC"/>
              </a:solidFill>
            </a:rPr>
            <a:t>。</a:t>
          </a:r>
        </a:p>
      </dgm:t>
    </dgm:pt>
    <dgm:pt modelId="{03A49FF1-AE4A-49A4-9611-25A0E2E52043}" type="parTrans" cxnId="{DC22DC8F-CE3C-4FBF-BBBA-7350FADDAC89}">
      <dgm:prSet/>
      <dgm:spPr/>
      <dgm:t>
        <a:bodyPr/>
        <a:lstStyle/>
        <a:p>
          <a:endParaRPr lang="zh-CN" altLang="en-US"/>
        </a:p>
      </dgm:t>
    </dgm:pt>
    <dgm:pt modelId="{5CCA2BC7-2DD3-459E-BC2B-4983A2A4B043}" type="sibTrans" cxnId="{DC22DC8F-CE3C-4FBF-BBBA-7350FADDAC89}">
      <dgm:prSet/>
      <dgm:spPr/>
      <dgm:t>
        <a:bodyPr/>
        <a:lstStyle/>
        <a:p>
          <a:endParaRPr lang="zh-CN" altLang="en-US"/>
        </a:p>
      </dgm:t>
    </dgm:pt>
    <dgm:pt modelId="{37D05E37-0F01-406E-9B6B-6CBA71FF8C4E}" type="pres">
      <dgm:prSet presAssocID="{BA607671-9C44-4DAA-87AB-25FFCC9C31EB}" presName="rootnode" presStyleCnt="0">
        <dgm:presLayoutVars>
          <dgm:chMax/>
          <dgm:chPref/>
          <dgm:dir/>
          <dgm:animLvl val="lvl"/>
        </dgm:presLayoutVars>
      </dgm:prSet>
      <dgm:spPr/>
      <dgm:t>
        <a:bodyPr/>
        <a:lstStyle/>
        <a:p>
          <a:endParaRPr lang="zh-CN" altLang="en-US"/>
        </a:p>
      </dgm:t>
    </dgm:pt>
    <dgm:pt modelId="{B0CD40C7-120F-4B02-AA89-1E456DC83F96}" type="pres">
      <dgm:prSet presAssocID="{030F4E16-3663-42B0-B3E9-708EDAFC89DB}" presName="composite" presStyleCnt="0"/>
      <dgm:spPr/>
    </dgm:pt>
    <dgm:pt modelId="{BF6407F0-E02D-472F-AACA-B8E5C5C6B3D4}" type="pres">
      <dgm:prSet presAssocID="{030F4E16-3663-42B0-B3E9-708EDAFC89DB}" presName="bentUpArrow1" presStyleLbl="alignImgPlace1" presStyleIdx="0" presStyleCnt="1"/>
      <dgm:spPr/>
    </dgm:pt>
    <dgm:pt modelId="{3C30AA3A-967C-4657-96EA-687939B839DC}" type="pres">
      <dgm:prSet presAssocID="{030F4E16-3663-42B0-B3E9-708EDAFC89DB}" presName="ParentText" presStyleLbl="node1" presStyleIdx="0" presStyleCnt="2" custScaleX="84157">
        <dgm:presLayoutVars>
          <dgm:chMax val="1"/>
          <dgm:chPref val="1"/>
          <dgm:bulletEnabled val="1"/>
        </dgm:presLayoutVars>
      </dgm:prSet>
      <dgm:spPr/>
      <dgm:t>
        <a:bodyPr/>
        <a:lstStyle/>
        <a:p>
          <a:endParaRPr lang="zh-CN" altLang="en-US"/>
        </a:p>
      </dgm:t>
    </dgm:pt>
    <dgm:pt modelId="{5C005499-1A89-4654-8F3B-B51A5A5B46E0}" type="pres">
      <dgm:prSet presAssocID="{030F4E16-3663-42B0-B3E9-708EDAFC89DB}" presName="ChildText" presStyleLbl="revTx" presStyleIdx="0" presStyleCnt="2" custScaleX="304107" custLinFactNeighborX="92253" custLinFactNeighborY="0">
        <dgm:presLayoutVars>
          <dgm:chMax val="0"/>
          <dgm:chPref val="0"/>
          <dgm:bulletEnabled val="1"/>
        </dgm:presLayoutVars>
      </dgm:prSet>
      <dgm:spPr/>
      <dgm:t>
        <a:bodyPr/>
        <a:lstStyle/>
        <a:p>
          <a:endParaRPr lang="zh-CN" altLang="en-US"/>
        </a:p>
      </dgm:t>
    </dgm:pt>
    <dgm:pt modelId="{C2131F33-6E22-4B17-AA16-7EF6B9C58505}" type="pres">
      <dgm:prSet presAssocID="{6DBE7168-8D34-4EA9-94C4-4A56CD3B3568}" presName="sibTrans" presStyleCnt="0"/>
      <dgm:spPr/>
    </dgm:pt>
    <dgm:pt modelId="{2F647C95-C87A-4D2B-8868-43A20D73C829}" type="pres">
      <dgm:prSet presAssocID="{109E2426-CCD5-42CF-92F7-0040EABD5D56}" presName="composite" presStyleCnt="0"/>
      <dgm:spPr/>
    </dgm:pt>
    <dgm:pt modelId="{C9F69ABD-FCFB-4063-AE68-02DE1C4AB873}" type="pres">
      <dgm:prSet presAssocID="{109E2426-CCD5-42CF-92F7-0040EABD5D56}" presName="ParentText" presStyleLbl="node1" presStyleIdx="1" presStyleCnt="2" custScaleX="66276" custLinFactNeighborX="-44730" custLinFactNeighborY="1708">
        <dgm:presLayoutVars>
          <dgm:chMax val="1"/>
          <dgm:chPref val="1"/>
          <dgm:bulletEnabled val="1"/>
        </dgm:presLayoutVars>
      </dgm:prSet>
      <dgm:spPr/>
      <dgm:t>
        <a:bodyPr/>
        <a:lstStyle/>
        <a:p>
          <a:endParaRPr lang="zh-CN" altLang="en-US"/>
        </a:p>
      </dgm:t>
    </dgm:pt>
    <dgm:pt modelId="{F1BB2C9B-F1BF-4890-A8B0-518237CC4922}" type="pres">
      <dgm:prSet presAssocID="{109E2426-CCD5-42CF-92F7-0040EABD5D56}" presName="FinalChildText" presStyleLbl="revTx" presStyleIdx="1" presStyleCnt="2" custScaleX="253540">
        <dgm:presLayoutVars>
          <dgm:chMax val="0"/>
          <dgm:chPref val="0"/>
          <dgm:bulletEnabled val="1"/>
        </dgm:presLayoutVars>
      </dgm:prSet>
      <dgm:spPr/>
      <dgm:t>
        <a:bodyPr/>
        <a:lstStyle/>
        <a:p>
          <a:endParaRPr lang="zh-CN" altLang="en-US"/>
        </a:p>
      </dgm:t>
    </dgm:pt>
  </dgm:ptLst>
  <dgm:cxnLst>
    <dgm:cxn modelId="{DC22DC8F-CE3C-4FBF-BBBA-7350FADDAC89}" srcId="{109E2426-CCD5-42CF-92F7-0040EABD5D56}" destId="{291D5083-9F2A-4F0E-9B45-87B758F0AB17}" srcOrd="0" destOrd="0" parTransId="{03A49FF1-AE4A-49A4-9611-25A0E2E52043}" sibTransId="{5CCA2BC7-2DD3-459E-BC2B-4983A2A4B043}"/>
    <dgm:cxn modelId="{12C267BA-5D3C-4373-BE0B-8B731737DF38}" type="presOf" srcId="{59A8DA0A-47C2-4E07-A64F-889037235A56}" destId="{5C005499-1A89-4654-8F3B-B51A5A5B46E0}" srcOrd="0" destOrd="0" presId="urn:microsoft.com/office/officeart/2005/8/layout/StepDownProcess"/>
    <dgm:cxn modelId="{99C528C9-D90E-4BA3-9866-3836705C2A41}" type="presOf" srcId="{291D5083-9F2A-4F0E-9B45-87B758F0AB17}" destId="{F1BB2C9B-F1BF-4890-A8B0-518237CC4922}" srcOrd="0" destOrd="0" presId="urn:microsoft.com/office/officeart/2005/8/layout/StepDownProcess"/>
    <dgm:cxn modelId="{32231C4E-4260-4BBA-A3D1-599DAC6A294E}" type="presOf" srcId="{109E2426-CCD5-42CF-92F7-0040EABD5D56}" destId="{C9F69ABD-FCFB-4063-AE68-02DE1C4AB873}" srcOrd="0" destOrd="0" presId="urn:microsoft.com/office/officeart/2005/8/layout/StepDownProcess"/>
    <dgm:cxn modelId="{BA2AEE77-905F-4117-878F-55353CBA5542}" srcId="{BA607671-9C44-4DAA-87AB-25FFCC9C31EB}" destId="{030F4E16-3663-42B0-B3E9-708EDAFC89DB}" srcOrd="0" destOrd="0" parTransId="{530FD165-139B-4B86-9987-B3FC1FB6D52D}" sibTransId="{6DBE7168-8D34-4EA9-94C4-4A56CD3B3568}"/>
    <dgm:cxn modelId="{6764D8C0-DD5E-49F7-BEF1-522AE37460D8}" type="presOf" srcId="{030F4E16-3663-42B0-B3E9-708EDAFC89DB}" destId="{3C30AA3A-967C-4657-96EA-687939B839DC}" srcOrd="0" destOrd="0" presId="urn:microsoft.com/office/officeart/2005/8/layout/StepDownProcess"/>
    <dgm:cxn modelId="{C04C6FEB-2645-4CED-B489-9D5584FA7D3B}" srcId="{030F4E16-3663-42B0-B3E9-708EDAFC89DB}" destId="{59A8DA0A-47C2-4E07-A64F-889037235A56}" srcOrd="0" destOrd="0" parTransId="{825F13B1-3C3D-4641-BFCF-2A2F1AA54C27}" sibTransId="{ED7218E8-3E60-44DF-B128-7881CEE03AEE}"/>
    <dgm:cxn modelId="{820307E5-2376-4AAF-8F5F-C64DDFB3C45A}" srcId="{BA607671-9C44-4DAA-87AB-25FFCC9C31EB}" destId="{109E2426-CCD5-42CF-92F7-0040EABD5D56}" srcOrd="1" destOrd="0" parTransId="{CE65934C-F929-4D8E-A717-AB83F2BB41B3}" sibTransId="{CC8B7E7A-F978-4A9D-B1E9-652D95ADAF55}"/>
    <dgm:cxn modelId="{B8199EC4-92EA-4C55-8A21-74117C344EBB}" type="presOf" srcId="{BA607671-9C44-4DAA-87AB-25FFCC9C31EB}" destId="{37D05E37-0F01-406E-9B6B-6CBA71FF8C4E}" srcOrd="0" destOrd="0" presId="urn:microsoft.com/office/officeart/2005/8/layout/StepDownProcess"/>
    <dgm:cxn modelId="{F2F0FE2E-4E78-4F59-831A-7213ED1963EC}" type="presParOf" srcId="{37D05E37-0F01-406E-9B6B-6CBA71FF8C4E}" destId="{B0CD40C7-120F-4B02-AA89-1E456DC83F96}" srcOrd="0" destOrd="0" presId="urn:microsoft.com/office/officeart/2005/8/layout/StepDownProcess"/>
    <dgm:cxn modelId="{1D982D01-DE73-412F-A26E-0B3C5E48D7E4}" type="presParOf" srcId="{B0CD40C7-120F-4B02-AA89-1E456DC83F96}" destId="{BF6407F0-E02D-472F-AACA-B8E5C5C6B3D4}" srcOrd="0" destOrd="0" presId="urn:microsoft.com/office/officeart/2005/8/layout/StepDownProcess"/>
    <dgm:cxn modelId="{550E9318-86F7-4029-A265-DE625FBA7273}" type="presParOf" srcId="{B0CD40C7-120F-4B02-AA89-1E456DC83F96}" destId="{3C30AA3A-967C-4657-96EA-687939B839DC}" srcOrd="1" destOrd="0" presId="urn:microsoft.com/office/officeart/2005/8/layout/StepDownProcess"/>
    <dgm:cxn modelId="{9DDF8BB8-56CD-4D2B-BA06-7A655D923CD6}" type="presParOf" srcId="{B0CD40C7-120F-4B02-AA89-1E456DC83F96}" destId="{5C005499-1A89-4654-8F3B-B51A5A5B46E0}" srcOrd="2" destOrd="0" presId="urn:microsoft.com/office/officeart/2005/8/layout/StepDownProcess"/>
    <dgm:cxn modelId="{AACC1A13-EAF4-46B0-BA11-F1094801AFB6}" type="presParOf" srcId="{37D05E37-0F01-406E-9B6B-6CBA71FF8C4E}" destId="{C2131F33-6E22-4B17-AA16-7EF6B9C58505}" srcOrd="1" destOrd="0" presId="urn:microsoft.com/office/officeart/2005/8/layout/StepDownProcess"/>
    <dgm:cxn modelId="{4E64EE6C-B59E-4A3C-97CA-C8A8F7F5A722}" type="presParOf" srcId="{37D05E37-0F01-406E-9B6B-6CBA71FF8C4E}" destId="{2F647C95-C87A-4D2B-8868-43A20D73C829}" srcOrd="2" destOrd="0" presId="urn:microsoft.com/office/officeart/2005/8/layout/StepDownProcess"/>
    <dgm:cxn modelId="{8F919E6D-5A44-4592-8780-4904AB4BA797}" type="presParOf" srcId="{2F647C95-C87A-4D2B-8868-43A20D73C829}" destId="{C9F69ABD-FCFB-4063-AE68-02DE1C4AB873}" srcOrd="0" destOrd="0" presId="urn:microsoft.com/office/officeart/2005/8/layout/StepDownProcess"/>
    <dgm:cxn modelId="{E8DB91F8-A111-4053-8075-2DD4DC81CFB1}" type="presParOf" srcId="{2F647C95-C87A-4D2B-8868-43A20D73C829}" destId="{F1BB2C9B-F1BF-4890-A8B0-518237CC4922}"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FA717A-DCA7-49DC-AF44-E78ED3764973}" type="doc">
      <dgm:prSet loTypeId="urn:microsoft.com/office/officeart/2005/8/layout/radial2" loCatId="relationship" qsTypeId="urn:microsoft.com/office/officeart/2005/8/quickstyle/3d1" qsCatId="3D" csTypeId="urn:microsoft.com/office/officeart/2005/8/colors/accent1_2" csCatId="accent1" phldr="1"/>
      <dgm:spPr/>
      <dgm:t>
        <a:bodyPr/>
        <a:lstStyle/>
        <a:p>
          <a:endParaRPr lang="zh-CN" altLang="en-US"/>
        </a:p>
      </dgm:t>
    </dgm:pt>
    <dgm:pt modelId="{DD48F921-6640-4200-B25B-D2F68827CF41}">
      <dgm:prSet phldrT="[文本]"/>
      <dgm:spPr/>
      <dgm:t>
        <a:bodyPr/>
        <a:lstStyle/>
        <a:p>
          <a:r>
            <a:rPr lang="zh-CN" altLang="en-US" b="1" dirty="0"/>
            <a:t>主要</a:t>
          </a:r>
          <a:endParaRPr lang="en-US" altLang="zh-CN" b="1" dirty="0"/>
        </a:p>
        <a:p>
          <a:r>
            <a:rPr lang="zh-CN" altLang="en-US" b="1" dirty="0"/>
            <a:t>形式</a:t>
          </a:r>
        </a:p>
      </dgm:t>
    </dgm:pt>
    <dgm:pt modelId="{81301A8D-FDAD-4B0F-8374-91689E121189}" type="parTrans" cxnId="{9CF1652B-818E-4C2D-8597-7AB55CF9B6DE}">
      <dgm:prSet/>
      <dgm:spPr/>
      <dgm:t>
        <a:bodyPr/>
        <a:lstStyle/>
        <a:p>
          <a:endParaRPr lang="zh-CN" altLang="en-US"/>
        </a:p>
      </dgm:t>
    </dgm:pt>
    <dgm:pt modelId="{6A6E326F-E927-4CE6-BE73-3DD641528B77}" type="sibTrans" cxnId="{9CF1652B-818E-4C2D-8597-7AB55CF9B6DE}">
      <dgm:prSet/>
      <dgm:spPr/>
      <dgm:t>
        <a:bodyPr/>
        <a:lstStyle/>
        <a:p>
          <a:endParaRPr lang="zh-CN" altLang="en-US"/>
        </a:p>
      </dgm:t>
    </dgm:pt>
    <dgm:pt modelId="{B7E4D4BF-4CB3-46F2-BE5B-C030B33B3929}">
      <dgm:prSet phldrT="[文本]"/>
      <dgm:spPr/>
      <dgm:t>
        <a:bodyPr/>
        <a:lstStyle/>
        <a:p>
          <a:r>
            <a:rPr lang="zh-CN" altLang="en-US" b="1" dirty="0"/>
            <a:t>国有经济</a:t>
          </a:r>
        </a:p>
      </dgm:t>
    </dgm:pt>
    <dgm:pt modelId="{7D1BEF4F-E70D-4F14-9AA5-8E39AA45F692}" type="parTrans" cxnId="{1B46E038-F6C7-4608-9E56-796FD2ECA2E7}">
      <dgm:prSet/>
      <dgm:spPr/>
      <dgm:t>
        <a:bodyPr/>
        <a:lstStyle/>
        <a:p>
          <a:endParaRPr lang="zh-CN" altLang="en-US"/>
        </a:p>
      </dgm:t>
    </dgm:pt>
    <dgm:pt modelId="{13AD8EA0-5CF1-4CB3-9A2B-81666BC842AF}" type="sibTrans" cxnId="{1B46E038-F6C7-4608-9E56-796FD2ECA2E7}">
      <dgm:prSet/>
      <dgm:spPr/>
      <dgm:t>
        <a:bodyPr/>
        <a:lstStyle/>
        <a:p>
          <a:endParaRPr lang="zh-CN" altLang="en-US"/>
        </a:p>
      </dgm:t>
    </dgm:pt>
    <dgm:pt modelId="{B9D96683-3312-445A-B682-199CB9179975}">
      <dgm:prSet phldrT="[文本]"/>
      <dgm:spPr/>
      <dgm:t>
        <a:bodyPr/>
        <a:lstStyle/>
        <a:p>
          <a:r>
            <a:rPr lang="zh-CN" altLang="en-US" b="1" dirty="0"/>
            <a:t>主体</a:t>
          </a:r>
          <a:endParaRPr lang="en-US" altLang="zh-CN" b="1" dirty="0"/>
        </a:p>
        <a:p>
          <a:r>
            <a:rPr lang="zh-CN" altLang="en-US" b="1" dirty="0"/>
            <a:t>地位</a:t>
          </a:r>
        </a:p>
      </dgm:t>
    </dgm:pt>
    <dgm:pt modelId="{BED85C54-9E4D-4170-83A0-7B5B5A5D6030}" type="parTrans" cxnId="{374965D5-DD0F-4C28-8E85-36CC147EF10C}">
      <dgm:prSet/>
      <dgm:spPr/>
      <dgm:t>
        <a:bodyPr/>
        <a:lstStyle/>
        <a:p>
          <a:endParaRPr lang="zh-CN" altLang="en-US"/>
        </a:p>
      </dgm:t>
    </dgm:pt>
    <dgm:pt modelId="{9E527D26-3136-4CB7-932B-CF6FE0A7FB9A}" type="sibTrans" cxnId="{374965D5-DD0F-4C28-8E85-36CC147EF10C}">
      <dgm:prSet/>
      <dgm:spPr/>
      <dgm:t>
        <a:bodyPr/>
        <a:lstStyle/>
        <a:p>
          <a:endParaRPr lang="zh-CN" altLang="en-US"/>
        </a:p>
      </dgm:t>
    </dgm:pt>
    <dgm:pt modelId="{2EE461E9-0531-425C-8BDF-C582818FC221}">
      <dgm:prSet phldrT="[文本]"/>
      <dgm:spPr/>
      <dgm:t>
        <a:bodyPr/>
        <a:lstStyle/>
        <a:p>
          <a:r>
            <a:rPr lang="zh-CN" altLang="en-US" b="1" dirty="0"/>
            <a:t>公有资产在社会总资产中占优势</a:t>
          </a:r>
        </a:p>
      </dgm:t>
    </dgm:pt>
    <dgm:pt modelId="{18BDE527-E9C7-4CF9-8A22-949441A0DC2D}" type="parTrans" cxnId="{7B5046A5-7B9C-45C2-8D40-37039AAFED35}">
      <dgm:prSet/>
      <dgm:spPr/>
      <dgm:t>
        <a:bodyPr/>
        <a:lstStyle/>
        <a:p>
          <a:endParaRPr lang="zh-CN" altLang="en-US"/>
        </a:p>
      </dgm:t>
    </dgm:pt>
    <dgm:pt modelId="{4B95F16B-1964-4278-8674-EC0C7BF9E48B}" type="sibTrans" cxnId="{7B5046A5-7B9C-45C2-8D40-37039AAFED35}">
      <dgm:prSet/>
      <dgm:spPr/>
      <dgm:t>
        <a:bodyPr/>
        <a:lstStyle/>
        <a:p>
          <a:endParaRPr lang="zh-CN" altLang="en-US"/>
        </a:p>
      </dgm:t>
    </dgm:pt>
    <dgm:pt modelId="{6C3545E6-1C31-49CE-B9A8-9FBF418CE264}">
      <dgm:prSet phldrT="[文本]"/>
      <dgm:spPr/>
      <dgm:t>
        <a:bodyPr/>
        <a:lstStyle/>
        <a:p>
          <a:r>
            <a:rPr lang="zh-CN" altLang="en-US" b="1" dirty="0"/>
            <a:t>国有经济控制国民经济命脉</a:t>
          </a:r>
        </a:p>
      </dgm:t>
    </dgm:pt>
    <dgm:pt modelId="{76E146E4-6102-44E6-A492-3DF861AB9BEF}" type="parTrans" cxnId="{CF4C2120-4D4C-49BE-BF1B-B1323AB33734}">
      <dgm:prSet/>
      <dgm:spPr/>
      <dgm:t>
        <a:bodyPr/>
        <a:lstStyle/>
        <a:p>
          <a:endParaRPr lang="zh-CN" altLang="en-US"/>
        </a:p>
      </dgm:t>
    </dgm:pt>
    <dgm:pt modelId="{76BF8CE2-EF50-40A8-981B-5F84756B3707}" type="sibTrans" cxnId="{CF4C2120-4D4C-49BE-BF1B-B1323AB33734}">
      <dgm:prSet/>
      <dgm:spPr/>
      <dgm:t>
        <a:bodyPr/>
        <a:lstStyle/>
        <a:p>
          <a:endParaRPr lang="zh-CN" altLang="en-US"/>
        </a:p>
      </dgm:t>
    </dgm:pt>
    <dgm:pt modelId="{34B1A8C4-DD07-4089-B9BE-CD08795A160A}">
      <dgm:prSet phldrT="[文本]"/>
      <dgm:spPr/>
      <dgm:t>
        <a:bodyPr/>
        <a:lstStyle/>
        <a:p>
          <a:r>
            <a:rPr lang="zh-CN" altLang="en-US" b="1" dirty="0"/>
            <a:t>为主体的原因</a:t>
          </a:r>
        </a:p>
      </dgm:t>
    </dgm:pt>
    <dgm:pt modelId="{AE095459-1B80-4E5F-95B3-B89541953340}" type="parTrans" cxnId="{A896C85C-CD6A-4E77-B169-86A13BD77448}">
      <dgm:prSet/>
      <dgm:spPr/>
      <dgm:t>
        <a:bodyPr/>
        <a:lstStyle/>
        <a:p>
          <a:endParaRPr lang="zh-CN" altLang="en-US"/>
        </a:p>
      </dgm:t>
    </dgm:pt>
    <dgm:pt modelId="{AC5E0404-09CB-436D-B399-E3AF6828674A}" type="sibTrans" cxnId="{A896C85C-CD6A-4E77-B169-86A13BD77448}">
      <dgm:prSet/>
      <dgm:spPr/>
      <dgm:t>
        <a:bodyPr/>
        <a:lstStyle/>
        <a:p>
          <a:endParaRPr lang="zh-CN" altLang="en-US"/>
        </a:p>
      </dgm:t>
    </dgm:pt>
    <dgm:pt modelId="{BC67FEB5-D74F-4053-A92D-1F34CA5EC6CA}">
      <dgm:prSet phldrT="[文本]"/>
      <dgm:spPr/>
      <dgm:t>
        <a:bodyPr/>
        <a:lstStyle/>
        <a:p>
          <a:r>
            <a:rPr lang="zh-CN" altLang="en-US" b="1" dirty="0"/>
            <a:t>根本特征，基础</a:t>
          </a:r>
        </a:p>
      </dgm:t>
    </dgm:pt>
    <dgm:pt modelId="{E9AFA5BA-AD8C-4F77-AED3-901B41C2BF6A}" type="parTrans" cxnId="{9C60FC94-0FFC-4BAE-B834-8104E1E00249}">
      <dgm:prSet/>
      <dgm:spPr/>
      <dgm:t>
        <a:bodyPr/>
        <a:lstStyle/>
        <a:p>
          <a:endParaRPr lang="zh-CN" altLang="en-US"/>
        </a:p>
      </dgm:t>
    </dgm:pt>
    <dgm:pt modelId="{3663C2D5-B71F-4834-95B6-A64B168B0A86}" type="sibTrans" cxnId="{9C60FC94-0FFC-4BAE-B834-8104E1E00249}">
      <dgm:prSet/>
      <dgm:spPr/>
      <dgm:t>
        <a:bodyPr/>
        <a:lstStyle/>
        <a:p>
          <a:endParaRPr lang="zh-CN" altLang="en-US"/>
        </a:p>
      </dgm:t>
    </dgm:pt>
    <dgm:pt modelId="{49E9EA61-71AF-4EE6-9DE6-A99625BCF5EB}">
      <dgm:prSet phldrT="[文本]"/>
      <dgm:spPr/>
      <dgm:t>
        <a:bodyPr/>
        <a:lstStyle/>
        <a:p>
          <a:r>
            <a:rPr lang="zh-CN" altLang="en-US" b="1" dirty="0"/>
            <a:t>集体经济</a:t>
          </a:r>
        </a:p>
      </dgm:t>
    </dgm:pt>
    <dgm:pt modelId="{F1EAE8C1-107F-42E6-AF7C-B2048460D1C4}" type="parTrans" cxnId="{7CF7295F-C27C-4A21-B537-8D11CB20CCF9}">
      <dgm:prSet/>
      <dgm:spPr/>
      <dgm:t>
        <a:bodyPr/>
        <a:lstStyle/>
        <a:p>
          <a:endParaRPr lang="zh-CN" altLang="en-US"/>
        </a:p>
      </dgm:t>
    </dgm:pt>
    <dgm:pt modelId="{E08EE801-5CD4-4586-B054-9850CE57CB01}" type="sibTrans" cxnId="{7CF7295F-C27C-4A21-B537-8D11CB20CCF9}">
      <dgm:prSet/>
      <dgm:spPr/>
      <dgm:t>
        <a:bodyPr/>
        <a:lstStyle/>
        <a:p>
          <a:endParaRPr lang="zh-CN" altLang="en-US"/>
        </a:p>
      </dgm:t>
    </dgm:pt>
    <dgm:pt modelId="{D50C0FE5-84AD-4B58-801D-AFA22932FFAB}">
      <dgm:prSet phldrT="[文本]"/>
      <dgm:spPr/>
      <dgm:t>
        <a:bodyPr/>
        <a:lstStyle/>
        <a:p>
          <a:r>
            <a:rPr lang="zh-CN" altLang="en-US" b="1" dirty="0"/>
            <a:t>混合所有制经济中的国有和集体成分</a:t>
          </a:r>
        </a:p>
      </dgm:t>
    </dgm:pt>
    <dgm:pt modelId="{7AC8CD97-213E-45EC-B0E9-C5845DE2E574}" type="parTrans" cxnId="{6BD5CD65-EE8C-4143-9973-A7A4A1DBDE4C}">
      <dgm:prSet/>
      <dgm:spPr/>
      <dgm:t>
        <a:bodyPr/>
        <a:lstStyle/>
        <a:p>
          <a:endParaRPr lang="zh-CN" altLang="en-US"/>
        </a:p>
      </dgm:t>
    </dgm:pt>
    <dgm:pt modelId="{AF34966C-BC70-475B-8678-32C3CB72C854}" type="sibTrans" cxnId="{6BD5CD65-EE8C-4143-9973-A7A4A1DBDE4C}">
      <dgm:prSet/>
      <dgm:spPr/>
      <dgm:t>
        <a:bodyPr/>
        <a:lstStyle/>
        <a:p>
          <a:endParaRPr lang="zh-CN" altLang="en-US"/>
        </a:p>
      </dgm:t>
    </dgm:pt>
    <dgm:pt modelId="{F041B891-8547-4D5C-B89D-DC0EF57F5BBB}">
      <dgm:prSet phldrT="[文本]"/>
      <dgm:spPr/>
      <dgm:t>
        <a:bodyPr/>
        <a:lstStyle/>
        <a:p>
          <a:r>
            <a:rPr lang="zh-CN" altLang="en-US" b="1" dirty="0"/>
            <a:t>促进生产力发展</a:t>
          </a:r>
        </a:p>
      </dgm:t>
    </dgm:pt>
    <dgm:pt modelId="{F9D573CE-3E27-4EEC-81EC-2B4EE565952F}" type="parTrans" cxnId="{C1531674-761D-4F9C-9EB2-78CD8F0CC75A}">
      <dgm:prSet/>
      <dgm:spPr/>
      <dgm:t>
        <a:bodyPr/>
        <a:lstStyle/>
        <a:p>
          <a:endParaRPr lang="zh-CN" altLang="en-US"/>
        </a:p>
      </dgm:t>
    </dgm:pt>
    <dgm:pt modelId="{C7A6797C-DC6D-4523-B1A0-60DEC007BC75}" type="sibTrans" cxnId="{C1531674-761D-4F9C-9EB2-78CD8F0CC75A}">
      <dgm:prSet/>
      <dgm:spPr/>
      <dgm:t>
        <a:bodyPr/>
        <a:lstStyle/>
        <a:p>
          <a:endParaRPr lang="zh-CN" altLang="en-US"/>
        </a:p>
      </dgm:t>
    </dgm:pt>
    <dgm:pt modelId="{6F8379C8-2CA1-49E6-8081-BDDC01B9D121}">
      <dgm:prSet phldrT="[文本]"/>
      <dgm:spPr/>
      <dgm:t>
        <a:bodyPr/>
        <a:lstStyle/>
        <a:p>
          <a:r>
            <a:rPr lang="zh-CN" altLang="en-US" b="1" dirty="0"/>
            <a:t>实现共同富裕</a:t>
          </a:r>
        </a:p>
      </dgm:t>
    </dgm:pt>
    <dgm:pt modelId="{B3F3C794-1405-4E26-AF3C-06B22CB4CD2D}" type="parTrans" cxnId="{18AEE6A4-8000-465B-B51C-6B3EA32CFBE6}">
      <dgm:prSet/>
      <dgm:spPr/>
      <dgm:t>
        <a:bodyPr/>
        <a:lstStyle/>
        <a:p>
          <a:endParaRPr lang="zh-CN" altLang="en-US"/>
        </a:p>
      </dgm:t>
    </dgm:pt>
    <dgm:pt modelId="{A57E0A8F-447F-49D6-A307-BF11B54CD9DA}" type="sibTrans" cxnId="{18AEE6A4-8000-465B-B51C-6B3EA32CFBE6}">
      <dgm:prSet/>
      <dgm:spPr/>
      <dgm:t>
        <a:bodyPr/>
        <a:lstStyle/>
        <a:p>
          <a:endParaRPr lang="zh-CN" altLang="en-US"/>
        </a:p>
      </dgm:t>
    </dgm:pt>
    <dgm:pt modelId="{C11EE1F7-4BAA-4C6E-9A26-774372E26299}" type="pres">
      <dgm:prSet presAssocID="{A6FA717A-DCA7-49DC-AF44-E78ED3764973}" presName="composite" presStyleCnt="0">
        <dgm:presLayoutVars>
          <dgm:chMax val="5"/>
          <dgm:dir/>
          <dgm:animLvl val="ctr"/>
          <dgm:resizeHandles val="exact"/>
        </dgm:presLayoutVars>
      </dgm:prSet>
      <dgm:spPr/>
      <dgm:t>
        <a:bodyPr/>
        <a:lstStyle/>
        <a:p>
          <a:endParaRPr lang="zh-CN" altLang="en-US"/>
        </a:p>
      </dgm:t>
    </dgm:pt>
    <dgm:pt modelId="{AD17194D-AC54-42ED-A741-D9A88A28F1B3}" type="pres">
      <dgm:prSet presAssocID="{A6FA717A-DCA7-49DC-AF44-E78ED3764973}" presName="cycle" presStyleCnt="0"/>
      <dgm:spPr/>
    </dgm:pt>
    <dgm:pt modelId="{48244346-6F2D-4184-8374-313705A63735}" type="pres">
      <dgm:prSet presAssocID="{A6FA717A-DCA7-49DC-AF44-E78ED3764973}" presName="centerShape" presStyleCnt="0"/>
      <dgm:spPr/>
    </dgm:pt>
    <dgm:pt modelId="{A10EE48F-57C7-41F9-8A72-56CBA76E4E58}" type="pres">
      <dgm:prSet presAssocID="{A6FA717A-DCA7-49DC-AF44-E78ED3764973}" presName="connSite" presStyleLbl="node1" presStyleIdx="0" presStyleCnt="4"/>
      <dgm:spPr/>
    </dgm:pt>
    <dgm:pt modelId="{CE0FBBF4-C7D9-4E86-8D4F-E641466E8327}" type="pres">
      <dgm:prSet presAssocID="{A6FA717A-DCA7-49DC-AF44-E78ED3764973}" presName="visible" presStyleLbl="node1" presStyleIdx="0" presStyleCnt="4" custLinFactNeighborX="-3058" custLinFactNeighborY="-1313"/>
      <dgm:spPr>
        <a:solidFill>
          <a:srgbClr val="64A1DB"/>
        </a:solidFill>
      </dgm:spPr>
    </dgm:pt>
    <dgm:pt modelId="{A26F3947-66C9-4AE2-BECD-64A06E1DA60C}" type="pres">
      <dgm:prSet presAssocID="{81301A8D-FDAD-4B0F-8374-91689E121189}" presName="Name25" presStyleLbl="parChTrans1D1" presStyleIdx="0" presStyleCnt="3"/>
      <dgm:spPr/>
      <dgm:t>
        <a:bodyPr/>
        <a:lstStyle/>
        <a:p>
          <a:endParaRPr lang="zh-CN" altLang="en-US"/>
        </a:p>
      </dgm:t>
    </dgm:pt>
    <dgm:pt modelId="{FAE88D0B-5A02-4F34-AD27-2D3AEC3DDD71}" type="pres">
      <dgm:prSet presAssocID="{DD48F921-6640-4200-B25B-D2F68827CF41}" presName="node" presStyleCnt="0"/>
      <dgm:spPr/>
    </dgm:pt>
    <dgm:pt modelId="{A60FC47B-FCB0-495C-AB72-E28C7A4BFF83}" type="pres">
      <dgm:prSet presAssocID="{DD48F921-6640-4200-B25B-D2F68827CF41}" presName="parentNode" presStyleLbl="node1" presStyleIdx="1" presStyleCnt="4" custScaleX="100638" custLinFactNeighborX="-547" custLinFactNeighborY="-547">
        <dgm:presLayoutVars>
          <dgm:chMax val="1"/>
          <dgm:bulletEnabled val="1"/>
        </dgm:presLayoutVars>
      </dgm:prSet>
      <dgm:spPr/>
      <dgm:t>
        <a:bodyPr/>
        <a:lstStyle/>
        <a:p>
          <a:endParaRPr lang="zh-CN" altLang="en-US"/>
        </a:p>
      </dgm:t>
    </dgm:pt>
    <dgm:pt modelId="{758E5B63-22C3-4E6F-AE00-21FD8AAA50AC}" type="pres">
      <dgm:prSet presAssocID="{DD48F921-6640-4200-B25B-D2F68827CF41}" presName="childNode" presStyleLbl="revTx" presStyleIdx="0" presStyleCnt="3">
        <dgm:presLayoutVars>
          <dgm:bulletEnabled val="1"/>
        </dgm:presLayoutVars>
      </dgm:prSet>
      <dgm:spPr/>
      <dgm:t>
        <a:bodyPr/>
        <a:lstStyle/>
        <a:p>
          <a:endParaRPr lang="zh-CN" altLang="en-US"/>
        </a:p>
      </dgm:t>
    </dgm:pt>
    <dgm:pt modelId="{CF3D95AA-BC9C-4789-BDB0-7499655CFF0D}" type="pres">
      <dgm:prSet presAssocID="{BED85C54-9E4D-4170-83A0-7B5B5A5D6030}" presName="Name25" presStyleLbl="parChTrans1D1" presStyleIdx="1" presStyleCnt="3"/>
      <dgm:spPr/>
      <dgm:t>
        <a:bodyPr/>
        <a:lstStyle/>
        <a:p>
          <a:endParaRPr lang="zh-CN" altLang="en-US"/>
        </a:p>
      </dgm:t>
    </dgm:pt>
    <dgm:pt modelId="{A1EB7FA9-3274-42EE-99D1-3DF3EC2EF7D7}" type="pres">
      <dgm:prSet presAssocID="{B9D96683-3312-445A-B682-199CB9179975}" presName="node" presStyleCnt="0"/>
      <dgm:spPr/>
    </dgm:pt>
    <dgm:pt modelId="{782CC404-1EF3-4A22-866F-10964CBA7B96}" type="pres">
      <dgm:prSet presAssocID="{B9D96683-3312-445A-B682-199CB9179975}" presName="parentNode" presStyleLbl="node1" presStyleIdx="2" presStyleCnt="4">
        <dgm:presLayoutVars>
          <dgm:chMax val="1"/>
          <dgm:bulletEnabled val="1"/>
        </dgm:presLayoutVars>
      </dgm:prSet>
      <dgm:spPr/>
      <dgm:t>
        <a:bodyPr/>
        <a:lstStyle/>
        <a:p>
          <a:endParaRPr lang="zh-CN" altLang="en-US"/>
        </a:p>
      </dgm:t>
    </dgm:pt>
    <dgm:pt modelId="{F4EEBDE9-8F8E-43ED-81A0-3266DFB71D4B}" type="pres">
      <dgm:prSet presAssocID="{B9D96683-3312-445A-B682-199CB9179975}" presName="childNode" presStyleLbl="revTx" presStyleIdx="1" presStyleCnt="3">
        <dgm:presLayoutVars>
          <dgm:bulletEnabled val="1"/>
        </dgm:presLayoutVars>
      </dgm:prSet>
      <dgm:spPr/>
      <dgm:t>
        <a:bodyPr/>
        <a:lstStyle/>
        <a:p>
          <a:endParaRPr lang="zh-CN" altLang="en-US"/>
        </a:p>
      </dgm:t>
    </dgm:pt>
    <dgm:pt modelId="{9657BE36-585E-46A1-976A-BE70B55208ED}" type="pres">
      <dgm:prSet presAssocID="{AE095459-1B80-4E5F-95B3-B89541953340}" presName="Name25" presStyleLbl="parChTrans1D1" presStyleIdx="2" presStyleCnt="3"/>
      <dgm:spPr/>
      <dgm:t>
        <a:bodyPr/>
        <a:lstStyle/>
        <a:p>
          <a:endParaRPr lang="zh-CN" altLang="en-US"/>
        </a:p>
      </dgm:t>
    </dgm:pt>
    <dgm:pt modelId="{6B3FA257-DCA1-4EAB-A752-17112CACD5F4}" type="pres">
      <dgm:prSet presAssocID="{34B1A8C4-DD07-4089-B9BE-CD08795A160A}" presName="node" presStyleCnt="0"/>
      <dgm:spPr/>
    </dgm:pt>
    <dgm:pt modelId="{0319A469-6104-40C6-8B56-70F112BE537E}" type="pres">
      <dgm:prSet presAssocID="{34B1A8C4-DD07-4089-B9BE-CD08795A160A}" presName="parentNode" presStyleLbl="node1" presStyleIdx="3" presStyleCnt="4">
        <dgm:presLayoutVars>
          <dgm:chMax val="1"/>
          <dgm:bulletEnabled val="1"/>
        </dgm:presLayoutVars>
      </dgm:prSet>
      <dgm:spPr/>
      <dgm:t>
        <a:bodyPr/>
        <a:lstStyle/>
        <a:p>
          <a:endParaRPr lang="zh-CN" altLang="en-US"/>
        </a:p>
      </dgm:t>
    </dgm:pt>
    <dgm:pt modelId="{1701022B-2962-47DB-8E45-1C0082CA131D}" type="pres">
      <dgm:prSet presAssocID="{34B1A8C4-DD07-4089-B9BE-CD08795A160A}" presName="childNode" presStyleLbl="revTx" presStyleIdx="2" presStyleCnt="3">
        <dgm:presLayoutVars>
          <dgm:bulletEnabled val="1"/>
        </dgm:presLayoutVars>
      </dgm:prSet>
      <dgm:spPr/>
      <dgm:t>
        <a:bodyPr/>
        <a:lstStyle/>
        <a:p>
          <a:endParaRPr lang="zh-CN" altLang="en-US"/>
        </a:p>
      </dgm:t>
    </dgm:pt>
  </dgm:ptLst>
  <dgm:cxnLst>
    <dgm:cxn modelId="{85E34A26-92A9-4776-9861-0086A707CCBA}" type="presOf" srcId="{B9D96683-3312-445A-B682-199CB9179975}" destId="{782CC404-1EF3-4A22-866F-10964CBA7B96}" srcOrd="0" destOrd="0" presId="urn:microsoft.com/office/officeart/2005/8/layout/radial2"/>
    <dgm:cxn modelId="{1CF323FE-14A9-4AC3-872E-3A0744565041}" type="presOf" srcId="{B7E4D4BF-4CB3-46F2-BE5B-C030B33B3929}" destId="{758E5B63-22C3-4E6F-AE00-21FD8AAA50AC}" srcOrd="0" destOrd="0" presId="urn:microsoft.com/office/officeart/2005/8/layout/radial2"/>
    <dgm:cxn modelId="{103B2BF3-E918-4354-8F03-CE2CB47C6E35}" type="presOf" srcId="{DD48F921-6640-4200-B25B-D2F68827CF41}" destId="{A60FC47B-FCB0-495C-AB72-E28C7A4BFF83}" srcOrd="0" destOrd="0" presId="urn:microsoft.com/office/officeart/2005/8/layout/radial2"/>
    <dgm:cxn modelId="{F1D0B4A9-F0C9-4E3C-85AA-5D638C81FDCA}" type="presOf" srcId="{F041B891-8547-4D5C-B89D-DC0EF57F5BBB}" destId="{1701022B-2962-47DB-8E45-1C0082CA131D}" srcOrd="0" destOrd="1" presId="urn:microsoft.com/office/officeart/2005/8/layout/radial2"/>
    <dgm:cxn modelId="{6600A6BD-8672-477E-A9D7-7B4F378374F1}" type="presOf" srcId="{49E9EA61-71AF-4EE6-9DE6-A99625BCF5EB}" destId="{758E5B63-22C3-4E6F-AE00-21FD8AAA50AC}" srcOrd="0" destOrd="1" presId="urn:microsoft.com/office/officeart/2005/8/layout/radial2"/>
    <dgm:cxn modelId="{7D447127-5B78-4D35-8214-943A7FF07F16}" type="presOf" srcId="{6C3545E6-1C31-49CE-B9A8-9FBF418CE264}" destId="{F4EEBDE9-8F8E-43ED-81A0-3266DFB71D4B}" srcOrd="0" destOrd="1" presId="urn:microsoft.com/office/officeart/2005/8/layout/radial2"/>
    <dgm:cxn modelId="{18AEE6A4-8000-465B-B51C-6B3EA32CFBE6}" srcId="{34B1A8C4-DD07-4089-B9BE-CD08795A160A}" destId="{6F8379C8-2CA1-49E6-8081-BDDC01B9D121}" srcOrd="2" destOrd="0" parTransId="{B3F3C794-1405-4E26-AF3C-06B22CB4CD2D}" sibTransId="{A57E0A8F-447F-49D6-A307-BF11B54CD9DA}"/>
    <dgm:cxn modelId="{4071F608-1EE3-49C2-BD3F-150A67CF2187}" type="presOf" srcId="{BC67FEB5-D74F-4053-A92D-1F34CA5EC6CA}" destId="{1701022B-2962-47DB-8E45-1C0082CA131D}" srcOrd="0" destOrd="0" presId="urn:microsoft.com/office/officeart/2005/8/layout/radial2"/>
    <dgm:cxn modelId="{9CF1652B-818E-4C2D-8597-7AB55CF9B6DE}" srcId="{A6FA717A-DCA7-49DC-AF44-E78ED3764973}" destId="{DD48F921-6640-4200-B25B-D2F68827CF41}" srcOrd="0" destOrd="0" parTransId="{81301A8D-FDAD-4B0F-8374-91689E121189}" sibTransId="{6A6E326F-E927-4CE6-BE73-3DD641528B77}"/>
    <dgm:cxn modelId="{9C60FC94-0FFC-4BAE-B834-8104E1E00249}" srcId="{34B1A8C4-DD07-4089-B9BE-CD08795A160A}" destId="{BC67FEB5-D74F-4053-A92D-1F34CA5EC6CA}" srcOrd="0" destOrd="0" parTransId="{E9AFA5BA-AD8C-4F77-AED3-901B41C2BF6A}" sibTransId="{3663C2D5-B71F-4834-95B6-A64B168B0A86}"/>
    <dgm:cxn modelId="{5356E5FF-178B-4721-9B34-519AC75CD1A1}" type="presOf" srcId="{2EE461E9-0531-425C-8BDF-C582818FC221}" destId="{F4EEBDE9-8F8E-43ED-81A0-3266DFB71D4B}" srcOrd="0" destOrd="0" presId="urn:microsoft.com/office/officeart/2005/8/layout/radial2"/>
    <dgm:cxn modelId="{A468AC54-8448-4302-8D75-76E91C49E627}" type="presOf" srcId="{34B1A8C4-DD07-4089-B9BE-CD08795A160A}" destId="{0319A469-6104-40C6-8B56-70F112BE537E}" srcOrd="0" destOrd="0" presId="urn:microsoft.com/office/officeart/2005/8/layout/radial2"/>
    <dgm:cxn modelId="{3FCE8FA4-07E7-4226-9C49-8D8D4D7B0AC0}" type="presOf" srcId="{AE095459-1B80-4E5F-95B3-B89541953340}" destId="{9657BE36-585E-46A1-976A-BE70B55208ED}" srcOrd="0" destOrd="0" presId="urn:microsoft.com/office/officeart/2005/8/layout/radial2"/>
    <dgm:cxn modelId="{1B46E038-F6C7-4608-9E56-796FD2ECA2E7}" srcId="{DD48F921-6640-4200-B25B-D2F68827CF41}" destId="{B7E4D4BF-4CB3-46F2-BE5B-C030B33B3929}" srcOrd="0" destOrd="0" parTransId="{7D1BEF4F-E70D-4F14-9AA5-8E39AA45F692}" sibTransId="{13AD8EA0-5CF1-4CB3-9A2B-81666BC842AF}"/>
    <dgm:cxn modelId="{7B5046A5-7B9C-45C2-8D40-37039AAFED35}" srcId="{B9D96683-3312-445A-B682-199CB9179975}" destId="{2EE461E9-0531-425C-8BDF-C582818FC221}" srcOrd="0" destOrd="0" parTransId="{18BDE527-E9C7-4CF9-8A22-949441A0DC2D}" sibTransId="{4B95F16B-1964-4278-8674-EC0C7BF9E48B}"/>
    <dgm:cxn modelId="{F44F465D-4818-4D75-8FF9-F042E55659FA}" type="presOf" srcId="{6F8379C8-2CA1-49E6-8081-BDDC01B9D121}" destId="{1701022B-2962-47DB-8E45-1C0082CA131D}" srcOrd="0" destOrd="2" presId="urn:microsoft.com/office/officeart/2005/8/layout/radial2"/>
    <dgm:cxn modelId="{462E1146-3EA1-476A-BD1C-0AD47B5D383B}" type="presOf" srcId="{BED85C54-9E4D-4170-83A0-7B5B5A5D6030}" destId="{CF3D95AA-BC9C-4789-BDB0-7499655CFF0D}" srcOrd="0" destOrd="0" presId="urn:microsoft.com/office/officeart/2005/8/layout/radial2"/>
    <dgm:cxn modelId="{7CF7295F-C27C-4A21-B537-8D11CB20CCF9}" srcId="{DD48F921-6640-4200-B25B-D2F68827CF41}" destId="{49E9EA61-71AF-4EE6-9DE6-A99625BCF5EB}" srcOrd="1" destOrd="0" parTransId="{F1EAE8C1-107F-42E6-AF7C-B2048460D1C4}" sibTransId="{E08EE801-5CD4-4586-B054-9850CE57CB01}"/>
    <dgm:cxn modelId="{374965D5-DD0F-4C28-8E85-36CC147EF10C}" srcId="{A6FA717A-DCA7-49DC-AF44-E78ED3764973}" destId="{B9D96683-3312-445A-B682-199CB9179975}" srcOrd="1" destOrd="0" parTransId="{BED85C54-9E4D-4170-83A0-7B5B5A5D6030}" sibTransId="{9E527D26-3136-4CB7-932B-CF6FE0A7FB9A}"/>
    <dgm:cxn modelId="{C1531674-761D-4F9C-9EB2-78CD8F0CC75A}" srcId="{34B1A8C4-DD07-4089-B9BE-CD08795A160A}" destId="{F041B891-8547-4D5C-B89D-DC0EF57F5BBB}" srcOrd="1" destOrd="0" parTransId="{F9D573CE-3E27-4EEC-81EC-2B4EE565952F}" sibTransId="{C7A6797C-DC6D-4523-B1A0-60DEC007BC75}"/>
    <dgm:cxn modelId="{A896C85C-CD6A-4E77-B169-86A13BD77448}" srcId="{A6FA717A-DCA7-49DC-AF44-E78ED3764973}" destId="{34B1A8C4-DD07-4089-B9BE-CD08795A160A}" srcOrd="2" destOrd="0" parTransId="{AE095459-1B80-4E5F-95B3-B89541953340}" sibTransId="{AC5E0404-09CB-436D-B399-E3AF6828674A}"/>
    <dgm:cxn modelId="{C6AAD2D4-058D-4165-81EC-5A4848813EF7}" type="presOf" srcId="{D50C0FE5-84AD-4B58-801D-AFA22932FFAB}" destId="{758E5B63-22C3-4E6F-AE00-21FD8AAA50AC}" srcOrd="0" destOrd="2" presId="urn:microsoft.com/office/officeart/2005/8/layout/radial2"/>
    <dgm:cxn modelId="{2EF0D420-D616-4749-AD72-21CE1E7F225E}" type="presOf" srcId="{81301A8D-FDAD-4B0F-8374-91689E121189}" destId="{A26F3947-66C9-4AE2-BECD-64A06E1DA60C}" srcOrd="0" destOrd="0" presId="urn:microsoft.com/office/officeart/2005/8/layout/radial2"/>
    <dgm:cxn modelId="{CF4C2120-4D4C-49BE-BF1B-B1323AB33734}" srcId="{B9D96683-3312-445A-B682-199CB9179975}" destId="{6C3545E6-1C31-49CE-B9A8-9FBF418CE264}" srcOrd="1" destOrd="0" parTransId="{76E146E4-6102-44E6-A492-3DF861AB9BEF}" sibTransId="{76BF8CE2-EF50-40A8-981B-5F84756B3707}"/>
    <dgm:cxn modelId="{6BD5CD65-EE8C-4143-9973-A7A4A1DBDE4C}" srcId="{DD48F921-6640-4200-B25B-D2F68827CF41}" destId="{D50C0FE5-84AD-4B58-801D-AFA22932FFAB}" srcOrd="2" destOrd="0" parTransId="{7AC8CD97-213E-45EC-B0E9-C5845DE2E574}" sibTransId="{AF34966C-BC70-475B-8678-32C3CB72C854}"/>
    <dgm:cxn modelId="{4AE62F8B-C80E-47F4-B907-DB7C3D0FDE23}" type="presOf" srcId="{A6FA717A-DCA7-49DC-AF44-E78ED3764973}" destId="{C11EE1F7-4BAA-4C6E-9A26-774372E26299}" srcOrd="0" destOrd="0" presId="urn:microsoft.com/office/officeart/2005/8/layout/radial2"/>
    <dgm:cxn modelId="{2256108F-436B-4D4E-8F75-61F5E4291A8F}" type="presParOf" srcId="{C11EE1F7-4BAA-4C6E-9A26-774372E26299}" destId="{AD17194D-AC54-42ED-A741-D9A88A28F1B3}" srcOrd="0" destOrd="0" presId="urn:microsoft.com/office/officeart/2005/8/layout/radial2"/>
    <dgm:cxn modelId="{0518D6E8-6247-437B-A0AC-FB8EA4942E1D}" type="presParOf" srcId="{AD17194D-AC54-42ED-A741-D9A88A28F1B3}" destId="{48244346-6F2D-4184-8374-313705A63735}" srcOrd="0" destOrd="0" presId="urn:microsoft.com/office/officeart/2005/8/layout/radial2"/>
    <dgm:cxn modelId="{FC320DB9-7CA0-4B32-8DEA-C81DF29EAA9D}" type="presParOf" srcId="{48244346-6F2D-4184-8374-313705A63735}" destId="{A10EE48F-57C7-41F9-8A72-56CBA76E4E58}" srcOrd="0" destOrd="0" presId="urn:microsoft.com/office/officeart/2005/8/layout/radial2"/>
    <dgm:cxn modelId="{9DB8F51D-0E41-4D93-89AB-DE3E6928EC3D}" type="presParOf" srcId="{48244346-6F2D-4184-8374-313705A63735}" destId="{CE0FBBF4-C7D9-4E86-8D4F-E641466E8327}" srcOrd="1" destOrd="0" presId="urn:microsoft.com/office/officeart/2005/8/layout/radial2"/>
    <dgm:cxn modelId="{3F0E40B4-FEC3-4618-ABBF-7288E179C42D}" type="presParOf" srcId="{AD17194D-AC54-42ED-A741-D9A88A28F1B3}" destId="{A26F3947-66C9-4AE2-BECD-64A06E1DA60C}" srcOrd="1" destOrd="0" presId="urn:microsoft.com/office/officeart/2005/8/layout/radial2"/>
    <dgm:cxn modelId="{CD38B4A2-FA53-4D89-837C-55D1E1F92BCD}" type="presParOf" srcId="{AD17194D-AC54-42ED-A741-D9A88A28F1B3}" destId="{FAE88D0B-5A02-4F34-AD27-2D3AEC3DDD71}" srcOrd="2" destOrd="0" presId="urn:microsoft.com/office/officeart/2005/8/layout/radial2"/>
    <dgm:cxn modelId="{EA05EC0F-DAC2-4021-99CB-822C466E6A96}" type="presParOf" srcId="{FAE88D0B-5A02-4F34-AD27-2D3AEC3DDD71}" destId="{A60FC47B-FCB0-495C-AB72-E28C7A4BFF83}" srcOrd="0" destOrd="0" presId="urn:microsoft.com/office/officeart/2005/8/layout/radial2"/>
    <dgm:cxn modelId="{A12DB197-DBFD-4E0B-97C1-141B54A7E114}" type="presParOf" srcId="{FAE88D0B-5A02-4F34-AD27-2D3AEC3DDD71}" destId="{758E5B63-22C3-4E6F-AE00-21FD8AAA50AC}" srcOrd="1" destOrd="0" presId="urn:microsoft.com/office/officeart/2005/8/layout/radial2"/>
    <dgm:cxn modelId="{6BF88984-220E-4798-B519-032E070A1A00}" type="presParOf" srcId="{AD17194D-AC54-42ED-A741-D9A88A28F1B3}" destId="{CF3D95AA-BC9C-4789-BDB0-7499655CFF0D}" srcOrd="3" destOrd="0" presId="urn:microsoft.com/office/officeart/2005/8/layout/radial2"/>
    <dgm:cxn modelId="{8BE2285A-F4E8-4F9A-BFB8-4A0AD7083BAA}" type="presParOf" srcId="{AD17194D-AC54-42ED-A741-D9A88A28F1B3}" destId="{A1EB7FA9-3274-42EE-99D1-3DF3EC2EF7D7}" srcOrd="4" destOrd="0" presId="urn:microsoft.com/office/officeart/2005/8/layout/radial2"/>
    <dgm:cxn modelId="{30331B87-F7D8-483F-AC1F-D427AD43AC40}" type="presParOf" srcId="{A1EB7FA9-3274-42EE-99D1-3DF3EC2EF7D7}" destId="{782CC404-1EF3-4A22-866F-10964CBA7B96}" srcOrd="0" destOrd="0" presId="urn:microsoft.com/office/officeart/2005/8/layout/radial2"/>
    <dgm:cxn modelId="{4AD00FA6-FB6E-473F-9692-07905AE7C8A6}" type="presParOf" srcId="{A1EB7FA9-3274-42EE-99D1-3DF3EC2EF7D7}" destId="{F4EEBDE9-8F8E-43ED-81A0-3266DFB71D4B}" srcOrd="1" destOrd="0" presId="urn:microsoft.com/office/officeart/2005/8/layout/radial2"/>
    <dgm:cxn modelId="{AA5ED5FB-BED7-480A-9EE7-37D17DE70603}" type="presParOf" srcId="{AD17194D-AC54-42ED-A741-D9A88A28F1B3}" destId="{9657BE36-585E-46A1-976A-BE70B55208ED}" srcOrd="5" destOrd="0" presId="urn:microsoft.com/office/officeart/2005/8/layout/radial2"/>
    <dgm:cxn modelId="{E466FEA6-EFA2-429C-9934-410B4244F76A}" type="presParOf" srcId="{AD17194D-AC54-42ED-A741-D9A88A28F1B3}" destId="{6B3FA257-DCA1-4EAB-A752-17112CACD5F4}" srcOrd="6" destOrd="0" presId="urn:microsoft.com/office/officeart/2005/8/layout/radial2"/>
    <dgm:cxn modelId="{287BA987-E734-437E-A606-67943BAC233F}" type="presParOf" srcId="{6B3FA257-DCA1-4EAB-A752-17112CACD5F4}" destId="{0319A469-6104-40C6-8B56-70F112BE537E}" srcOrd="0" destOrd="0" presId="urn:microsoft.com/office/officeart/2005/8/layout/radial2"/>
    <dgm:cxn modelId="{44CC8624-3110-4412-B1C3-A3108B6FAACB}" type="presParOf" srcId="{6B3FA257-DCA1-4EAB-A752-17112CACD5F4}" destId="{1701022B-2962-47DB-8E45-1C0082CA131D}"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537F1C-FAE7-42D2-8436-C41272AD5CB8}"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zh-CN" altLang="en-US"/>
        </a:p>
      </dgm:t>
    </dgm:pt>
    <dgm:pt modelId="{EB5D4F10-5EBD-42AA-B5E1-6FA61CE7B19F}">
      <dgm:prSet phldrT="[文本]"/>
      <dgm:spPr/>
      <dgm:t>
        <a:bodyPr/>
        <a:lstStyle/>
        <a:p>
          <a:r>
            <a:rPr lang="zh-CN" altLang="en-US" b="1" dirty="0">
              <a:solidFill>
                <a:srgbClr val="FFFF00"/>
              </a:solidFill>
            </a:rPr>
            <a:t>国有经济</a:t>
          </a:r>
        </a:p>
      </dgm:t>
    </dgm:pt>
    <dgm:pt modelId="{DF881943-D4AB-4A0E-8C74-42CA19357ED8}" type="parTrans" cxnId="{F86C88BD-DBF7-42F8-8EDC-0CB33832C23D}">
      <dgm:prSet/>
      <dgm:spPr/>
      <dgm:t>
        <a:bodyPr/>
        <a:lstStyle/>
        <a:p>
          <a:endParaRPr lang="zh-CN" altLang="en-US" b="1">
            <a:solidFill>
              <a:srgbClr val="FFFF00"/>
            </a:solidFill>
          </a:endParaRPr>
        </a:p>
      </dgm:t>
    </dgm:pt>
    <dgm:pt modelId="{26125871-BD9E-47CD-8631-EE44049878D1}" type="sibTrans" cxnId="{F86C88BD-DBF7-42F8-8EDC-0CB33832C23D}">
      <dgm:prSet/>
      <dgm:spPr/>
      <dgm:t>
        <a:bodyPr/>
        <a:lstStyle/>
        <a:p>
          <a:endParaRPr lang="zh-CN" altLang="en-US" b="1">
            <a:solidFill>
              <a:srgbClr val="FFFF00"/>
            </a:solidFill>
          </a:endParaRPr>
        </a:p>
      </dgm:t>
    </dgm:pt>
    <dgm:pt modelId="{DE353715-C4F4-4113-8A1F-1633586FA8A8}">
      <dgm:prSet phldrT="[文本]"/>
      <dgm:spPr/>
      <dgm:t>
        <a:bodyPr/>
        <a:lstStyle/>
        <a:p>
          <a:r>
            <a:rPr lang="zh-CN" altLang="en-US" b="1" dirty="0">
              <a:solidFill>
                <a:srgbClr val="FFFF00"/>
              </a:solidFill>
            </a:rPr>
            <a:t>含义</a:t>
          </a:r>
        </a:p>
      </dgm:t>
    </dgm:pt>
    <dgm:pt modelId="{30834D07-25DD-4D21-AB4D-FE10518416CD}" type="parTrans" cxnId="{5FB64BFC-3273-4667-809F-632FC8D4B611}">
      <dgm:prSet/>
      <dgm:spPr/>
      <dgm:t>
        <a:bodyPr/>
        <a:lstStyle/>
        <a:p>
          <a:endParaRPr lang="zh-CN" altLang="en-US" b="1">
            <a:solidFill>
              <a:srgbClr val="FFFF00"/>
            </a:solidFill>
          </a:endParaRPr>
        </a:p>
      </dgm:t>
    </dgm:pt>
    <dgm:pt modelId="{EE9B54C9-6AED-469F-A369-79C2E776F704}" type="sibTrans" cxnId="{5FB64BFC-3273-4667-809F-632FC8D4B611}">
      <dgm:prSet/>
      <dgm:spPr/>
      <dgm:t>
        <a:bodyPr/>
        <a:lstStyle/>
        <a:p>
          <a:endParaRPr lang="zh-CN" altLang="en-US" b="1">
            <a:solidFill>
              <a:srgbClr val="FFFF00"/>
            </a:solidFill>
          </a:endParaRPr>
        </a:p>
      </dgm:t>
    </dgm:pt>
    <dgm:pt modelId="{9DB09FAA-8837-436A-A102-FD43983ACFC3}">
      <dgm:prSet phldrT="[文本]"/>
      <dgm:spPr/>
      <dgm:t>
        <a:bodyPr/>
        <a:lstStyle/>
        <a:p>
          <a:r>
            <a:rPr lang="zh-CN" altLang="en-US" b="1" dirty="0">
              <a:solidFill>
                <a:srgbClr val="FFFF00"/>
              </a:solidFill>
            </a:rPr>
            <a:t>最主要实现形式</a:t>
          </a:r>
        </a:p>
      </dgm:t>
    </dgm:pt>
    <dgm:pt modelId="{C9756152-EEC5-4FD0-AF1F-C9C53633A16F}" type="parTrans" cxnId="{9B27114B-2707-4E6E-9601-82130119E4DE}">
      <dgm:prSet/>
      <dgm:spPr/>
      <dgm:t>
        <a:bodyPr/>
        <a:lstStyle/>
        <a:p>
          <a:endParaRPr lang="zh-CN" altLang="en-US" b="1">
            <a:solidFill>
              <a:srgbClr val="FFFF00"/>
            </a:solidFill>
          </a:endParaRPr>
        </a:p>
      </dgm:t>
    </dgm:pt>
    <dgm:pt modelId="{82FEE80A-F427-489D-AE52-C4258991173C}" type="sibTrans" cxnId="{9B27114B-2707-4E6E-9601-82130119E4DE}">
      <dgm:prSet/>
      <dgm:spPr/>
      <dgm:t>
        <a:bodyPr/>
        <a:lstStyle/>
        <a:p>
          <a:endParaRPr lang="zh-CN" altLang="en-US" b="1">
            <a:solidFill>
              <a:srgbClr val="FFFF00"/>
            </a:solidFill>
          </a:endParaRPr>
        </a:p>
      </dgm:t>
    </dgm:pt>
    <dgm:pt modelId="{F672D2C1-3A92-4198-948A-727D66391A7B}">
      <dgm:prSet phldrT="[文本]"/>
      <dgm:spPr/>
      <dgm:t>
        <a:bodyPr/>
        <a:lstStyle/>
        <a:p>
          <a:r>
            <a:rPr lang="zh-CN" altLang="en-US" b="1" dirty="0">
              <a:solidFill>
                <a:srgbClr val="FFFF00"/>
              </a:solidFill>
            </a:rPr>
            <a:t>地位和作用</a:t>
          </a:r>
        </a:p>
      </dgm:t>
    </dgm:pt>
    <dgm:pt modelId="{C1D980F5-CBDA-4024-B730-6BDD5227AFC5}" type="parTrans" cxnId="{0F2AE975-59DF-4850-8E04-FCB47671298D}">
      <dgm:prSet/>
      <dgm:spPr/>
      <dgm:t>
        <a:bodyPr/>
        <a:lstStyle/>
        <a:p>
          <a:endParaRPr lang="zh-CN" altLang="en-US" b="1">
            <a:solidFill>
              <a:srgbClr val="FFFF00"/>
            </a:solidFill>
          </a:endParaRPr>
        </a:p>
      </dgm:t>
    </dgm:pt>
    <dgm:pt modelId="{E8BA787A-BAD4-462C-85EC-76B33CB83ECD}" type="sibTrans" cxnId="{0F2AE975-59DF-4850-8E04-FCB47671298D}">
      <dgm:prSet/>
      <dgm:spPr/>
      <dgm:t>
        <a:bodyPr/>
        <a:lstStyle/>
        <a:p>
          <a:endParaRPr lang="zh-CN" altLang="en-US" b="1">
            <a:solidFill>
              <a:srgbClr val="FFFF00"/>
            </a:solidFill>
          </a:endParaRPr>
        </a:p>
      </dgm:t>
    </dgm:pt>
    <dgm:pt modelId="{5766B815-3D53-4125-9563-CA86F53B1FED}" type="pres">
      <dgm:prSet presAssocID="{0A537F1C-FAE7-42D2-8436-C41272AD5CB8}" presName="Name0" presStyleCnt="0">
        <dgm:presLayoutVars>
          <dgm:chMax val="1"/>
          <dgm:chPref val="1"/>
          <dgm:dir/>
          <dgm:animOne val="branch"/>
          <dgm:animLvl val="lvl"/>
        </dgm:presLayoutVars>
      </dgm:prSet>
      <dgm:spPr/>
      <dgm:t>
        <a:bodyPr/>
        <a:lstStyle/>
        <a:p>
          <a:endParaRPr lang="zh-CN" altLang="en-US"/>
        </a:p>
      </dgm:t>
    </dgm:pt>
    <dgm:pt modelId="{8CC6CD91-19D8-4A39-A47F-1D741CAE58D1}" type="pres">
      <dgm:prSet presAssocID="{EB5D4F10-5EBD-42AA-B5E1-6FA61CE7B19F}" presName="singleCycle" presStyleCnt="0"/>
      <dgm:spPr/>
    </dgm:pt>
    <dgm:pt modelId="{8CD9745B-C763-4E45-A950-A14F979C2CF3}" type="pres">
      <dgm:prSet presAssocID="{EB5D4F10-5EBD-42AA-B5E1-6FA61CE7B19F}" presName="singleCenter" presStyleLbl="node1" presStyleIdx="0" presStyleCnt="4">
        <dgm:presLayoutVars>
          <dgm:chMax val="7"/>
          <dgm:chPref val="7"/>
        </dgm:presLayoutVars>
      </dgm:prSet>
      <dgm:spPr/>
      <dgm:t>
        <a:bodyPr/>
        <a:lstStyle/>
        <a:p>
          <a:endParaRPr lang="zh-CN" altLang="en-US"/>
        </a:p>
      </dgm:t>
    </dgm:pt>
    <dgm:pt modelId="{E56A8345-5E31-4DAC-9F1A-558764C5A804}" type="pres">
      <dgm:prSet presAssocID="{30834D07-25DD-4D21-AB4D-FE10518416CD}" presName="Name56" presStyleLbl="parChTrans1D2" presStyleIdx="0" presStyleCnt="3"/>
      <dgm:spPr/>
      <dgm:t>
        <a:bodyPr/>
        <a:lstStyle/>
        <a:p>
          <a:endParaRPr lang="zh-CN" altLang="en-US"/>
        </a:p>
      </dgm:t>
    </dgm:pt>
    <dgm:pt modelId="{3BFCA7BC-33F3-4710-B9C8-9F771E011E47}" type="pres">
      <dgm:prSet presAssocID="{DE353715-C4F4-4113-8A1F-1633586FA8A8}" presName="text0" presStyleLbl="node1" presStyleIdx="1" presStyleCnt="4">
        <dgm:presLayoutVars>
          <dgm:bulletEnabled val="1"/>
        </dgm:presLayoutVars>
      </dgm:prSet>
      <dgm:spPr/>
      <dgm:t>
        <a:bodyPr/>
        <a:lstStyle/>
        <a:p>
          <a:endParaRPr lang="zh-CN" altLang="en-US"/>
        </a:p>
      </dgm:t>
    </dgm:pt>
    <dgm:pt modelId="{D07AC4D1-ACFE-404E-AE6A-E7169E478833}" type="pres">
      <dgm:prSet presAssocID="{C9756152-EEC5-4FD0-AF1F-C9C53633A16F}" presName="Name56" presStyleLbl="parChTrans1D2" presStyleIdx="1" presStyleCnt="3"/>
      <dgm:spPr/>
      <dgm:t>
        <a:bodyPr/>
        <a:lstStyle/>
        <a:p>
          <a:endParaRPr lang="zh-CN" altLang="en-US"/>
        </a:p>
      </dgm:t>
    </dgm:pt>
    <dgm:pt modelId="{DD02445A-507C-439F-8EFA-82872ADB51AB}" type="pres">
      <dgm:prSet presAssocID="{9DB09FAA-8837-436A-A102-FD43983ACFC3}" presName="text0" presStyleLbl="node1" presStyleIdx="2" presStyleCnt="4">
        <dgm:presLayoutVars>
          <dgm:bulletEnabled val="1"/>
        </dgm:presLayoutVars>
      </dgm:prSet>
      <dgm:spPr/>
      <dgm:t>
        <a:bodyPr/>
        <a:lstStyle/>
        <a:p>
          <a:endParaRPr lang="zh-CN" altLang="en-US"/>
        </a:p>
      </dgm:t>
    </dgm:pt>
    <dgm:pt modelId="{9E8C4375-352A-4562-8B2F-389CB6EA82B2}" type="pres">
      <dgm:prSet presAssocID="{C1D980F5-CBDA-4024-B730-6BDD5227AFC5}" presName="Name56" presStyleLbl="parChTrans1D2" presStyleIdx="2" presStyleCnt="3"/>
      <dgm:spPr/>
      <dgm:t>
        <a:bodyPr/>
        <a:lstStyle/>
        <a:p>
          <a:endParaRPr lang="zh-CN" altLang="en-US"/>
        </a:p>
      </dgm:t>
    </dgm:pt>
    <dgm:pt modelId="{71C01899-8307-446F-802D-B741B8FDD11C}" type="pres">
      <dgm:prSet presAssocID="{F672D2C1-3A92-4198-948A-727D66391A7B}" presName="text0" presStyleLbl="node1" presStyleIdx="3" presStyleCnt="4">
        <dgm:presLayoutVars>
          <dgm:bulletEnabled val="1"/>
        </dgm:presLayoutVars>
      </dgm:prSet>
      <dgm:spPr/>
      <dgm:t>
        <a:bodyPr/>
        <a:lstStyle/>
        <a:p>
          <a:endParaRPr lang="zh-CN" altLang="en-US"/>
        </a:p>
      </dgm:t>
    </dgm:pt>
  </dgm:ptLst>
  <dgm:cxnLst>
    <dgm:cxn modelId="{E0B858CD-6CA7-4C65-AE8B-315B205F7799}" type="presOf" srcId="{EB5D4F10-5EBD-42AA-B5E1-6FA61CE7B19F}" destId="{8CD9745B-C763-4E45-A950-A14F979C2CF3}" srcOrd="0" destOrd="0" presId="urn:microsoft.com/office/officeart/2008/layout/RadialCluster"/>
    <dgm:cxn modelId="{9B27114B-2707-4E6E-9601-82130119E4DE}" srcId="{EB5D4F10-5EBD-42AA-B5E1-6FA61CE7B19F}" destId="{9DB09FAA-8837-436A-A102-FD43983ACFC3}" srcOrd="1" destOrd="0" parTransId="{C9756152-EEC5-4FD0-AF1F-C9C53633A16F}" sibTransId="{82FEE80A-F427-489D-AE52-C4258991173C}"/>
    <dgm:cxn modelId="{F5E9B5FE-C785-4C7C-AA70-C2D6862D102B}" type="presOf" srcId="{F672D2C1-3A92-4198-948A-727D66391A7B}" destId="{71C01899-8307-446F-802D-B741B8FDD11C}" srcOrd="0" destOrd="0" presId="urn:microsoft.com/office/officeart/2008/layout/RadialCluster"/>
    <dgm:cxn modelId="{124B208D-83BB-40C3-9C5A-4A47D0D6D8F0}" type="presOf" srcId="{C1D980F5-CBDA-4024-B730-6BDD5227AFC5}" destId="{9E8C4375-352A-4562-8B2F-389CB6EA82B2}" srcOrd="0" destOrd="0" presId="urn:microsoft.com/office/officeart/2008/layout/RadialCluster"/>
    <dgm:cxn modelId="{F86C88BD-DBF7-42F8-8EDC-0CB33832C23D}" srcId="{0A537F1C-FAE7-42D2-8436-C41272AD5CB8}" destId="{EB5D4F10-5EBD-42AA-B5E1-6FA61CE7B19F}" srcOrd="0" destOrd="0" parTransId="{DF881943-D4AB-4A0E-8C74-42CA19357ED8}" sibTransId="{26125871-BD9E-47CD-8631-EE44049878D1}"/>
    <dgm:cxn modelId="{5FB64BFC-3273-4667-809F-632FC8D4B611}" srcId="{EB5D4F10-5EBD-42AA-B5E1-6FA61CE7B19F}" destId="{DE353715-C4F4-4113-8A1F-1633586FA8A8}" srcOrd="0" destOrd="0" parTransId="{30834D07-25DD-4D21-AB4D-FE10518416CD}" sibTransId="{EE9B54C9-6AED-469F-A369-79C2E776F704}"/>
    <dgm:cxn modelId="{46C2B553-8CB4-44FB-867A-3E2BE0302559}" type="presOf" srcId="{C9756152-EEC5-4FD0-AF1F-C9C53633A16F}" destId="{D07AC4D1-ACFE-404E-AE6A-E7169E478833}" srcOrd="0" destOrd="0" presId="urn:microsoft.com/office/officeart/2008/layout/RadialCluster"/>
    <dgm:cxn modelId="{CD5909C6-5947-4D16-8038-691BAE0B57A1}" type="presOf" srcId="{9DB09FAA-8837-436A-A102-FD43983ACFC3}" destId="{DD02445A-507C-439F-8EFA-82872ADB51AB}" srcOrd="0" destOrd="0" presId="urn:microsoft.com/office/officeart/2008/layout/RadialCluster"/>
    <dgm:cxn modelId="{0F2AE975-59DF-4850-8E04-FCB47671298D}" srcId="{EB5D4F10-5EBD-42AA-B5E1-6FA61CE7B19F}" destId="{F672D2C1-3A92-4198-948A-727D66391A7B}" srcOrd="2" destOrd="0" parTransId="{C1D980F5-CBDA-4024-B730-6BDD5227AFC5}" sibTransId="{E8BA787A-BAD4-462C-85EC-76B33CB83ECD}"/>
    <dgm:cxn modelId="{4A65BEB1-0FE5-49AF-AFB5-967FE41D749C}" type="presOf" srcId="{30834D07-25DD-4D21-AB4D-FE10518416CD}" destId="{E56A8345-5E31-4DAC-9F1A-558764C5A804}" srcOrd="0" destOrd="0" presId="urn:microsoft.com/office/officeart/2008/layout/RadialCluster"/>
    <dgm:cxn modelId="{42AB97F9-618A-413B-956B-6FFB1BB9EE40}" type="presOf" srcId="{0A537F1C-FAE7-42D2-8436-C41272AD5CB8}" destId="{5766B815-3D53-4125-9563-CA86F53B1FED}" srcOrd="0" destOrd="0" presId="urn:microsoft.com/office/officeart/2008/layout/RadialCluster"/>
    <dgm:cxn modelId="{C268BCB2-806C-4580-8F4C-AEF446A05118}" type="presOf" srcId="{DE353715-C4F4-4113-8A1F-1633586FA8A8}" destId="{3BFCA7BC-33F3-4710-B9C8-9F771E011E47}" srcOrd="0" destOrd="0" presId="urn:microsoft.com/office/officeart/2008/layout/RadialCluster"/>
    <dgm:cxn modelId="{C61859F1-C96A-4661-B6F8-C8E3B2525FE7}" type="presParOf" srcId="{5766B815-3D53-4125-9563-CA86F53B1FED}" destId="{8CC6CD91-19D8-4A39-A47F-1D741CAE58D1}" srcOrd="0" destOrd="0" presId="urn:microsoft.com/office/officeart/2008/layout/RadialCluster"/>
    <dgm:cxn modelId="{8053361E-C6DB-4354-A711-572F016624F3}" type="presParOf" srcId="{8CC6CD91-19D8-4A39-A47F-1D741CAE58D1}" destId="{8CD9745B-C763-4E45-A950-A14F979C2CF3}" srcOrd="0" destOrd="0" presId="urn:microsoft.com/office/officeart/2008/layout/RadialCluster"/>
    <dgm:cxn modelId="{C80364AE-FB83-4165-B956-84BC0D10E29C}" type="presParOf" srcId="{8CC6CD91-19D8-4A39-A47F-1D741CAE58D1}" destId="{E56A8345-5E31-4DAC-9F1A-558764C5A804}" srcOrd="1" destOrd="0" presId="urn:microsoft.com/office/officeart/2008/layout/RadialCluster"/>
    <dgm:cxn modelId="{B4614FC6-D47C-42C0-A60C-1AFB75B99F26}" type="presParOf" srcId="{8CC6CD91-19D8-4A39-A47F-1D741CAE58D1}" destId="{3BFCA7BC-33F3-4710-B9C8-9F771E011E47}" srcOrd="2" destOrd="0" presId="urn:microsoft.com/office/officeart/2008/layout/RadialCluster"/>
    <dgm:cxn modelId="{A088E0CB-9972-43BD-830B-B281B56CBF15}" type="presParOf" srcId="{8CC6CD91-19D8-4A39-A47F-1D741CAE58D1}" destId="{D07AC4D1-ACFE-404E-AE6A-E7169E478833}" srcOrd="3" destOrd="0" presId="urn:microsoft.com/office/officeart/2008/layout/RadialCluster"/>
    <dgm:cxn modelId="{6F0C46A2-F92F-4AD9-8B6F-B07C8E07DD3E}" type="presParOf" srcId="{8CC6CD91-19D8-4A39-A47F-1D741CAE58D1}" destId="{DD02445A-507C-439F-8EFA-82872ADB51AB}" srcOrd="4" destOrd="0" presId="urn:microsoft.com/office/officeart/2008/layout/RadialCluster"/>
    <dgm:cxn modelId="{F3985F02-6267-4F04-8E2B-FC1132733691}" type="presParOf" srcId="{8CC6CD91-19D8-4A39-A47F-1D741CAE58D1}" destId="{9E8C4375-352A-4562-8B2F-389CB6EA82B2}" srcOrd="5" destOrd="0" presId="urn:microsoft.com/office/officeart/2008/layout/RadialCluster"/>
    <dgm:cxn modelId="{B4C1E37B-6B54-4709-B46F-9D921BF13038}" type="presParOf" srcId="{8CC6CD91-19D8-4A39-A47F-1D741CAE58D1}" destId="{71C01899-8307-446F-802D-B741B8FDD11C}" srcOrd="6" destOrd="0" presId="urn:microsoft.com/office/officeart/2008/layout/RadialCluster"/>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407F0-E02D-472F-AACA-B8E5C5C6B3D4}">
      <dsp:nvSpPr>
        <dsp:cNvPr id="0" name=""/>
        <dsp:cNvSpPr/>
      </dsp:nvSpPr>
      <dsp:spPr>
        <a:xfrm rot="5400000">
          <a:off x="155238" y="1439804"/>
          <a:ext cx="1164383" cy="1325609"/>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30AA3A-967C-4657-96EA-687939B839DC}">
      <dsp:nvSpPr>
        <dsp:cNvPr id="0" name=""/>
        <dsp:cNvSpPr/>
      </dsp:nvSpPr>
      <dsp:spPr>
        <a:xfrm>
          <a:off x="2019" y="149061"/>
          <a:ext cx="1649591" cy="137203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zh-CN" altLang="en-US" sz="4400" b="1" kern="1200" dirty="0"/>
            <a:t>劳动</a:t>
          </a:r>
        </a:p>
      </dsp:txBody>
      <dsp:txXfrm>
        <a:off x="69008" y="216050"/>
        <a:ext cx="1515613" cy="1238053"/>
      </dsp:txXfrm>
    </dsp:sp>
    <dsp:sp modelId="{5C005499-1A89-4654-8F3B-B51A5A5B46E0}">
      <dsp:nvSpPr>
        <dsp:cNvPr id="0" name=""/>
        <dsp:cNvSpPr/>
      </dsp:nvSpPr>
      <dsp:spPr>
        <a:xfrm>
          <a:off x="1667166" y="279916"/>
          <a:ext cx="4335398" cy="1108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228600" lvl="1" indent="-228600" algn="l" defTabSz="1200150">
            <a:lnSpc>
              <a:spcPct val="90000"/>
            </a:lnSpc>
            <a:spcBef>
              <a:spcPct val="0"/>
            </a:spcBef>
            <a:spcAft>
              <a:spcPct val="15000"/>
            </a:spcAft>
            <a:buChar char="••"/>
          </a:pPr>
          <a:r>
            <a:rPr lang="zh-CN" sz="2700" b="1" kern="1200" dirty="0">
              <a:solidFill>
                <a:srgbClr val="0000CC"/>
              </a:solidFill>
            </a:rPr>
            <a:t>是物质财富的源泉，也是价值的唯一源泉</a:t>
          </a:r>
          <a:r>
            <a:rPr lang="zh-CN" altLang="en-US" sz="2700" b="1" kern="1200" dirty="0">
              <a:solidFill>
                <a:srgbClr val="0000CC"/>
              </a:solidFill>
            </a:rPr>
            <a:t>。</a:t>
          </a:r>
        </a:p>
      </dsp:txBody>
      <dsp:txXfrm>
        <a:off x="1667166" y="279916"/>
        <a:ext cx="4335398" cy="1108936"/>
      </dsp:txXfrm>
    </dsp:sp>
    <dsp:sp modelId="{C9F69ABD-FCFB-4063-AE68-02DE1C4AB873}">
      <dsp:nvSpPr>
        <dsp:cNvPr id="0" name=""/>
        <dsp:cNvSpPr/>
      </dsp:nvSpPr>
      <dsp:spPr>
        <a:xfrm>
          <a:off x="1374229" y="1713740"/>
          <a:ext cx="1299099" cy="137203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CN" altLang="en-US" sz="3200" b="1" kern="1200" dirty="0"/>
            <a:t>生产</a:t>
          </a:r>
          <a:endParaRPr lang="en-US" altLang="zh-CN" sz="3200" b="1" kern="1200" dirty="0"/>
        </a:p>
        <a:p>
          <a:pPr lvl="0" algn="ctr" defTabSz="1422400">
            <a:lnSpc>
              <a:spcPct val="90000"/>
            </a:lnSpc>
            <a:spcBef>
              <a:spcPct val="0"/>
            </a:spcBef>
            <a:spcAft>
              <a:spcPct val="35000"/>
            </a:spcAft>
          </a:pPr>
          <a:r>
            <a:rPr lang="zh-CN" altLang="en-US" sz="3200" b="1" kern="1200" dirty="0"/>
            <a:t>要素</a:t>
          </a:r>
        </a:p>
      </dsp:txBody>
      <dsp:txXfrm>
        <a:off x="1437657" y="1777168"/>
        <a:ext cx="1172243" cy="1245175"/>
      </dsp:txXfrm>
    </dsp:sp>
    <dsp:sp modelId="{F1BB2C9B-F1BF-4890-A8B0-518237CC4922}">
      <dsp:nvSpPr>
        <dsp:cNvPr id="0" name=""/>
        <dsp:cNvSpPr/>
      </dsp:nvSpPr>
      <dsp:spPr>
        <a:xfrm>
          <a:off x="2786170" y="1821160"/>
          <a:ext cx="3614507" cy="1108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228600" lvl="1" indent="-228600" algn="l" defTabSz="1200150">
            <a:lnSpc>
              <a:spcPct val="90000"/>
            </a:lnSpc>
            <a:spcBef>
              <a:spcPct val="0"/>
            </a:spcBef>
            <a:spcAft>
              <a:spcPct val="15000"/>
            </a:spcAft>
            <a:buChar char="••"/>
          </a:pPr>
          <a:r>
            <a:rPr lang="zh-CN" sz="2700" b="1" kern="1200" dirty="0">
              <a:solidFill>
                <a:srgbClr val="0000CC"/>
              </a:solidFill>
            </a:rPr>
            <a:t>是创造物质财富和价值的条件</a:t>
          </a:r>
          <a:r>
            <a:rPr lang="zh-CN" altLang="en-US" sz="2700" b="1" kern="1200" dirty="0">
              <a:solidFill>
                <a:srgbClr val="0000CC"/>
              </a:solidFill>
            </a:rPr>
            <a:t>。</a:t>
          </a:r>
        </a:p>
      </dsp:txBody>
      <dsp:txXfrm>
        <a:off x="2786170" y="1821160"/>
        <a:ext cx="3614507" cy="11089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57BE36-585E-46A1-976A-BE70B55208ED}">
      <dsp:nvSpPr>
        <dsp:cNvPr id="0" name=""/>
        <dsp:cNvSpPr/>
      </dsp:nvSpPr>
      <dsp:spPr>
        <a:xfrm rot="2561600">
          <a:off x="2573511" y="3800128"/>
          <a:ext cx="822815" cy="57656"/>
        </a:xfrm>
        <a:custGeom>
          <a:avLst/>
          <a:gdLst/>
          <a:ahLst/>
          <a:cxnLst/>
          <a:rect l="0" t="0" r="0" b="0"/>
          <a:pathLst>
            <a:path>
              <a:moveTo>
                <a:pt x="0" y="28828"/>
              </a:moveTo>
              <a:lnTo>
                <a:pt x="822815" y="28828"/>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F3D95AA-BC9C-4789-BDB0-7499655CFF0D}">
      <dsp:nvSpPr>
        <dsp:cNvPr id="0" name=""/>
        <dsp:cNvSpPr/>
      </dsp:nvSpPr>
      <dsp:spPr>
        <a:xfrm>
          <a:off x="2682537" y="2680505"/>
          <a:ext cx="914439" cy="57656"/>
        </a:xfrm>
        <a:custGeom>
          <a:avLst/>
          <a:gdLst/>
          <a:ahLst/>
          <a:cxnLst/>
          <a:rect l="0" t="0" r="0" b="0"/>
          <a:pathLst>
            <a:path>
              <a:moveTo>
                <a:pt x="0" y="28828"/>
              </a:moveTo>
              <a:lnTo>
                <a:pt x="914439" y="28828"/>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26F3947-66C9-4AE2-BECD-64A06E1DA60C}">
      <dsp:nvSpPr>
        <dsp:cNvPr id="0" name=""/>
        <dsp:cNvSpPr/>
      </dsp:nvSpPr>
      <dsp:spPr>
        <a:xfrm rot="19030278">
          <a:off x="2574519" y="1560427"/>
          <a:ext cx="810305" cy="57656"/>
        </a:xfrm>
        <a:custGeom>
          <a:avLst/>
          <a:gdLst/>
          <a:ahLst/>
          <a:cxnLst/>
          <a:rect l="0" t="0" r="0" b="0"/>
          <a:pathLst>
            <a:path>
              <a:moveTo>
                <a:pt x="0" y="28828"/>
              </a:moveTo>
              <a:lnTo>
                <a:pt x="810305" y="28828"/>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E0FBBF4-C7D9-4E86-8D4F-E641466E8327}">
      <dsp:nvSpPr>
        <dsp:cNvPr id="0" name=""/>
        <dsp:cNvSpPr/>
      </dsp:nvSpPr>
      <dsp:spPr>
        <a:xfrm>
          <a:off x="389947" y="1373399"/>
          <a:ext cx="2603499" cy="2603499"/>
        </a:xfrm>
        <a:prstGeom prst="ellipse">
          <a:avLst/>
        </a:prstGeom>
        <a:solidFill>
          <a:srgbClr val="64A1DB"/>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60FC47B-FCB0-495C-AB72-E28C7A4BFF83}">
      <dsp:nvSpPr>
        <dsp:cNvPr id="0" name=""/>
        <dsp:cNvSpPr/>
      </dsp:nvSpPr>
      <dsp:spPr>
        <a:xfrm>
          <a:off x="3065544" y="0"/>
          <a:ext cx="1572066" cy="156210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zh-CN" altLang="en-US" sz="2700" b="1" kern="1200" dirty="0"/>
            <a:t>主要</a:t>
          </a:r>
          <a:endParaRPr lang="en-US" altLang="zh-CN" sz="2700" b="1" kern="1200" dirty="0"/>
        </a:p>
        <a:p>
          <a:pPr lvl="0" algn="ctr" defTabSz="1200150">
            <a:lnSpc>
              <a:spcPct val="90000"/>
            </a:lnSpc>
            <a:spcBef>
              <a:spcPct val="0"/>
            </a:spcBef>
            <a:spcAft>
              <a:spcPct val="35000"/>
            </a:spcAft>
          </a:pPr>
          <a:r>
            <a:rPr lang="zh-CN" altLang="en-US" sz="2700" b="1" kern="1200" dirty="0"/>
            <a:t>形式</a:t>
          </a:r>
        </a:p>
      </dsp:txBody>
      <dsp:txXfrm>
        <a:off x="3295768" y="228764"/>
        <a:ext cx="1111618" cy="1104572"/>
      </dsp:txXfrm>
    </dsp:sp>
    <dsp:sp modelId="{758E5B63-22C3-4E6F-AE00-21FD8AAA50AC}">
      <dsp:nvSpPr>
        <dsp:cNvPr id="0" name=""/>
        <dsp:cNvSpPr/>
      </dsp:nvSpPr>
      <dsp:spPr>
        <a:xfrm>
          <a:off x="4781363" y="0"/>
          <a:ext cx="2358099" cy="1562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zh-CN" altLang="en-US" sz="2000" b="1" kern="1200" dirty="0"/>
            <a:t>国有经济</a:t>
          </a:r>
        </a:p>
        <a:p>
          <a:pPr marL="228600" lvl="1" indent="-228600" algn="l" defTabSz="889000">
            <a:lnSpc>
              <a:spcPct val="90000"/>
            </a:lnSpc>
            <a:spcBef>
              <a:spcPct val="0"/>
            </a:spcBef>
            <a:spcAft>
              <a:spcPct val="15000"/>
            </a:spcAft>
            <a:buChar char="••"/>
          </a:pPr>
          <a:r>
            <a:rPr lang="zh-CN" altLang="en-US" sz="2000" b="1" kern="1200" dirty="0"/>
            <a:t>集体经济</a:t>
          </a:r>
        </a:p>
        <a:p>
          <a:pPr marL="228600" lvl="1" indent="-228600" algn="l" defTabSz="889000">
            <a:lnSpc>
              <a:spcPct val="90000"/>
            </a:lnSpc>
            <a:spcBef>
              <a:spcPct val="0"/>
            </a:spcBef>
            <a:spcAft>
              <a:spcPct val="15000"/>
            </a:spcAft>
            <a:buChar char="••"/>
          </a:pPr>
          <a:r>
            <a:rPr lang="zh-CN" altLang="en-US" sz="2000" b="1" kern="1200" dirty="0"/>
            <a:t>混合所有制经济中的国有和集体成分</a:t>
          </a:r>
        </a:p>
      </dsp:txBody>
      <dsp:txXfrm>
        <a:off x="4781363" y="0"/>
        <a:ext cx="2358099" cy="1562100"/>
      </dsp:txXfrm>
    </dsp:sp>
    <dsp:sp modelId="{782CC404-1EF3-4A22-866F-10964CBA7B96}">
      <dsp:nvSpPr>
        <dsp:cNvPr id="0" name=""/>
        <dsp:cNvSpPr/>
      </dsp:nvSpPr>
      <dsp:spPr>
        <a:xfrm>
          <a:off x="3596977" y="1928283"/>
          <a:ext cx="1562100" cy="156210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zh-CN" altLang="en-US" sz="2700" b="1" kern="1200" dirty="0"/>
            <a:t>主体</a:t>
          </a:r>
          <a:endParaRPr lang="en-US" altLang="zh-CN" sz="2700" b="1" kern="1200" dirty="0"/>
        </a:p>
        <a:p>
          <a:pPr lvl="0" algn="ctr" defTabSz="1200150">
            <a:lnSpc>
              <a:spcPct val="90000"/>
            </a:lnSpc>
            <a:spcBef>
              <a:spcPct val="0"/>
            </a:spcBef>
            <a:spcAft>
              <a:spcPct val="35000"/>
            </a:spcAft>
          </a:pPr>
          <a:r>
            <a:rPr lang="zh-CN" altLang="en-US" sz="2700" b="1" kern="1200" dirty="0"/>
            <a:t>地位</a:t>
          </a:r>
        </a:p>
      </dsp:txBody>
      <dsp:txXfrm>
        <a:off x="3825741" y="2157047"/>
        <a:ext cx="1104572" cy="1104572"/>
      </dsp:txXfrm>
    </dsp:sp>
    <dsp:sp modelId="{F4EEBDE9-8F8E-43ED-81A0-3266DFB71D4B}">
      <dsp:nvSpPr>
        <dsp:cNvPr id="0" name=""/>
        <dsp:cNvSpPr/>
      </dsp:nvSpPr>
      <dsp:spPr>
        <a:xfrm>
          <a:off x="5315287" y="1928283"/>
          <a:ext cx="2343150" cy="1562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zh-CN" altLang="en-US" sz="2000" b="1" kern="1200" dirty="0"/>
            <a:t>公有资产在社会总资产中占优势</a:t>
          </a:r>
        </a:p>
        <a:p>
          <a:pPr marL="228600" lvl="1" indent="-228600" algn="l" defTabSz="889000">
            <a:lnSpc>
              <a:spcPct val="90000"/>
            </a:lnSpc>
            <a:spcBef>
              <a:spcPct val="0"/>
            </a:spcBef>
            <a:spcAft>
              <a:spcPct val="15000"/>
            </a:spcAft>
            <a:buChar char="••"/>
          </a:pPr>
          <a:r>
            <a:rPr lang="zh-CN" altLang="en-US" sz="2000" b="1" kern="1200" dirty="0"/>
            <a:t>国有经济控制国民经济命脉</a:t>
          </a:r>
        </a:p>
      </dsp:txBody>
      <dsp:txXfrm>
        <a:off x="5315287" y="1928283"/>
        <a:ext cx="2343150" cy="1562100"/>
      </dsp:txXfrm>
    </dsp:sp>
    <dsp:sp modelId="{0319A469-6104-40C6-8B56-70F112BE537E}">
      <dsp:nvSpPr>
        <dsp:cNvPr id="0" name=""/>
        <dsp:cNvSpPr/>
      </dsp:nvSpPr>
      <dsp:spPr>
        <a:xfrm>
          <a:off x="3080318" y="3856480"/>
          <a:ext cx="1562100" cy="156210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zh-CN" altLang="en-US" sz="2700" b="1" kern="1200" dirty="0"/>
            <a:t>为主体的原因</a:t>
          </a:r>
        </a:p>
      </dsp:txBody>
      <dsp:txXfrm>
        <a:off x="3309082" y="4085244"/>
        <a:ext cx="1104572" cy="1104572"/>
      </dsp:txXfrm>
    </dsp:sp>
    <dsp:sp modelId="{1701022B-2962-47DB-8E45-1C0082CA131D}">
      <dsp:nvSpPr>
        <dsp:cNvPr id="0" name=""/>
        <dsp:cNvSpPr/>
      </dsp:nvSpPr>
      <dsp:spPr>
        <a:xfrm>
          <a:off x="4798628" y="3856480"/>
          <a:ext cx="2343150" cy="1562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zh-CN" altLang="en-US" sz="2000" b="1" kern="1200" dirty="0"/>
            <a:t>根本特征，基础</a:t>
          </a:r>
        </a:p>
        <a:p>
          <a:pPr marL="228600" lvl="1" indent="-228600" algn="l" defTabSz="889000">
            <a:lnSpc>
              <a:spcPct val="90000"/>
            </a:lnSpc>
            <a:spcBef>
              <a:spcPct val="0"/>
            </a:spcBef>
            <a:spcAft>
              <a:spcPct val="15000"/>
            </a:spcAft>
            <a:buChar char="••"/>
          </a:pPr>
          <a:r>
            <a:rPr lang="zh-CN" altLang="en-US" sz="2000" b="1" kern="1200" dirty="0"/>
            <a:t>促进生产力发展</a:t>
          </a:r>
        </a:p>
        <a:p>
          <a:pPr marL="228600" lvl="1" indent="-228600" algn="l" defTabSz="889000">
            <a:lnSpc>
              <a:spcPct val="90000"/>
            </a:lnSpc>
            <a:spcBef>
              <a:spcPct val="0"/>
            </a:spcBef>
            <a:spcAft>
              <a:spcPct val="15000"/>
            </a:spcAft>
            <a:buChar char="••"/>
          </a:pPr>
          <a:r>
            <a:rPr lang="zh-CN" altLang="en-US" sz="2000" b="1" kern="1200" dirty="0"/>
            <a:t>实现共同富裕</a:t>
          </a:r>
        </a:p>
      </dsp:txBody>
      <dsp:txXfrm>
        <a:off x="4798628" y="3856480"/>
        <a:ext cx="2343150" cy="15621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D9745B-C763-4E45-A950-A14F979C2CF3}">
      <dsp:nvSpPr>
        <dsp:cNvPr id="0" name=""/>
        <dsp:cNvSpPr/>
      </dsp:nvSpPr>
      <dsp:spPr>
        <a:xfrm>
          <a:off x="2905425" y="2097315"/>
          <a:ext cx="1352424" cy="13524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zh-CN" altLang="en-US" sz="3500" b="1" kern="1200" dirty="0">
              <a:solidFill>
                <a:srgbClr val="FFFF00"/>
              </a:solidFill>
            </a:rPr>
            <a:t>国有经济</a:t>
          </a:r>
        </a:p>
      </dsp:txBody>
      <dsp:txXfrm>
        <a:off x="2971445" y="2163335"/>
        <a:ext cx="1220384" cy="1220384"/>
      </dsp:txXfrm>
    </dsp:sp>
    <dsp:sp modelId="{E56A8345-5E31-4DAC-9F1A-558764C5A804}">
      <dsp:nvSpPr>
        <dsp:cNvPr id="0" name=""/>
        <dsp:cNvSpPr/>
      </dsp:nvSpPr>
      <dsp:spPr>
        <a:xfrm rot="16200000">
          <a:off x="3107302" y="1622980"/>
          <a:ext cx="948669" cy="0"/>
        </a:xfrm>
        <a:custGeom>
          <a:avLst/>
          <a:gdLst/>
          <a:ahLst/>
          <a:cxnLst/>
          <a:rect l="0" t="0" r="0" b="0"/>
          <a:pathLst>
            <a:path>
              <a:moveTo>
                <a:pt x="0" y="0"/>
              </a:moveTo>
              <a:lnTo>
                <a:pt x="94866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FCA7BC-33F3-4710-B9C8-9F771E011E47}">
      <dsp:nvSpPr>
        <dsp:cNvPr id="0" name=""/>
        <dsp:cNvSpPr/>
      </dsp:nvSpPr>
      <dsp:spPr>
        <a:xfrm>
          <a:off x="3128575" y="242520"/>
          <a:ext cx="906124" cy="9061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zh-CN" altLang="en-US" sz="2600" b="1" kern="1200" dirty="0">
              <a:solidFill>
                <a:srgbClr val="FFFF00"/>
              </a:solidFill>
            </a:rPr>
            <a:t>含义</a:t>
          </a:r>
        </a:p>
      </dsp:txBody>
      <dsp:txXfrm>
        <a:off x="3172808" y="286753"/>
        <a:ext cx="817658" cy="817658"/>
      </dsp:txXfrm>
    </dsp:sp>
    <dsp:sp modelId="{D07AC4D1-ACFE-404E-AE6A-E7169E478833}">
      <dsp:nvSpPr>
        <dsp:cNvPr id="0" name=""/>
        <dsp:cNvSpPr/>
      </dsp:nvSpPr>
      <dsp:spPr>
        <a:xfrm rot="1800000">
          <a:off x="4206003" y="3357431"/>
          <a:ext cx="773970" cy="0"/>
        </a:xfrm>
        <a:custGeom>
          <a:avLst/>
          <a:gdLst/>
          <a:ahLst/>
          <a:cxnLst/>
          <a:rect l="0" t="0" r="0" b="0"/>
          <a:pathLst>
            <a:path>
              <a:moveTo>
                <a:pt x="0" y="0"/>
              </a:moveTo>
              <a:lnTo>
                <a:pt x="77397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02445A-507C-439F-8EFA-82872ADB51AB}">
      <dsp:nvSpPr>
        <dsp:cNvPr id="0" name=""/>
        <dsp:cNvSpPr/>
      </dsp:nvSpPr>
      <dsp:spPr>
        <a:xfrm>
          <a:off x="4928127" y="3359437"/>
          <a:ext cx="906124" cy="9061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zh-CN" altLang="en-US" sz="1600" b="1" kern="1200" dirty="0">
              <a:solidFill>
                <a:srgbClr val="FFFF00"/>
              </a:solidFill>
            </a:rPr>
            <a:t>最主要实现形式</a:t>
          </a:r>
        </a:p>
      </dsp:txBody>
      <dsp:txXfrm>
        <a:off x="4972360" y="3403670"/>
        <a:ext cx="817658" cy="817658"/>
      </dsp:txXfrm>
    </dsp:sp>
    <dsp:sp modelId="{9E8C4375-352A-4562-8B2F-389CB6EA82B2}">
      <dsp:nvSpPr>
        <dsp:cNvPr id="0" name=""/>
        <dsp:cNvSpPr/>
      </dsp:nvSpPr>
      <dsp:spPr>
        <a:xfrm rot="9000000">
          <a:off x="2183300" y="3357431"/>
          <a:ext cx="773970" cy="0"/>
        </a:xfrm>
        <a:custGeom>
          <a:avLst/>
          <a:gdLst/>
          <a:ahLst/>
          <a:cxnLst/>
          <a:rect l="0" t="0" r="0" b="0"/>
          <a:pathLst>
            <a:path>
              <a:moveTo>
                <a:pt x="0" y="0"/>
              </a:moveTo>
              <a:lnTo>
                <a:pt x="77397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C01899-8307-446F-802D-B741B8FDD11C}">
      <dsp:nvSpPr>
        <dsp:cNvPr id="0" name=""/>
        <dsp:cNvSpPr/>
      </dsp:nvSpPr>
      <dsp:spPr>
        <a:xfrm>
          <a:off x="1329022" y="3359437"/>
          <a:ext cx="906124" cy="9061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zh-CN" altLang="en-US" sz="1800" b="1" kern="1200" dirty="0">
              <a:solidFill>
                <a:srgbClr val="FFFF00"/>
              </a:solidFill>
            </a:rPr>
            <a:t>地位和作用</a:t>
          </a:r>
        </a:p>
      </dsp:txBody>
      <dsp:txXfrm>
        <a:off x="1373255" y="3403670"/>
        <a:ext cx="817658" cy="817658"/>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2019/10/24</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263879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9.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1769602997"/>
      </p:ext>
    </p:extLst>
  </p:cSld>
  <p:clrMapOvr>
    <a:masterClrMapping/>
  </p:clrMapOvr>
</p:notes>
</file>

<file path=ppt/slideLayouts/_rels/slideLayout1.xml.rels><?xml version="1.0" encoding="UTF-8" standalone="yes"?>
<Relationships xmlns="http://schemas.openxmlformats.org/package/2006/relationships">
    <Relationship Target="../media/image2.png" Type="http://schemas.openxmlformats.org/officeDocument/2006/relationships/image" Id="rId2"/>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media/image2.png" Type="http://schemas.openxmlformats.org/officeDocument/2006/relationships/image" Id="rId2"/>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首页">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5" y="0"/>
            <a:ext cx="12199565" cy="6858000"/>
          </a:xfrm>
          <a:prstGeom prst="rect">
            <a:avLst/>
          </a:prstGeom>
        </p:spPr>
      </p:pic>
      <p:sp>
        <p:nvSpPr>
          <p:cNvPr id="23" name="标题 22"/>
          <p:cNvSpPr>
            <a:spLocks noGrp="1"/>
          </p:cNvSpPr>
          <p:nvPr>
            <p:ph type="title" hasCustomPrompt="1"/>
          </p:nvPr>
        </p:nvSpPr>
        <p:spPr>
          <a:xfrm>
            <a:off x="1043034" y="2757593"/>
            <a:ext cx="10060772" cy="1325880"/>
          </a:xfrm>
        </p:spPr>
        <p:txBody>
          <a:bodyPr/>
          <a:lstStyle>
            <a:lvl1pPr>
              <a:defRPr/>
            </a:lvl1pPr>
          </a:lstStyle>
          <a:p>
            <a:r>
              <a:rPr lang="zh-CN" altLang="en-US" dirty="0"/>
              <a:t>标题</a:t>
            </a:r>
          </a:p>
        </p:txBody>
      </p:sp>
    </p:spTree>
    <p:extLst>
      <p:ext uri="{BB962C8B-B14F-4D97-AF65-F5344CB8AC3E}">
        <p14:creationId xmlns:p14="http://schemas.microsoft.com/office/powerpoint/2010/main" val="3202917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内容">
    <p:spTree>
      <p:nvGrpSpPr>
        <p:cNvPr id="1" name=""/>
        <p:cNvGrpSpPr/>
        <p:nvPr/>
      </p:nvGrpSpPr>
      <p:grpSpPr>
        <a:xfrm>
          <a:off x="0" y="0"/>
          <a:ext cx="0" cy="0"/>
          <a:chOff x="0" y="0"/>
          <a:chExt cx="0" cy="0"/>
        </a:xfrm>
      </p:grpSpPr>
      <p:sp>
        <p:nvSpPr>
          <p:cNvPr id="2" name="标题 1"/>
          <p:cNvSpPr>
            <a:spLocks noGrp="1"/>
          </p:cNvSpPr>
          <p:nvPr>
            <p:ph type="title"/>
          </p:nvPr>
        </p:nvSpPr>
        <p:spPr>
          <a:xfrm>
            <a:off x="1724308" y="960830"/>
            <a:ext cx="8084219" cy="1325880"/>
          </a:xfrm>
        </p:spPr>
        <p:txBody>
          <a:bodyPr/>
          <a:lstStyle>
            <a:lvl1pPr>
              <a:defRPr sz="2800" b="1"/>
            </a:lvl1pPr>
          </a:lstStyle>
          <a:p>
            <a:r>
              <a:rPr lang="zh-CN" altLang="en-US"/>
              <a:t>单击此处编辑母版标题样式</a:t>
            </a:r>
            <a:endParaRPr lang="zh-CN" altLang="en-US" dirty="0"/>
          </a:p>
        </p:txBody>
      </p:sp>
      <p:sp>
        <p:nvSpPr>
          <p:cNvPr id="3" name="内容占位符 2"/>
          <p:cNvSpPr>
            <a:spLocks noGrp="1"/>
          </p:cNvSpPr>
          <p:nvPr>
            <p:ph idx="1"/>
          </p:nvPr>
        </p:nvSpPr>
        <p:spPr>
          <a:xfrm>
            <a:off x="2792486" y="2430860"/>
            <a:ext cx="6380391" cy="822960"/>
          </a:xfrm>
        </p:spPr>
        <p:txBody>
          <a:bodyPr/>
          <a:lstStyle>
            <a:lvl1pPr algn="l">
              <a:defRPr sz="2400">
                <a:latin typeface="楷体" panose="02010609060101010101" pitchFamily="49" charset="-122"/>
                <a:ea typeface="楷体" panose="02010609060101010101" pitchFamily="49" charset="-122"/>
              </a:defRPr>
            </a:lvl1pPr>
            <a:lvl2pPr algn="l">
              <a:defRPr sz="1800">
                <a:latin typeface="楷体" panose="02010609060101010101" pitchFamily="49" charset="-122"/>
                <a:ea typeface="楷体" panose="02010609060101010101" pitchFamily="49" charset="-122"/>
              </a:defRPr>
            </a:lvl2pPr>
            <a:lvl3pPr algn="l">
              <a:defRPr sz="1800">
                <a:latin typeface="楷体" panose="02010609060101010101" pitchFamily="49" charset="-122"/>
                <a:ea typeface="楷体" panose="02010609060101010101" pitchFamily="49" charset="-122"/>
              </a:defRPr>
            </a:lvl3pPr>
            <a:lvl4pPr algn="l">
              <a:defRPr sz="1800">
                <a:latin typeface="楷体" panose="02010609060101010101" pitchFamily="49" charset="-122"/>
                <a:ea typeface="楷体" panose="02010609060101010101" pitchFamily="49" charset="-122"/>
              </a:defRPr>
            </a:lvl4pPr>
            <a:lvl5pPr algn="l">
              <a:defRPr sz="1800">
                <a:latin typeface="楷体" panose="02010609060101010101" pitchFamily="49" charset="-122"/>
                <a:ea typeface="楷体" panose="02010609060101010101" pitchFamily="49" charset="-122"/>
              </a:defRPr>
            </a:lvl5pPr>
          </a:lstStyle>
          <a:p>
            <a:pPr lvl="0"/>
            <a:r>
              <a:rPr lang="zh-CN" altLang="en-US"/>
              <a:t>单击此处编辑母版文本样式</a:t>
            </a:r>
          </a:p>
        </p:txBody>
      </p:sp>
    </p:spTree>
    <p:extLst>
      <p:ext uri="{BB962C8B-B14F-4D97-AF65-F5344CB8AC3E}">
        <p14:creationId xmlns:p14="http://schemas.microsoft.com/office/powerpoint/2010/main" val="3005420958"/>
      </p:ext>
    </p:extLst>
  </p:cSld>
  <p:clrMapOvr>
    <a:masterClrMapping/>
  </p:clrMapOvr>
  <p:transition>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0842062"/>
      </p:ext>
    </p:extLst>
  </p:cSld>
  <p:clrMapOvr>
    <a:masterClrMapping/>
  </p:clrMapOvr>
  <p:transition>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尾页">
    <p:spTree>
      <p:nvGrpSpPr>
        <p:cNvPr id="1" name=""/>
        <p:cNvGrpSpPr/>
        <p:nvPr/>
      </p:nvGrpSpPr>
      <p:grpSpPr>
        <a:xfrm>
          <a:off x="0" y="0"/>
          <a:ext cx="0" cy="0"/>
          <a:chOff x="0" y="0"/>
          <a:chExt cx="0" cy="0"/>
        </a:xfrm>
      </p:grpSpPr>
      <p:pic>
        <p:nvPicPr>
          <p:cNvPr id="8" name="图片 7"/>
          <p:cNvPicPr>
            <a:picLocks noChangeAspect="1"/>
          </p:cNvPicPr>
          <p:nvPr/>
        </p:nvPicPr>
        <p:blipFill rotWithShape="1">
          <a:blip r:embed="rId2">
            <a:extLst>
              <a:ext uri="{28A0092B-C50C-407E-A947-70E740481C1C}">
                <a14:useLocalDpi xmlns:a14="http://schemas.microsoft.com/office/drawing/2010/main" val="0"/>
              </a:ext>
            </a:extLst>
          </a:blip>
          <a:srcRect t="864"/>
          <a:stretch/>
        </p:blipFill>
        <p:spPr>
          <a:xfrm>
            <a:off x="0" y="0"/>
            <a:ext cx="12192000" cy="6857999"/>
          </a:xfrm>
          <a:prstGeom prst="rect">
            <a:avLst/>
          </a:prstGeom>
        </p:spPr>
      </p:pic>
      <p:sp>
        <p:nvSpPr>
          <p:cNvPr id="3" name="Date Placeholder 2"/>
          <p:cNvSpPr>
            <a:spLocks noGrp="1"/>
          </p:cNvSpPr>
          <p:nvPr>
            <p:ph type="dt" sz="half" idx="10"/>
          </p:nvPr>
        </p:nvSpPr>
        <p:spPr>
          <a:xfrm>
            <a:off x="838200" y="6356352"/>
            <a:ext cx="2743200" cy="365125"/>
          </a:xfrm>
          <a:prstGeom prst="rect">
            <a:avLst/>
          </a:prstGeom>
        </p:spPr>
        <p:txBody>
          <a:bodyPr/>
          <a:lstStyle/>
          <a:p>
            <a:fld id="{90C3B205-0A33-465C-A272-34975A50D1B6}" type="datetimeFigureOut">
              <a:rPr lang="zh-CN" altLang="en-US" smtClean="0"/>
              <a:t>2019/10/24</a:t>
            </a:fld>
            <a:endParaRPr lang="zh-CN" alt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5BFC2BF4-A3F9-477E-A77C-72B099C49228}" type="slidenum">
              <a:rPr lang="zh-CN" altLang="en-US" smtClean="0"/>
              <a:t>‹#›</a:t>
            </a:fld>
            <a:endParaRPr lang="zh-CN" altLang="en-US"/>
          </a:p>
        </p:txBody>
      </p:sp>
      <p:sp>
        <p:nvSpPr>
          <p:cNvPr id="7" name="内容占位符 6"/>
          <p:cNvSpPr>
            <a:spLocks noGrp="1"/>
          </p:cNvSpPr>
          <p:nvPr>
            <p:ph sz="quarter" idx="13" hasCustomPrompt="1"/>
          </p:nvPr>
        </p:nvSpPr>
        <p:spPr>
          <a:xfrm>
            <a:off x="2907419" y="2667020"/>
            <a:ext cx="6908800" cy="1676400"/>
          </a:xfrm>
        </p:spPr>
        <p:txBody>
          <a:bodyPr/>
          <a:lstStyle>
            <a:lvl1pPr>
              <a:defRPr sz="4400"/>
            </a:lvl1pPr>
          </a:lstStyle>
          <a:p>
            <a:pPr lvl="0"/>
            <a:r>
              <a:rPr lang="zh-CN" altLang="en-US" dirty="0"/>
              <a:t>谢    谢</a:t>
            </a:r>
          </a:p>
        </p:txBody>
      </p:sp>
    </p:spTree>
    <p:extLst>
      <p:ext uri="{BB962C8B-B14F-4D97-AF65-F5344CB8AC3E}">
        <p14:creationId xmlns:p14="http://schemas.microsoft.com/office/powerpoint/2010/main" val="4143031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文本占位符 2"/>
          <p:cNvSpPr>
            <a:spLocks noGrp="1"/>
          </p:cNvSpPr>
          <p:nvPr>
            <p:ph type="body" idx="1"/>
          </p:nvPr>
        </p:nvSpPr>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4" name="日期占位符 1027"/>
          <p:cNvSpPr>
            <a:spLocks noGrp="1"/>
          </p:cNvSpPr>
          <p:nvPr>
            <p:ph type="dt" sz="half" idx="10"/>
          </p:nvPr>
        </p:nvSpPr>
        <p:spPr>
          <a:xfrm>
            <a:off x="609600" y="6245225"/>
            <a:ext cx="2844800" cy="476250"/>
          </a:xfrm>
          <a:prstGeom prst="rect">
            <a:avLst/>
          </a:prstGeom>
        </p:spPr>
        <p:txBody>
          <a:bodyPr/>
          <a:lstStyle>
            <a:lvl1pPr eaLnBrk="1" hangingPunct="1">
              <a:buFont typeface="Arial" panose="020B0604020202020204" pitchFamily="34" charset="0"/>
              <a:buNone/>
              <a:defRPr smtClean="0"/>
            </a:lvl1pPr>
          </a:lstStyle>
          <a:p>
            <a:pPr>
              <a:defRPr/>
            </a:pPr>
            <a:endParaRPr lang="zh-CN" altLang="en-US"/>
          </a:p>
        </p:txBody>
      </p:sp>
      <p:sp>
        <p:nvSpPr>
          <p:cNvPr id="5" name="页脚占位符 1028"/>
          <p:cNvSpPr>
            <a:spLocks noGrp="1"/>
          </p:cNvSpPr>
          <p:nvPr>
            <p:ph type="ftr" sz="quarter" idx="11"/>
          </p:nvPr>
        </p:nvSpPr>
        <p:spPr>
          <a:xfrm>
            <a:off x="4165600" y="6245225"/>
            <a:ext cx="3860800" cy="476250"/>
          </a:xfrm>
          <a:prstGeom prst="rect">
            <a:avLst/>
          </a:prstGeom>
        </p:spPr>
        <p:txBody>
          <a:bodyPr/>
          <a:lstStyle>
            <a:lvl1pPr eaLnBrk="1" hangingPunct="1">
              <a:buFont typeface="Arial" panose="020B0604020202020204" pitchFamily="34" charset="0"/>
              <a:buNone/>
              <a:defRPr smtClean="0"/>
            </a:lvl1pPr>
          </a:lstStyle>
          <a:p>
            <a:pPr>
              <a:defRPr/>
            </a:pPr>
            <a:endParaRPr lang="zh-CN"/>
          </a:p>
        </p:txBody>
      </p:sp>
      <p:sp>
        <p:nvSpPr>
          <p:cNvPr id="6" name="灯片编号占位符 1029"/>
          <p:cNvSpPr>
            <a:spLocks noGrp="1"/>
          </p:cNvSpPr>
          <p:nvPr>
            <p:ph type="sldNum" sz="quarter" idx="12"/>
          </p:nvPr>
        </p:nvSpPr>
        <p:spPr>
          <a:xfrm>
            <a:off x="8737600" y="6245225"/>
            <a:ext cx="2844800" cy="476250"/>
          </a:xfrm>
          <a:prstGeom prst="rect">
            <a:avLst/>
          </a:prstGeom>
        </p:spPr>
        <p:txBody>
          <a:bodyPr/>
          <a:lstStyle>
            <a:lvl1pPr eaLnBrk="1" hangingPunct="1">
              <a:buFont typeface="Arial" panose="020B0604020202020204" pitchFamily="34" charset="0"/>
              <a:buNone/>
              <a:defRPr smtClean="0"/>
            </a:lvl1pPr>
          </a:lstStyle>
          <a:p>
            <a:pPr>
              <a:defRPr/>
            </a:pPr>
            <a:fld id="{745553ED-B542-4215-9C19-C6D796536151}" type="slidenum">
              <a:rPr lang="en-US" altLang="zh-CN"/>
              <a:pPr>
                <a:defRPr/>
              </a:pPr>
              <a:t>‹#›</a:t>
            </a:fld>
            <a:endParaRPr lang="zh-CN"/>
          </a:p>
        </p:txBody>
      </p:sp>
    </p:spTree>
    <p:extLst>
      <p:ext uri="{BB962C8B-B14F-4D97-AF65-F5344CB8AC3E}">
        <p14:creationId xmlns:p14="http://schemas.microsoft.com/office/powerpoint/2010/main" val="500943275"/>
      </p:ext>
    </p:extLst>
  </p:cSld>
  <p:clrMapOvr>
    <a:masterClrMapping/>
  </p:clrMapOvr>
</p:sldLayout>
</file>

<file path=ppt/slideMasters/_rels/slideMaster1.xml.rels><?xml version="1.0" encoding="UTF-8" standalone="yes"?>
<Relationships xmlns="http://schemas.openxmlformats.org/package/2006/relationships">
    <Relationship Target="../slideLayouts/slideLayout3.xml" Type="http://schemas.openxmlformats.org/officeDocument/2006/relationships/slideLayout" Id="rId3"/>
    <Relationship Target="../media/image1.png" Type="http://schemas.openxmlformats.org/officeDocument/2006/relationships/image"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theme/theme1.xml" Type="http://schemas.openxmlformats.org/officeDocument/2006/relationships/theme" Id="rId6"/>
    <Relationship Target="../slideLayouts/slideLayout5.xml" Type="http://schemas.openxmlformats.org/officeDocument/2006/relationships/slideLayout" Id="rId5"/>
    <Relationship Target="../slideLayouts/slideLayout4.xml" Type="http://schemas.openxmlformats.org/officeDocument/2006/relationships/slideLayout" Id="rId4"/>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l="-14000" r="-14000"/>
          </a:stretch>
        </a:blipFill>
        <a:effectLst/>
      </p:bgPr>
    </p:bg>
    <p:spTree>
      <p:nvGrpSpPr>
        <p:cNvPr id="1" name=""/>
        <p:cNvGrpSpPr/>
        <p:nvPr/>
      </p:nvGrpSpPr>
      <p:grpSpPr>
        <a:xfrm>
          <a:off x="0" y="0"/>
          <a:ext cx="0" cy="0"/>
          <a:chOff x="0" y="0"/>
          <a:chExt cx="0" cy="0"/>
        </a:xfrm>
      </p:grpSpPr>
      <p:sp>
        <p:nvSpPr>
          <p:cNvPr id="1027" name="标题占位符 1"/>
          <p:cNvSpPr>
            <a:spLocks noGrp="1"/>
          </p:cNvSpPr>
          <p:nvPr>
            <p:ph type="title"/>
          </p:nvPr>
        </p:nvSpPr>
        <p:spPr bwMode="auto">
          <a:xfrm>
            <a:off x="4476751" y="1821180"/>
            <a:ext cx="3238500" cy="1325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dirty="0"/>
              <a:t>大</a:t>
            </a:r>
          </a:p>
        </p:txBody>
      </p:sp>
      <p:sp>
        <p:nvSpPr>
          <p:cNvPr id="1028" name="文本占位符 2"/>
          <p:cNvSpPr>
            <a:spLocks noGrp="1"/>
          </p:cNvSpPr>
          <p:nvPr>
            <p:ph type="body" idx="1"/>
          </p:nvPr>
        </p:nvSpPr>
        <p:spPr bwMode="auto">
          <a:xfrm>
            <a:off x="4563535" y="3381376"/>
            <a:ext cx="3064933" cy="82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dirty="0"/>
              <a:t>小</a:t>
            </a:r>
          </a:p>
        </p:txBody>
      </p:sp>
    </p:spTree>
    <p:extLst>
      <p:ext uri="{BB962C8B-B14F-4D97-AF65-F5344CB8AC3E}">
        <p14:creationId xmlns:p14="http://schemas.microsoft.com/office/powerpoint/2010/main" val="24556829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Lst>
  <p:transition>
    <p:checker dir="vert"/>
  </p:transition>
  <p:txStyles>
    <p:titleStyle>
      <a:lvl1pPr algn="ctr" rtl="0" eaLnBrk="1" fontAlgn="base" hangingPunct="1">
        <a:lnSpc>
          <a:spcPct val="90000"/>
        </a:lnSpc>
        <a:spcBef>
          <a:spcPct val="0"/>
        </a:spcBef>
        <a:spcAft>
          <a:spcPct val="0"/>
        </a:spcAft>
        <a:defRPr sz="4400" kern="1200">
          <a:solidFill>
            <a:schemeClr val="tx1"/>
          </a:solidFill>
          <a:latin typeface="楷体" panose="02010609060101010101" pitchFamily="49" charset="-122"/>
          <a:ea typeface="楷体" panose="02010609060101010101" pitchFamily="49" charset="-122"/>
          <a:cs typeface="+mj-cs"/>
        </a:defRPr>
      </a:lvl1pPr>
      <a:lvl2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2pPr>
      <a:lvl3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3pPr>
      <a:lvl4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4pPr>
      <a:lvl5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5pPr>
      <a:lvl6pPr marL="41148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6pPr>
      <a:lvl7pPr marL="82296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7pPr>
      <a:lvl8pPr marL="123444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8pPr>
      <a:lvl9pPr marL="164592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9pPr>
    </p:titleStyle>
    <p:bodyStyle>
      <a:lvl1pPr algn="ctr" rtl="0" eaLnBrk="1" fontAlgn="base" hangingPunct="1">
        <a:lnSpc>
          <a:spcPct val="90000"/>
        </a:lnSpc>
        <a:spcBef>
          <a:spcPts val="900"/>
        </a:spcBef>
        <a:spcAft>
          <a:spcPct val="0"/>
        </a:spcAft>
        <a:buFont typeface="Arial" panose="020B0604020202020204" pitchFamily="34" charset="0"/>
        <a:defRPr sz="2800" kern="1200">
          <a:solidFill>
            <a:schemeClr val="tx1"/>
          </a:solidFill>
          <a:latin typeface="楷体" panose="02010609060101010101" pitchFamily="49" charset="-122"/>
          <a:ea typeface="楷体" panose="02010609060101010101" pitchFamily="49" charset="-122"/>
          <a:cs typeface="+mn-cs"/>
        </a:defRPr>
      </a:lvl1pPr>
      <a:lvl2pPr marL="617220" indent="-205740" algn="l" rtl="0" eaLnBrk="1" fontAlgn="base" hangingPunct="1">
        <a:lnSpc>
          <a:spcPct val="90000"/>
        </a:lnSpc>
        <a:spcBef>
          <a:spcPts val="450"/>
        </a:spcBef>
        <a:spcAft>
          <a:spcPct val="0"/>
        </a:spcAft>
        <a:buFont typeface="Arial" panose="020B0604020202020204" pitchFamily="34" charset="0"/>
        <a:buChar char="•"/>
        <a:defRPr sz="2160" kern="1200">
          <a:solidFill>
            <a:schemeClr val="tx1"/>
          </a:solidFill>
          <a:latin typeface="+mn-lt"/>
          <a:ea typeface="+mn-ea"/>
          <a:cs typeface="+mn-cs"/>
        </a:defRPr>
      </a:lvl2pPr>
      <a:lvl3pPr marL="1028700" indent="-205740" algn="l" rtl="0" eaLnBrk="1" fontAlgn="base" hangingPunct="1">
        <a:lnSpc>
          <a:spcPct val="90000"/>
        </a:lnSpc>
        <a:spcBef>
          <a:spcPts val="450"/>
        </a:spcBef>
        <a:spcAft>
          <a:spcPct val="0"/>
        </a:spcAft>
        <a:buFont typeface="Arial" panose="020B0604020202020204" pitchFamily="34" charset="0"/>
        <a:buChar char="•"/>
        <a:defRPr sz="1800" kern="1200">
          <a:solidFill>
            <a:schemeClr val="tx1"/>
          </a:solidFill>
          <a:latin typeface="+mn-lt"/>
          <a:ea typeface="+mn-ea"/>
          <a:cs typeface="+mn-cs"/>
        </a:defRPr>
      </a:lvl3pPr>
      <a:lvl4pPr marL="1440180" indent="-205740" algn="l" rtl="0" eaLnBrk="1" fontAlgn="base" hangingPunct="1">
        <a:lnSpc>
          <a:spcPct val="90000"/>
        </a:lnSpc>
        <a:spcBef>
          <a:spcPts val="450"/>
        </a:spcBef>
        <a:spcAft>
          <a:spcPct val="0"/>
        </a:spcAft>
        <a:buFont typeface="Arial" panose="020B0604020202020204" pitchFamily="34" charset="0"/>
        <a:buChar char="•"/>
        <a:defRPr kern="1200">
          <a:solidFill>
            <a:schemeClr val="tx1"/>
          </a:solidFill>
          <a:latin typeface="+mn-lt"/>
          <a:ea typeface="+mn-ea"/>
          <a:cs typeface="+mn-cs"/>
        </a:defRPr>
      </a:lvl4pPr>
      <a:lvl5pPr marL="1851660" indent="-205740" algn="l" rtl="0" eaLnBrk="1" fontAlgn="base" hangingPunct="1">
        <a:lnSpc>
          <a:spcPct val="90000"/>
        </a:lnSpc>
        <a:spcBef>
          <a:spcPts val="450"/>
        </a:spcBef>
        <a:spcAft>
          <a:spcPct val="0"/>
        </a:spcAft>
        <a:buFont typeface="Arial" panose="020B0604020202020204" pitchFamily="34" charset="0"/>
        <a:buChar char="•"/>
        <a:defRPr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zh-CN"/>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2"/>
    <Relationship Target="../slideLayouts/slideLayout1.xml" Type="http://schemas.openxmlformats.org/officeDocument/2006/relationships/slideLayout" Id="rId1"/>
</Relationships>

</file>

<file path=ppt/slides/_rels/slide1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slideLayouts/slideLayout4.xml" Type="http://schemas.openxmlformats.org/officeDocument/2006/relationships/slideLayout" Id="rId1"/>
</Relationships>

</file>

<file path=ppt/slides/_rels/slide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diagrams/layout1.xml" Type="http://schemas.openxmlformats.org/officeDocument/2006/relationships/diagramLayout" Id="rId3"/>
    <Relationship Target="../media/image4.jpeg" Type="http://schemas.openxmlformats.org/officeDocument/2006/relationships/image" Id="rId7"/>
    <Relationship Target="../diagrams/data1.xml" Type="http://schemas.openxmlformats.org/officeDocument/2006/relationships/diagramData" Id="rId2"/>
    <Relationship Target="../slideLayouts/slideLayout2.xml" Type="http://schemas.openxmlformats.org/officeDocument/2006/relationships/slideLayout" Id="rId1"/>
    <Relationship Target="../diagrams/drawing1.xml" Type="http://schemas.microsoft.com/office/2007/relationships/diagramDrawing" Id="rId6"/>
    <Relationship Target="../diagrams/colors1.xml" Type="http://schemas.openxmlformats.org/officeDocument/2006/relationships/diagramColors" Id="rId5"/>
    <Relationship Target="../diagrams/quickStyle1.xml" Type="http://schemas.openxmlformats.org/officeDocument/2006/relationships/diagramQuickStyle" Id="rId4"/>
</Relationships>

</file>

<file path=ppt/slides/_rels/slide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diagrams/layout2.xml" Type="http://schemas.openxmlformats.org/officeDocument/2006/relationships/diagramLayout" Id="rId3"/>
    <Relationship Target="../media/image5.jpg" Type="http://schemas.openxmlformats.org/officeDocument/2006/relationships/image" Id="rId7"/>
    <Relationship Target="../diagrams/data2.xml" Type="http://schemas.openxmlformats.org/officeDocument/2006/relationships/diagramData" Id="rId2"/>
    <Relationship Target="../slideLayouts/slideLayout2.xml" Type="http://schemas.openxmlformats.org/officeDocument/2006/relationships/slideLayout" Id="rId1"/>
    <Relationship Target="../diagrams/drawing2.xml" Type="http://schemas.microsoft.com/office/2007/relationships/diagramDrawing" Id="rId6"/>
    <Relationship Target="../diagrams/colors2.xml" Type="http://schemas.openxmlformats.org/officeDocument/2006/relationships/diagramColors" Id="rId5"/>
    <Relationship Target="../diagrams/quickStyle2.xml" Type="http://schemas.openxmlformats.org/officeDocument/2006/relationships/diagramQuickStyle" Id="rId4"/>
</Relationships>

</file>

<file path=ppt/slides/_rels/slide7.xml.rels><?xml version="1.0" encoding="UTF-8" standalone="yes"?>
<Relationships xmlns="http://schemas.openxmlformats.org/package/2006/relationships">
    <Relationship Target="../media/image6.png" Type="http://schemas.openxmlformats.org/officeDocument/2006/relationships/image" Id="rId2"/>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diagrams/layout3.xml" Type="http://schemas.openxmlformats.org/officeDocument/2006/relationships/diagramLayout" Id="rId3"/>
    <Relationship Target="../diagrams/data3.xml" Type="http://schemas.openxmlformats.org/officeDocument/2006/relationships/diagramData" Id="rId2"/>
    <Relationship Target="../slideLayouts/slideLayout2.xml" Type="http://schemas.openxmlformats.org/officeDocument/2006/relationships/slideLayout" Id="rId1"/>
    <Relationship Target="../diagrams/drawing3.xml" Type="http://schemas.microsoft.com/office/2007/relationships/diagramDrawing" Id="rId6"/>
    <Relationship Target="../diagrams/colors3.xml" Type="http://schemas.openxmlformats.org/officeDocument/2006/relationships/diagramColors" Id="rId5"/>
    <Relationship Target="../diagrams/quickStyle3.xml" Type="http://schemas.openxmlformats.org/officeDocument/2006/relationships/diagramQuickStyle" Id="rId4"/>
</Relationships>

</file>

<file path=ppt/slides/_rels/slide9.xml.rels><?xml version="1.0" encoding="UTF-8" standalone="yes"?>
<Relationships xmlns="http://schemas.openxmlformats.org/package/2006/relationships">
    <Relationship Target="../media/image7.jpg" Type="http://schemas.openxmlformats.org/officeDocument/2006/relationships/image" Id="rId3"/>
    <Relationship Target="../notesSlides/notesSlide1.xml" Type="http://schemas.openxmlformats.org/officeDocument/2006/relationships/notesSlide" Id="rId2"/>
    <Relationship Target="../slideLayouts/slideLayout2.xml" Type="http://schemas.openxmlformats.org/officeDocument/2006/relationships/slideLayout" Id="rId1"/>
    <Relationship Target="../media/image8.jpg" Type="http://schemas.openxmlformats.org/officeDocument/2006/relationships/image" Id="rId4"/>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A8CA3A3-5F73-4C5A-8793-0B267F22B45D}"/>
              </a:ext>
            </a:extLst>
          </p:cNvPr>
          <p:cNvSpPr>
            <a:spLocks noGrp="1"/>
          </p:cNvSpPr>
          <p:nvPr>
            <p:ph type="title"/>
          </p:nvPr>
        </p:nvSpPr>
        <p:spPr>
          <a:xfrm>
            <a:off x="971346" y="2766060"/>
            <a:ext cx="10397380" cy="1325880"/>
          </a:xfrm>
        </p:spPr>
        <p:txBody>
          <a:bodyPr/>
          <a:lstStyle/>
          <a:p>
            <a:r>
              <a:rPr lang="zh-CN" altLang="en-US" dirty="0"/>
              <a:t>公有制为主体  多种所有制经济共同发展</a:t>
            </a:r>
            <a:br>
              <a:rPr lang="zh-CN" altLang="en-US" dirty="0"/>
            </a:br>
            <a:endParaRPr lang="zh-CN" altLang="en-US" dirty="0"/>
          </a:p>
        </p:txBody>
      </p:sp>
    </p:spTree>
    <p:extLst>
      <p:ext uri="{BB962C8B-B14F-4D97-AF65-F5344CB8AC3E}">
        <p14:creationId xmlns:p14="http://schemas.microsoft.com/office/powerpoint/2010/main" val="547406366"/>
      </p:ext>
    </p:extLst>
  </p:cSld>
  <p:clrMapOvr>
    <a:masterClrMapping/>
  </p:clrMapOvr>
  <p:transition>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xmlns="" id="{CB83528E-AC67-437F-AD08-3671084A3ED2}"/>
              </a:ext>
            </a:extLst>
          </p:cNvPr>
          <p:cNvSpPr/>
          <p:nvPr/>
        </p:nvSpPr>
        <p:spPr>
          <a:xfrm>
            <a:off x="103721" y="-88526"/>
            <a:ext cx="6207148" cy="646331"/>
          </a:xfrm>
          <a:prstGeom prst="rect">
            <a:avLst/>
          </a:prstGeom>
        </p:spPr>
        <p:txBody>
          <a:bodyPr wrap="none">
            <a:spAutoFit/>
          </a:bodyPr>
          <a:lstStyle/>
          <a:p>
            <a:r>
              <a:rPr lang="zh-CN" altLang="zh-CN" sz="3600" b="1" dirty="0">
                <a:solidFill>
                  <a:srgbClr val="FF0000"/>
                </a:solidFill>
                <a:latin typeface="+mn-ea"/>
                <a:cs typeface="+mj-cs"/>
              </a:rPr>
              <a:t>二、多种所有制经济共同发展</a:t>
            </a:r>
          </a:p>
        </p:txBody>
      </p:sp>
      <p:graphicFrame>
        <p:nvGraphicFramePr>
          <p:cNvPr id="6" name="表格 5">
            <a:extLst>
              <a:ext uri="{FF2B5EF4-FFF2-40B4-BE49-F238E27FC236}">
                <a16:creationId xmlns:a16="http://schemas.microsoft.com/office/drawing/2014/main" xmlns="" id="{29A9DE74-AA88-43AC-B25A-3FE2425F26BD}"/>
              </a:ext>
            </a:extLst>
          </p:cNvPr>
          <p:cNvGraphicFramePr>
            <a:graphicFrameLocks noGrp="1"/>
          </p:cNvGraphicFramePr>
          <p:nvPr>
            <p:extLst>
              <p:ext uri="{D42A27DB-BD31-4B8C-83A1-F6EECF244321}">
                <p14:modId xmlns:p14="http://schemas.microsoft.com/office/powerpoint/2010/main" val="1718934628"/>
              </p:ext>
            </p:extLst>
          </p:nvPr>
        </p:nvGraphicFramePr>
        <p:xfrm>
          <a:off x="110257" y="1466848"/>
          <a:ext cx="11971486" cy="5486400"/>
        </p:xfrm>
        <a:graphic>
          <a:graphicData uri="http://schemas.openxmlformats.org/drawingml/2006/table">
            <a:tbl>
              <a:tblPr firstRow="1" firstCol="1" bandRow="1">
                <a:tableStyleId>{5C22544A-7EE6-4342-B048-85BDC9FD1C3A}</a:tableStyleId>
              </a:tblPr>
              <a:tblGrid>
                <a:gridCol w="844546">
                  <a:extLst>
                    <a:ext uri="{9D8B030D-6E8A-4147-A177-3AD203B41FA5}">
                      <a16:colId xmlns:a16="http://schemas.microsoft.com/office/drawing/2014/main" xmlns="" val="1021403707"/>
                    </a:ext>
                  </a:extLst>
                </a:gridCol>
                <a:gridCol w="11126940">
                  <a:extLst>
                    <a:ext uri="{9D8B030D-6E8A-4147-A177-3AD203B41FA5}">
                      <a16:colId xmlns:a16="http://schemas.microsoft.com/office/drawing/2014/main" xmlns="" val="3668924592"/>
                    </a:ext>
                  </a:extLst>
                </a:gridCol>
              </a:tblGrid>
              <a:tr h="485675">
                <a:tc>
                  <a:txBody>
                    <a:bodyPr/>
                    <a:lstStyle/>
                    <a:p>
                      <a:pPr algn="ctr">
                        <a:lnSpc>
                          <a:spcPct val="150000"/>
                        </a:lnSpc>
                        <a:spcAft>
                          <a:spcPts val="0"/>
                        </a:spcAft>
                      </a:pPr>
                      <a:r>
                        <a:rPr lang="zh-CN" sz="2400" b="1" kern="100">
                          <a:effectLst/>
                        </a:rPr>
                        <a:t>形式</a:t>
                      </a:r>
                      <a:endParaRPr lang="zh-CN" sz="2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zh-CN" sz="2400" b="1" kern="100" dirty="0">
                          <a:effectLst/>
                        </a:rPr>
                        <a:t>个体经济、私营经济、外资经济和混合所有制经济中的非公有制成分</a:t>
                      </a:r>
                      <a:r>
                        <a:rPr lang="zh-CN" altLang="en-US" sz="2400" b="1" kern="100" dirty="0">
                          <a:effectLst/>
                        </a:rPr>
                        <a:t>。</a:t>
                      </a:r>
                      <a:endParaRPr 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627292724"/>
                  </a:ext>
                </a:extLst>
              </a:tr>
              <a:tr h="2675772">
                <a:tc>
                  <a:txBody>
                    <a:bodyPr/>
                    <a:lstStyle/>
                    <a:p>
                      <a:pPr algn="ctr">
                        <a:lnSpc>
                          <a:spcPct val="150000"/>
                        </a:lnSpc>
                        <a:spcAft>
                          <a:spcPts val="0"/>
                        </a:spcAft>
                      </a:pPr>
                      <a:r>
                        <a:rPr lang="zh-CN" sz="2400" b="1" kern="100">
                          <a:effectLst/>
                        </a:rPr>
                        <a:t>各形式的含义</a:t>
                      </a:r>
                      <a:endParaRPr lang="zh-CN" sz="2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zh-CN" sz="2400" b="1" kern="100" dirty="0">
                          <a:effectLst/>
                        </a:rPr>
                        <a:t>个体经济是指由劳动者个人或家庭占有生产资料，从事个体劳动和经营的经济。</a:t>
                      </a:r>
                    </a:p>
                    <a:p>
                      <a:pPr algn="just">
                        <a:lnSpc>
                          <a:spcPct val="150000"/>
                        </a:lnSpc>
                        <a:spcAft>
                          <a:spcPts val="0"/>
                        </a:spcAft>
                      </a:pPr>
                      <a:r>
                        <a:rPr lang="zh-CN" sz="2400" b="1" kern="100" dirty="0">
                          <a:effectLst/>
                        </a:rPr>
                        <a:t>私营经济是指以生产资料私有和雇佣劳动为基础的经济以及混合所有制经济中的私人成分。</a:t>
                      </a:r>
                    </a:p>
                    <a:p>
                      <a:pPr algn="just">
                        <a:lnSpc>
                          <a:spcPct val="150000"/>
                        </a:lnSpc>
                        <a:spcAft>
                          <a:spcPts val="0"/>
                        </a:spcAft>
                      </a:pPr>
                      <a:r>
                        <a:rPr lang="zh-CN" sz="2400" b="1" kern="100" dirty="0">
                          <a:effectLst/>
                        </a:rPr>
                        <a:t>外资经济是指外国投资者根据我国法律法规在我国境内设立的独资企业以及中外共同设立企业的外商投资部分。港澳台地区在内地</a:t>
                      </a:r>
                      <a:r>
                        <a:rPr lang="zh-CN" altLang="en-US" sz="2400" b="1" kern="100" dirty="0">
                          <a:effectLst/>
                        </a:rPr>
                        <a:t>（</a:t>
                      </a:r>
                      <a:r>
                        <a:rPr lang="zh-CN" sz="2400" b="1" kern="100" dirty="0">
                          <a:effectLst/>
                        </a:rPr>
                        <a:t>大陆</a:t>
                      </a:r>
                      <a:r>
                        <a:rPr lang="zh-CN" altLang="en-US" sz="2400" b="1" kern="100" dirty="0">
                          <a:effectLst/>
                        </a:rPr>
                        <a:t>）</a:t>
                      </a:r>
                      <a:r>
                        <a:rPr lang="zh-CN" sz="2400" b="1" kern="100" dirty="0">
                          <a:effectLst/>
                        </a:rPr>
                        <a:t>的投资参照外资。</a:t>
                      </a:r>
                      <a:endParaRPr 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13439278"/>
                  </a:ext>
                </a:extLst>
              </a:tr>
              <a:tr h="485675">
                <a:tc>
                  <a:txBody>
                    <a:bodyPr/>
                    <a:lstStyle/>
                    <a:p>
                      <a:pPr algn="ctr">
                        <a:lnSpc>
                          <a:spcPct val="150000"/>
                        </a:lnSpc>
                        <a:spcAft>
                          <a:spcPts val="0"/>
                        </a:spcAft>
                      </a:pPr>
                      <a:r>
                        <a:rPr lang="zh-CN" sz="2400" b="1" kern="100">
                          <a:effectLst/>
                        </a:rPr>
                        <a:t>地位</a:t>
                      </a:r>
                      <a:endParaRPr lang="zh-CN" sz="2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zh-CN" sz="2400" b="1" kern="100" dirty="0">
                          <a:effectLst/>
                        </a:rPr>
                        <a:t>社会主义市场经济的重要组成部分</a:t>
                      </a:r>
                      <a:r>
                        <a:rPr lang="zh-CN" altLang="en-US" sz="2400" b="1" kern="100" dirty="0">
                          <a:effectLst/>
                        </a:rPr>
                        <a:t>。</a:t>
                      </a:r>
                      <a:endParaRPr 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09352010"/>
                  </a:ext>
                </a:extLst>
              </a:tr>
              <a:tr h="1580724">
                <a:tc>
                  <a:txBody>
                    <a:bodyPr/>
                    <a:lstStyle/>
                    <a:p>
                      <a:pPr algn="ctr">
                        <a:lnSpc>
                          <a:spcPct val="150000"/>
                        </a:lnSpc>
                        <a:spcAft>
                          <a:spcPts val="0"/>
                        </a:spcAft>
                      </a:pPr>
                      <a:r>
                        <a:rPr lang="zh-CN" sz="2400" b="1" kern="100">
                          <a:effectLst/>
                        </a:rPr>
                        <a:t>作用</a:t>
                      </a:r>
                      <a:endParaRPr lang="zh-CN" sz="2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zh-CN" sz="2400" b="1" kern="100" dirty="0">
                          <a:effectLst/>
                        </a:rPr>
                        <a:t>是稳定经济增长和改善民生的重要力量、创业就业的主要领域、技术创新的重要主体、国家税收的重要来源，为我国社会主义市场经济发展、政府职能转变、农村富余劳动力转移、国际市场开拓等发挥了重要作用</a:t>
                      </a:r>
                      <a:r>
                        <a:rPr lang="zh-CN" altLang="en-US" sz="2400" b="1" kern="100" dirty="0">
                          <a:effectLst/>
                        </a:rPr>
                        <a:t>。</a:t>
                      </a:r>
                      <a:endParaRPr 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35225480"/>
                  </a:ext>
                </a:extLst>
              </a:tr>
            </a:tbl>
          </a:graphicData>
        </a:graphic>
      </p:graphicFrame>
      <p:sp>
        <p:nvSpPr>
          <p:cNvPr id="7" name="Rectangle 1">
            <a:extLst>
              <a:ext uri="{FF2B5EF4-FFF2-40B4-BE49-F238E27FC236}">
                <a16:creationId xmlns:a16="http://schemas.microsoft.com/office/drawing/2014/main" xmlns="" id="{82E686B3-30FB-4F46-A3A7-5FEF1609604D}"/>
              </a:ext>
            </a:extLst>
          </p:cNvPr>
          <p:cNvSpPr>
            <a:spLocks noChangeArrowheads="1"/>
          </p:cNvSpPr>
          <p:nvPr/>
        </p:nvSpPr>
        <p:spPr bwMode="auto">
          <a:xfrm>
            <a:off x="0" y="760999"/>
            <a:ext cx="3326552" cy="584775"/>
          </a:xfrm>
          <a:prstGeom prst="rect">
            <a:avLst/>
          </a:prstGeo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266700" algn="l" defTabSz="914400" rtl="0" eaLnBrk="0" fontAlgn="base" latinLnBrk="0" hangingPunct="0">
              <a:lnSpc>
                <a:spcPct val="100000"/>
              </a:lnSpc>
              <a:spcBef>
                <a:spcPct val="0"/>
              </a:spcBef>
              <a:spcAft>
                <a:spcPct val="0"/>
              </a:spcAft>
              <a:buClrTx/>
              <a:buSzTx/>
              <a:buFontTx/>
              <a:buNone/>
              <a:tabLst/>
            </a:pPr>
            <a:r>
              <a:rPr kumimoji="0" lang="en-US" altLang="zh-CN" sz="3200" b="1" i="0" u="none" strike="noStrike" cap="none" normalizeH="0" baseline="0" dirty="0">
                <a:ln>
                  <a:noFill/>
                </a:ln>
                <a:solidFill>
                  <a:schemeClr val="tx1"/>
                </a:solidFill>
                <a:effectLst/>
                <a:latin typeface="+mn-ea"/>
                <a:cs typeface="Times New Roman" panose="02020603050405020304" pitchFamily="18" charset="0"/>
              </a:rPr>
              <a:t>1.</a:t>
            </a:r>
            <a:r>
              <a:rPr kumimoji="0" lang="zh-CN" altLang="en-US" sz="3200" b="1" i="0" u="none" strike="noStrike" cap="none" normalizeH="0" baseline="0" dirty="0">
                <a:ln>
                  <a:noFill/>
                </a:ln>
                <a:solidFill>
                  <a:schemeClr val="tx1"/>
                </a:solidFill>
                <a:effectLst/>
                <a:latin typeface="+mn-ea"/>
                <a:cs typeface="Times New Roman" panose="02020603050405020304" pitchFamily="18" charset="0"/>
              </a:rPr>
              <a:t>非公有制经济</a:t>
            </a:r>
            <a:endParaRPr kumimoji="0" lang="zh-CN" altLang="en-US" sz="6000" b="1"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1043687534"/>
      </p:ext>
    </p:extLst>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xmlns="" id="{83BD45DA-E808-4938-B586-9AC2FD28D112}"/>
              </a:ext>
            </a:extLst>
          </p:cNvPr>
          <p:cNvSpPr/>
          <p:nvPr/>
        </p:nvSpPr>
        <p:spPr>
          <a:xfrm>
            <a:off x="103721" y="-88526"/>
            <a:ext cx="6207148" cy="646331"/>
          </a:xfrm>
          <a:prstGeom prst="rect">
            <a:avLst/>
          </a:prstGeom>
        </p:spPr>
        <p:txBody>
          <a:bodyPr wrap="none">
            <a:spAutoFit/>
          </a:bodyPr>
          <a:lstStyle/>
          <a:p>
            <a:r>
              <a:rPr lang="zh-CN" altLang="zh-CN" sz="3600" b="1" dirty="0">
                <a:solidFill>
                  <a:srgbClr val="FF0000"/>
                </a:solidFill>
                <a:latin typeface="+mn-ea"/>
                <a:cs typeface="+mj-cs"/>
              </a:rPr>
              <a:t>二、多种所有制经济共同发展</a:t>
            </a:r>
          </a:p>
        </p:txBody>
      </p:sp>
      <p:sp>
        <p:nvSpPr>
          <p:cNvPr id="6" name="矩形 5">
            <a:extLst>
              <a:ext uri="{FF2B5EF4-FFF2-40B4-BE49-F238E27FC236}">
                <a16:creationId xmlns:a16="http://schemas.microsoft.com/office/drawing/2014/main" xmlns="" id="{E9A96D46-4781-4631-A916-AF6C4E56C285}"/>
              </a:ext>
            </a:extLst>
          </p:cNvPr>
          <p:cNvSpPr/>
          <p:nvPr/>
        </p:nvSpPr>
        <p:spPr>
          <a:xfrm>
            <a:off x="1140153" y="2128152"/>
            <a:ext cx="9705647" cy="29636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indent="276225" algn="just">
              <a:lnSpc>
                <a:spcPct val="150000"/>
              </a:lnSpc>
              <a:spcAft>
                <a:spcPts val="0"/>
              </a:spcAft>
            </a:pPr>
            <a:r>
              <a:rPr lang="en-US" altLang="zh-CN" sz="3200" b="1" kern="100" dirty="0">
                <a:latin typeface="+mn-ea"/>
                <a:cs typeface="Times New Roman" panose="02020603050405020304" pitchFamily="18" charset="0"/>
              </a:rPr>
              <a:t>   </a:t>
            </a:r>
            <a:r>
              <a:rPr lang="zh-CN" altLang="zh-CN" sz="3200" b="1" kern="100" dirty="0">
                <a:latin typeface="+mn-ea"/>
                <a:cs typeface="Times New Roman" panose="02020603050405020304" pitchFamily="18" charset="0"/>
              </a:rPr>
              <a:t>在社会主义初级阶段，公有制经济与非公有制经济是相辅相成、相得益彰、共同发展，统一于社会主义现代化建设进程之中。现阶段，我们不能实行单一公有制，更不能搞私有化。</a:t>
            </a:r>
          </a:p>
        </p:txBody>
      </p:sp>
      <p:sp>
        <p:nvSpPr>
          <p:cNvPr id="7" name="矩形 6">
            <a:extLst>
              <a:ext uri="{FF2B5EF4-FFF2-40B4-BE49-F238E27FC236}">
                <a16:creationId xmlns:a16="http://schemas.microsoft.com/office/drawing/2014/main" xmlns="" id="{D3F2C167-38E9-4768-9AE0-1DE676FE369D}"/>
              </a:ext>
            </a:extLst>
          </p:cNvPr>
          <p:cNvSpPr/>
          <p:nvPr/>
        </p:nvSpPr>
        <p:spPr>
          <a:xfrm>
            <a:off x="1140153" y="860283"/>
            <a:ext cx="7047122" cy="715581"/>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pPr indent="266700" algn="just">
              <a:lnSpc>
                <a:spcPct val="150000"/>
              </a:lnSpc>
              <a:spcAft>
                <a:spcPts val="0"/>
              </a:spcAft>
            </a:pPr>
            <a:r>
              <a:rPr lang="en-US" altLang="zh-CN" sz="3200" b="1" kern="100" dirty="0">
                <a:latin typeface="+mn-ea"/>
                <a:cs typeface="Times New Roman" panose="02020603050405020304" pitchFamily="18" charset="0"/>
              </a:rPr>
              <a:t>2.</a:t>
            </a:r>
            <a:r>
              <a:rPr lang="zh-CN" altLang="zh-CN" sz="3200" b="1" kern="100" dirty="0">
                <a:latin typeface="+mn-ea"/>
                <a:cs typeface="Times New Roman" panose="02020603050405020304" pitchFamily="18" charset="0"/>
              </a:rPr>
              <a:t>公有制经济和非公有制经济的关系</a:t>
            </a:r>
          </a:p>
        </p:txBody>
      </p:sp>
    </p:spTree>
    <p:extLst>
      <p:ext uri="{BB962C8B-B14F-4D97-AF65-F5344CB8AC3E}">
        <p14:creationId xmlns:p14="http://schemas.microsoft.com/office/powerpoint/2010/main" val="3605597528"/>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xmlns="" id="{B799A650-007F-4C58-9206-FFCBE76B50B2}"/>
              </a:ext>
            </a:extLst>
          </p:cNvPr>
          <p:cNvSpPr/>
          <p:nvPr/>
        </p:nvSpPr>
        <p:spPr>
          <a:xfrm>
            <a:off x="103721" y="-88526"/>
            <a:ext cx="6207148" cy="646331"/>
          </a:xfrm>
          <a:prstGeom prst="rect">
            <a:avLst/>
          </a:prstGeom>
        </p:spPr>
        <p:txBody>
          <a:bodyPr wrap="none">
            <a:spAutoFit/>
          </a:bodyPr>
          <a:lstStyle/>
          <a:p>
            <a:r>
              <a:rPr lang="zh-CN" altLang="zh-CN" sz="3600" b="1" dirty="0">
                <a:solidFill>
                  <a:srgbClr val="FF0000"/>
                </a:solidFill>
                <a:latin typeface="+mn-ea"/>
                <a:cs typeface="+mj-cs"/>
              </a:rPr>
              <a:t>二、多种所有制经济共同发展</a:t>
            </a:r>
          </a:p>
        </p:txBody>
      </p:sp>
      <p:sp>
        <p:nvSpPr>
          <p:cNvPr id="6" name="矩形 5">
            <a:extLst>
              <a:ext uri="{FF2B5EF4-FFF2-40B4-BE49-F238E27FC236}">
                <a16:creationId xmlns:a16="http://schemas.microsoft.com/office/drawing/2014/main" xmlns="" id="{144E6867-337B-4C6B-82F3-A66529954CD1}"/>
              </a:ext>
            </a:extLst>
          </p:cNvPr>
          <p:cNvSpPr/>
          <p:nvPr/>
        </p:nvSpPr>
        <p:spPr>
          <a:xfrm>
            <a:off x="1187753" y="2292578"/>
            <a:ext cx="9816494" cy="293157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indent="276225" algn="just">
              <a:lnSpc>
                <a:spcPct val="150000"/>
              </a:lnSpc>
            </a:pPr>
            <a:r>
              <a:rPr lang="en-US" altLang="zh-CN" sz="3200" b="1" kern="100" dirty="0">
                <a:latin typeface="+mn-ea"/>
                <a:cs typeface="Times New Roman" panose="02020603050405020304" pitchFamily="18" charset="0"/>
              </a:rPr>
              <a:t>   </a:t>
            </a:r>
            <a:r>
              <a:rPr lang="zh-CN" altLang="zh-CN" sz="3200" b="1" kern="100" dirty="0">
                <a:latin typeface="+mn-ea"/>
                <a:cs typeface="Times New Roman" panose="02020603050405020304" pitchFamily="18" charset="0"/>
              </a:rPr>
              <a:t>多种所有制经济共同发展，有利于形成各种所有制之间的市场竞争关系，调动不同经济主体的积极性和创造性，有效利用各方面的资源，取长补短，激发社会主义市场经济的活力，推动经济持续健康发展。</a:t>
            </a:r>
          </a:p>
        </p:txBody>
      </p:sp>
      <p:sp>
        <p:nvSpPr>
          <p:cNvPr id="7" name="矩形 6">
            <a:extLst>
              <a:ext uri="{FF2B5EF4-FFF2-40B4-BE49-F238E27FC236}">
                <a16:creationId xmlns:a16="http://schemas.microsoft.com/office/drawing/2014/main" xmlns="" id="{541B8CFC-8C71-4B57-ACBB-E449EB2CF9D4}"/>
              </a:ext>
            </a:extLst>
          </p:cNvPr>
          <p:cNvSpPr/>
          <p:nvPr/>
        </p:nvSpPr>
        <p:spPr>
          <a:xfrm>
            <a:off x="1187753" y="1067401"/>
            <a:ext cx="8292655" cy="7155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indent="276225" algn="just">
              <a:lnSpc>
                <a:spcPct val="150000"/>
              </a:lnSpc>
              <a:spcAft>
                <a:spcPts val="0"/>
              </a:spcAft>
            </a:pPr>
            <a:r>
              <a:rPr lang="en-US" altLang="zh-CN" sz="3200" b="1" kern="100" dirty="0">
                <a:latin typeface="+mn-ea"/>
                <a:cs typeface="Times New Roman" panose="02020603050405020304" pitchFamily="18" charset="0"/>
              </a:rPr>
              <a:t>3.</a:t>
            </a:r>
            <a:r>
              <a:rPr lang="zh-CN" altLang="zh-CN" sz="3200" b="1" kern="100" dirty="0">
                <a:latin typeface="+mn-ea"/>
                <a:cs typeface="Times New Roman" panose="02020603050405020304" pitchFamily="18" charset="0"/>
              </a:rPr>
              <a:t>我国坚持多种所有制经济共同发展的作用</a:t>
            </a:r>
          </a:p>
        </p:txBody>
      </p:sp>
    </p:spTree>
    <p:extLst>
      <p:ext uri="{BB962C8B-B14F-4D97-AF65-F5344CB8AC3E}">
        <p14:creationId xmlns:p14="http://schemas.microsoft.com/office/powerpoint/2010/main" val="228747411"/>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xmlns="" id="{5D1BC813-05A2-4196-B33A-E47DFB285598}"/>
              </a:ext>
            </a:extLst>
          </p:cNvPr>
          <p:cNvGrpSpPr/>
          <p:nvPr/>
        </p:nvGrpSpPr>
        <p:grpSpPr>
          <a:xfrm>
            <a:off x="962830" y="1532077"/>
            <a:ext cx="1130889" cy="5005456"/>
            <a:chOff x="1809136" y="1250066"/>
            <a:chExt cx="1094070" cy="4629873"/>
          </a:xfrm>
        </p:grpSpPr>
        <p:cxnSp>
          <p:nvCxnSpPr>
            <p:cNvPr id="5" name="直接箭头连接符 4">
              <a:extLst>
                <a:ext uri="{FF2B5EF4-FFF2-40B4-BE49-F238E27FC236}">
                  <a16:creationId xmlns:a16="http://schemas.microsoft.com/office/drawing/2014/main" xmlns="" id="{10A45CB6-96C2-4951-BE1E-138A56C4693C}"/>
                </a:ext>
              </a:extLst>
            </p:cNvPr>
            <p:cNvCxnSpPr>
              <a:cxnSpLocks/>
            </p:cNvCxnSpPr>
            <p:nvPr/>
          </p:nvCxnSpPr>
          <p:spPr>
            <a:xfrm>
              <a:off x="2903206" y="1250066"/>
              <a:ext cx="0" cy="4629873"/>
            </a:xfrm>
            <a:prstGeom prst="straightConnector1">
              <a:avLst/>
            </a:prstGeom>
            <a:ln w="12700">
              <a:solidFill>
                <a:srgbClr val="C00000"/>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6" name="组合 5">
              <a:extLst>
                <a:ext uri="{FF2B5EF4-FFF2-40B4-BE49-F238E27FC236}">
                  <a16:creationId xmlns:a16="http://schemas.microsoft.com/office/drawing/2014/main" xmlns="" id="{3841997E-C58F-47C4-9682-F2052D015187}"/>
                </a:ext>
              </a:extLst>
            </p:cNvPr>
            <p:cNvGrpSpPr/>
            <p:nvPr/>
          </p:nvGrpSpPr>
          <p:grpSpPr>
            <a:xfrm>
              <a:off x="1809136" y="3068480"/>
              <a:ext cx="712215" cy="721040"/>
              <a:chOff x="1779744" y="1316662"/>
              <a:chExt cx="712215" cy="721040"/>
            </a:xfrm>
          </p:grpSpPr>
          <p:sp>
            <p:nvSpPr>
              <p:cNvPr id="7" name="Oval 17">
                <a:extLst>
                  <a:ext uri="{FF2B5EF4-FFF2-40B4-BE49-F238E27FC236}">
                    <a16:creationId xmlns:a16="http://schemas.microsoft.com/office/drawing/2014/main" xmlns="" id="{CF9FD4B6-F4E4-4708-9A7F-2F146CACEAC0}"/>
                  </a:ext>
                </a:extLst>
              </p:cNvPr>
              <p:cNvSpPr>
                <a:spLocks noChangeArrowheads="1"/>
              </p:cNvSpPr>
              <p:nvPr/>
            </p:nvSpPr>
            <p:spPr bwMode="auto">
              <a:xfrm>
                <a:off x="1779744" y="1316662"/>
                <a:ext cx="712215" cy="721040"/>
              </a:xfrm>
              <a:prstGeom prst="ellipse">
                <a:avLst/>
              </a:prstGeom>
              <a:solidFill>
                <a:srgbClr val="C00000"/>
              </a:solidFill>
              <a:ln>
                <a:noFill/>
              </a:ln>
            </p:spPr>
            <p:txBody>
              <a:bodyPr vert="horz" wrap="square" lIns="91440" tIns="45720" rIns="91440" bIns="45720" numCol="1" anchor="t" anchorCtr="0" compatLnSpc="1">
                <a:prstTxWarp prst="textNoShape">
                  <a:avLst/>
                </a:prstTxWarp>
              </a:bodyPr>
              <a:lstStyle/>
              <a:p>
                <a:endParaRPr lang="th-TH">
                  <a:latin typeface="+mn-ea"/>
                </a:endParaRPr>
              </a:p>
            </p:txBody>
          </p:sp>
          <p:sp>
            <p:nvSpPr>
              <p:cNvPr id="8" name="Freeform 94">
                <a:extLst>
                  <a:ext uri="{FF2B5EF4-FFF2-40B4-BE49-F238E27FC236}">
                    <a16:creationId xmlns:a16="http://schemas.microsoft.com/office/drawing/2014/main" xmlns="" id="{509EFC2C-B999-46F0-A42B-EDCAC1DDB7F6}"/>
                  </a:ext>
                </a:extLst>
              </p:cNvPr>
              <p:cNvSpPr>
                <a:spLocks noEditPoints="1"/>
              </p:cNvSpPr>
              <p:nvPr/>
            </p:nvSpPr>
            <p:spPr bwMode="auto">
              <a:xfrm>
                <a:off x="1924520" y="1509764"/>
                <a:ext cx="422663" cy="334837"/>
              </a:xfrm>
              <a:custGeom>
                <a:avLst/>
                <a:gdLst>
                  <a:gd name="T0" fmla="*/ 76 w 77"/>
                  <a:gd name="T1" fmla="*/ 8 h 61"/>
                  <a:gd name="T2" fmla="*/ 75 w 77"/>
                  <a:gd name="T3" fmla="*/ 7 h 61"/>
                  <a:gd name="T4" fmla="*/ 75 w 77"/>
                  <a:gd name="T5" fmla="*/ 7 h 61"/>
                  <a:gd name="T6" fmla="*/ 71 w 77"/>
                  <a:gd name="T7" fmla="*/ 7 h 61"/>
                  <a:gd name="T8" fmla="*/ 71 w 77"/>
                  <a:gd name="T9" fmla="*/ 1 h 61"/>
                  <a:gd name="T10" fmla="*/ 69 w 77"/>
                  <a:gd name="T11" fmla="*/ 0 h 61"/>
                  <a:gd name="T12" fmla="*/ 67 w 77"/>
                  <a:gd name="T13" fmla="*/ 0 h 61"/>
                  <a:gd name="T14" fmla="*/ 38 w 77"/>
                  <a:gd name="T15" fmla="*/ 5 h 61"/>
                  <a:gd name="T16" fmla="*/ 10 w 77"/>
                  <a:gd name="T17" fmla="*/ 0 h 61"/>
                  <a:gd name="T18" fmla="*/ 8 w 77"/>
                  <a:gd name="T19" fmla="*/ 0 h 61"/>
                  <a:gd name="T20" fmla="*/ 6 w 77"/>
                  <a:gd name="T21" fmla="*/ 1 h 61"/>
                  <a:gd name="T22" fmla="*/ 6 w 77"/>
                  <a:gd name="T23" fmla="*/ 7 h 61"/>
                  <a:gd name="T24" fmla="*/ 2 w 77"/>
                  <a:gd name="T25" fmla="*/ 7 h 61"/>
                  <a:gd name="T26" fmla="*/ 1 w 77"/>
                  <a:gd name="T27" fmla="*/ 8 h 61"/>
                  <a:gd name="T28" fmla="*/ 0 w 77"/>
                  <a:gd name="T29" fmla="*/ 9 h 61"/>
                  <a:gd name="T30" fmla="*/ 0 w 77"/>
                  <a:gd name="T31" fmla="*/ 53 h 61"/>
                  <a:gd name="T32" fmla="*/ 2 w 77"/>
                  <a:gd name="T33" fmla="*/ 55 h 61"/>
                  <a:gd name="T34" fmla="*/ 4 w 77"/>
                  <a:gd name="T35" fmla="*/ 55 h 61"/>
                  <a:gd name="T36" fmla="*/ 35 w 77"/>
                  <a:gd name="T37" fmla="*/ 60 h 61"/>
                  <a:gd name="T38" fmla="*/ 36 w 77"/>
                  <a:gd name="T39" fmla="*/ 61 h 61"/>
                  <a:gd name="T40" fmla="*/ 41 w 77"/>
                  <a:gd name="T41" fmla="*/ 61 h 61"/>
                  <a:gd name="T42" fmla="*/ 42 w 77"/>
                  <a:gd name="T43" fmla="*/ 60 h 61"/>
                  <a:gd name="T44" fmla="*/ 73 w 77"/>
                  <a:gd name="T45" fmla="*/ 55 h 61"/>
                  <a:gd name="T46" fmla="*/ 75 w 77"/>
                  <a:gd name="T47" fmla="*/ 55 h 61"/>
                  <a:gd name="T48" fmla="*/ 77 w 77"/>
                  <a:gd name="T49" fmla="*/ 53 h 61"/>
                  <a:gd name="T50" fmla="*/ 77 w 77"/>
                  <a:gd name="T51" fmla="*/ 9 h 61"/>
                  <a:gd name="T52" fmla="*/ 76 w 77"/>
                  <a:gd name="T53" fmla="*/ 8 h 61"/>
                  <a:gd name="T54" fmla="*/ 3 w 77"/>
                  <a:gd name="T55" fmla="*/ 52 h 61"/>
                  <a:gd name="T56" fmla="*/ 3 w 77"/>
                  <a:gd name="T57" fmla="*/ 10 h 61"/>
                  <a:gd name="T58" fmla="*/ 6 w 77"/>
                  <a:gd name="T59" fmla="*/ 10 h 61"/>
                  <a:gd name="T60" fmla="*/ 6 w 77"/>
                  <a:gd name="T61" fmla="*/ 52 h 61"/>
                  <a:gd name="T62" fmla="*/ 4 w 77"/>
                  <a:gd name="T63" fmla="*/ 52 h 61"/>
                  <a:gd name="T64" fmla="*/ 3 w 77"/>
                  <a:gd name="T65" fmla="*/ 52 h 61"/>
                  <a:gd name="T66" fmla="*/ 9 w 77"/>
                  <a:gd name="T67" fmla="*/ 52 h 61"/>
                  <a:gd name="T68" fmla="*/ 9 w 77"/>
                  <a:gd name="T69" fmla="*/ 9 h 61"/>
                  <a:gd name="T70" fmla="*/ 9 w 77"/>
                  <a:gd name="T71" fmla="*/ 9 h 61"/>
                  <a:gd name="T72" fmla="*/ 9 w 77"/>
                  <a:gd name="T73" fmla="*/ 3 h 61"/>
                  <a:gd name="T74" fmla="*/ 10 w 77"/>
                  <a:gd name="T75" fmla="*/ 3 h 61"/>
                  <a:gd name="T76" fmla="*/ 37 w 77"/>
                  <a:gd name="T77" fmla="*/ 8 h 61"/>
                  <a:gd name="T78" fmla="*/ 37 w 77"/>
                  <a:gd name="T79" fmla="*/ 57 h 61"/>
                  <a:gd name="T80" fmla="*/ 9 w 77"/>
                  <a:gd name="T81" fmla="*/ 52 h 61"/>
                  <a:gd name="T82" fmla="*/ 40 w 77"/>
                  <a:gd name="T83" fmla="*/ 57 h 61"/>
                  <a:gd name="T84" fmla="*/ 40 w 77"/>
                  <a:gd name="T85" fmla="*/ 8 h 61"/>
                  <a:gd name="T86" fmla="*/ 67 w 77"/>
                  <a:gd name="T87" fmla="*/ 3 h 61"/>
                  <a:gd name="T88" fmla="*/ 68 w 77"/>
                  <a:gd name="T89" fmla="*/ 3 h 61"/>
                  <a:gd name="T90" fmla="*/ 68 w 77"/>
                  <a:gd name="T91" fmla="*/ 9 h 61"/>
                  <a:gd name="T92" fmla="*/ 68 w 77"/>
                  <a:gd name="T93" fmla="*/ 52 h 61"/>
                  <a:gd name="T94" fmla="*/ 40 w 77"/>
                  <a:gd name="T95" fmla="*/ 57 h 61"/>
                  <a:gd name="T96" fmla="*/ 74 w 77"/>
                  <a:gd name="T97" fmla="*/ 52 h 61"/>
                  <a:gd name="T98" fmla="*/ 73 w 77"/>
                  <a:gd name="T99" fmla="*/ 52 h 61"/>
                  <a:gd name="T100" fmla="*/ 71 w 77"/>
                  <a:gd name="T101" fmla="*/ 52 h 61"/>
                  <a:gd name="T102" fmla="*/ 71 w 77"/>
                  <a:gd name="T103" fmla="*/ 10 h 61"/>
                  <a:gd name="T104" fmla="*/ 74 w 77"/>
                  <a:gd name="T105" fmla="*/ 10 h 61"/>
                  <a:gd name="T106" fmla="*/ 74 w 77"/>
                  <a:gd name="T107" fmla="*/ 5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7" h="61">
                    <a:moveTo>
                      <a:pt x="76" y="8"/>
                    </a:moveTo>
                    <a:cubicBezTo>
                      <a:pt x="76" y="7"/>
                      <a:pt x="76" y="7"/>
                      <a:pt x="75" y="7"/>
                    </a:cubicBezTo>
                    <a:cubicBezTo>
                      <a:pt x="75" y="7"/>
                      <a:pt x="75" y="7"/>
                      <a:pt x="75" y="7"/>
                    </a:cubicBezTo>
                    <a:cubicBezTo>
                      <a:pt x="71" y="7"/>
                      <a:pt x="71" y="7"/>
                      <a:pt x="71" y="7"/>
                    </a:cubicBezTo>
                    <a:cubicBezTo>
                      <a:pt x="71" y="1"/>
                      <a:pt x="71" y="1"/>
                      <a:pt x="71" y="1"/>
                    </a:cubicBezTo>
                    <a:cubicBezTo>
                      <a:pt x="71" y="0"/>
                      <a:pt x="70" y="0"/>
                      <a:pt x="69" y="0"/>
                    </a:cubicBezTo>
                    <a:cubicBezTo>
                      <a:pt x="67" y="0"/>
                      <a:pt x="67" y="0"/>
                      <a:pt x="67" y="0"/>
                    </a:cubicBezTo>
                    <a:cubicBezTo>
                      <a:pt x="56" y="0"/>
                      <a:pt x="43" y="1"/>
                      <a:pt x="38" y="5"/>
                    </a:cubicBezTo>
                    <a:cubicBezTo>
                      <a:pt x="34" y="1"/>
                      <a:pt x="21" y="0"/>
                      <a:pt x="10" y="0"/>
                    </a:cubicBezTo>
                    <a:cubicBezTo>
                      <a:pt x="8" y="0"/>
                      <a:pt x="8" y="0"/>
                      <a:pt x="8" y="0"/>
                    </a:cubicBezTo>
                    <a:cubicBezTo>
                      <a:pt x="7" y="0"/>
                      <a:pt x="6" y="0"/>
                      <a:pt x="6" y="1"/>
                    </a:cubicBezTo>
                    <a:cubicBezTo>
                      <a:pt x="6" y="7"/>
                      <a:pt x="6" y="7"/>
                      <a:pt x="6" y="7"/>
                    </a:cubicBezTo>
                    <a:cubicBezTo>
                      <a:pt x="2" y="7"/>
                      <a:pt x="2" y="7"/>
                      <a:pt x="2" y="7"/>
                    </a:cubicBezTo>
                    <a:cubicBezTo>
                      <a:pt x="1" y="7"/>
                      <a:pt x="1" y="7"/>
                      <a:pt x="1" y="8"/>
                    </a:cubicBezTo>
                    <a:cubicBezTo>
                      <a:pt x="0" y="8"/>
                      <a:pt x="0" y="8"/>
                      <a:pt x="0" y="9"/>
                    </a:cubicBezTo>
                    <a:cubicBezTo>
                      <a:pt x="0" y="53"/>
                      <a:pt x="0" y="53"/>
                      <a:pt x="0" y="53"/>
                    </a:cubicBezTo>
                    <a:cubicBezTo>
                      <a:pt x="0" y="54"/>
                      <a:pt x="1" y="55"/>
                      <a:pt x="2" y="55"/>
                    </a:cubicBezTo>
                    <a:cubicBezTo>
                      <a:pt x="4" y="55"/>
                      <a:pt x="4" y="55"/>
                      <a:pt x="4" y="55"/>
                    </a:cubicBezTo>
                    <a:cubicBezTo>
                      <a:pt x="24" y="55"/>
                      <a:pt x="35" y="59"/>
                      <a:pt x="35" y="60"/>
                    </a:cubicBezTo>
                    <a:cubicBezTo>
                      <a:pt x="35" y="60"/>
                      <a:pt x="36" y="61"/>
                      <a:pt x="36" y="61"/>
                    </a:cubicBezTo>
                    <a:cubicBezTo>
                      <a:pt x="41" y="61"/>
                      <a:pt x="41" y="61"/>
                      <a:pt x="41" y="61"/>
                    </a:cubicBezTo>
                    <a:cubicBezTo>
                      <a:pt x="41" y="61"/>
                      <a:pt x="41" y="60"/>
                      <a:pt x="42" y="60"/>
                    </a:cubicBezTo>
                    <a:cubicBezTo>
                      <a:pt x="42" y="59"/>
                      <a:pt x="53" y="55"/>
                      <a:pt x="73" y="55"/>
                    </a:cubicBezTo>
                    <a:cubicBezTo>
                      <a:pt x="75" y="55"/>
                      <a:pt x="75" y="55"/>
                      <a:pt x="75" y="55"/>
                    </a:cubicBezTo>
                    <a:cubicBezTo>
                      <a:pt x="76" y="55"/>
                      <a:pt x="77" y="54"/>
                      <a:pt x="77" y="53"/>
                    </a:cubicBezTo>
                    <a:cubicBezTo>
                      <a:pt x="77" y="9"/>
                      <a:pt x="77" y="9"/>
                      <a:pt x="77" y="9"/>
                    </a:cubicBezTo>
                    <a:cubicBezTo>
                      <a:pt x="77" y="8"/>
                      <a:pt x="77" y="8"/>
                      <a:pt x="76" y="8"/>
                    </a:cubicBezTo>
                    <a:close/>
                    <a:moveTo>
                      <a:pt x="3" y="52"/>
                    </a:moveTo>
                    <a:cubicBezTo>
                      <a:pt x="3" y="10"/>
                      <a:pt x="3" y="10"/>
                      <a:pt x="3" y="10"/>
                    </a:cubicBezTo>
                    <a:cubicBezTo>
                      <a:pt x="6" y="10"/>
                      <a:pt x="6" y="10"/>
                      <a:pt x="6" y="10"/>
                    </a:cubicBezTo>
                    <a:cubicBezTo>
                      <a:pt x="6" y="52"/>
                      <a:pt x="6" y="52"/>
                      <a:pt x="6" y="52"/>
                    </a:cubicBezTo>
                    <a:cubicBezTo>
                      <a:pt x="5" y="52"/>
                      <a:pt x="4" y="52"/>
                      <a:pt x="4" y="52"/>
                    </a:cubicBezTo>
                    <a:lnTo>
                      <a:pt x="3" y="52"/>
                    </a:lnTo>
                    <a:close/>
                    <a:moveTo>
                      <a:pt x="9" y="52"/>
                    </a:moveTo>
                    <a:cubicBezTo>
                      <a:pt x="9" y="9"/>
                      <a:pt x="9" y="9"/>
                      <a:pt x="9" y="9"/>
                    </a:cubicBezTo>
                    <a:cubicBezTo>
                      <a:pt x="9" y="9"/>
                      <a:pt x="9" y="9"/>
                      <a:pt x="9" y="9"/>
                    </a:cubicBezTo>
                    <a:cubicBezTo>
                      <a:pt x="9" y="3"/>
                      <a:pt x="9" y="3"/>
                      <a:pt x="9" y="3"/>
                    </a:cubicBezTo>
                    <a:cubicBezTo>
                      <a:pt x="10" y="3"/>
                      <a:pt x="10" y="3"/>
                      <a:pt x="10" y="3"/>
                    </a:cubicBezTo>
                    <a:cubicBezTo>
                      <a:pt x="21" y="3"/>
                      <a:pt x="33" y="4"/>
                      <a:pt x="37" y="8"/>
                    </a:cubicBezTo>
                    <a:cubicBezTo>
                      <a:pt x="37" y="57"/>
                      <a:pt x="37" y="57"/>
                      <a:pt x="37" y="57"/>
                    </a:cubicBezTo>
                    <a:cubicBezTo>
                      <a:pt x="35" y="55"/>
                      <a:pt x="23" y="52"/>
                      <a:pt x="9" y="52"/>
                    </a:cubicBezTo>
                    <a:close/>
                    <a:moveTo>
                      <a:pt x="40" y="57"/>
                    </a:moveTo>
                    <a:cubicBezTo>
                      <a:pt x="40" y="8"/>
                      <a:pt x="40" y="8"/>
                      <a:pt x="40" y="8"/>
                    </a:cubicBezTo>
                    <a:cubicBezTo>
                      <a:pt x="44" y="4"/>
                      <a:pt x="56" y="3"/>
                      <a:pt x="67" y="3"/>
                    </a:cubicBezTo>
                    <a:cubicBezTo>
                      <a:pt x="68" y="3"/>
                      <a:pt x="68" y="3"/>
                      <a:pt x="68" y="3"/>
                    </a:cubicBezTo>
                    <a:cubicBezTo>
                      <a:pt x="68" y="9"/>
                      <a:pt x="68" y="9"/>
                      <a:pt x="68" y="9"/>
                    </a:cubicBezTo>
                    <a:cubicBezTo>
                      <a:pt x="68" y="52"/>
                      <a:pt x="68" y="52"/>
                      <a:pt x="68" y="52"/>
                    </a:cubicBezTo>
                    <a:cubicBezTo>
                      <a:pt x="54" y="52"/>
                      <a:pt x="42" y="55"/>
                      <a:pt x="40" y="57"/>
                    </a:cubicBezTo>
                    <a:close/>
                    <a:moveTo>
                      <a:pt x="74" y="52"/>
                    </a:moveTo>
                    <a:cubicBezTo>
                      <a:pt x="73" y="52"/>
                      <a:pt x="73" y="52"/>
                      <a:pt x="73" y="52"/>
                    </a:cubicBezTo>
                    <a:cubicBezTo>
                      <a:pt x="72" y="52"/>
                      <a:pt x="72" y="52"/>
                      <a:pt x="71" y="52"/>
                    </a:cubicBezTo>
                    <a:cubicBezTo>
                      <a:pt x="71" y="10"/>
                      <a:pt x="71" y="10"/>
                      <a:pt x="71" y="10"/>
                    </a:cubicBezTo>
                    <a:cubicBezTo>
                      <a:pt x="74" y="10"/>
                      <a:pt x="74" y="10"/>
                      <a:pt x="74" y="10"/>
                    </a:cubicBezTo>
                    <a:lnTo>
                      <a:pt x="74"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latin typeface="+mn-ea"/>
                </a:endParaRPr>
              </a:p>
            </p:txBody>
          </p:sp>
        </p:grpSp>
      </p:grpSp>
      <p:sp>
        <p:nvSpPr>
          <p:cNvPr id="9" name="文本框 8">
            <a:extLst>
              <a:ext uri="{FF2B5EF4-FFF2-40B4-BE49-F238E27FC236}">
                <a16:creationId xmlns:a16="http://schemas.microsoft.com/office/drawing/2014/main" xmlns="" id="{AEB51E46-E8DE-4BE4-BD65-EEB5F0B34984}"/>
              </a:ext>
            </a:extLst>
          </p:cNvPr>
          <p:cNvSpPr txBox="1"/>
          <p:nvPr/>
        </p:nvSpPr>
        <p:spPr>
          <a:xfrm>
            <a:off x="548553" y="2827574"/>
            <a:ext cx="1415772" cy="461665"/>
          </a:xfrm>
          <a:prstGeom prst="rect">
            <a:avLst/>
          </a:prstGeom>
          <a:noFill/>
        </p:spPr>
        <p:txBody>
          <a:bodyPr wrap="none" rtlCol="0">
            <a:spAutoFit/>
          </a:bodyPr>
          <a:lstStyle/>
          <a:p>
            <a:r>
              <a:rPr lang="zh-CN" altLang="en-US" sz="2400" b="1" dirty="0">
                <a:solidFill>
                  <a:srgbClr val="C00000"/>
                </a:solidFill>
                <a:latin typeface="+mn-ea"/>
              </a:rPr>
              <a:t>小结本课</a:t>
            </a:r>
          </a:p>
        </p:txBody>
      </p:sp>
      <p:sp>
        <p:nvSpPr>
          <p:cNvPr id="10" name="矩形 9">
            <a:extLst>
              <a:ext uri="{FF2B5EF4-FFF2-40B4-BE49-F238E27FC236}">
                <a16:creationId xmlns:a16="http://schemas.microsoft.com/office/drawing/2014/main" xmlns="" id="{65067064-52E0-446B-AC3F-4A0218FC3D3F}"/>
              </a:ext>
            </a:extLst>
          </p:cNvPr>
          <p:cNvSpPr/>
          <p:nvPr/>
        </p:nvSpPr>
        <p:spPr>
          <a:xfrm>
            <a:off x="2359032" y="1937056"/>
            <a:ext cx="9164102" cy="3539430"/>
          </a:xfrm>
          <a:prstGeom prst="rect">
            <a:avLst/>
          </a:prstGeom>
        </p:spPr>
        <p:txBody>
          <a:bodyPr wrap="square">
            <a:spAutoFit/>
          </a:bodyPr>
          <a:lstStyle/>
          <a:p>
            <a:pPr algn="just"/>
            <a:r>
              <a:rPr lang="en-US" altLang="zh-CN" sz="2800" b="1" dirty="0">
                <a:latin typeface="+mn-ea"/>
              </a:rPr>
              <a:t>    </a:t>
            </a:r>
            <a:r>
              <a:rPr lang="zh-CN" altLang="zh-CN" sz="2800" b="1" dirty="0">
                <a:latin typeface="+mn-ea"/>
              </a:rPr>
              <a:t>改革开放四十年来，我国公有制经济蓬勃发展，为深化改革、促进发展、扩大开放做出巨大贡献。同时，我国非公有制经济也得到快速发展，贡献了</a:t>
            </a:r>
            <a:r>
              <a:rPr lang="en-US" altLang="zh-CN" sz="2800" b="1" dirty="0">
                <a:latin typeface="+mn-ea"/>
              </a:rPr>
              <a:t>50%</a:t>
            </a:r>
            <a:r>
              <a:rPr lang="zh-CN" altLang="zh-CN" sz="2800" b="1" dirty="0">
                <a:latin typeface="+mn-ea"/>
              </a:rPr>
              <a:t>以上的税收</a:t>
            </a:r>
            <a:r>
              <a:rPr lang="zh-CN" altLang="en-US" sz="2800" b="1" dirty="0">
                <a:latin typeface="+mn-ea"/>
              </a:rPr>
              <a:t>、</a:t>
            </a:r>
            <a:r>
              <a:rPr lang="en-US" altLang="zh-CN" sz="2800" b="1" dirty="0">
                <a:latin typeface="+mn-ea"/>
              </a:rPr>
              <a:t>60%</a:t>
            </a:r>
            <a:r>
              <a:rPr lang="zh-CN" altLang="zh-CN" sz="2800" b="1" dirty="0">
                <a:latin typeface="+mn-ea"/>
              </a:rPr>
              <a:t>以上的国内生产总值、</a:t>
            </a:r>
            <a:r>
              <a:rPr lang="en-US" altLang="zh-CN" sz="2800" b="1" dirty="0">
                <a:latin typeface="+mn-ea"/>
              </a:rPr>
              <a:t>70%</a:t>
            </a:r>
            <a:r>
              <a:rPr lang="zh-CN" altLang="zh-CN" sz="2800" b="1" dirty="0">
                <a:latin typeface="+mn-ea"/>
              </a:rPr>
              <a:t>以上的技术创新成果</a:t>
            </a:r>
            <a:r>
              <a:rPr lang="zh-CN" altLang="en-US" sz="2800" b="1" dirty="0">
                <a:latin typeface="+mn-ea"/>
              </a:rPr>
              <a:t>、</a:t>
            </a:r>
            <a:r>
              <a:rPr lang="en-US" altLang="zh-CN" sz="2800" b="1" dirty="0">
                <a:latin typeface="+mn-ea"/>
              </a:rPr>
              <a:t>80%</a:t>
            </a:r>
            <a:r>
              <a:rPr lang="zh-CN" altLang="zh-CN" sz="2800" b="1" dirty="0">
                <a:latin typeface="+mn-ea"/>
              </a:rPr>
              <a:t>以上的城镇劳动就业、</a:t>
            </a:r>
            <a:r>
              <a:rPr lang="en-US" altLang="zh-CN" sz="2800" b="1" dirty="0">
                <a:latin typeface="+mn-ea"/>
              </a:rPr>
              <a:t>90%</a:t>
            </a:r>
            <a:r>
              <a:rPr lang="zh-CN" altLang="zh-CN" sz="2800" b="1" dirty="0">
                <a:latin typeface="+mn-ea"/>
              </a:rPr>
              <a:t>以上的企业数量，民营经济的持续健康发展，已经成为我国很多地方发展的活力所在</a:t>
            </a:r>
            <a:r>
              <a:rPr lang="zh-CN" altLang="en-US" sz="2800" b="1" dirty="0">
                <a:latin typeface="+mn-ea"/>
              </a:rPr>
              <a:t>、</a:t>
            </a:r>
            <a:r>
              <a:rPr lang="zh-CN" altLang="zh-CN" sz="2800" b="1" dirty="0">
                <a:latin typeface="+mn-ea"/>
              </a:rPr>
              <a:t>特色所在</a:t>
            </a:r>
            <a:r>
              <a:rPr lang="zh-CN" altLang="en-US" sz="2800" b="1" dirty="0">
                <a:latin typeface="+mn-ea"/>
              </a:rPr>
              <a:t>、</a:t>
            </a:r>
            <a:r>
              <a:rPr lang="zh-CN" altLang="zh-CN" sz="2800" b="1" dirty="0">
                <a:latin typeface="+mn-ea"/>
              </a:rPr>
              <a:t>潜力所在、未来所在。国家要处理好二者的关系，发挥各自作用，推动国民经济持续健康发展</a:t>
            </a:r>
            <a:r>
              <a:rPr lang="zh-CN" altLang="en-US" sz="2800" b="1" dirty="0">
                <a:latin typeface="+mn-ea"/>
              </a:rPr>
              <a:t>。</a:t>
            </a:r>
            <a:endParaRPr lang="zh-CN" altLang="zh-CN" sz="2800" b="1" dirty="0">
              <a:latin typeface="+mn-ea"/>
            </a:endParaRPr>
          </a:p>
        </p:txBody>
      </p:sp>
    </p:spTree>
    <p:extLst>
      <p:ext uri="{BB962C8B-B14F-4D97-AF65-F5344CB8AC3E}">
        <p14:creationId xmlns:p14="http://schemas.microsoft.com/office/powerpoint/2010/main" val="1302727148"/>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iterate type="wd">
                                    <p:tmPct val="10000"/>
                                  </p:iterate>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100"/>
                            </p:stCondLst>
                            <p:childTnLst>
                              <p:par>
                                <p:cTn id="13" presetID="10" presetClass="entr" presetSubtype="0" fill="hold" grpId="0" nodeType="afterEffect">
                                  <p:stCondLst>
                                    <p:cond delay="0"/>
                                  </p:stCondLst>
                                  <p:iterate type="wd">
                                    <p:tmPct val="10000"/>
                                  </p:iterate>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321733" y="2857500"/>
            <a:ext cx="10972800" cy="1143000"/>
          </a:xfrm>
        </p:spPr>
        <p:txBody>
          <a:bodyPr/>
          <a:lstStyle/>
          <a:p>
            <a:r>
              <a:rPr lang="zh-CN" altLang="en-US" dirty="0"/>
              <a:t>谢   谢</a:t>
            </a:r>
          </a:p>
        </p:txBody>
      </p:sp>
    </p:spTree>
    <p:extLst>
      <p:ext uri="{BB962C8B-B14F-4D97-AF65-F5344CB8AC3E}">
        <p14:creationId xmlns:p14="http://schemas.microsoft.com/office/powerpoint/2010/main" val="1041001604"/>
      </p:ext>
    </p:extLst>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a:extLst>
              <a:ext uri="{FF2B5EF4-FFF2-40B4-BE49-F238E27FC236}">
                <a16:creationId xmlns:a16="http://schemas.microsoft.com/office/drawing/2014/main" xmlns="" id="{9E9C838D-F2EB-415D-94B2-A299B2CA035F}"/>
              </a:ext>
            </a:extLst>
          </p:cNvPr>
          <p:cNvSpPr/>
          <p:nvPr/>
        </p:nvSpPr>
        <p:spPr>
          <a:xfrm>
            <a:off x="322856" y="2060401"/>
            <a:ext cx="11546288" cy="1773380"/>
          </a:xfrm>
          <a:prstGeom prst="roundRect">
            <a:avLst/>
          </a:prstGeom>
          <a:solidFill>
            <a:schemeClr val="bg1"/>
          </a:solidFill>
          <a:ln w="6350">
            <a:solidFill>
              <a:schemeClr val="bg1">
                <a:lumMod val="6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b="1" dirty="0">
                <a:solidFill>
                  <a:srgbClr val="0000CC"/>
                </a:solidFill>
                <a:latin typeface="+mn-ea"/>
              </a:rPr>
              <a:t>    </a:t>
            </a:r>
            <a:r>
              <a:rPr lang="zh-CN" altLang="zh-CN" sz="2800" b="1" dirty="0">
                <a:solidFill>
                  <a:srgbClr val="0000CC"/>
                </a:solidFill>
                <a:latin typeface="+mn-ea"/>
              </a:rPr>
              <a:t>通过学习本节课知识，学生可以认识到我国以公有制为主体的内涵和坚持公有制为主体的必要性，认识到我国非公有制经济存在的合理性及其地位和作用，通过我国几十年经济社会发生的重大变化，逐步增强经济制度自信、经济理论自信。</a:t>
            </a:r>
            <a:endParaRPr lang="zh-CN" altLang="en-US" sz="4000" b="1" dirty="0">
              <a:solidFill>
                <a:srgbClr val="0000CC"/>
              </a:solidFill>
              <a:latin typeface="+mn-ea"/>
            </a:endParaRPr>
          </a:p>
        </p:txBody>
      </p:sp>
      <p:grpSp>
        <p:nvGrpSpPr>
          <p:cNvPr id="6" name="组合 5">
            <a:extLst>
              <a:ext uri="{FF2B5EF4-FFF2-40B4-BE49-F238E27FC236}">
                <a16:creationId xmlns:a16="http://schemas.microsoft.com/office/drawing/2014/main" xmlns="" id="{4A639B52-40BD-48EE-BD65-22D7FD426A92}"/>
              </a:ext>
            </a:extLst>
          </p:cNvPr>
          <p:cNvGrpSpPr/>
          <p:nvPr/>
        </p:nvGrpSpPr>
        <p:grpSpPr>
          <a:xfrm>
            <a:off x="322856" y="1176324"/>
            <a:ext cx="9838162" cy="787719"/>
            <a:chOff x="1127121" y="1223972"/>
            <a:chExt cx="9937750" cy="787719"/>
          </a:xfrm>
        </p:grpSpPr>
        <p:sp>
          <p:nvSpPr>
            <p:cNvPr id="7" name="矩形 6">
              <a:extLst>
                <a:ext uri="{FF2B5EF4-FFF2-40B4-BE49-F238E27FC236}">
                  <a16:creationId xmlns:a16="http://schemas.microsoft.com/office/drawing/2014/main" xmlns="" id="{501F914B-4261-4AA9-A8A8-65279059B5C2}"/>
                </a:ext>
              </a:extLst>
            </p:cNvPr>
            <p:cNvSpPr/>
            <p:nvPr/>
          </p:nvSpPr>
          <p:spPr>
            <a:xfrm>
              <a:off x="1127129" y="1632035"/>
              <a:ext cx="9937742" cy="364587"/>
            </a:xfrm>
            <a:prstGeom prst="rect">
              <a:avLst/>
            </a:prstGeom>
          </p:spPr>
          <p:txBody>
            <a:bodyPr wrap="square">
              <a:spAutoFit/>
            </a:bodyPr>
            <a:lstStyle/>
            <a:p>
              <a:pPr lvl="0" indent="457200" eaLnBrk="1" fontAlgn="auto" hangingPunct="1">
                <a:lnSpc>
                  <a:spcPct val="120000"/>
                </a:lnSpc>
                <a:spcBef>
                  <a:spcPts val="0"/>
                </a:spcBef>
                <a:spcAft>
                  <a:spcPts val="0"/>
                </a:spcAft>
                <a:defRPr/>
              </a:pPr>
              <a:r>
                <a:rPr lang="zh-CN" altLang="en-US" sz="1700" dirty="0">
                  <a:solidFill>
                    <a:schemeClr val="tx1">
                      <a:lumMod val="85000"/>
                      <a:lumOff val="15000"/>
                    </a:schemeClr>
                  </a:solidFill>
                  <a:latin typeface="+mn-ea"/>
                </a:rPr>
                <a:t>更高标准、更严要求</a:t>
              </a:r>
            </a:p>
          </p:txBody>
        </p:sp>
        <p:sp>
          <p:nvSpPr>
            <p:cNvPr id="8" name="矩形: 折角 7">
              <a:extLst>
                <a:ext uri="{FF2B5EF4-FFF2-40B4-BE49-F238E27FC236}">
                  <a16:creationId xmlns:a16="http://schemas.microsoft.com/office/drawing/2014/main" xmlns="" id="{6A8CD0DC-E72E-4B9B-A214-36DAF5E18937}"/>
                </a:ext>
              </a:extLst>
            </p:cNvPr>
            <p:cNvSpPr/>
            <p:nvPr/>
          </p:nvSpPr>
          <p:spPr>
            <a:xfrm>
              <a:off x="1127126" y="1223972"/>
              <a:ext cx="2641569" cy="787719"/>
            </a:xfrm>
            <a:prstGeom prst="foldedCorner">
              <a:avLst>
                <a:gd name="adj" fmla="val 25475"/>
              </a:avLst>
            </a:prstGeom>
            <a:solidFill>
              <a:srgbClr val="D71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zh-CN" altLang="en-US" sz="1600">
                <a:solidFill>
                  <a:prstClr val="white"/>
                </a:solidFill>
                <a:latin typeface="+mn-ea"/>
              </a:endParaRPr>
            </a:p>
          </p:txBody>
        </p:sp>
        <p:sp>
          <p:nvSpPr>
            <p:cNvPr id="9" name="文本框 8">
              <a:extLst>
                <a:ext uri="{FF2B5EF4-FFF2-40B4-BE49-F238E27FC236}">
                  <a16:creationId xmlns:a16="http://schemas.microsoft.com/office/drawing/2014/main" xmlns="" id="{CF0BCDDA-40BC-4B63-ABC9-923BDC848BB3}"/>
                </a:ext>
              </a:extLst>
            </p:cNvPr>
            <p:cNvSpPr txBox="1"/>
            <p:nvPr/>
          </p:nvSpPr>
          <p:spPr>
            <a:xfrm>
              <a:off x="1127121" y="1373623"/>
              <a:ext cx="2624566" cy="584775"/>
            </a:xfrm>
            <a:prstGeom prst="rect">
              <a:avLst/>
            </a:prstGeom>
            <a:noFill/>
          </p:spPr>
          <p:txBody>
            <a:bodyPr wrap="square" rtlCol="0">
              <a:spAutoFit/>
            </a:bodyPr>
            <a:lstStyle/>
            <a:p>
              <a:pPr lvl="0" algn="ctr" eaLnBrk="1" fontAlgn="auto" hangingPunct="1">
                <a:spcBef>
                  <a:spcPts val="0"/>
                </a:spcBef>
                <a:spcAft>
                  <a:spcPts val="0"/>
                </a:spcAft>
                <a:defRPr/>
              </a:pPr>
              <a:r>
                <a:rPr lang="zh-CN" altLang="en-US" sz="3200" b="1" dirty="0">
                  <a:solidFill>
                    <a:schemeClr val="bg1"/>
                  </a:solidFill>
                  <a:latin typeface="+mn-ea"/>
                </a:rPr>
                <a:t>政治认同</a:t>
              </a:r>
              <a:endParaRPr kumimoji="0" lang="zh-CN" altLang="en-US" sz="3200" b="1" i="0" u="none" strike="noStrike" kern="1200" cap="none" spc="0" normalizeH="0" baseline="0" noProof="0" dirty="0">
                <a:ln>
                  <a:noFill/>
                </a:ln>
                <a:solidFill>
                  <a:schemeClr val="bg1"/>
                </a:solidFill>
                <a:effectLst/>
                <a:uLnTx/>
                <a:uFillTx/>
                <a:latin typeface="+mn-ea"/>
              </a:endParaRPr>
            </a:p>
          </p:txBody>
        </p:sp>
      </p:grpSp>
      <p:grpSp>
        <p:nvGrpSpPr>
          <p:cNvPr id="15" name="组合 14">
            <a:extLst>
              <a:ext uri="{FF2B5EF4-FFF2-40B4-BE49-F238E27FC236}">
                <a16:creationId xmlns:a16="http://schemas.microsoft.com/office/drawing/2014/main" xmlns="" id="{25776AC4-580F-46DC-8756-D4EB961D4553}"/>
              </a:ext>
            </a:extLst>
          </p:cNvPr>
          <p:cNvGrpSpPr/>
          <p:nvPr/>
        </p:nvGrpSpPr>
        <p:grpSpPr>
          <a:xfrm>
            <a:off x="322856" y="4093401"/>
            <a:ext cx="11546288" cy="2324491"/>
            <a:chOff x="500825" y="3695968"/>
            <a:chExt cx="11546288" cy="2324491"/>
          </a:xfrm>
        </p:grpSpPr>
        <p:sp>
          <p:nvSpPr>
            <p:cNvPr id="10" name="矩形: 圆角 9">
              <a:extLst>
                <a:ext uri="{FF2B5EF4-FFF2-40B4-BE49-F238E27FC236}">
                  <a16:creationId xmlns:a16="http://schemas.microsoft.com/office/drawing/2014/main" xmlns="" id="{4DB662F6-ADB8-4158-8CE0-533A1E07B163}"/>
                </a:ext>
              </a:extLst>
            </p:cNvPr>
            <p:cNvSpPr/>
            <p:nvPr/>
          </p:nvSpPr>
          <p:spPr>
            <a:xfrm>
              <a:off x="500825" y="4463750"/>
              <a:ext cx="11546288" cy="1556709"/>
            </a:xfrm>
            <a:prstGeom prst="roundRect">
              <a:avLst/>
            </a:prstGeom>
            <a:solidFill>
              <a:schemeClr val="bg1"/>
            </a:solidFill>
            <a:ln w="6350">
              <a:solidFill>
                <a:schemeClr val="bg1">
                  <a:lumMod val="6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b="1" dirty="0">
                  <a:solidFill>
                    <a:srgbClr val="0000CC"/>
                  </a:solidFill>
                  <a:latin typeface="+mn-ea"/>
                </a:rPr>
                <a:t>    </a:t>
              </a:r>
              <a:r>
                <a:rPr lang="zh-CN" altLang="zh-CN" sz="2800" b="1" dirty="0">
                  <a:solidFill>
                    <a:srgbClr val="0000CC"/>
                  </a:solidFill>
                  <a:latin typeface="+mn-ea"/>
                </a:rPr>
                <a:t>通过运用比较分析法，比较我国公有制经济的主体地位和固有经济的主导作用、比较公有制经济和非公有制经济的地位的区别和联系，会区分各种经济形式的地位和作用。</a:t>
              </a:r>
              <a:endParaRPr lang="zh-CN" altLang="en-US" sz="2800" b="1" dirty="0">
                <a:solidFill>
                  <a:srgbClr val="0000CC"/>
                </a:solidFill>
                <a:latin typeface="+mn-ea"/>
              </a:endParaRPr>
            </a:p>
          </p:txBody>
        </p:sp>
        <p:grpSp>
          <p:nvGrpSpPr>
            <p:cNvPr id="11" name="组合 10">
              <a:extLst>
                <a:ext uri="{FF2B5EF4-FFF2-40B4-BE49-F238E27FC236}">
                  <a16:creationId xmlns:a16="http://schemas.microsoft.com/office/drawing/2014/main" xmlns="" id="{BC2D76E0-1F64-4AB8-AC9F-E569403B9E5B}"/>
                </a:ext>
              </a:extLst>
            </p:cNvPr>
            <p:cNvGrpSpPr/>
            <p:nvPr/>
          </p:nvGrpSpPr>
          <p:grpSpPr>
            <a:xfrm>
              <a:off x="500825" y="3695968"/>
              <a:ext cx="9838162" cy="787719"/>
              <a:chOff x="1127121" y="1223972"/>
              <a:chExt cx="9937750" cy="787719"/>
            </a:xfrm>
          </p:grpSpPr>
          <p:sp>
            <p:nvSpPr>
              <p:cNvPr id="12" name="矩形 11">
                <a:extLst>
                  <a:ext uri="{FF2B5EF4-FFF2-40B4-BE49-F238E27FC236}">
                    <a16:creationId xmlns:a16="http://schemas.microsoft.com/office/drawing/2014/main" xmlns="" id="{696E4EB8-E1A8-480A-8579-41A7C7F98FE6}"/>
                  </a:ext>
                </a:extLst>
              </p:cNvPr>
              <p:cNvSpPr/>
              <p:nvPr/>
            </p:nvSpPr>
            <p:spPr>
              <a:xfrm>
                <a:off x="1127129" y="1632035"/>
                <a:ext cx="9937742" cy="364587"/>
              </a:xfrm>
              <a:prstGeom prst="rect">
                <a:avLst/>
              </a:prstGeom>
            </p:spPr>
            <p:txBody>
              <a:bodyPr wrap="square">
                <a:spAutoFit/>
              </a:bodyPr>
              <a:lstStyle/>
              <a:p>
                <a:pPr lvl="0" indent="457200" eaLnBrk="1" fontAlgn="auto" hangingPunct="1">
                  <a:lnSpc>
                    <a:spcPct val="120000"/>
                  </a:lnSpc>
                  <a:spcBef>
                    <a:spcPts val="0"/>
                  </a:spcBef>
                  <a:spcAft>
                    <a:spcPts val="0"/>
                  </a:spcAft>
                  <a:defRPr/>
                </a:pPr>
                <a:r>
                  <a:rPr lang="zh-CN" altLang="en-US" sz="1700" dirty="0">
                    <a:solidFill>
                      <a:schemeClr val="tx1">
                        <a:lumMod val="85000"/>
                        <a:lumOff val="15000"/>
                      </a:schemeClr>
                    </a:solidFill>
                    <a:latin typeface="+mn-ea"/>
                  </a:rPr>
                  <a:t>更高标准、更严要求</a:t>
                </a:r>
              </a:p>
            </p:txBody>
          </p:sp>
          <p:sp>
            <p:nvSpPr>
              <p:cNvPr id="13" name="矩形: 折角 12">
                <a:extLst>
                  <a:ext uri="{FF2B5EF4-FFF2-40B4-BE49-F238E27FC236}">
                    <a16:creationId xmlns:a16="http://schemas.microsoft.com/office/drawing/2014/main" xmlns="" id="{E8CB9BAA-6C6E-49D7-BC68-28B2ED7CDC18}"/>
                  </a:ext>
                </a:extLst>
              </p:cNvPr>
              <p:cNvSpPr/>
              <p:nvPr/>
            </p:nvSpPr>
            <p:spPr>
              <a:xfrm>
                <a:off x="1127126" y="1223972"/>
                <a:ext cx="2641569" cy="787719"/>
              </a:xfrm>
              <a:prstGeom prst="foldedCorner">
                <a:avLst>
                  <a:gd name="adj" fmla="val 25475"/>
                </a:avLst>
              </a:prstGeom>
              <a:solidFill>
                <a:srgbClr val="D71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zh-CN" altLang="en-US" sz="1600">
                  <a:solidFill>
                    <a:prstClr val="white"/>
                  </a:solidFill>
                  <a:latin typeface="+mn-ea"/>
                </a:endParaRPr>
              </a:p>
            </p:txBody>
          </p:sp>
          <p:sp>
            <p:nvSpPr>
              <p:cNvPr id="14" name="文本框 13">
                <a:extLst>
                  <a:ext uri="{FF2B5EF4-FFF2-40B4-BE49-F238E27FC236}">
                    <a16:creationId xmlns:a16="http://schemas.microsoft.com/office/drawing/2014/main" xmlns="" id="{AA529BFA-C263-4C85-A7BE-7CA0799FC933}"/>
                  </a:ext>
                </a:extLst>
              </p:cNvPr>
              <p:cNvSpPr txBox="1"/>
              <p:nvPr/>
            </p:nvSpPr>
            <p:spPr>
              <a:xfrm>
                <a:off x="1127121" y="1373623"/>
                <a:ext cx="2624566" cy="584775"/>
              </a:xfrm>
              <a:prstGeom prst="rect">
                <a:avLst/>
              </a:prstGeom>
              <a:noFill/>
            </p:spPr>
            <p:txBody>
              <a:bodyPr wrap="square" rtlCol="0">
                <a:spAutoFit/>
              </a:bodyPr>
              <a:lstStyle/>
              <a:p>
                <a:pPr lvl="0" algn="ctr" eaLnBrk="1" fontAlgn="auto" hangingPunct="1">
                  <a:spcBef>
                    <a:spcPts val="0"/>
                  </a:spcBef>
                  <a:spcAft>
                    <a:spcPts val="0"/>
                  </a:spcAft>
                  <a:defRPr/>
                </a:pPr>
                <a:r>
                  <a:rPr lang="zh-CN" altLang="en-US" sz="3200" b="1" dirty="0">
                    <a:solidFill>
                      <a:schemeClr val="bg1"/>
                    </a:solidFill>
                    <a:latin typeface="+mn-ea"/>
                  </a:rPr>
                  <a:t>科学精神</a:t>
                </a:r>
                <a:endParaRPr kumimoji="0" lang="zh-CN" altLang="en-US" sz="3200" b="1" i="0" u="none" strike="noStrike" kern="1200" cap="none" spc="0" normalizeH="0" baseline="0" noProof="0" dirty="0">
                  <a:ln>
                    <a:noFill/>
                  </a:ln>
                  <a:solidFill>
                    <a:schemeClr val="bg1"/>
                  </a:solidFill>
                  <a:effectLst/>
                  <a:uLnTx/>
                  <a:uFillTx/>
                  <a:latin typeface="+mn-ea"/>
                </a:endParaRPr>
              </a:p>
            </p:txBody>
          </p:sp>
        </p:grpSp>
      </p:grpSp>
      <p:sp>
        <p:nvSpPr>
          <p:cNvPr id="22" name="标题 1">
            <a:extLst>
              <a:ext uri="{FF2B5EF4-FFF2-40B4-BE49-F238E27FC236}">
                <a16:creationId xmlns:a16="http://schemas.microsoft.com/office/drawing/2014/main" xmlns="" id="{76E90C5F-46F2-4315-AF2D-02EA5FB82E4A}"/>
              </a:ext>
            </a:extLst>
          </p:cNvPr>
          <p:cNvSpPr txBox="1">
            <a:spLocks/>
          </p:cNvSpPr>
          <p:nvPr/>
        </p:nvSpPr>
        <p:spPr>
          <a:xfrm>
            <a:off x="-144303" y="76972"/>
            <a:ext cx="10972800" cy="622985"/>
          </a:xfrm>
          <a:prstGeom prst="rect">
            <a:avLst/>
          </a:prstGeom>
        </p:spPr>
        <p:txBody>
          <a:bodyPr vert="horz" lIns="91440" tIns="45720" rIns="91440" bIns="45720" rtlCol="0" anchor="ctr">
            <a:normAutofit fontScale="67500" lnSpcReduction="20000"/>
          </a:bodyPr>
          <a:lstStyle>
            <a:lvl1pPr algn="ctr" defTabSz="1219200" rtl="0" eaLnBrk="1" latinLnBrk="0" hangingPunct="1">
              <a:spcBef>
                <a:spcPct val="0"/>
              </a:spcBef>
              <a:buNone/>
              <a:defRPr sz="5865" kern="1200">
                <a:solidFill>
                  <a:schemeClr val="tx1"/>
                </a:solidFill>
                <a:latin typeface="+mj-lt"/>
                <a:ea typeface="+mj-ea"/>
                <a:cs typeface="+mj-cs"/>
              </a:defRPr>
            </a:lvl1pPr>
          </a:lstStyle>
          <a:p>
            <a:r>
              <a:rPr lang="zh-CN" altLang="en-US" b="1" dirty="0">
                <a:solidFill>
                  <a:srgbClr val="FF0000"/>
                </a:solidFill>
                <a:latin typeface="+mn-ea"/>
                <a:ea typeface="+mn-ea"/>
              </a:rPr>
              <a:t>核心素养培养目标</a:t>
            </a:r>
          </a:p>
        </p:txBody>
      </p:sp>
    </p:spTree>
    <p:extLst>
      <p:ext uri="{BB962C8B-B14F-4D97-AF65-F5344CB8AC3E}">
        <p14:creationId xmlns:p14="http://schemas.microsoft.com/office/powerpoint/2010/main" val="1840828757"/>
      </p:ext>
    </p:extLst>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xmlns="" id="{EE0D8845-F42E-451E-A4E7-F5A928C05DD3}"/>
              </a:ext>
            </a:extLst>
          </p:cNvPr>
          <p:cNvSpPr/>
          <p:nvPr/>
        </p:nvSpPr>
        <p:spPr>
          <a:xfrm>
            <a:off x="103721" y="-88526"/>
            <a:ext cx="6670416" cy="646331"/>
          </a:xfrm>
          <a:prstGeom prst="rect">
            <a:avLst/>
          </a:prstGeom>
        </p:spPr>
        <p:txBody>
          <a:bodyPr wrap="none">
            <a:spAutoFit/>
          </a:bodyPr>
          <a:lstStyle/>
          <a:p>
            <a:r>
              <a:rPr lang="zh-CN" altLang="zh-CN" sz="3600" b="1" dirty="0">
                <a:solidFill>
                  <a:srgbClr val="FF0000"/>
                </a:solidFill>
                <a:latin typeface="+mn-ea"/>
                <a:cs typeface="+mj-cs"/>
              </a:rPr>
              <a:t>一、公有制的主体地位及其体现</a:t>
            </a:r>
            <a:endParaRPr lang="zh-CN" altLang="en-US" sz="3600" b="1" dirty="0">
              <a:solidFill>
                <a:srgbClr val="FF0000"/>
              </a:solidFill>
              <a:latin typeface="+mn-ea"/>
              <a:cs typeface="+mj-cs"/>
            </a:endParaRPr>
          </a:p>
        </p:txBody>
      </p:sp>
      <p:graphicFrame>
        <p:nvGraphicFramePr>
          <p:cNvPr id="6" name="图示 5">
            <a:extLst>
              <a:ext uri="{FF2B5EF4-FFF2-40B4-BE49-F238E27FC236}">
                <a16:creationId xmlns:a16="http://schemas.microsoft.com/office/drawing/2014/main" xmlns="" id="{5BFD3BD3-B8AE-4F0B-AB67-9FF9FBA03FBF}"/>
              </a:ext>
            </a:extLst>
          </p:cNvPr>
          <p:cNvGraphicFramePr/>
          <p:nvPr>
            <p:extLst>
              <p:ext uri="{D42A27DB-BD31-4B8C-83A1-F6EECF244321}">
                <p14:modId xmlns:p14="http://schemas.microsoft.com/office/powerpoint/2010/main" val="4131374021"/>
              </p:ext>
            </p:extLst>
          </p:nvPr>
        </p:nvGraphicFramePr>
        <p:xfrm>
          <a:off x="673220" y="2317731"/>
          <a:ext cx="6402698" cy="321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图片 7">
            <a:extLst>
              <a:ext uri="{FF2B5EF4-FFF2-40B4-BE49-F238E27FC236}">
                <a16:creationId xmlns:a16="http://schemas.microsoft.com/office/drawing/2014/main" xmlns="" id="{37B9CD64-2F10-4E04-A9D9-CB76B8FB673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62119" y="3646600"/>
            <a:ext cx="4829881" cy="3211400"/>
          </a:xfrm>
          <a:prstGeom prst="rect">
            <a:avLst/>
          </a:prstGeom>
        </p:spPr>
      </p:pic>
      <p:sp>
        <p:nvSpPr>
          <p:cNvPr id="9" name="矩形 8">
            <a:extLst>
              <a:ext uri="{FF2B5EF4-FFF2-40B4-BE49-F238E27FC236}">
                <a16:creationId xmlns:a16="http://schemas.microsoft.com/office/drawing/2014/main" xmlns="" id="{F57ED20F-B045-4A0C-ADC6-238794C7B309}"/>
              </a:ext>
            </a:extLst>
          </p:cNvPr>
          <p:cNvSpPr/>
          <p:nvPr/>
        </p:nvSpPr>
        <p:spPr>
          <a:xfrm>
            <a:off x="452646" y="877149"/>
            <a:ext cx="4801314" cy="646331"/>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zh-CN" altLang="zh-CN" sz="3600" b="1" dirty="0">
                <a:latin typeface="+mn-ea"/>
                <a:cs typeface="Times New Roman" panose="02020603050405020304" pitchFamily="18" charset="0"/>
              </a:rPr>
              <a:t>劳动和生产资料的</a:t>
            </a:r>
            <a:r>
              <a:rPr lang="zh-CN" altLang="en-US" sz="3600" b="1" dirty="0">
                <a:latin typeface="+mn-ea"/>
                <a:cs typeface="Times New Roman" panose="02020603050405020304" pitchFamily="18" charset="0"/>
              </a:rPr>
              <a:t>价值</a:t>
            </a:r>
            <a:endParaRPr lang="zh-CN" altLang="en-US" sz="3600" b="1" dirty="0">
              <a:latin typeface="+mn-ea"/>
            </a:endParaRPr>
          </a:p>
        </p:txBody>
      </p:sp>
    </p:spTree>
    <p:extLst>
      <p:ext uri="{BB962C8B-B14F-4D97-AF65-F5344CB8AC3E}">
        <p14:creationId xmlns:p14="http://schemas.microsoft.com/office/powerpoint/2010/main" val="2345714396"/>
      </p:ext>
    </p:extLst>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A6E28BC5-EAE5-4EE7-AD30-37D92ACFB047}"/>
              </a:ext>
            </a:extLst>
          </p:cNvPr>
          <p:cNvSpPr>
            <a:spLocks noGrp="1"/>
          </p:cNvSpPr>
          <p:nvPr>
            <p:ph idx="1"/>
          </p:nvPr>
        </p:nvSpPr>
        <p:spPr>
          <a:xfrm>
            <a:off x="452646" y="2231605"/>
            <a:ext cx="10972800" cy="1939930"/>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marL="0" indent="0">
              <a:lnSpc>
                <a:spcPct val="150000"/>
              </a:lnSpc>
              <a:buNone/>
            </a:pPr>
            <a:r>
              <a:rPr lang="en-US" altLang="zh-CN" sz="3600" b="1" dirty="0">
                <a:latin typeface="+mn-ea"/>
                <a:ea typeface="+mn-ea"/>
              </a:rPr>
              <a:t>    </a:t>
            </a:r>
            <a:r>
              <a:rPr lang="zh-CN" altLang="zh-CN" sz="3600" b="1" dirty="0">
                <a:latin typeface="+mn-ea"/>
                <a:ea typeface="+mn-ea"/>
              </a:rPr>
              <a:t>生产资料所有制在生产关系中</a:t>
            </a:r>
            <a:r>
              <a:rPr lang="zh-CN" altLang="zh-CN" sz="3600" b="1" dirty="0" smtClean="0">
                <a:latin typeface="+mn-ea"/>
                <a:ea typeface="+mn-ea"/>
              </a:rPr>
              <a:t>起</a:t>
            </a:r>
            <a:r>
              <a:rPr lang="zh-CN" altLang="en-US" sz="3600" b="1" dirty="0">
                <a:latin typeface="+mn-ea"/>
                <a:ea typeface="+mn-ea"/>
              </a:rPr>
              <a:t>着</a:t>
            </a:r>
            <a:r>
              <a:rPr lang="zh-CN" altLang="zh-CN" sz="3600" b="1" dirty="0" smtClean="0">
                <a:solidFill>
                  <a:srgbClr val="0000CC"/>
                </a:solidFill>
                <a:latin typeface="+mn-ea"/>
                <a:ea typeface="+mn-ea"/>
              </a:rPr>
              <a:t>决定</a:t>
            </a:r>
            <a:r>
              <a:rPr lang="zh-CN" altLang="zh-CN" sz="3600" b="1" dirty="0">
                <a:solidFill>
                  <a:srgbClr val="0000CC"/>
                </a:solidFill>
                <a:latin typeface="+mn-ea"/>
                <a:ea typeface="+mn-ea"/>
              </a:rPr>
              <a:t>作用</a:t>
            </a:r>
            <a:r>
              <a:rPr lang="zh-CN" altLang="zh-CN" sz="3600" b="1" dirty="0">
                <a:latin typeface="+mn-ea"/>
                <a:ea typeface="+mn-ea"/>
              </a:rPr>
              <a:t>，是生产关系的</a:t>
            </a:r>
            <a:r>
              <a:rPr lang="zh-CN" altLang="zh-CN" sz="3600" b="1" dirty="0">
                <a:solidFill>
                  <a:srgbClr val="0000CC"/>
                </a:solidFill>
                <a:latin typeface="+mn-ea"/>
                <a:ea typeface="+mn-ea"/>
              </a:rPr>
              <a:t>核心</a:t>
            </a:r>
            <a:r>
              <a:rPr lang="zh-CN" altLang="zh-CN" sz="3600" b="1" dirty="0">
                <a:latin typeface="+mn-ea"/>
                <a:ea typeface="+mn-ea"/>
              </a:rPr>
              <a:t>，是经济制度的</a:t>
            </a:r>
            <a:r>
              <a:rPr lang="zh-CN" altLang="zh-CN" sz="3600" b="1" dirty="0">
                <a:solidFill>
                  <a:srgbClr val="0000CC"/>
                </a:solidFill>
                <a:latin typeface="+mn-ea"/>
                <a:ea typeface="+mn-ea"/>
              </a:rPr>
              <a:t>基础</a:t>
            </a:r>
            <a:r>
              <a:rPr lang="zh-CN" altLang="zh-CN" sz="3600" b="1" dirty="0">
                <a:latin typeface="+mn-ea"/>
                <a:ea typeface="+mn-ea"/>
              </a:rPr>
              <a:t>。占支配地位的生产资料所有制决定着一个社会的基本性质和发展方向。</a:t>
            </a:r>
            <a:endParaRPr lang="zh-CN" altLang="en-US" sz="3600" b="1" dirty="0">
              <a:latin typeface="+mn-ea"/>
              <a:ea typeface="+mn-ea"/>
            </a:endParaRPr>
          </a:p>
        </p:txBody>
      </p:sp>
      <p:sp>
        <p:nvSpPr>
          <p:cNvPr id="4" name="矩形 3">
            <a:extLst>
              <a:ext uri="{FF2B5EF4-FFF2-40B4-BE49-F238E27FC236}">
                <a16:creationId xmlns:a16="http://schemas.microsoft.com/office/drawing/2014/main" xmlns="" id="{C7BF21E8-C4CA-4865-A2A6-07C296030C3B}"/>
              </a:ext>
            </a:extLst>
          </p:cNvPr>
          <p:cNvSpPr/>
          <p:nvPr/>
        </p:nvSpPr>
        <p:spPr>
          <a:xfrm>
            <a:off x="103721" y="-88526"/>
            <a:ext cx="6670416" cy="646331"/>
          </a:xfrm>
          <a:prstGeom prst="rect">
            <a:avLst/>
          </a:prstGeom>
        </p:spPr>
        <p:txBody>
          <a:bodyPr wrap="none">
            <a:spAutoFit/>
          </a:bodyPr>
          <a:lstStyle/>
          <a:p>
            <a:r>
              <a:rPr lang="zh-CN" altLang="zh-CN" sz="3600" b="1" dirty="0">
                <a:solidFill>
                  <a:srgbClr val="FF0000"/>
                </a:solidFill>
                <a:latin typeface="+mn-ea"/>
                <a:cs typeface="+mj-cs"/>
              </a:rPr>
              <a:t>一、公有制的主体地位及其体现</a:t>
            </a:r>
            <a:endParaRPr lang="zh-CN" altLang="en-US" sz="3600" b="1" dirty="0">
              <a:solidFill>
                <a:srgbClr val="FF0000"/>
              </a:solidFill>
              <a:latin typeface="+mn-ea"/>
              <a:cs typeface="+mj-cs"/>
            </a:endParaRPr>
          </a:p>
        </p:txBody>
      </p:sp>
      <p:sp>
        <p:nvSpPr>
          <p:cNvPr id="5" name="矩形 4">
            <a:extLst>
              <a:ext uri="{FF2B5EF4-FFF2-40B4-BE49-F238E27FC236}">
                <a16:creationId xmlns:a16="http://schemas.microsoft.com/office/drawing/2014/main" xmlns="" id="{1C064E88-A451-4F28-BC75-F6E1B9C08CEF}"/>
              </a:ext>
            </a:extLst>
          </p:cNvPr>
          <p:cNvSpPr/>
          <p:nvPr/>
        </p:nvSpPr>
        <p:spPr>
          <a:xfrm>
            <a:off x="452646" y="877149"/>
            <a:ext cx="4801314" cy="646331"/>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zh-CN" altLang="zh-CN" sz="3600" b="1" dirty="0">
                <a:latin typeface="+mn-ea"/>
                <a:cs typeface="Times New Roman" panose="02020603050405020304" pitchFamily="18" charset="0"/>
              </a:rPr>
              <a:t>劳动和生产资料的</a:t>
            </a:r>
            <a:r>
              <a:rPr lang="zh-CN" altLang="en-US" sz="3600" b="1" dirty="0">
                <a:latin typeface="+mn-ea"/>
                <a:cs typeface="Times New Roman" panose="02020603050405020304" pitchFamily="18" charset="0"/>
              </a:rPr>
              <a:t>价值</a:t>
            </a:r>
            <a:endParaRPr lang="zh-CN" altLang="en-US" sz="3600" b="1" dirty="0">
              <a:latin typeface="+mn-ea"/>
            </a:endParaRPr>
          </a:p>
        </p:txBody>
      </p:sp>
      <p:sp>
        <p:nvSpPr>
          <p:cNvPr id="6" name="矩形 5">
            <a:extLst>
              <a:ext uri="{FF2B5EF4-FFF2-40B4-BE49-F238E27FC236}">
                <a16:creationId xmlns:a16="http://schemas.microsoft.com/office/drawing/2014/main" xmlns="" id="{115E42F8-E04E-47FF-8A0E-BEC9BEEF98FA}"/>
              </a:ext>
            </a:extLst>
          </p:cNvPr>
          <p:cNvSpPr/>
          <p:nvPr/>
        </p:nvSpPr>
        <p:spPr>
          <a:xfrm>
            <a:off x="481413" y="4879660"/>
            <a:ext cx="10944033" cy="637675"/>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indent="276225" algn="just">
              <a:lnSpc>
                <a:spcPct val="150000"/>
              </a:lnSpc>
              <a:spcAft>
                <a:spcPts val="0"/>
              </a:spcAft>
            </a:pPr>
            <a:r>
              <a:rPr lang="zh-CN" altLang="zh-CN" sz="2800" b="1" kern="100" dirty="0">
                <a:latin typeface="+mn-ea"/>
                <a:cs typeface="Times New Roman" panose="02020603050405020304" pitchFamily="18" charset="0"/>
              </a:rPr>
              <a:t>那么，在我国，生产资料归谁所有呢？这对我国来说非常重要吗？</a:t>
            </a:r>
          </a:p>
        </p:txBody>
      </p:sp>
    </p:spTree>
    <p:extLst>
      <p:ext uri="{BB962C8B-B14F-4D97-AF65-F5344CB8AC3E}">
        <p14:creationId xmlns:p14="http://schemas.microsoft.com/office/powerpoint/2010/main" val="539495044"/>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720" y="1802331"/>
            <a:ext cx="10972800" cy="4525963"/>
          </a:xfrm>
        </p:spPr>
        <p:txBody>
          <a:bodyPr>
            <a:normAutofit/>
          </a:bodyPr>
          <a:lstStyle/>
          <a:p>
            <a:pPr marL="0" indent="720000">
              <a:lnSpc>
                <a:spcPct val="100000"/>
              </a:lnSpc>
              <a:spcBef>
                <a:spcPts val="0"/>
              </a:spcBef>
              <a:buNone/>
            </a:pPr>
            <a:r>
              <a:rPr lang="zh-CN" altLang="en-US" sz="2800" dirty="0">
                <a:latin typeface="+mn-ea"/>
                <a:ea typeface="+mn-ea"/>
              </a:rPr>
              <a:t>我国在社会主义初级阶段坚持公有制为主体、多种所有制经济共同发展的基本经济制度，这一基本经济制度是中国特色社会主义制度的重要支柱，也是社会主义市场经济体制的根基，体现了中国特色社会主义制度的优越性。</a:t>
            </a:r>
            <a:endParaRPr lang="en-US" altLang="zh-CN" sz="2800" dirty="0">
              <a:latin typeface="+mn-ea"/>
              <a:ea typeface="+mn-ea"/>
            </a:endParaRPr>
          </a:p>
          <a:p>
            <a:pPr marL="0" indent="720000">
              <a:lnSpc>
                <a:spcPct val="100000"/>
              </a:lnSpc>
              <a:spcBef>
                <a:spcPts val="0"/>
              </a:spcBef>
              <a:buNone/>
            </a:pPr>
            <a:r>
              <a:rPr lang="zh-CN" altLang="en-US" sz="2800" dirty="0">
                <a:latin typeface="+mn-ea"/>
                <a:ea typeface="+mn-ea"/>
              </a:rPr>
              <a:t>以公有制为主体是社会主义初级阶段经济制度的根本特征。</a:t>
            </a:r>
            <a:endParaRPr lang="en-US" altLang="zh-CN" sz="2800" dirty="0">
              <a:latin typeface="+mn-ea"/>
              <a:ea typeface="+mn-ea"/>
            </a:endParaRPr>
          </a:p>
          <a:p>
            <a:pPr marL="0" indent="720000">
              <a:lnSpc>
                <a:spcPct val="100000"/>
              </a:lnSpc>
              <a:spcBef>
                <a:spcPts val="0"/>
              </a:spcBef>
              <a:buNone/>
            </a:pPr>
            <a:r>
              <a:rPr lang="zh-CN" altLang="en-US" sz="2800" dirty="0">
                <a:latin typeface="+mn-ea"/>
                <a:ea typeface="+mn-ea"/>
              </a:rPr>
              <a:t>以公有制为主体是促进生产力发展的根本要求。</a:t>
            </a:r>
            <a:endParaRPr lang="en-US" altLang="zh-CN" sz="2800" dirty="0">
              <a:latin typeface="+mn-ea"/>
              <a:ea typeface="+mn-ea"/>
            </a:endParaRPr>
          </a:p>
          <a:p>
            <a:pPr marL="0" indent="720000">
              <a:lnSpc>
                <a:spcPct val="100000"/>
              </a:lnSpc>
              <a:spcBef>
                <a:spcPts val="0"/>
              </a:spcBef>
              <a:buNone/>
            </a:pPr>
            <a:r>
              <a:rPr lang="zh-CN" altLang="en-US" sz="2800" dirty="0">
                <a:latin typeface="+mn-ea"/>
                <a:ea typeface="+mn-ea"/>
              </a:rPr>
              <a:t>以公有制为主体是实现共同富裕的基本前提。</a:t>
            </a:r>
            <a:endParaRPr lang="en-US" altLang="zh-CN" sz="2800" dirty="0">
              <a:latin typeface="+mn-ea"/>
              <a:ea typeface="+mn-ea"/>
            </a:endParaRPr>
          </a:p>
          <a:p>
            <a:pPr marL="0" indent="0">
              <a:buNone/>
            </a:pPr>
            <a:endParaRPr lang="zh-CN" altLang="en-US" sz="2400" dirty="0">
              <a:latin typeface="+mn-ea"/>
              <a:ea typeface="+mn-ea"/>
            </a:endParaRPr>
          </a:p>
        </p:txBody>
      </p:sp>
      <p:sp>
        <p:nvSpPr>
          <p:cNvPr id="4" name="矩形 3">
            <a:extLst>
              <a:ext uri="{FF2B5EF4-FFF2-40B4-BE49-F238E27FC236}">
                <a16:creationId xmlns:a16="http://schemas.microsoft.com/office/drawing/2014/main" xmlns="" id="{1C064E88-A451-4F28-BC75-F6E1B9C08CEF}"/>
              </a:ext>
            </a:extLst>
          </p:cNvPr>
          <p:cNvSpPr/>
          <p:nvPr/>
        </p:nvSpPr>
        <p:spPr>
          <a:xfrm>
            <a:off x="828031" y="848273"/>
            <a:ext cx="2954655" cy="646331"/>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zh-CN" altLang="en-US" sz="3600" b="1" dirty="0">
                <a:latin typeface="+mn-ea"/>
              </a:rPr>
              <a:t>基本经济制度</a:t>
            </a:r>
          </a:p>
        </p:txBody>
      </p:sp>
    </p:spTree>
    <p:extLst>
      <p:ext uri="{BB962C8B-B14F-4D97-AF65-F5344CB8AC3E}">
        <p14:creationId xmlns:p14="http://schemas.microsoft.com/office/powerpoint/2010/main" val="2791908249"/>
      </p:ext>
    </p:extLst>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xmlns="" id="{7332AC71-0015-48C3-B53B-A2390D339B83}"/>
              </a:ext>
            </a:extLst>
          </p:cNvPr>
          <p:cNvSpPr/>
          <p:nvPr/>
        </p:nvSpPr>
        <p:spPr>
          <a:xfrm>
            <a:off x="103721" y="63874"/>
            <a:ext cx="6670416" cy="646331"/>
          </a:xfrm>
          <a:prstGeom prst="rect">
            <a:avLst/>
          </a:prstGeom>
        </p:spPr>
        <p:txBody>
          <a:bodyPr wrap="none">
            <a:spAutoFit/>
          </a:bodyPr>
          <a:lstStyle/>
          <a:p>
            <a:r>
              <a:rPr lang="zh-CN" altLang="zh-CN" sz="3600" b="1" dirty="0">
                <a:solidFill>
                  <a:srgbClr val="FF0000"/>
                </a:solidFill>
                <a:latin typeface="+mn-ea"/>
                <a:cs typeface="+mj-cs"/>
              </a:rPr>
              <a:t>一、公有制的主体地位及其体现</a:t>
            </a:r>
            <a:endParaRPr lang="zh-CN" altLang="en-US" sz="3600" b="1" dirty="0">
              <a:solidFill>
                <a:srgbClr val="FF0000"/>
              </a:solidFill>
              <a:latin typeface="+mn-ea"/>
              <a:cs typeface="+mj-cs"/>
            </a:endParaRPr>
          </a:p>
        </p:txBody>
      </p:sp>
      <p:grpSp>
        <p:nvGrpSpPr>
          <p:cNvPr id="8" name="组合 7">
            <a:extLst>
              <a:ext uri="{FF2B5EF4-FFF2-40B4-BE49-F238E27FC236}">
                <a16:creationId xmlns:a16="http://schemas.microsoft.com/office/drawing/2014/main" xmlns="" id="{6EACDEDB-9F71-4DED-85B3-4DABB90074F9}"/>
              </a:ext>
            </a:extLst>
          </p:cNvPr>
          <p:cNvGrpSpPr/>
          <p:nvPr/>
        </p:nvGrpSpPr>
        <p:grpSpPr>
          <a:xfrm>
            <a:off x="103721" y="1176423"/>
            <a:ext cx="8128000" cy="5418667"/>
            <a:chOff x="2710137" y="484213"/>
            <a:chExt cx="8128000" cy="5418667"/>
          </a:xfrm>
        </p:grpSpPr>
        <p:graphicFrame>
          <p:nvGraphicFramePr>
            <p:cNvPr id="6" name="图示 5">
              <a:extLst>
                <a:ext uri="{FF2B5EF4-FFF2-40B4-BE49-F238E27FC236}">
                  <a16:creationId xmlns:a16="http://schemas.microsoft.com/office/drawing/2014/main" xmlns="" id="{178BFDF5-B92E-4EAB-B6BE-AA1D675439FB}"/>
                </a:ext>
              </a:extLst>
            </p:cNvPr>
            <p:cNvGraphicFramePr/>
            <p:nvPr>
              <p:extLst>
                <p:ext uri="{D42A27DB-BD31-4B8C-83A1-F6EECF244321}">
                  <p14:modId xmlns:p14="http://schemas.microsoft.com/office/powerpoint/2010/main" val="364406632"/>
                </p:ext>
              </p:extLst>
            </p:nvPr>
          </p:nvGraphicFramePr>
          <p:xfrm>
            <a:off x="2710137" y="48421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本框 6">
              <a:extLst>
                <a:ext uri="{FF2B5EF4-FFF2-40B4-BE49-F238E27FC236}">
                  <a16:creationId xmlns:a16="http://schemas.microsoft.com/office/drawing/2014/main" xmlns="" id="{90779782-A54A-4C55-87D6-FB6BD8157CC2}"/>
                </a:ext>
              </a:extLst>
            </p:cNvPr>
            <p:cNvSpPr txBox="1"/>
            <p:nvPr/>
          </p:nvSpPr>
          <p:spPr>
            <a:xfrm>
              <a:off x="3431412" y="2470271"/>
              <a:ext cx="1925794" cy="1446550"/>
            </a:xfrm>
            <a:prstGeom prst="rect">
              <a:avLst/>
            </a:prstGeom>
            <a:noFill/>
          </p:spPr>
          <p:txBody>
            <a:bodyPr wrap="square" rtlCol="0">
              <a:spAutoFit/>
            </a:bodyPr>
            <a:lstStyle/>
            <a:p>
              <a:pPr algn="ctr"/>
              <a:r>
                <a:rPr lang="zh-CN" altLang="en-US" sz="4400" b="1" dirty="0">
                  <a:solidFill>
                    <a:srgbClr val="FFFF00"/>
                  </a:solidFill>
                  <a:latin typeface="+mn-ea"/>
                </a:rPr>
                <a:t>公有制</a:t>
              </a:r>
              <a:endParaRPr lang="en-US" altLang="zh-CN" sz="4400" b="1" dirty="0">
                <a:solidFill>
                  <a:srgbClr val="FFFF00"/>
                </a:solidFill>
                <a:latin typeface="+mn-ea"/>
              </a:endParaRPr>
            </a:p>
            <a:p>
              <a:pPr algn="ctr"/>
              <a:r>
                <a:rPr lang="zh-CN" altLang="en-US" sz="4400" b="1" dirty="0">
                  <a:solidFill>
                    <a:srgbClr val="FFFF00"/>
                  </a:solidFill>
                  <a:latin typeface="+mn-ea"/>
                </a:rPr>
                <a:t>经济</a:t>
              </a:r>
            </a:p>
          </p:txBody>
        </p:sp>
      </p:grpSp>
      <p:pic>
        <p:nvPicPr>
          <p:cNvPr id="10" name="图片 9">
            <a:extLst>
              <a:ext uri="{FF2B5EF4-FFF2-40B4-BE49-F238E27FC236}">
                <a16:creationId xmlns:a16="http://schemas.microsoft.com/office/drawing/2014/main" xmlns="" id="{97E6C7DE-44C4-4459-8DCF-E36DF13A388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28000" y="2217455"/>
            <a:ext cx="3960279" cy="2864602"/>
          </a:xfrm>
          <a:prstGeom prst="rect">
            <a:avLst/>
          </a:prstGeom>
        </p:spPr>
      </p:pic>
    </p:spTree>
    <p:extLst>
      <p:ext uri="{BB962C8B-B14F-4D97-AF65-F5344CB8AC3E}">
        <p14:creationId xmlns:p14="http://schemas.microsoft.com/office/powerpoint/2010/main" val="3556927431"/>
      </p:ext>
    </p:extLst>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DE87693E-A93B-412C-8ED1-A8ADC53ED539}"/>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latin typeface="+mn-ea"/>
            </a:endParaRPr>
          </a:p>
        </p:txBody>
      </p:sp>
      <p:sp>
        <p:nvSpPr>
          <p:cNvPr id="6" name="Rectangle 3">
            <a:extLst>
              <a:ext uri="{FF2B5EF4-FFF2-40B4-BE49-F238E27FC236}">
                <a16:creationId xmlns:a16="http://schemas.microsoft.com/office/drawing/2014/main" xmlns="" id="{F35505CF-A9CE-4E04-8212-89C4223B29E1}"/>
              </a:ext>
            </a:extLst>
          </p:cNvPr>
          <p:cNvSpPr>
            <a:spLocks noChangeArrowheads="1"/>
          </p:cNvSpPr>
          <p:nvPr/>
        </p:nvSpPr>
        <p:spPr bwMode="auto">
          <a:xfrm>
            <a:off x="769031" y="634252"/>
            <a:ext cx="63418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762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76225" algn="l" defTabSz="914400" rtl="0" eaLnBrk="0" fontAlgn="base" latinLnBrk="0" hangingPunct="0">
              <a:lnSpc>
                <a:spcPct val="100000"/>
              </a:lnSpc>
              <a:spcBef>
                <a:spcPct val="0"/>
              </a:spcBef>
              <a:spcAft>
                <a:spcPct val="0"/>
              </a:spcAft>
              <a:buClrTx/>
              <a:buSzTx/>
              <a:buFontTx/>
              <a:buNone/>
              <a:tabLst/>
            </a:pPr>
            <a:r>
              <a:rPr kumimoji="0" lang="zh-CN" altLang="zh-CN" sz="2400" b="1" i="0" u="none" strike="noStrike" cap="none" normalizeH="0" baseline="0" dirty="0">
                <a:ln>
                  <a:noFill/>
                </a:ln>
                <a:solidFill>
                  <a:schemeClr val="tx1"/>
                </a:solidFill>
                <a:effectLst/>
                <a:latin typeface="+mn-ea"/>
                <a:cs typeface="Times New Roman" panose="02020603050405020304" pitchFamily="18" charset="0"/>
              </a:rPr>
              <a:t>国有经济在重点行业和关键领域的比重表。</a:t>
            </a:r>
            <a:endParaRPr kumimoji="0" lang="zh-CN" altLang="zh-CN" b="1" i="0" u="none" strike="noStrike" cap="none" normalizeH="0" baseline="0" dirty="0">
              <a:ln>
                <a:noFill/>
              </a:ln>
              <a:solidFill>
                <a:schemeClr val="tx1"/>
              </a:solidFill>
              <a:effectLst/>
              <a:latin typeface="+mn-ea"/>
            </a:endParaRPr>
          </a:p>
        </p:txBody>
      </p:sp>
      <p:pic>
        <p:nvPicPr>
          <p:cNvPr id="7" name="图片 6">
            <a:extLst>
              <a:ext uri="{FF2B5EF4-FFF2-40B4-BE49-F238E27FC236}">
                <a16:creationId xmlns:a16="http://schemas.microsoft.com/office/drawing/2014/main" xmlns="" id="{5ED466A4-1C56-4737-AD74-6772FB1ACB7E}"/>
              </a:ext>
            </a:extLst>
          </p:cNvPr>
          <p:cNvPicPr>
            <a:picLocks noChangeAspect="1"/>
          </p:cNvPicPr>
          <p:nvPr/>
        </p:nvPicPr>
        <p:blipFill>
          <a:blip r:embed="rId2"/>
          <a:stretch>
            <a:fillRect/>
          </a:stretch>
        </p:blipFill>
        <p:spPr>
          <a:xfrm>
            <a:off x="1151893" y="1196522"/>
            <a:ext cx="8059151" cy="4204420"/>
          </a:xfrm>
          <a:prstGeom prst="rect">
            <a:avLst/>
          </a:prstGeom>
        </p:spPr>
      </p:pic>
      <p:sp>
        <p:nvSpPr>
          <p:cNvPr id="9" name="矩形 8">
            <a:extLst>
              <a:ext uri="{FF2B5EF4-FFF2-40B4-BE49-F238E27FC236}">
                <a16:creationId xmlns:a16="http://schemas.microsoft.com/office/drawing/2014/main" xmlns="" id="{EBF91934-6AB9-4AEB-B9EA-399EDD3C0B22}"/>
              </a:ext>
            </a:extLst>
          </p:cNvPr>
          <p:cNvSpPr/>
          <p:nvPr/>
        </p:nvSpPr>
        <p:spPr>
          <a:xfrm>
            <a:off x="103721" y="-88526"/>
            <a:ext cx="6670416" cy="646331"/>
          </a:xfrm>
          <a:prstGeom prst="rect">
            <a:avLst/>
          </a:prstGeom>
        </p:spPr>
        <p:txBody>
          <a:bodyPr wrap="none">
            <a:spAutoFit/>
          </a:bodyPr>
          <a:lstStyle/>
          <a:p>
            <a:r>
              <a:rPr lang="zh-CN" altLang="zh-CN" sz="3600" b="1" dirty="0">
                <a:solidFill>
                  <a:srgbClr val="FF0000"/>
                </a:solidFill>
                <a:latin typeface="+mn-ea"/>
                <a:cs typeface="+mj-cs"/>
              </a:rPr>
              <a:t>一、公有制的主体地位及其体现</a:t>
            </a:r>
            <a:endParaRPr lang="zh-CN" altLang="en-US" sz="3600" b="1" dirty="0">
              <a:solidFill>
                <a:srgbClr val="FF0000"/>
              </a:solidFill>
              <a:latin typeface="+mn-ea"/>
              <a:cs typeface="+mj-cs"/>
            </a:endParaRPr>
          </a:p>
        </p:txBody>
      </p:sp>
      <p:sp>
        <p:nvSpPr>
          <p:cNvPr id="10" name="矩形 9">
            <a:extLst>
              <a:ext uri="{FF2B5EF4-FFF2-40B4-BE49-F238E27FC236}">
                <a16:creationId xmlns:a16="http://schemas.microsoft.com/office/drawing/2014/main" xmlns="" id="{51AD68BD-CD75-4074-A374-6B8E7DA11E98}"/>
              </a:ext>
            </a:extLst>
          </p:cNvPr>
          <p:cNvSpPr/>
          <p:nvPr/>
        </p:nvSpPr>
        <p:spPr>
          <a:xfrm>
            <a:off x="1151893" y="5642758"/>
            <a:ext cx="10286574" cy="9541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eaLnBrk="0" fontAlgn="base" hangingPunct="0">
              <a:spcBef>
                <a:spcPct val="0"/>
              </a:spcBef>
              <a:spcAft>
                <a:spcPct val="0"/>
              </a:spcAft>
            </a:pPr>
            <a:r>
              <a:rPr lang="zh-CN" altLang="en-US" sz="2800" b="1" dirty="0">
                <a:latin typeface="+mn-ea"/>
                <a:cs typeface="Times New Roman" panose="02020603050405020304" pitchFamily="18" charset="0"/>
              </a:rPr>
              <a:t>    你还知道我国哪些行业由国有经济控制？结合材料，谈谈你对国有经济的认识。</a:t>
            </a:r>
            <a:endParaRPr lang="zh-CN" altLang="en-US" sz="5400" b="1" dirty="0">
              <a:latin typeface="+mn-ea"/>
            </a:endParaRPr>
          </a:p>
        </p:txBody>
      </p:sp>
    </p:spTree>
    <p:extLst>
      <p:ext uri="{BB962C8B-B14F-4D97-AF65-F5344CB8AC3E}">
        <p14:creationId xmlns:p14="http://schemas.microsoft.com/office/powerpoint/2010/main" val="632683837"/>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xmlns="" id="{73BB37E6-294D-4505-BC29-1EAF04CA9E13}"/>
              </a:ext>
            </a:extLst>
          </p:cNvPr>
          <p:cNvSpPr/>
          <p:nvPr/>
        </p:nvSpPr>
        <p:spPr>
          <a:xfrm>
            <a:off x="4000604" y="882609"/>
            <a:ext cx="3135135" cy="715581"/>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just">
              <a:lnSpc>
                <a:spcPct val="150000"/>
              </a:lnSpc>
              <a:spcAft>
                <a:spcPts val="0"/>
              </a:spcAft>
            </a:pPr>
            <a:r>
              <a:rPr lang="zh-CN" altLang="zh-CN" sz="3200" b="1" kern="100" dirty="0">
                <a:latin typeface="+mn-ea"/>
                <a:cs typeface="Times New Roman" panose="02020603050405020304" pitchFamily="18" charset="0"/>
              </a:rPr>
              <a:t>（一）国有经济</a:t>
            </a:r>
          </a:p>
        </p:txBody>
      </p:sp>
      <p:sp>
        <p:nvSpPr>
          <p:cNvPr id="5" name="矩形 4">
            <a:extLst>
              <a:ext uri="{FF2B5EF4-FFF2-40B4-BE49-F238E27FC236}">
                <a16:creationId xmlns:a16="http://schemas.microsoft.com/office/drawing/2014/main" xmlns="" id="{5212CD35-1DF3-4EFF-BDE3-F2A6B6974FAF}"/>
              </a:ext>
            </a:extLst>
          </p:cNvPr>
          <p:cNvSpPr/>
          <p:nvPr/>
        </p:nvSpPr>
        <p:spPr>
          <a:xfrm>
            <a:off x="103721" y="-88526"/>
            <a:ext cx="6670416" cy="646331"/>
          </a:xfrm>
          <a:prstGeom prst="rect">
            <a:avLst/>
          </a:prstGeom>
        </p:spPr>
        <p:txBody>
          <a:bodyPr wrap="none">
            <a:spAutoFit/>
          </a:bodyPr>
          <a:lstStyle/>
          <a:p>
            <a:r>
              <a:rPr lang="zh-CN" altLang="zh-CN" sz="3600" b="1" dirty="0">
                <a:solidFill>
                  <a:srgbClr val="FF0000"/>
                </a:solidFill>
                <a:latin typeface="+mn-ea"/>
                <a:cs typeface="+mj-cs"/>
              </a:rPr>
              <a:t>一、公有制的主体地位及其体现</a:t>
            </a:r>
            <a:endParaRPr lang="zh-CN" altLang="en-US" sz="3600" b="1" dirty="0">
              <a:solidFill>
                <a:srgbClr val="FF0000"/>
              </a:solidFill>
              <a:latin typeface="+mn-ea"/>
              <a:cs typeface="+mj-cs"/>
            </a:endParaRPr>
          </a:p>
        </p:txBody>
      </p:sp>
      <p:graphicFrame>
        <p:nvGraphicFramePr>
          <p:cNvPr id="6" name="图示 5">
            <a:extLst>
              <a:ext uri="{FF2B5EF4-FFF2-40B4-BE49-F238E27FC236}">
                <a16:creationId xmlns:a16="http://schemas.microsoft.com/office/drawing/2014/main" xmlns="" id="{55EF04AA-0B7A-4DC6-A334-A32502D5E4E5}"/>
              </a:ext>
            </a:extLst>
          </p:cNvPr>
          <p:cNvGraphicFramePr/>
          <p:nvPr>
            <p:extLst>
              <p:ext uri="{D42A27DB-BD31-4B8C-83A1-F6EECF244321}">
                <p14:modId xmlns:p14="http://schemas.microsoft.com/office/powerpoint/2010/main" val="14554869"/>
              </p:ext>
            </p:extLst>
          </p:nvPr>
        </p:nvGraphicFramePr>
        <p:xfrm>
          <a:off x="-677253" y="2168872"/>
          <a:ext cx="7163275" cy="45080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a:extLst>
              <a:ext uri="{FF2B5EF4-FFF2-40B4-BE49-F238E27FC236}">
                <a16:creationId xmlns:a16="http://schemas.microsoft.com/office/drawing/2014/main" xmlns="" id="{7AC20FED-950F-422F-A067-F4C2F49D494A}"/>
              </a:ext>
            </a:extLst>
          </p:cNvPr>
          <p:cNvSpPr/>
          <p:nvPr/>
        </p:nvSpPr>
        <p:spPr>
          <a:xfrm>
            <a:off x="5843425" y="2567874"/>
            <a:ext cx="6096000" cy="3970318"/>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just">
              <a:lnSpc>
                <a:spcPct val="150000"/>
              </a:lnSpc>
              <a:spcAft>
                <a:spcPts val="0"/>
              </a:spcAft>
            </a:pPr>
            <a:r>
              <a:rPr lang="en-US" altLang="zh-CN" sz="2800" b="1" kern="100" dirty="0">
                <a:latin typeface="+mn-ea"/>
                <a:cs typeface="Times New Roman" panose="02020603050405020304" pitchFamily="18" charset="0"/>
              </a:rPr>
              <a:t>    </a:t>
            </a:r>
            <a:r>
              <a:rPr lang="zh-CN" altLang="zh-CN" sz="2800" b="1" kern="100" dirty="0">
                <a:latin typeface="+mn-ea"/>
                <a:cs typeface="Times New Roman" panose="02020603050405020304" pitchFamily="18" charset="0"/>
              </a:rPr>
              <a:t>国有企业的地位和作用：国有企业是国有经济最主要的实现形式，是中国特色社会主义的重要物质基础和政治基础，是推进国家现代化、保障人民共同利益的重要</a:t>
            </a:r>
            <a:r>
              <a:rPr lang="zh-CN" altLang="zh-CN" sz="2800" b="1" kern="100" dirty="0" smtClean="0">
                <a:latin typeface="+mn-ea"/>
                <a:cs typeface="Times New Roman" panose="02020603050405020304" pitchFamily="18" charset="0"/>
              </a:rPr>
              <a:t>力量</a:t>
            </a:r>
            <a:r>
              <a:rPr lang="zh-CN" altLang="en-US" sz="2800" b="1" kern="100" dirty="0" smtClean="0">
                <a:latin typeface="+mn-ea"/>
                <a:cs typeface="Times New Roman" panose="02020603050405020304" pitchFamily="18" charset="0"/>
              </a:rPr>
              <a:t>，</a:t>
            </a:r>
            <a:r>
              <a:rPr lang="zh-CN" altLang="zh-CN" sz="2800" b="1" kern="100" dirty="0" smtClean="0">
                <a:latin typeface="+mn-ea"/>
                <a:cs typeface="Times New Roman" panose="02020603050405020304" pitchFamily="18" charset="0"/>
              </a:rPr>
              <a:t>是</a:t>
            </a:r>
            <a:r>
              <a:rPr lang="zh-CN" altLang="zh-CN" sz="2800" b="1" kern="100" dirty="0">
                <a:latin typeface="+mn-ea"/>
                <a:cs typeface="Times New Roman" panose="02020603050405020304" pitchFamily="18" charset="0"/>
              </a:rPr>
              <a:t>我们党执政兴国的重要支柱和依靠力量。</a:t>
            </a:r>
          </a:p>
        </p:txBody>
      </p:sp>
    </p:spTree>
    <p:extLst>
      <p:ext uri="{BB962C8B-B14F-4D97-AF65-F5344CB8AC3E}">
        <p14:creationId xmlns:p14="http://schemas.microsoft.com/office/powerpoint/2010/main" val="397489294"/>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xmlns="" id="{89D81144-45E8-4592-ACB2-3C7DD2B18B99}"/>
              </a:ext>
            </a:extLst>
          </p:cNvPr>
          <p:cNvSpPr/>
          <p:nvPr/>
        </p:nvSpPr>
        <p:spPr>
          <a:xfrm>
            <a:off x="103721" y="-88526"/>
            <a:ext cx="6207148" cy="646331"/>
          </a:xfrm>
          <a:prstGeom prst="rect">
            <a:avLst/>
          </a:prstGeom>
        </p:spPr>
        <p:txBody>
          <a:bodyPr wrap="none">
            <a:spAutoFit/>
          </a:bodyPr>
          <a:lstStyle/>
          <a:p>
            <a:r>
              <a:rPr lang="zh-CN" altLang="zh-CN" sz="3600" b="1" dirty="0">
                <a:solidFill>
                  <a:srgbClr val="FF0000"/>
                </a:solidFill>
                <a:latin typeface="+mn-ea"/>
                <a:cs typeface="+mj-cs"/>
              </a:rPr>
              <a:t>二、多种所有制经济共同发展</a:t>
            </a:r>
          </a:p>
        </p:txBody>
      </p:sp>
      <p:sp>
        <p:nvSpPr>
          <p:cNvPr id="5" name="矩形 4">
            <a:extLst>
              <a:ext uri="{FF2B5EF4-FFF2-40B4-BE49-F238E27FC236}">
                <a16:creationId xmlns:a16="http://schemas.microsoft.com/office/drawing/2014/main" xmlns="" id="{698672CD-44FE-4E8D-A581-D749038D823D}"/>
              </a:ext>
            </a:extLst>
          </p:cNvPr>
          <p:cNvSpPr/>
          <p:nvPr/>
        </p:nvSpPr>
        <p:spPr>
          <a:xfrm>
            <a:off x="307706" y="968955"/>
            <a:ext cx="11444027" cy="1077218"/>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en-US" altLang="zh-CN" sz="3200" b="1" dirty="0">
                <a:latin typeface="+mn-ea"/>
                <a:cs typeface="Times New Roman" panose="02020603050405020304" pitchFamily="18" charset="0"/>
              </a:rPr>
              <a:t>    </a:t>
            </a:r>
            <a:r>
              <a:rPr lang="zh-CN" altLang="zh-CN" sz="3200" b="1" dirty="0">
                <a:latin typeface="+mn-ea"/>
                <a:cs typeface="Times New Roman" panose="02020603050405020304" pitchFamily="18" charset="0"/>
              </a:rPr>
              <a:t>大家如果</a:t>
            </a:r>
            <a:r>
              <a:rPr lang="zh-CN" altLang="zh-CN" sz="3200" b="1" dirty="0" smtClean="0">
                <a:latin typeface="+mn-ea"/>
                <a:cs typeface="Times New Roman" panose="02020603050405020304" pitchFamily="18" charset="0"/>
              </a:rPr>
              <a:t>想</a:t>
            </a:r>
            <a:r>
              <a:rPr lang="zh-CN" altLang="en-US" sz="3200" b="1" dirty="0" smtClean="0">
                <a:latin typeface="+mn-ea"/>
                <a:cs typeface="Times New Roman" panose="02020603050405020304" pitchFamily="18" charset="0"/>
              </a:rPr>
              <a:t>买大米</a:t>
            </a:r>
            <a:r>
              <a:rPr lang="zh-CN" altLang="zh-CN" sz="3200" b="1" dirty="0" smtClean="0">
                <a:latin typeface="+mn-ea"/>
                <a:cs typeface="Times New Roman" panose="02020603050405020304" pitchFamily="18" charset="0"/>
              </a:rPr>
              <a:t>，</a:t>
            </a:r>
            <a:r>
              <a:rPr lang="zh-CN" altLang="zh-CN" sz="3200" b="1" dirty="0">
                <a:latin typeface="+mn-ea"/>
                <a:cs typeface="Times New Roman" panose="02020603050405020304" pitchFamily="18" charset="0"/>
              </a:rPr>
              <a:t>可以在什么地方买到？这些都是公有制经济吗？如果不是，那属于什么类型的经济？</a:t>
            </a:r>
            <a:endParaRPr lang="zh-CN" altLang="en-US" sz="3200" b="1" dirty="0">
              <a:latin typeface="+mn-ea"/>
              <a:cs typeface="Times New Roman" panose="02020603050405020304" pitchFamily="18" charset="0"/>
            </a:endParaRPr>
          </a:p>
        </p:txBody>
      </p:sp>
      <p:pic>
        <p:nvPicPr>
          <p:cNvPr id="7" name="图片 6">
            <a:extLst>
              <a:ext uri="{FF2B5EF4-FFF2-40B4-BE49-F238E27FC236}">
                <a16:creationId xmlns:a16="http://schemas.microsoft.com/office/drawing/2014/main" xmlns="" id="{42ADA45B-42D7-4024-B8CB-6E719C0CED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6150" y="4116530"/>
            <a:ext cx="3757078" cy="2504719"/>
          </a:xfrm>
          <a:prstGeom prst="rect">
            <a:avLst/>
          </a:prstGeom>
        </p:spPr>
      </p:pic>
      <p:pic>
        <p:nvPicPr>
          <p:cNvPr id="9" name="图片 8">
            <a:extLst>
              <a:ext uri="{FF2B5EF4-FFF2-40B4-BE49-F238E27FC236}">
                <a16:creationId xmlns:a16="http://schemas.microsoft.com/office/drawing/2014/main" xmlns="" id="{C451DF91-73EF-4FB8-865B-3E24A9590815}"/>
              </a:ext>
            </a:extLst>
          </p:cNvPr>
          <p:cNvPicPr>
            <a:picLocks noChangeAspect="1"/>
          </p:cNvPicPr>
          <p:nvPr/>
        </p:nvPicPr>
        <p:blipFill rotWithShape="1">
          <a:blip r:embed="rId4">
            <a:extLst>
              <a:ext uri="{28A0092B-C50C-407E-A947-70E740481C1C}">
                <a14:useLocalDpi xmlns:a14="http://schemas.microsoft.com/office/drawing/2010/main" val="0"/>
              </a:ext>
            </a:extLst>
          </a:blip>
          <a:srcRect l="23638" t="38888" r="27713" b="18458"/>
          <a:stretch/>
        </p:blipFill>
        <p:spPr>
          <a:xfrm>
            <a:off x="5823517" y="4116529"/>
            <a:ext cx="3967664" cy="2504719"/>
          </a:xfrm>
          <a:prstGeom prst="rect">
            <a:avLst/>
          </a:prstGeom>
        </p:spPr>
      </p:pic>
      <p:sp>
        <p:nvSpPr>
          <p:cNvPr id="12" name="矩形 11">
            <a:extLst>
              <a:ext uri="{FF2B5EF4-FFF2-40B4-BE49-F238E27FC236}">
                <a16:creationId xmlns:a16="http://schemas.microsoft.com/office/drawing/2014/main" xmlns="" id="{23F0BC3E-AB05-48B0-8CA4-8553452FF5F9}"/>
              </a:ext>
            </a:extLst>
          </p:cNvPr>
          <p:cNvSpPr/>
          <p:nvPr/>
        </p:nvSpPr>
        <p:spPr>
          <a:xfrm>
            <a:off x="2160949" y="2716386"/>
            <a:ext cx="2967479" cy="923330"/>
          </a:xfrm>
          <a:prstGeom prst="rect">
            <a:avLst/>
          </a:prstGeom>
        </p:spPr>
        <p:style>
          <a:lnRef idx="0">
            <a:schemeClr val="accent5"/>
          </a:lnRef>
          <a:fillRef idx="3">
            <a:schemeClr val="accent5"/>
          </a:fillRef>
          <a:effectRef idx="3">
            <a:schemeClr val="accent5"/>
          </a:effectRef>
          <a:fontRef idx="minor">
            <a:schemeClr val="lt1"/>
          </a:fontRef>
        </p:style>
        <p:txBody>
          <a:bodyPr wrap="none" lIns="91440" tIns="45720" rIns="91440" bIns="45720">
            <a:spAutoFit/>
          </a:bodyPr>
          <a:lstStyle/>
          <a:p>
            <a:pPr algn="ctr"/>
            <a:r>
              <a:rPr lang="zh-CN" alt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mn-ea"/>
              </a:rPr>
              <a:t>大型超市</a:t>
            </a:r>
          </a:p>
        </p:txBody>
      </p:sp>
      <p:sp>
        <p:nvSpPr>
          <p:cNvPr id="14" name="矩形 13">
            <a:extLst>
              <a:ext uri="{FF2B5EF4-FFF2-40B4-BE49-F238E27FC236}">
                <a16:creationId xmlns:a16="http://schemas.microsoft.com/office/drawing/2014/main" xmlns="" id="{1007DF07-BFD7-475F-966B-C1AC73B8D308}"/>
              </a:ext>
            </a:extLst>
          </p:cNvPr>
          <p:cNvSpPr/>
          <p:nvPr/>
        </p:nvSpPr>
        <p:spPr>
          <a:xfrm>
            <a:off x="5975758" y="2741471"/>
            <a:ext cx="3663182" cy="923330"/>
          </a:xfrm>
          <a:prstGeom prst="rect">
            <a:avLst/>
          </a:prstGeom>
        </p:spPr>
        <p:style>
          <a:lnRef idx="1">
            <a:schemeClr val="accent2"/>
          </a:lnRef>
          <a:fillRef idx="2">
            <a:schemeClr val="accent2"/>
          </a:fillRef>
          <a:effectRef idx="1">
            <a:schemeClr val="accent2"/>
          </a:effectRef>
          <a:fontRef idx="minor">
            <a:schemeClr val="dk1"/>
          </a:fontRef>
        </p:style>
        <p:txBody>
          <a:bodyPr wrap="none" lIns="91440" tIns="45720" rIns="91440" bIns="45720">
            <a:spAutoFit/>
          </a:bodyPr>
          <a:lstStyle/>
          <a:p>
            <a:pPr algn="ctr"/>
            <a:r>
              <a:rPr lang="zh-CN" alt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mn-ea"/>
              </a:rPr>
              <a:t>小区小卖部</a:t>
            </a:r>
          </a:p>
        </p:txBody>
      </p:sp>
    </p:spTree>
    <p:extLst>
      <p:ext uri="{BB962C8B-B14F-4D97-AF65-F5344CB8AC3E}">
        <p14:creationId xmlns:p14="http://schemas.microsoft.com/office/powerpoint/2010/main" val="2745895236"/>
      </p:ext>
    </p:extLst>
  </p:cSld>
  <p:clrMapOvr>
    <a:masterClrMapping/>
  </p:clrMapOvr>
  <p:transition>
    <p:checker dir="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毕业活动策划"/>
  <p:tag name="KSO_WM_DOC_GUID" val="{42bd8650-b790-4050-be52-eb8cba04ccd4}"/>
</p:tagLst>
</file>

<file path=ppt/theme/theme1.xml><?xml version="1.0" encoding="utf-8"?>
<a:theme xmlns:a="http://schemas.openxmlformats.org/drawingml/2006/main" name="政治">
  <a:themeElements>
    <a:clrScheme name="Office">
      <a:dk1>
        <a:sysClr val="windowText" lastClr="000000"/>
      </a:dk1>
      <a:lt1>
        <a:sysClr val="window" lastClr="CCE8C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政治" id="{73880E6A-A8E6-4871-B23B-528D9700EAC7}" vid="{8A64B929-0292-465B-9954-2B3E2E1972DC}"/>
    </a:ext>
  </a:ext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9775</TotalTime>
  <Words>949</Words>
  <Application>Microsoft Office PowerPoint</Application>
  <PresentationFormat>宽屏</PresentationFormat>
  <Paragraphs>76</Paragraphs>
  <Slides>14</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等线</vt:lpstr>
      <vt:lpstr>楷体</vt:lpstr>
      <vt:lpstr>宋体</vt:lpstr>
      <vt:lpstr>Arial</vt:lpstr>
      <vt:lpstr>Calibri</vt:lpstr>
      <vt:lpstr>Calibri Light</vt:lpstr>
      <vt:lpstr>Cordia New</vt:lpstr>
      <vt:lpstr>Times New Roman</vt:lpstr>
      <vt:lpstr>政治</vt:lpstr>
      <vt:lpstr>公有制为主体  多种所有制经济共同发展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   谢</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2019-01-12T04:39:00Z</dcterms:created>
  <dcterms:modified xsi:type="dcterms:W3CDTF">2019-10-24T06:05:28Z</dcterms:modified>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KSOProductBuildVer">
    <vt:lpwstr>2052-11.1.0.8527</vt:lpwstr>
  </prop:property>
  <prop:property fmtid="{D5CDD505-2E9C-101B-9397-08002B2CF9AE}" pid="3" name="company">
    <vt:lpwstr>100111021000101210101002100010021010010210000012100011121001111210011102</vt:lpwstr>
  </prop:property>
</prop:Properties>
</file>