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90" r:id="rId4"/>
    <p:sldId id="289" r:id="rId5"/>
    <p:sldId id="288" r:id="rId6"/>
    <p:sldId id="287" r:id="rId7"/>
    <p:sldId id="292" r:id="rId8"/>
    <p:sldId id="293" r:id="rId9"/>
    <p:sldId id="294" r:id="rId10"/>
    <p:sldId id="297" r:id="rId11"/>
    <p:sldId id="296" r:id="rId12"/>
    <p:sldId id="295" r:id="rId13"/>
    <p:sldId id="35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1F"/>
    <a:srgbClr val="FC2C22"/>
    <a:srgbClr val="FFFFFF"/>
    <a:srgbClr val="0B9796"/>
    <a:srgbClr val="3C8A97"/>
    <a:srgbClr val="59B96F"/>
    <a:srgbClr val="44B36E"/>
    <a:srgbClr val="0FB746"/>
    <a:srgbClr val="48A088"/>
    <a:srgbClr val="399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>
            <a:extLst>
              <a:ext uri="{FF2B5EF4-FFF2-40B4-BE49-F238E27FC236}">
                <a16:creationId xmlns:a16="http://schemas.microsoft.com/office/drawing/2014/main" id="{45536AD2-575C-4E94-9DB8-7B2475D0DA9B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/>
      </p:sp>
      <p:sp>
        <p:nvSpPr>
          <p:cNvPr id="33794" name="文本占位符 2">
            <a:extLst>
              <a:ext uri="{FF2B5EF4-FFF2-40B4-BE49-F238E27FC236}">
                <a16:creationId xmlns:a16="http://schemas.microsoft.com/office/drawing/2014/main" id="{C43EC0EE-8653-4751-BE8C-0CEC025398F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854199"/>
            <a:ext cx="6858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2020/9/28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28650" y="2187443"/>
            <a:ext cx="78867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2159000"/>
            <a:ext cx="428625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3733201"/>
            <a:ext cx="428625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713673"/>
            <a:ext cx="3511241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713673"/>
            <a:ext cx="428391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2313873"/>
            <a:ext cx="3511241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2020/9/28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365125"/>
            <a:ext cx="68167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7084832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2020/9/28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8" Type="http://schemas.openxmlformats.org/officeDocument/2006/relationships/image" Target="../media/image10.jpe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tags" Target="../tags/tag13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tags" Target="../tags/tag15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notesSlide" Target="../notesSlides/notesSlide12.xml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332105" y="267970"/>
            <a:ext cx="8590280" cy="5699760"/>
            <a:chOff x="523" y="422"/>
            <a:chExt cx="13528" cy="897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23" y="1740"/>
              <a:ext cx="13528" cy="14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237" y="1346"/>
              <a:ext cx="9603" cy="14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1078" y="885"/>
              <a:ext cx="0" cy="5254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515" y="422"/>
              <a:ext cx="0" cy="8976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6142355" y="4540250"/>
            <a:ext cx="2706370" cy="1936750"/>
            <a:chOff x="9673" y="7150"/>
            <a:chExt cx="4262" cy="305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11863" y="9398"/>
              <a:ext cx="2072" cy="0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9673" y="9734"/>
              <a:ext cx="3576" cy="10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13453" y="7150"/>
              <a:ext cx="30" cy="3051"/>
            </a:xfrm>
            <a:prstGeom prst="line">
              <a:avLst/>
            </a:prstGeom>
            <a:ln w="101600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1335405" y="2346325"/>
            <a:ext cx="6583680" cy="23069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1.4.1</a:t>
            </a:r>
            <a:r>
              <a:rPr lang="zh-CN" altLang="en-US" sz="7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有理数的</a:t>
            </a:r>
          </a:p>
          <a:p>
            <a:pPr algn="ctr"/>
            <a:r>
              <a:rPr lang="zh-CN" altLang="en-US" sz="7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乘法法则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77" name="Text Box 2"/>
          <p:cNvSpPr txBox="1"/>
          <p:nvPr/>
        </p:nvSpPr>
        <p:spPr>
          <a:xfrm>
            <a:off x="609600" y="1196975"/>
            <a:ext cx="8067675" cy="1798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说出下列各数的倒数：</a:t>
            </a:r>
          </a:p>
          <a:p>
            <a:pPr>
              <a:lnSpc>
                <a:spcPct val="20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１，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１，   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，５，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５，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0.75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2398713" y="2076450"/>
          <a:ext cx="3016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r:id="rId5" imgW="142240" imgH="400685" progId="Equation.DSMT4">
                  <p:embed/>
                </p:oleObj>
              </mc:Choice>
              <mc:Fallback>
                <p:oleObj r:id="rId5" imgW="142240" imgH="400685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8713" y="2076450"/>
                        <a:ext cx="301625" cy="847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3386138" y="2078038"/>
          <a:ext cx="3254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r:id="rId7" imgW="142240" imgH="400685" progId="Equation.DSMT4">
                  <p:embed/>
                </p:oleObj>
              </mc:Choice>
              <mc:Fallback>
                <p:oleObj r:id="rId7" imgW="142240" imgH="400685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6138" y="2078038"/>
                        <a:ext cx="325437" cy="920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3" name="Text Box 5"/>
          <p:cNvSpPr txBox="1"/>
          <p:nvPr/>
        </p:nvSpPr>
        <p:spPr>
          <a:xfrm>
            <a:off x="723900" y="3105150"/>
            <a:ext cx="458788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854" name="Text Box 6"/>
          <p:cNvSpPr txBox="1"/>
          <p:nvPr/>
        </p:nvSpPr>
        <p:spPr>
          <a:xfrm>
            <a:off x="1196975" y="3105150"/>
            <a:ext cx="10445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１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206855" name="Text Box 7"/>
          <p:cNvSpPr txBox="1"/>
          <p:nvPr/>
        </p:nvSpPr>
        <p:spPr>
          <a:xfrm>
            <a:off x="2295525" y="3105150"/>
            <a:ext cx="9556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06856" name="Text Box 8"/>
          <p:cNvSpPr txBox="1"/>
          <p:nvPr/>
        </p:nvSpPr>
        <p:spPr>
          <a:xfrm>
            <a:off x="3187700" y="3135313"/>
            <a:ext cx="8143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4106863" y="2779713"/>
          <a:ext cx="4889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r:id="rId8" imgW="191135" imgH="394970" progId="Equation.3">
                  <p:embed/>
                </p:oleObj>
              </mc:Choice>
              <mc:Fallback>
                <p:oleObj r:id="rId8" imgW="191135" imgH="39497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06863" y="2779713"/>
                        <a:ext cx="488950" cy="1004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9" name="Object 11"/>
          <p:cNvGraphicFramePr>
            <a:graphicFrameLocks noChangeAspect="1"/>
          </p:cNvGraphicFramePr>
          <p:nvPr/>
        </p:nvGraphicFramePr>
        <p:xfrm>
          <a:off x="4768850" y="2809875"/>
          <a:ext cx="609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r:id="rId10" imgW="254635" imgH="394970" progId="Equation.3">
                  <p:embed/>
                </p:oleObj>
              </mc:Choice>
              <mc:Fallback>
                <p:oleObj r:id="rId10" imgW="254635" imgH="39497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68850" y="2809875"/>
                        <a:ext cx="609600" cy="946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2"/>
          <p:cNvGraphicFramePr>
            <a:graphicFrameLocks noChangeAspect="1"/>
          </p:cNvGraphicFramePr>
          <p:nvPr/>
        </p:nvGraphicFramePr>
        <p:xfrm>
          <a:off x="6970713" y="2222500"/>
          <a:ext cx="5334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r:id="rId12" imgW="231775" imgH="398780" progId="Equation.3">
                  <p:embed/>
                </p:oleObj>
              </mc:Choice>
              <mc:Fallback>
                <p:oleObj r:id="rId12" imgW="231775" imgH="39878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70713" y="2222500"/>
                        <a:ext cx="533400" cy="91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61" name="Object 13"/>
          <p:cNvGraphicFramePr>
            <a:graphicFrameLocks noChangeAspect="1"/>
          </p:cNvGraphicFramePr>
          <p:nvPr/>
        </p:nvGraphicFramePr>
        <p:xfrm>
          <a:off x="5859463" y="2786063"/>
          <a:ext cx="5175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r:id="rId14" imgW="203835" imgH="394970" progId="Equation.3">
                  <p:embed/>
                </p:oleObj>
              </mc:Choice>
              <mc:Fallback>
                <p:oleObj r:id="rId14" imgW="203835" imgH="39497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59463" y="2786063"/>
                        <a:ext cx="517525" cy="998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62" name="Object 14"/>
          <p:cNvGraphicFramePr>
            <a:graphicFrameLocks noChangeAspect="1"/>
          </p:cNvGraphicFramePr>
          <p:nvPr/>
        </p:nvGraphicFramePr>
        <p:xfrm>
          <a:off x="6716713" y="2862263"/>
          <a:ext cx="5476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r:id="rId16" imgW="216535" imgH="394970" progId="Equation.3">
                  <p:embed/>
                </p:oleObj>
              </mc:Choice>
              <mc:Fallback>
                <p:oleObj r:id="rId16" imgW="216535" imgH="39497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716713" y="2862263"/>
                        <a:ext cx="547687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圆角矩形 31"/>
          <p:cNvSpPr/>
          <p:nvPr/>
        </p:nvSpPr>
        <p:spPr>
          <a:xfrm>
            <a:off x="601663" y="841375"/>
            <a:ext cx="9461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pic>
        <p:nvPicPr>
          <p:cNvPr id="24590" name="图片 1" descr="1a13552943n1401538004c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119813" y="4043363"/>
            <a:ext cx="2255837" cy="1865312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4" grpId="0" bldLvl="0"/>
      <p:bldP spid="206855" grpId="0" bldLvl="0"/>
      <p:bldP spid="20685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1" name="Text Box 2"/>
          <p:cNvSpPr txBox="1"/>
          <p:nvPr/>
        </p:nvSpPr>
        <p:spPr>
          <a:xfrm>
            <a:off x="611188" y="1268413"/>
            <a:ext cx="8020050" cy="20304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用正负数表示气温的变化量，上升为正，下降为负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登山队攀登一座山峰，每登高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1km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，气温的变化量为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-6℃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，攀登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3km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后，气温有什么变化？</a:t>
            </a:r>
          </a:p>
        </p:txBody>
      </p:sp>
      <p:sp>
        <p:nvSpPr>
          <p:cNvPr id="207875" name="Text Box 3"/>
          <p:cNvSpPr txBox="1"/>
          <p:nvPr/>
        </p:nvSpPr>
        <p:spPr>
          <a:xfrm>
            <a:off x="611188" y="3756025"/>
            <a:ext cx="7129462" cy="1371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-6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×3=-18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答：气温下降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18℃.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5609" name="图片 1" descr="345112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0875" y="3386138"/>
            <a:ext cx="4097338" cy="27146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28688" y="3201988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1763" y="2994025"/>
          <a:ext cx="422433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r:id="rId5" imgW="2197100" imgH="393700" progId="Equation.3">
                  <p:embed/>
                </p:oleObj>
              </mc:Choice>
              <mc:Fallback>
                <p:oleObj r:id="rId5" imgW="2197100" imgH="3937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1763" y="2994025"/>
                        <a:ext cx="4224337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30325" y="3930650"/>
          <a:ext cx="43243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r:id="rId7" imgW="2247900" imgH="393700" progId="Equation.3">
                  <p:embed/>
                </p:oleObj>
              </mc:Choice>
              <mc:Fallback>
                <p:oleObj r:id="rId7" imgW="2247900" imgH="3937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0325" y="3930650"/>
                        <a:ext cx="4324350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00163" y="5010150"/>
          <a:ext cx="442118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r:id="rId9" imgW="2298700" imgH="393700" progId="Equation.3">
                  <p:embed/>
                </p:oleObj>
              </mc:Choice>
              <mc:Fallback>
                <p:oleObj r:id="rId9" imgW="2298700" imgH="3937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00163" y="5010150"/>
                        <a:ext cx="4421187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96950" y="1198563"/>
          <a:ext cx="20986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r:id="rId11" imgW="1095375" imgH="394970" progId="Equation.3">
                  <p:embed/>
                </p:oleObj>
              </mc:Choice>
              <mc:Fallback>
                <p:oleObj r:id="rId11" imgW="1095375" imgH="39497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6950" y="1198563"/>
                        <a:ext cx="2098675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79900" y="1212850"/>
          <a:ext cx="29305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r:id="rId13" imgW="1528445" imgH="394970" progId="Equation.3">
                  <p:embed/>
                </p:oleObj>
              </mc:Choice>
              <mc:Fallback>
                <p:oleObj r:id="rId13" imgW="1528445" imgH="39497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79900" y="1212850"/>
                        <a:ext cx="2930525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69963" y="2058988"/>
          <a:ext cx="305276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r:id="rId15" imgW="1591945" imgH="394970" progId="Equation.3">
                  <p:embed/>
                </p:oleObj>
              </mc:Choice>
              <mc:Fallback>
                <p:oleObj r:id="rId15" imgW="1591945" imgH="39497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69963" y="2058988"/>
                        <a:ext cx="3052762" cy="893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83075" y="2130425"/>
          <a:ext cx="20034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r:id="rId17" imgW="1044575" imgH="394970" progId="Equation.3">
                  <p:embed/>
                </p:oleObj>
              </mc:Choice>
              <mc:Fallback>
                <p:oleObj r:id="rId17" imgW="1044575" imgH="39497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83075" y="2130425"/>
                        <a:ext cx="2003425" cy="893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40"/>
          <p:cNvSpPr txBox="1"/>
          <p:nvPr/>
        </p:nvSpPr>
        <p:spPr>
          <a:xfrm>
            <a:off x="969963" y="638175"/>
            <a:ext cx="1512887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80">
            <a:extLst>
              <a:ext uri="{FF2B5EF4-FFF2-40B4-BE49-F238E27FC236}">
                <a16:creationId xmlns:a16="http://schemas.microsoft.com/office/drawing/2014/main" id="{A1D2762A-EB21-4F9C-B1ED-94C64AB55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38"/>
            <a:ext cx="12033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solidFill>
                  <a:srgbClr val="228B8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4F564579-6CEA-4A90-AF3F-DDE27E685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0" y="588963"/>
            <a:ext cx="30797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有理数乘法法则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F678E8B-7BC8-45EC-8889-D3C27156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338" y="1381125"/>
            <a:ext cx="678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两数相乘，同号得正，异号得负，并把绝对值相乘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任何数同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相乘，都得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DE53C3F-F736-43FA-A512-BF4477412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10" y="3818261"/>
            <a:ext cx="8732838" cy="12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有理数乘法的求解步骤：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有理数相乘，先确定积的符号，再确定积的绝对值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1A113398-C4BF-480B-9492-42E2932EA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10" y="2878461"/>
            <a:ext cx="485261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乘积是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的两个数互为倒数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2" name="圆角矩形 31"/>
          <p:cNvSpPr/>
          <p:nvPr/>
        </p:nvSpPr>
        <p:spPr>
          <a:xfrm>
            <a:off x="250825" y="549275"/>
            <a:ext cx="1643063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B979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回顾旧知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2475" y="1241425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目前我们的乘法可以有哪几种？</a:t>
            </a:r>
          </a:p>
        </p:txBody>
      </p:sp>
      <p:graphicFrame>
        <p:nvGraphicFramePr>
          <p:cNvPr id="3" name="表格 4">
            <a:extLst>
              <a:ext uri="{FF2B5EF4-FFF2-40B4-BE49-F238E27FC236}">
                <a16:creationId xmlns:a16="http://schemas.microsoft.com/office/drawing/2014/main" id="{C49A823C-4DCD-4DC1-AD0C-0FABBCC9C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07287"/>
              </p:ext>
            </p:extLst>
          </p:nvPr>
        </p:nvGraphicFramePr>
        <p:xfrm>
          <a:off x="919480" y="2453667"/>
          <a:ext cx="6096000" cy="2927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856188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27292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7756167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711024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23575721"/>
                    </a:ext>
                  </a:extLst>
                </a:gridCol>
              </a:tblGrid>
              <a:tr h="585469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CN" alt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altLang="zh-CN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zh-CN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354528"/>
                  </a:ext>
                </a:extLst>
              </a:tr>
              <a:tr h="585469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6"/>
                          </a:solidFill>
                        </a:rPr>
                        <a:t>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6"/>
                          </a:solidFill>
                        </a:rPr>
                        <a:t>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4220530"/>
                  </a:ext>
                </a:extLst>
              </a:tr>
              <a:tr h="585469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5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5"/>
                          </a:solidFill>
                        </a:rPr>
                        <a:t>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r>
                        <a:rPr lang="zh-CN" altLang="en-US" sz="1800" dirty="0"/>
                        <a:t>×</a:t>
                      </a:r>
                      <a:r>
                        <a:rPr lang="en-US" altLang="zh-CN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87797"/>
                  </a:ext>
                </a:extLst>
              </a:tr>
              <a:tr h="585469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zh-CN" altLang="en-US" sz="1800" dirty="0"/>
                        <a:t>×</a:t>
                      </a:r>
                      <a:r>
                        <a:rPr lang="en-US" altLang="zh-CN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76247"/>
                  </a:ext>
                </a:extLst>
              </a:tr>
              <a:tr h="585469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5"/>
                          </a:solidFill>
                        </a:rPr>
                        <a:t>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正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r>
                        <a:rPr lang="zh-CN" altLang="en-US" sz="1800" dirty="0"/>
                        <a:t>×</a:t>
                      </a:r>
                      <a:r>
                        <a:rPr lang="en-US" altLang="zh-CN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r>
                        <a:rPr lang="zh-CN" altLang="en-US" sz="1800" dirty="0"/>
                        <a:t>×</a:t>
                      </a:r>
                      <a:r>
                        <a:rPr lang="zh-CN" altLang="en-US" sz="18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负</a:t>
                      </a:r>
                      <a:endParaRPr lang="en-US" altLang="zh-CN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4807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2" name="圆角矩形 31"/>
          <p:cNvSpPr/>
          <p:nvPr/>
        </p:nvSpPr>
        <p:spPr>
          <a:xfrm>
            <a:off x="250825" y="549275"/>
            <a:ext cx="193611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B979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6765" y="1319530"/>
            <a:ext cx="1400175" cy="2338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 dirty="0"/>
              <a:t>3</a:t>
            </a:r>
            <a:r>
              <a:rPr lang="zh-CN" altLang="en-US" sz="3200" dirty="0"/>
              <a:t>×</a:t>
            </a:r>
            <a:r>
              <a:rPr lang="en-US" altLang="zh-CN" sz="3200" dirty="0"/>
              <a:t>3=9</a:t>
            </a:r>
          </a:p>
          <a:p>
            <a:pPr algn="l"/>
            <a:r>
              <a:rPr lang="en-US" altLang="zh-CN" sz="3200" dirty="0">
                <a:sym typeface="+mn-ea"/>
              </a:rPr>
              <a:t>3</a:t>
            </a:r>
            <a:r>
              <a:rPr lang="zh-CN" altLang="en-US" sz="3200" dirty="0">
                <a:sym typeface="+mn-ea"/>
              </a:rPr>
              <a:t>×</a:t>
            </a:r>
            <a:r>
              <a:rPr lang="en-US" altLang="zh-CN" sz="3200" dirty="0">
                <a:sym typeface="+mn-ea"/>
              </a:rPr>
              <a:t>2=6</a:t>
            </a:r>
            <a:endParaRPr lang="en-US" altLang="zh-CN" sz="3200" dirty="0"/>
          </a:p>
          <a:p>
            <a:pPr algn="l"/>
            <a:r>
              <a:rPr lang="en-US" altLang="zh-CN" sz="3200" dirty="0">
                <a:sym typeface="+mn-ea"/>
              </a:rPr>
              <a:t>3</a:t>
            </a:r>
            <a:r>
              <a:rPr lang="zh-CN" altLang="en-US" sz="3200" dirty="0">
                <a:sym typeface="+mn-ea"/>
              </a:rPr>
              <a:t>×</a:t>
            </a:r>
            <a:r>
              <a:rPr lang="en-US" altLang="zh-CN" sz="3200" dirty="0">
                <a:sym typeface="+mn-ea"/>
              </a:rPr>
              <a:t>1=3</a:t>
            </a:r>
            <a:endParaRPr lang="en-US" altLang="zh-CN" sz="3200" dirty="0"/>
          </a:p>
          <a:p>
            <a:pPr algn="l"/>
            <a:r>
              <a:rPr lang="en-US" altLang="zh-CN" sz="3200" dirty="0">
                <a:sym typeface="+mn-ea"/>
              </a:rPr>
              <a:t>3</a:t>
            </a:r>
            <a:r>
              <a:rPr lang="zh-CN" altLang="en-US" sz="3200" dirty="0">
                <a:sym typeface="+mn-ea"/>
              </a:rPr>
              <a:t>×</a:t>
            </a:r>
            <a:r>
              <a:rPr lang="en-US" altLang="zh-CN" sz="3200" dirty="0">
                <a:sym typeface="+mn-ea"/>
              </a:rPr>
              <a:t>0=0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816610" y="3298190"/>
            <a:ext cx="223520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3</a:t>
            </a:r>
            <a:r>
              <a:rPr lang="zh-CN" altLang="en-US" sz="3200"/>
              <a:t>×（</a:t>
            </a:r>
            <a:r>
              <a:rPr lang="en-US" altLang="zh-CN" sz="3200"/>
              <a:t>-1</a:t>
            </a:r>
            <a:r>
              <a:rPr lang="zh-CN" altLang="en-US" sz="3200"/>
              <a:t>）</a:t>
            </a:r>
            <a:r>
              <a:rPr lang="en-US" altLang="zh-CN" sz="3200"/>
              <a:t>= </a:t>
            </a:r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×（</a:t>
            </a:r>
            <a:r>
              <a:rPr lang="en-US" altLang="zh-CN" sz="3200">
                <a:sym typeface="+mn-ea"/>
              </a:rPr>
              <a:t>-2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2923540" y="3298190"/>
            <a:ext cx="6572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-3 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4450715" y="1574800"/>
            <a:ext cx="40132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随着后一乘数逐次递减</a:t>
            </a:r>
            <a:r>
              <a:rPr lang="en-US" altLang="zh-CN" sz="2800"/>
              <a:t>1</a:t>
            </a:r>
            <a:r>
              <a:rPr lang="zh-CN" altLang="en-US" sz="2800"/>
              <a:t>，积逐次递减</a:t>
            </a:r>
            <a:r>
              <a:rPr lang="en-US" altLang="zh-CN" sz="2800"/>
              <a:t>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23540" y="4371340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-9</a:t>
            </a:r>
            <a:endParaRPr lang="zh-CN" altLang="en-US" sz="3200"/>
          </a:p>
        </p:txBody>
      </p:sp>
      <p:sp>
        <p:nvSpPr>
          <p:cNvPr id="13" name="文本框 12"/>
          <p:cNvSpPr txBox="1"/>
          <p:nvPr/>
        </p:nvSpPr>
        <p:spPr>
          <a:xfrm>
            <a:off x="2923540" y="3843655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-6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2" name="圆角矩形 31"/>
          <p:cNvSpPr/>
          <p:nvPr/>
        </p:nvSpPr>
        <p:spPr>
          <a:xfrm>
            <a:off x="250825" y="549275"/>
            <a:ext cx="193611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B979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6765" y="1319530"/>
            <a:ext cx="1400175" cy="2338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/>
              <a:t>3=9</a:t>
            </a:r>
          </a:p>
          <a:p>
            <a:pPr algn="l"/>
            <a:r>
              <a:rPr lang="en-US" altLang="zh-CN" sz="3200">
                <a:sym typeface="+mn-ea"/>
              </a:rPr>
              <a:t>2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3=6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1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3=3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0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3=0</a:t>
            </a:r>
            <a:endParaRPr lang="en-US" altLang="zh-CN"/>
          </a:p>
          <a:p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426085" y="3298190"/>
            <a:ext cx="223520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-1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/>
              <a:t>3= </a:t>
            </a:r>
          </a:p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-2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3=</a:t>
            </a:r>
          </a:p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3=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2533015" y="3250565"/>
            <a:ext cx="6572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-3 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4450715" y="1574800"/>
            <a:ext cx="40132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随着前一乘数逐次递减</a:t>
            </a:r>
            <a:r>
              <a:rPr lang="en-US" altLang="zh-CN" sz="2800"/>
              <a:t>1</a:t>
            </a:r>
            <a:r>
              <a:rPr lang="zh-CN" altLang="en-US" sz="2800"/>
              <a:t>，积逐次递减</a:t>
            </a:r>
            <a:r>
              <a:rPr lang="en-US" altLang="zh-CN" sz="2800"/>
              <a:t>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33015" y="4323715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-9</a:t>
            </a:r>
            <a:endParaRPr lang="zh-CN" altLang="en-US" sz="3200"/>
          </a:p>
        </p:txBody>
      </p:sp>
      <p:sp>
        <p:nvSpPr>
          <p:cNvPr id="13" name="文本框 12"/>
          <p:cNvSpPr txBox="1"/>
          <p:nvPr/>
        </p:nvSpPr>
        <p:spPr>
          <a:xfrm>
            <a:off x="2533015" y="3796030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-6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786765" y="919480"/>
            <a:ext cx="1400175" cy="2338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3</a:t>
            </a:r>
            <a:r>
              <a:rPr lang="zh-CN" altLang="en-US" sz="3200"/>
              <a:t>×</a:t>
            </a:r>
            <a:r>
              <a:rPr lang="en-US" altLang="zh-CN" sz="3200"/>
              <a:t>3=9</a:t>
            </a:r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2=6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1=3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0=0</a:t>
            </a:r>
            <a:endParaRPr lang="en-US" altLang="zh-CN"/>
          </a:p>
          <a:p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816610" y="2898140"/>
            <a:ext cx="223520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3</a:t>
            </a:r>
            <a:r>
              <a:rPr lang="zh-CN" altLang="en-US" sz="3200"/>
              <a:t>×（</a:t>
            </a:r>
            <a:r>
              <a:rPr lang="en-US" altLang="zh-CN" sz="3200"/>
              <a:t>-1</a:t>
            </a:r>
            <a:r>
              <a:rPr lang="zh-CN" altLang="en-US" sz="3200"/>
              <a:t>）</a:t>
            </a:r>
            <a:r>
              <a:rPr lang="en-US" altLang="zh-CN" sz="3200"/>
              <a:t>= </a:t>
            </a:r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×（</a:t>
            </a:r>
            <a:r>
              <a:rPr lang="en-US" altLang="zh-CN" sz="3200">
                <a:sym typeface="+mn-ea"/>
              </a:rPr>
              <a:t>-2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</a:p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2923540" y="2898140"/>
            <a:ext cx="6572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-3 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2923540" y="3971290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-9</a:t>
            </a:r>
            <a:endParaRPr lang="zh-CN" altLang="en-US" sz="3200"/>
          </a:p>
        </p:txBody>
      </p:sp>
      <p:sp>
        <p:nvSpPr>
          <p:cNvPr id="13" name="文本框 12"/>
          <p:cNvSpPr txBox="1"/>
          <p:nvPr/>
        </p:nvSpPr>
        <p:spPr>
          <a:xfrm>
            <a:off x="2923540" y="3443605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-6</a:t>
            </a:r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5647690" y="922655"/>
            <a:ext cx="1400175" cy="2338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>
                <a:sym typeface="+mn-ea"/>
              </a:rPr>
              <a:t>3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/>
              <a:t>3=9</a:t>
            </a:r>
          </a:p>
          <a:p>
            <a:pPr algn="l"/>
            <a:r>
              <a:rPr lang="en-US" altLang="zh-CN" sz="3200">
                <a:sym typeface="+mn-ea"/>
              </a:rPr>
              <a:t>2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3=6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1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3=3</a:t>
            </a:r>
            <a:endParaRPr lang="en-US" altLang="zh-CN" sz="3200"/>
          </a:p>
          <a:p>
            <a:pPr algn="l"/>
            <a:r>
              <a:rPr lang="en-US" altLang="zh-CN" sz="3200">
                <a:sym typeface="+mn-ea"/>
              </a:rPr>
              <a:t>0</a:t>
            </a:r>
            <a:r>
              <a:rPr lang="zh-CN" altLang="en-US" sz="3200">
                <a:sym typeface="+mn-ea"/>
              </a:rPr>
              <a:t>×</a:t>
            </a:r>
            <a:r>
              <a:rPr lang="en-US" altLang="zh-CN" sz="3200">
                <a:sym typeface="+mn-ea"/>
              </a:rPr>
              <a:t>3=0</a:t>
            </a:r>
            <a:endParaRPr lang="en-US" altLang="zh-CN"/>
          </a:p>
          <a:p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5160010" y="2926715"/>
            <a:ext cx="223520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-1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/>
              <a:t>3= </a:t>
            </a:r>
          </a:p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-2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3=</a:t>
            </a:r>
          </a:p>
          <a:p>
            <a:pPr algn="l"/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3=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7266940" y="2879090"/>
            <a:ext cx="6572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200"/>
              <a:t>-3 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7266940" y="3952240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-9</a:t>
            </a:r>
            <a:endParaRPr lang="zh-CN" altLang="en-US" sz="3200"/>
          </a:p>
        </p:txBody>
      </p:sp>
      <p:sp>
        <p:nvSpPr>
          <p:cNvPr id="17" name="文本框 16"/>
          <p:cNvSpPr txBox="1"/>
          <p:nvPr/>
        </p:nvSpPr>
        <p:spPr>
          <a:xfrm>
            <a:off x="7266940" y="3424555"/>
            <a:ext cx="5441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>
                <a:sym typeface="+mn-ea"/>
              </a:rPr>
              <a:t>-6</a:t>
            </a:r>
            <a:endParaRPr lang="zh-CN" altLang="en-US" sz="3200"/>
          </a:p>
        </p:txBody>
      </p:sp>
      <p:sp>
        <p:nvSpPr>
          <p:cNvPr id="18" name="文本框 17"/>
          <p:cNvSpPr txBox="1"/>
          <p:nvPr/>
        </p:nvSpPr>
        <p:spPr>
          <a:xfrm>
            <a:off x="216535" y="4747260"/>
            <a:ext cx="8711565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归纳：正数×正数，积为</a:t>
            </a:r>
            <a:r>
              <a:rPr lang="zh-CN" altLang="en-US" sz="2800" u="sng"/>
              <a:t>           </a:t>
            </a:r>
            <a:r>
              <a:rPr lang="zh-CN" altLang="en-US" sz="2800"/>
              <a:t> ；正数×负数，积为</a:t>
            </a:r>
          </a:p>
          <a:p>
            <a:r>
              <a:rPr lang="zh-CN" altLang="en-US" sz="2800" u="sng"/>
              <a:t>           </a:t>
            </a:r>
            <a:r>
              <a:rPr lang="zh-CN" altLang="en-US" sz="2800"/>
              <a:t> ；负数×正数，积为</a:t>
            </a:r>
            <a:r>
              <a:rPr lang="zh-CN" altLang="en-US" sz="2800" u="sng"/>
              <a:t>              </a:t>
            </a:r>
            <a:r>
              <a:rPr lang="zh-CN" altLang="en-US" sz="2800"/>
              <a:t>；积的绝对值等于</a:t>
            </a:r>
          </a:p>
          <a:p>
            <a:r>
              <a:rPr lang="zh-CN" altLang="en-US" sz="2800"/>
              <a:t> </a:t>
            </a:r>
            <a:r>
              <a:rPr lang="zh-CN" altLang="en-US" sz="2800" u="sng"/>
              <a:t>                              </a:t>
            </a:r>
            <a:r>
              <a:rPr lang="zh-CN" altLang="en-US" sz="2800"/>
              <a:t> 。</a:t>
            </a:r>
          </a:p>
        </p:txBody>
      </p:sp>
      <p:sp>
        <p:nvSpPr>
          <p:cNvPr id="5122" name="圆角矩形 31"/>
          <p:cNvSpPr/>
          <p:nvPr/>
        </p:nvSpPr>
        <p:spPr>
          <a:xfrm>
            <a:off x="250825" y="500380"/>
            <a:ext cx="193611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B979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38625" y="474726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正数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4490" y="51085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负数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13630" y="514667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负数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64490" y="5585460"/>
            <a:ext cx="3027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各乘数绝对值的积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2" name="圆角矩形 31"/>
          <p:cNvSpPr/>
          <p:nvPr/>
        </p:nvSpPr>
        <p:spPr>
          <a:xfrm>
            <a:off x="250825" y="500380"/>
            <a:ext cx="1936115" cy="5048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B979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计算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5130" y="1183005"/>
            <a:ext cx="2800350" cy="3046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3200"/>
              <a:t>（</a:t>
            </a:r>
            <a:r>
              <a:rPr lang="en-US" altLang="zh-CN" sz="3200"/>
              <a:t>-3</a:t>
            </a:r>
            <a:r>
              <a:rPr lang="zh-CN" altLang="en-US" sz="3200"/>
              <a:t>）×</a:t>
            </a:r>
            <a:r>
              <a:rPr lang="en-US" altLang="zh-CN" sz="3200"/>
              <a:t>3=</a:t>
            </a:r>
            <a:r>
              <a:rPr lang="en-US" altLang="zh-CN" sz="3200" u="sng"/>
              <a:t>      </a:t>
            </a:r>
            <a:endParaRPr lang="en-US" altLang="zh-CN" sz="3200"/>
          </a:p>
          <a:p>
            <a:pPr algn="l" fontAlgn="auto">
              <a:lnSpc>
                <a:spcPct val="150000"/>
              </a:lnSpc>
            </a:pP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2=</a:t>
            </a:r>
            <a:r>
              <a:rPr lang="en-US" altLang="zh-CN" sz="3200" u="sng">
                <a:sym typeface="+mn-ea"/>
              </a:rPr>
              <a:t>      </a:t>
            </a:r>
            <a:endParaRPr lang="en-US" altLang="zh-CN" sz="3200"/>
          </a:p>
          <a:p>
            <a:pPr algn="l" fontAlgn="auto">
              <a:lnSpc>
                <a:spcPct val="150000"/>
              </a:lnSpc>
            </a:pP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1=</a:t>
            </a:r>
            <a:r>
              <a:rPr lang="en-US" altLang="zh-CN" sz="3200" u="sng">
                <a:sym typeface="+mn-ea"/>
              </a:rPr>
              <a:t>      </a:t>
            </a:r>
            <a:endParaRPr lang="en-US" altLang="zh-CN" sz="3200" u="sng"/>
          </a:p>
          <a:p>
            <a:pPr algn="l" fontAlgn="auto">
              <a:lnSpc>
                <a:spcPct val="150000"/>
              </a:lnSpc>
            </a:pP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</a:t>
            </a:r>
            <a:r>
              <a:rPr lang="en-US" altLang="zh-CN" sz="3200">
                <a:sym typeface="+mn-ea"/>
              </a:rPr>
              <a:t>0=</a:t>
            </a:r>
            <a:r>
              <a:rPr lang="en-US" altLang="zh-CN" sz="3200" u="sng">
                <a:sym typeface="+mn-ea"/>
              </a:rPr>
              <a:t>  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3965" y="1320165"/>
            <a:ext cx="544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-9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13965" y="2024380"/>
            <a:ext cx="544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13965" y="2736850"/>
            <a:ext cx="544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13965" y="3491865"/>
            <a:ext cx="408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42765" y="2024380"/>
            <a:ext cx="40132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随着后一乘数逐次递减</a:t>
            </a:r>
            <a:r>
              <a:rPr lang="en-US" altLang="zh-CN" sz="2800"/>
              <a:t>1</a:t>
            </a:r>
            <a:r>
              <a:rPr lang="zh-CN" altLang="en-US" sz="2800"/>
              <a:t>，积逐次增加</a:t>
            </a:r>
            <a:r>
              <a:rPr lang="en-US" altLang="zh-CN" sz="2800"/>
              <a:t>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09575" y="4008120"/>
            <a:ext cx="3748405" cy="3046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3200"/>
              <a:t>（</a:t>
            </a:r>
            <a:r>
              <a:rPr lang="en-US" altLang="zh-CN" sz="3200"/>
              <a:t>-3</a:t>
            </a:r>
            <a:r>
              <a:rPr lang="zh-CN" altLang="en-US" sz="3200"/>
              <a:t>）×（</a:t>
            </a:r>
            <a:r>
              <a:rPr lang="en-US" altLang="zh-CN" sz="3200"/>
              <a:t>-1</a:t>
            </a:r>
            <a:r>
              <a:rPr lang="zh-CN" altLang="en-US" sz="3200"/>
              <a:t>）</a:t>
            </a:r>
            <a:r>
              <a:rPr lang="en-US" altLang="zh-CN" sz="3200"/>
              <a:t>=</a:t>
            </a:r>
            <a:r>
              <a:rPr lang="en-US" altLang="zh-CN" sz="3200" u="sng"/>
              <a:t>      </a:t>
            </a:r>
            <a:endParaRPr lang="en-US" altLang="zh-CN" sz="3200"/>
          </a:p>
          <a:p>
            <a:pPr algn="l" fontAlgn="auto">
              <a:lnSpc>
                <a:spcPct val="150000"/>
              </a:lnSpc>
            </a:pP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）×（</a:t>
            </a:r>
            <a:r>
              <a:rPr lang="en-US" altLang="zh-CN" sz="3200">
                <a:sym typeface="+mn-ea"/>
              </a:rPr>
              <a:t>-2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  <a:r>
              <a:rPr lang="en-US" altLang="zh-CN" sz="3200" u="sng">
                <a:sym typeface="+mn-ea"/>
              </a:rPr>
              <a:t>      </a:t>
            </a:r>
            <a:endParaRPr lang="en-US" altLang="zh-CN" sz="3200"/>
          </a:p>
          <a:p>
            <a:pPr algn="l" fontAlgn="auto">
              <a:lnSpc>
                <a:spcPct val="150000"/>
              </a:lnSpc>
            </a:pP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）×（</a:t>
            </a:r>
            <a:r>
              <a:rPr lang="en-US" altLang="zh-CN" sz="3200">
                <a:sym typeface="+mn-ea"/>
              </a:rPr>
              <a:t>-3</a:t>
            </a:r>
            <a:r>
              <a:rPr lang="zh-CN" altLang="en-US" sz="3200">
                <a:sym typeface="+mn-ea"/>
              </a:rPr>
              <a:t>）</a:t>
            </a:r>
            <a:r>
              <a:rPr lang="en-US" altLang="zh-CN" sz="3200">
                <a:sym typeface="+mn-ea"/>
              </a:rPr>
              <a:t>=</a:t>
            </a:r>
            <a:r>
              <a:rPr lang="en-US" altLang="zh-CN" sz="3200" u="sng">
                <a:sym typeface="+mn-ea"/>
              </a:rPr>
              <a:t>      </a:t>
            </a:r>
            <a:endParaRPr lang="en-US" altLang="zh-CN" sz="3200" u="sng"/>
          </a:p>
          <a:p>
            <a:pPr algn="l" fontAlgn="auto">
              <a:lnSpc>
                <a:spcPct val="150000"/>
              </a:lnSpc>
            </a:pPr>
            <a:endParaRPr lang="en-US" altLang="zh-CN" sz="3200" u="sng"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11550" y="4132580"/>
            <a:ext cx="408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511550" y="4865370"/>
            <a:ext cx="408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511550" y="5593715"/>
            <a:ext cx="408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711065" y="3634105"/>
            <a:ext cx="403669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ym typeface="+mn-ea"/>
              </a:rPr>
              <a:t>归纳：负数×负数，积为</a:t>
            </a:r>
            <a:r>
              <a:rPr lang="zh-CN" altLang="en-US" sz="2800" u="sng">
                <a:sym typeface="+mn-ea"/>
              </a:rPr>
              <a:t>              </a:t>
            </a:r>
            <a:r>
              <a:rPr lang="zh-CN" altLang="en-US" sz="2800">
                <a:sym typeface="+mn-ea"/>
              </a:rPr>
              <a:t>；积的绝对值等于</a:t>
            </a:r>
            <a:endParaRPr lang="zh-CN" altLang="en-US" sz="2800"/>
          </a:p>
          <a:p>
            <a:r>
              <a:rPr lang="zh-CN" altLang="en-US" sz="2800">
                <a:sym typeface="+mn-ea"/>
              </a:rPr>
              <a:t> </a:t>
            </a:r>
            <a:r>
              <a:rPr lang="zh-CN" altLang="en-US" sz="2800" u="sng">
                <a:sym typeface="+mn-ea"/>
              </a:rPr>
              <a:t>                              </a:t>
            </a:r>
            <a:r>
              <a:rPr lang="zh-CN" altLang="en-US" sz="2800">
                <a:sym typeface="+mn-ea"/>
              </a:rPr>
              <a:t> 。</a:t>
            </a:r>
            <a:endParaRPr lang="zh-CN" altLang="en-US" sz="2800"/>
          </a:p>
        </p:txBody>
      </p:sp>
      <p:sp>
        <p:nvSpPr>
          <p:cNvPr id="19" name="文本框 18"/>
          <p:cNvSpPr txBox="1"/>
          <p:nvPr/>
        </p:nvSpPr>
        <p:spPr>
          <a:xfrm>
            <a:off x="5374005" y="400812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正数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35525" y="4865370"/>
            <a:ext cx="3027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各乘数绝对值的积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048000" y="1271588"/>
            <a:ext cx="2905125" cy="406400"/>
          </a:xfrm>
        </p:spPr>
        <p:txBody>
          <a:bodyPr anchor="ctr">
            <a:normAutofit fontScale="90000"/>
          </a:bodyPr>
          <a:lstStyle/>
          <a:p>
            <a:pPr algn="l" eaLnBrk="1" latinLnBrk="0" hangingPunct="1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有理数乘法法则</a:t>
            </a:r>
          </a:p>
        </p:txBody>
      </p:sp>
      <p:sp>
        <p:nvSpPr>
          <p:cNvPr id="200707" name="Rectangle 3"/>
          <p:cNvSpPr>
            <a:spLocks noGrp="1"/>
          </p:cNvSpPr>
          <p:nvPr>
            <p:ph idx="1"/>
          </p:nvPr>
        </p:nvSpPr>
        <p:spPr>
          <a:xfrm>
            <a:off x="249238" y="1914525"/>
            <a:ext cx="8882062" cy="650875"/>
          </a:xfrm>
        </p:spPr>
        <p:txBody>
          <a:bodyPr anchor="t">
            <a:normAutofit/>
          </a:bodyPr>
          <a:lstStyle/>
          <a:p>
            <a:pPr eaLnBrk="1" latinLnBrk="0" hangingPunct="1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两数相乘，同号得正，异号得负，并把绝对值相乘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0708" name="Rectangle 4"/>
          <p:cNvSpPr/>
          <p:nvPr/>
        </p:nvSpPr>
        <p:spPr>
          <a:xfrm>
            <a:off x="436563" y="2492375"/>
            <a:ext cx="4271962" cy="7381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任何数同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相乘，都得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</a:t>
            </a:r>
          </a:p>
        </p:txBody>
      </p:sp>
      <p:sp>
        <p:nvSpPr>
          <p:cNvPr id="200709" name="Text Box 5"/>
          <p:cNvSpPr txBox="1"/>
          <p:nvPr/>
        </p:nvSpPr>
        <p:spPr>
          <a:xfrm>
            <a:off x="400050" y="3170238"/>
            <a:ext cx="6276975" cy="3322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讨论</a:t>
            </a:r>
            <a:r>
              <a:rPr lang="en-US" altLang="zh-CN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0,b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en-US" altLang="zh-CN" sz="2800" u="sng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 ;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0,b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en-US" altLang="zh-CN" sz="2800" u="sng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 ;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0,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应满足什么条件？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(4)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1B1B1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应满足什么条件？</a:t>
            </a:r>
          </a:p>
        </p:txBody>
      </p:sp>
      <p:sp>
        <p:nvSpPr>
          <p:cNvPr id="200710" name="Text Box 6"/>
          <p:cNvSpPr txBox="1"/>
          <p:nvPr/>
        </p:nvSpPr>
        <p:spPr>
          <a:xfrm>
            <a:off x="3795713" y="4024313"/>
            <a:ext cx="5191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</a:p>
        </p:txBody>
      </p:sp>
      <p:sp>
        <p:nvSpPr>
          <p:cNvPr id="200711" name="Text Box 7"/>
          <p:cNvSpPr txBox="1"/>
          <p:nvPr/>
        </p:nvSpPr>
        <p:spPr>
          <a:xfrm>
            <a:off x="3844925" y="4660900"/>
            <a:ext cx="5238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</a:p>
        </p:txBody>
      </p:sp>
      <p:sp>
        <p:nvSpPr>
          <p:cNvPr id="200712" name="Text Box 8"/>
          <p:cNvSpPr txBox="1"/>
          <p:nvPr/>
        </p:nvSpPr>
        <p:spPr>
          <a:xfrm>
            <a:off x="6145213" y="5305425"/>
            <a:ext cx="1836737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同号</a:t>
            </a:r>
          </a:p>
        </p:txBody>
      </p:sp>
      <p:sp>
        <p:nvSpPr>
          <p:cNvPr id="200713" name="Text Box 9"/>
          <p:cNvSpPr txBox="1"/>
          <p:nvPr/>
        </p:nvSpPr>
        <p:spPr>
          <a:xfrm>
            <a:off x="6145213" y="5822950"/>
            <a:ext cx="183673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异号</a:t>
            </a:r>
          </a:p>
        </p:txBody>
      </p:sp>
      <p:pic>
        <p:nvPicPr>
          <p:cNvPr id="16393" name="图片 1" descr="648813777651683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13" y="479425"/>
            <a:ext cx="2390775" cy="149066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08" grpId="0" bldLvl="0"/>
      <p:bldP spid="200709" grpId="0" bldLvl="0"/>
      <p:bldP spid="200710" grpId="0" bldLvl="0"/>
      <p:bldP spid="200711" grpId="0" bldLvl="0"/>
      <p:bldP spid="200712" grpId="0" bldLvl="0"/>
      <p:bldP spid="20071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圆角矩形 31"/>
          <p:cNvSpPr/>
          <p:nvPr/>
        </p:nvSpPr>
        <p:spPr>
          <a:xfrm>
            <a:off x="285750" y="642938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16386" name="Rectangle 2"/>
          <p:cNvSpPr/>
          <p:nvPr/>
        </p:nvSpPr>
        <p:spPr>
          <a:xfrm>
            <a:off x="215900" y="1182688"/>
            <a:ext cx="6372225" cy="9509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609600" indent="-609600">
              <a:spcBef>
                <a:spcPct val="35000"/>
              </a:spcBef>
            </a:pP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  <a:p>
            <a:pPr marL="609600" indent="-609600">
              <a:spcBef>
                <a:spcPct val="35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(1)9×6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   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(2)(−9)×6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       </a:t>
            </a:r>
          </a:p>
        </p:txBody>
      </p:sp>
      <p:sp>
        <p:nvSpPr>
          <p:cNvPr id="16387" name="Rectangle 3"/>
          <p:cNvSpPr/>
          <p:nvPr/>
        </p:nvSpPr>
        <p:spPr>
          <a:xfrm>
            <a:off x="430213" y="2525713"/>
            <a:ext cx="6781800" cy="2286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(1) 9×6          (2) (−9)×6 </a:t>
            </a: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= +(9×6)          = −(9×6) </a:t>
            </a:r>
          </a:p>
          <a:p>
            <a:pPr defTabSz="914400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= 54 ;             = − 54;</a:t>
            </a:r>
          </a:p>
        </p:txBody>
      </p:sp>
      <p:sp>
        <p:nvSpPr>
          <p:cNvPr id="16388" name="Rectangle 4"/>
          <p:cNvSpPr/>
          <p:nvPr/>
        </p:nvSpPr>
        <p:spPr>
          <a:xfrm>
            <a:off x="827088" y="4864100"/>
            <a:ext cx="56181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35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(3) 3×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  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6390" name="Text Box 7"/>
          <p:cNvSpPr txBox="1"/>
          <p:nvPr/>
        </p:nvSpPr>
        <p:spPr>
          <a:xfrm>
            <a:off x="6418263" y="1555750"/>
            <a:ext cx="2438400" cy="1158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400">
              <a:lnSpc>
                <a:spcPct val="125000"/>
              </a:lnSpc>
            </a:pP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有理数乘法的求解步骤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pSp>
        <p:nvGrpSpPr>
          <p:cNvPr id="16391" name="Group 8"/>
          <p:cNvGrpSpPr/>
          <p:nvPr/>
        </p:nvGrpSpPr>
        <p:grpSpPr>
          <a:xfrm>
            <a:off x="1214438" y="3798888"/>
            <a:ext cx="4532312" cy="2079625"/>
            <a:chOff x="0" y="0"/>
            <a:chExt cx="2855" cy="1310"/>
          </a:xfrm>
        </p:grpSpPr>
        <p:sp>
          <p:nvSpPr>
            <p:cNvPr id="17415" name="Rectangle 9"/>
            <p:cNvSpPr/>
            <p:nvPr/>
          </p:nvSpPr>
          <p:spPr>
            <a:xfrm>
              <a:off x="1720" y="0"/>
              <a:ext cx="1046" cy="236"/>
            </a:xfrm>
            <a:prstGeom prst="rect">
              <a:avLst/>
            </a:prstGeom>
            <a:noFill/>
            <a:ln w="57150" cap="flat" cmpd="sng">
              <a:solidFill>
                <a:srgbClr val="0000FF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6" name="Rectangle 10"/>
            <p:cNvSpPr/>
            <p:nvPr/>
          </p:nvSpPr>
          <p:spPr>
            <a:xfrm>
              <a:off x="0" y="13"/>
              <a:ext cx="953" cy="236"/>
            </a:xfrm>
            <a:prstGeom prst="rect">
              <a:avLst/>
            </a:prstGeom>
            <a:noFill/>
            <a:ln w="57150" cap="flat" cmpd="sng">
              <a:solidFill>
                <a:srgbClr val="0000FF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7" name="Rectangle 11"/>
            <p:cNvSpPr/>
            <p:nvPr/>
          </p:nvSpPr>
          <p:spPr>
            <a:xfrm>
              <a:off x="0" y="1046"/>
              <a:ext cx="1196" cy="262"/>
            </a:xfrm>
            <a:prstGeom prst="rect">
              <a:avLst/>
            </a:prstGeom>
            <a:noFill/>
            <a:ln w="57150" cap="flat" cmpd="sng">
              <a:solidFill>
                <a:srgbClr val="0000FF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Rectangle 12"/>
            <p:cNvSpPr/>
            <p:nvPr/>
          </p:nvSpPr>
          <p:spPr>
            <a:xfrm>
              <a:off x="1720" y="1058"/>
              <a:ext cx="1135" cy="252"/>
            </a:xfrm>
            <a:prstGeom prst="rect">
              <a:avLst/>
            </a:prstGeom>
            <a:noFill/>
            <a:ln w="57150" cap="flat" cmpd="sng">
              <a:solidFill>
                <a:srgbClr val="0000FF"/>
              </a:solidFill>
              <a:prstDash val="sysDot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396" name="Rectangle 13"/>
          <p:cNvSpPr/>
          <p:nvPr/>
        </p:nvSpPr>
        <p:spPr>
          <a:xfrm>
            <a:off x="6373813" y="2779713"/>
            <a:ext cx="2806700" cy="519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defTabSz="914400" eaLnBrk="0" fontAlgn="base" hangingPunct="0"/>
            <a:r>
              <a:rPr lang="zh-CN" altLang="en-US" sz="2800" strike="noStrike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先确定积的符号</a:t>
            </a:r>
            <a:endParaRPr lang="zh-CN" altLang="en-US" sz="2800" strike="noStrike" noProof="1">
              <a:solidFill>
                <a:srgbClr val="7030A0"/>
              </a:solidFill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6397" name="Rectangle 14"/>
          <p:cNvSpPr/>
          <p:nvPr/>
        </p:nvSpPr>
        <p:spPr>
          <a:xfrm>
            <a:off x="6372225" y="3444875"/>
            <a:ext cx="3048000" cy="9445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再确定</a:t>
            </a:r>
          </a:p>
          <a:p>
            <a:pPr eaLnBrk="0" hangingPunct="0"/>
            <a:r>
              <a:rPr lang="zh-CN" altLang="en-US" sz="280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积的绝对值</a:t>
            </a:r>
          </a:p>
        </p:txBody>
      </p:sp>
      <p:sp>
        <p:nvSpPr>
          <p:cNvPr id="16399" name="Rectangle 16"/>
          <p:cNvSpPr/>
          <p:nvPr/>
        </p:nvSpPr>
        <p:spPr>
          <a:xfrm>
            <a:off x="973138" y="2176463"/>
            <a:ext cx="6019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defTabSz="914400" fontAlgn="base">
              <a:spcBef>
                <a:spcPct val="35000"/>
              </a:spcBef>
            </a:pP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(3)3 ×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-4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）；   </a:t>
            </a: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(4)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-3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</a:t>
            </a: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×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-4</a:t>
            </a:r>
            <a:r>
              <a:rPr lang="zh-CN" altLang="en-US" sz="2400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</a:t>
            </a:r>
            <a:endParaRPr lang="zh-CN" altLang="en-US" sz="2400" strike="noStrike" noProof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0" name="Rectangle 17"/>
          <p:cNvSpPr/>
          <p:nvPr/>
        </p:nvSpPr>
        <p:spPr>
          <a:xfrm>
            <a:off x="666750" y="5445125"/>
            <a:ext cx="6164263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400">
              <a:spcBef>
                <a:spcPct val="35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−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×4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    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+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3×4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6398" name="Line 15"/>
          <p:cNvSpPr/>
          <p:nvPr/>
        </p:nvSpPr>
        <p:spPr>
          <a:xfrm>
            <a:off x="6372225" y="404813"/>
            <a:ext cx="0" cy="6019800"/>
          </a:xfrm>
          <a:prstGeom prst="line">
            <a:avLst/>
          </a:prstGeom>
          <a:ln w="57150" cap="flat" cmpd="sng">
            <a:solidFill>
              <a:srgbClr val="FF00FF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90" grpId="0" animBg="1"/>
      <p:bldP spid="16396" grpId="0" animBg="1"/>
      <p:bldP spid="16397" grpId="0"/>
      <p:bldP spid="16399" grpId="0" animBg="1"/>
      <p:bldP spid="164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47650" y="252730"/>
            <a:ext cx="8428990" cy="152400"/>
            <a:chOff x="390" y="398"/>
            <a:chExt cx="13274" cy="2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90" y="524"/>
              <a:ext cx="13275" cy="15"/>
            </a:xfrm>
            <a:prstGeom prst="line">
              <a:avLst/>
            </a:prstGeom>
            <a:ln w="28575" cmpd="sng">
              <a:solidFill>
                <a:srgbClr val="0B979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 220"/>
            <p:cNvSpPr/>
            <p:nvPr/>
          </p:nvSpPr>
          <p:spPr>
            <a:xfrm>
              <a:off x="390" y="398"/>
              <a:ext cx="2116" cy="241"/>
            </a:xfrm>
            <a:prstGeom prst="homePlate">
              <a:avLst/>
            </a:prstGeom>
            <a:solidFill>
              <a:srgbClr val="0B97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57175" y="6322695"/>
            <a:ext cx="8375650" cy="368300"/>
            <a:chOff x="405" y="9957"/>
            <a:chExt cx="13190" cy="580"/>
          </a:xfrm>
        </p:grpSpPr>
        <p:sp>
          <p:nvSpPr>
            <p:cNvPr id="8" name="文本框 7"/>
            <p:cNvSpPr txBox="1"/>
            <p:nvPr/>
          </p:nvSpPr>
          <p:spPr>
            <a:xfrm>
              <a:off x="5995" y="9957"/>
              <a:ext cx="208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>
                  <a:solidFill>
                    <a:srgbClr val="0B9796"/>
                  </a:solidFill>
                </a:rPr>
                <a:t>百熙初中部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05" y="10292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8151" y="10296"/>
              <a:ext cx="5444" cy="0"/>
            </a:xfrm>
            <a:prstGeom prst="line">
              <a:avLst/>
            </a:prstGeom>
            <a:ln w="31750" cmpd="sng">
              <a:solidFill>
                <a:srgbClr val="0B97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29" name="Text Box 2"/>
          <p:cNvSpPr txBox="1"/>
          <p:nvPr/>
        </p:nvSpPr>
        <p:spPr>
          <a:xfrm>
            <a:off x="717550" y="815975"/>
            <a:ext cx="7920038" cy="1936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计算并观察结果有何特点？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×2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　　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(-0.25)×(-4)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</a:p>
        </p:txBody>
      </p:sp>
      <p:sp>
        <p:nvSpPr>
          <p:cNvPr id="204806" name="Text Box 6"/>
          <p:cNvSpPr txBox="1"/>
          <p:nvPr/>
        </p:nvSpPr>
        <p:spPr>
          <a:xfrm>
            <a:off x="741363" y="3714750"/>
            <a:ext cx="7221537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有理数中，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乘积是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的两个数互为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倒数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07" name="Text Box 7"/>
          <p:cNvSpPr txBox="1"/>
          <p:nvPr/>
        </p:nvSpPr>
        <p:spPr>
          <a:xfrm>
            <a:off x="749300" y="4478338"/>
            <a:ext cx="5033963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a(a≠0)</a:t>
            </a:r>
            <a:r>
              <a:rPr lang="zh-CN" altLang="en-US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的倒数是什么</a:t>
            </a:r>
            <a:r>
              <a:rPr lang="en-US" altLang="zh-CN" sz="2800" dirty="0">
                <a:solidFill>
                  <a:srgbClr val="000C0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04808" name="Text Box 8"/>
          <p:cNvSpPr txBox="1"/>
          <p:nvPr/>
        </p:nvSpPr>
        <p:spPr>
          <a:xfrm>
            <a:off x="4027488" y="5305425"/>
            <a:ext cx="4103687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(a≠0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的倒数是  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graphicFrame>
        <p:nvGraphicFramePr>
          <p:cNvPr id="22533" name="Object 12"/>
          <p:cNvGraphicFramePr>
            <a:graphicFrameLocks noChangeAspect="1"/>
          </p:cNvGraphicFramePr>
          <p:nvPr/>
        </p:nvGraphicFramePr>
        <p:xfrm>
          <a:off x="1662113" y="1838325"/>
          <a:ext cx="3683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2113" y="1838325"/>
                        <a:ext cx="368300" cy="950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7239000" y="5072063"/>
          <a:ext cx="350838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7" imgW="140335" imgH="394970" progId="Equation.DSMT4">
                  <p:embed/>
                </p:oleObj>
              </mc:Choice>
              <mc:Fallback>
                <p:oleObj r:id="rId7" imgW="140335" imgH="39497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39000" y="5072063"/>
                        <a:ext cx="350838" cy="985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/>
      <p:bldP spid="204807" grpId="0"/>
      <p:bldP spid="20480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全屏显示(4:3)</PresentationFormat>
  <Paragraphs>156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黑体</vt:lpstr>
      <vt:lpstr>微软雅黑</vt:lpstr>
      <vt:lpstr>Arial</vt:lpstr>
      <vt:lpstr>Calibri</vt:lpstr>
      <vt:lpstr>Times New Roman</vt:lpstr>
      <vt:lpstr>Wingdings</vt:lpstr>
      <vt:lpstr>Office 主题</vt:lpstr>
      <vt:lpstr>Equation.DSMT4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有理数乘法法则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29</cp:revision>
  <dcterms:created xsi:type="dcterms:W3CDTF">2018-03-01T02:03:00Z</dcterms:created>
  <dcterms:modified xsi:type="dcterms:W3CDTF">2020-09-28T06:21:39Z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