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32"/>
  </p:notesMasterIdLst>
  <p:sldIdLst>
    <p:sldId id="256" r:id="rId2"/>
    <p:sldId id="261" r:id="rId3"/>
    <p:sldId id="262" r:id="rId4"/>
    <p:sldId id="258" r:id="rId5"/>
    <p:sldId id="263" r:id="rId6"/>
    <p:sldId id="264" r:id="rId7"/>
    <p:sldId id="284" r:id="rId8"/>
    <p:sldId id="285" r:id="rId9"/>
    <p:sldId id="267" r:id="rId10"/>
    <p:sldId id="269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8" r:id="rId28"/>
    <p:sldId id="294" r:id="rId29"/>
    <p:sldId id="295" r:id="rId30"/>
    <p:sldId id="296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10D89-3D4C-4EDC-85DD-DF44081382D9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E89D8-0948-4195-9460-93E68B0FA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33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34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271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231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201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9695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959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24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65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77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717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28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41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9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14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70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2B5-EAD3-4056-9FBE-1E1837C795C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CFF-19B8-4512-9A5D-5A589D51F47C}" type="datetimeFigureOut">
              <a:rPr lang="zh-CN" altLang="en-US" smtClean="0"/>
              <a:t>2020/7/18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45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fld id="{1D774031-A55E-409C-A07C-BDC855B3BE0C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ea typeface="楷体_GB2312" pitchFamily="49" charset="-122"/>
              </a:rPr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/>
              </a:pPr>
              <a:t>2020/7/18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ea typeface="楷体_GB2312" pitchFamily="49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kumimoji="1" lang="zh-CN" altLang="en-US">
              <a:solidFill>
                <a:prstClr val="black">
                  <a:tint val="75000"/>
                </a:prstClr>
              </a:solidFill>
              <a:ea typeface="楷体_GB2312" pitchFamily="49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fld id="{3BA251A0-241C-40C7-BC86-2F9DBF791B67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ea typeface="楷体_GB2312" pitchFamily="49" charset="-122"/>
              </a:rPr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829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413991" y="-321889"/>
            <a:ext cx="99822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prstClr val="white"/>
                </a:solidFill>
                <a:latin typeface="黑体" pitchFamily="49" charset="-122"/>
                <a:ea typeface="黑体" pitchFamily="49" charset="-122"/>
              </a:rPr>
              <a:t> </a:t>
            </a:r>
            <a:endParaRPr kumimoji="1" lang="en-US" altLang="zh-CN" sz="3200" b="1" dirty="0">
              <a:solidFill>
                <a:prstClr val="white"/>
              </a:solidFill>
              <a:latin typeface="黑体" pitchFamily="49" charset="-122"/>
              <a:ea typeface="黑体" pitchFamily="49" charset="-122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kumimoji="1"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</a:rPr>
              <a:t>数学（基础模块）下册  高等教育出版社</a:t>
            </a:r>
            <a:endParaRPr kumimoji="1" lang="en-US" altLang="zh-CN" sz="3200" b="1" dirty="0">
              <a:solidFill>
                <a:schemeClr val="tx1">
                  <a:lumMod val="95000"/>
                  <a:lumOff val="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kumimoji="1" lang="en-US" altLang="zh-CN" sz="3200" b="1" dirty="0">
              <a:solidFill>
                <a:schemeClr val="tx1">
                  <a:lumMod val="95000"/>
                  <a:lumOff val="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kumimoji="1" lang="en-US" altLang="zh-CN" sz="3200" b="1" dirty="0">
              <a:solidFill>
                <a:prstClr val="white"/>
              </a:solidFill>
              <a:latin typeface="黑体" pitchFamily="49" charset="-122"/>
              <a:ea typeface="黑体" pitchFamily="49" charset="-122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kumimoji="1" lang="en-US" altLang="zh-CN" sz="3200" b="1" dirty="0">
              <a:solidFill>
                <a:prstClr val="white"/>
              </a:solidFill>
              <a:latin typeface="黑体" pitchFamily="49" charset="-122"/>
              <a:ea typeface="黑体" pitchFamily="49" charset="-122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prstClr val="white"/>
                </a:solidFill>
                <a:latin typeface="黑体" pitchFamily="49" charset="-122"/>
                <a:ea typeface="黑体" pitchFamily="49" charset="-122"/>
              </a:rPr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2867336" y="1680019"/>
            <a:ext cx="4631396" cy="10136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6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新魏" pitchFamily="2" charset="-122"/>
                <a:ea typeface="华文新魏" pitchFamily="2" charset="-122"/>
              </a:rPr>
              <a:t>第六章 数列</a:t>
            </a:r>
          </a:p>
        </p:txBody>
      </p:sp>
      <p:sp>
        <p:nvSpPr>
          <p:cNvPr id="6" name="矩形 5"/>
          <p:cNvSpPr/>
          <p:nvPr/>
        </p:nvSpPr>
        <p:spPr>
          <a:xfrm>
            <a:off x="797859" y="3338225"/>
            <a:ext cx="8770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CN" sz="6000" b="1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§</a:t>
            </a:r>
            <a:r>
              <a:rPr lang="en-US" altLang="zh-CN" sz="6000" b="1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宋体" pitchFamily="2" charset="-122"/>
              </a:rPr>
              <a:t>6.2.1</a:t>
            </a:r>
            <a:r>
              <a:rPr lang="en-US" altLang="zh-CN" sz="6000" b="1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6000" b="1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rPr>
              <a:t>等差数列的定义</a:t>
            </a:r>
            <a:endParaRPr kumimoji="1" lang="zh-CN" altLang="en-US" sz="6000" b="1" spc="-1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华文新魏" pitchFamily="2" charset="-122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430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" descr="C:\Users\Administrator\Desktop\85c8c4666ef94bdd9a5e131a0c971467.jpg"/>
          <p:cNvPicPr>
            <a:picLocks noChangeAspect="1" noChangeArrowheads="1"/>
          </p:cNvPicPr>
          <p:nvPr/>
        </p:nvPicPr>
        <p:blipFill rotWithShape="1">
          <a:blip r:embed="rId3">
            <a:lum bright="-10000" contrast="30000"/>
          </a:blip>
          <a:srcRect b="4102"/>
          <a:stretch/>
        </p:blipFill>
        <p:spPr bwMode="auto">
          <a:xfrm>
            <a:off x="0" y="0"/>
            <a:ext cx="12191999" cy="586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2082019" y="6017035"/>
            <a:ext cx="8623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FFFF00"/>
                </a:solidFill>
              </a:rPr>
              <a:t>从上往下每排的台球数</a:t>
            </a:r>
            <a:r>
              <a:rPr lang="en-US" altLang="zh-CN" sz="3200" b="1" dirty="0">
                <a:solidFill>
                  <a:srgbClr val="FFFF00"/>
                </a:solidFill>
              </a:rPr>
              <a:t>1,</a:t>
            </a:r>
            <a:r>
              <a:rPr lang="en-US" sz="3200" b="1" dirty="0">
                <a:solidFill>
                  <a:srgbClr val="FFFF00"/>
                </a:solidFill>
              </a:rPr>
              <a:t>2,3,4,</a:t>
            </a:r>
            <a:r>
              <a:rPr lang="en-US" altLang="zh-CN" sz="3200" b="1" dirty="0">
                <a:solidFill>
                  <a:srgbClr val="FFFF00"/>
                </a:solidFill>
              </a:rPr>
              <a:t>5</a:t>
            </a:r>
            <a:r>
              <a:rPr lang="zh-CN" altLang="en-US" sz="3200" b="1" dirty="0">
                <a:solidFill>
                  <a:srgbClr val="FFFF00"/>
                </a:solidFill>
              </a:rPr>
              <a:t>构成等差数列；</a:t>
            </a:r>
          </a:p>
        </p:txBody>
      </p:sp>
    </p:spTree>
    <p:extLst>
      <p:ext uri="{BB962C8B-B14F-4D97-AF65-F5344CB8AC3E}">
        <p14:creationId xmlns:p14="http://schemas.microsoft.com/office/powerpoint/2010/main" val="2092985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-61555" y="0"/>
            <a:ext cx="800219" cy="6858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 读 定 义   理 解 深 化</a:t>
            </a:r>
          </a:p>
        </p:txBody>
      </p:sp>
      <p:sp>
        <p:nvSpPr>
          <p:cNvPr id="2" name="矩形 1"/>
          <p:cNvSpPr/>
          <p:nvPr/>
        </p:nvSpPr>
        <p:spPr>
          <a:xfrm>
            <a:off x="939335" y="1911767"/>
            <a:ext cx="94253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若数列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{a</a:t>
            </a:r>
            <a:r>
              <a:rPr lang="en-US" altLang="zh-CN" sz="3600" b="1" spc="-150" baseline="-30000" dirty="0"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}</a:t>
            </a: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是等差数列，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d</a:t>
            </a: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为公差，则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 a</a:t>
            </a:r>
            <a:r>
              <a:rPr lang="en-US" altLang="zh-CN" sz="3600" b="1" spc="-150" baseline="-30000" dirty="0">
                <a:latin typeface="黑体" pitchFamily="49" charset="-122"/>
                <a:ea typeface="黑体" pitchFamily="49" charset="-122"/>
              </a:rPr>
              <a:t>n+1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-a</a:t>
            </a:r>
            <a:r>
              <a:rPr lang="en-US" altLang="zh-CN" sz="3600" b="1" spc="-150" baseline="-30000" dirty="0"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=d</a:t>
            </a: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3600" b="1" spc="-150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200000"/>
              </a:lnSpc>
            </a:pPr>
            <a:r>
              <a:rPr kumimoji="1" lang="zh-CN" altLang="en-US" sz="3600" b="1" spc="-150" dirty="0">
                <a:latin typeface="黑体" pitchFamily="49" charset="-122"/>
                <a:ea typeface="黑体" pitchFamily="49" charset="-122"/>
              </a:rPr>
              <a:t>           即：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 a</a:t>
            </a:r>
            <a:r>
              <a:rPr lang="en-US" altLang="zh-CN" sz="3600" b="1" spc="-150" baseline="-30000" dirty="0">
                <a:latin typeface="黑体" pitchFamily="49" charset="-122"/>
                <a:ea typeface="黑体" pitchFamily="49" charset="-122"/>
              </a:rPr>
              <a:t>n+1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600" b="1" spc="-150" dirty="0" err="1"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600" b="1" spc="-150" baseline="-30000" dirty="0" err="1"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600" b="1" spc="-150" dirty="0" err="1">
                <a:latin typeface="黑体" pitchFamily="49" charset="-122"/>
                <a:ea typeface="黑体" pitchFamily="49" charset="-122"/>
              </a:rPr>
              <a:t>+d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。</a:t>
            </a:r>
            <a:endParaRPr kumimoji="1" lang="zh-CN" altLang="en-US" sz="36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01231" y="691046"/>
            <a:ext cx="55611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4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4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）等差数列的性质</a:t>
            </a:r>
          </a:p>
        </p:txBody>
      </p:sp>
    </p:spTree>
    <p:extLst>
      <p:ext uri="{BB962C8B-B14F-4D97-AF65-F5344CB8AC3E}">
        <p14:creationId xmlns:p14="http://schemas.microsoft.com/office/powerpoint/2010/main" val="239480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595415" y="1415994"/>
            <a:ext cx="8715375" cy="145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1  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已知等差数列的首项为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12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，公差为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-5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32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试写出这个数列的第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项到第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项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66977" y="3071810"/>
            <a:ext cx="764381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解 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由于  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2800" b="1" baseline="-30000" dirty="0"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=12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d=-5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28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   因此  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2800" b="1" baseline="-300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2800" b="1" baseline="-30000" dirty="0"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+d=12+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-5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=7 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           a</a:t>
            </a:r>
            <a:r>
              <a:rPr lang="en-US" altLang="zh-CN" sz="2800" b="1" baseline="-30000" dirty="0"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2800" b="1" baseline="-300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+d=7+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-5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=2 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           a</a:t>
            </a:r>
            <a:r>
              <a:rPr lang="en-US" altLang="zh-CN" sz="2800" b="1" baseline="-30000" dirty="0">
                <a:latin typeface="黑体" pitchFamily="49" charset="-122"/>
                <a:ea typeface="黑体" pitchFamily="49" charset="-122"/>
              </a:rPr>
              <a:t>4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2800" b="1" baseline="-30000" dirty="0"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+d=2+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-5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=-3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           a</a:t>
            </a:r>
            <a:r>
              <a:rPr lang="en-US" altLang="zh-CN" sz="2800" b="1" baseline="-30000" dirty="0">
                <a:latin typeface="黑体" pitchFamily="49" charset="-122"/>
                <a:ea typeface="黑体" pitchFamily="49" charset="-122"/>
              </a:rPr>
              <a:t>5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2800" b="1" baseline="-30000" dirty="0">
                <a:latin typeface="黑体" pitchFamily="49" charset="-122"/>
                <a:ea typeface="黑体" pitchFamily="49" charset="-122"/>
              </a:rPr>
              <a:t>4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+d=-3+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-5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=-8</a:t>
            </a:r>
          </a:p>
          <a:p>
            <a:pPr algn="l">
              <a:lnSpc>
                <a:spcPct val="150000"/>
              </a:lnSpc>
            </a:pP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-61555" y="0"/>
            <a:ext cx="800219" cy="6858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 动 探 究   精 讲 点 拨</a:t>
            </a:r>
          </a:p>
        </p:txBody>
      </p:sp>
      <p:sp>
        <p:nvSpPr>
          <p:cNvPr id="7" name="横卷形 9"/>
          <p:cNvSpPr>
            <a:spLocks noChangeArrowheads="1"/>
          </p:cNvSpPr>
          <p:nvPr/>
        </p:nvSpPr>
        <p:spPr bwMode="auto">
          <a:xfrm>
            <a:off x="2859463" y="100770"/>
            <a:ext cx="3998538" cy="1214438"/>
          </a:xfrm>
          <a:prstGeom prst="horizontalScrol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zh-CN" altLang="en-US" sz="4400" b="1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三、例题精讲</a:t>
            </a:r>
          </a:p>
        </p:txBody>
      </p:sp>
    </p:spTree>
    <p:extLst>
      <p:ext uri="{BB962C8B-B14F-4D97-AF65-F5344CB8AC3E}">
        <p14:creationId xmlns:p14="http://schemas.microsoft.com/office/powerpoint/2010/main" val="25527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矩形 3"/>
          <p:cNvSpPr>
            <a:spLocks noChangeArrowheads="1"/>
          </p:cNvSpPr>
          <p:nvPr/>
        </p:nvSpPr>
        <p:spPr bwMode="auto">
          <a:xfrm>
            <a:off x="1169335" y="795509"/>
            <a:ext cx="974554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课堂练习（二）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、已知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{a</a:t>
            </a:r>
            <a:r>
              <a:rPr lang="en-US" altLang="zh-CN" sz="3600" b="1" baseline="-30000" dirty="0"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}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为等差数列，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600" b="1" baseline="-30000" dirty="0">
                <a:latin typeface="黑体" pitchFamily="49" charset="-122"/>
                <a:ea typeface="黑体" pitchFamily="49" charset="-122"/>
              </a:rPr>
              <a:t>5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=-8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，公差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d=2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试写出这个数列的第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项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600" b="1" baseline="-30000" dirty="0"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altLang="zh-CN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84460" y="3446585"/>
            <a:ext cx="764381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解：  由于  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6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=-8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d=2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3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因此  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6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36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+d=-8+2=-6</a:t>
            </a:r>
          </a:p>
          <a:p>
            <a:pPr algn="l"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a</a:t>
            </a:r>
            <a:r>
              <a:rPr lang="en-US" altLang="zh-CN" sz="36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7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36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+d=-6+2=-4</a:t>
            </a:r>
          </a:p>
          <a:p>
            <a:pPr algn="l"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a</a:t>
            </a:r>
            <a:r>
              <a:rPr lang="en-US" altLang="zh-CN" sz="36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36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7</a:t>
            </a:r>
            <a:r>
              <a:rPr lang="en-US" altLang="zh-CN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+d=-4+2=-2   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     </a:t>
            </a:r>
          </a:p>
          <a:p>
            <a:pPr algn="l">
              <a:lnSpc>
                <a:spcPct val="150000"/>
              </a:lnSpc>
            </a:pP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-50308" y="0"/>
            <a:ext cx="800219" cy="6858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 堂 检 测  应 用 巩 固</a:t>
            </a:r>
          </a:p>
        </p:txBody>
      </p:sp>
    </p:spTree>
    <p:extLst>
      <p:ext uri="{BB962C8B-B14F-4D97-AF65-F5344CB8AC3E}">
        <p14:creationId xmlns:p14="http://schemas.microsoft.com/office/powerpoint/2010/main" val="91203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14"/>
          <p:cNvSpPr txBox="1">
            <a:spLocks noChangeArrowheads="1"/>
          </p:cNvSpPr>
          <p:nvPr/>
        </p:nvSpPr>
        <p:spPr bwMode="auto">
          <a:xfrm>
            <a:off x="1375731" y="428179"/>
            <a:ext cx="9137799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 </a:t>
            </a:r>
            <a:endParaRPr lang="en-US" altLang="zh-CN" b="1" dirty="0">
              <a:latin typeface="黑体" pitchFamily="49" charset="-122"/>
              <a:ea typeface="黑体" pitchFamily="49" charset="-122"/>
            </a:endParaRPr>
          </a:p>
          <a:p>
            <a:pPr algn="l" eaLnBrk="0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、在数列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{a</a:t>
            </a:r>
            <a:r>
              <a:rPr lang="en-US" altLang="zh-CN" sz="3600" b="1" baseline="-30000" dirty="0"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}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中，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600" b="1" baseline="-30000" dirty="0"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=1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600" b="1" baseline="-30000" dirty="0">
                <a:latin typeface="黑体" pitchFamily="49" charset="-122"/>
                <a:ea typeface="黑体" pitchFamily="49" charset="-122"/>
              </a:rPr>
              <a:t>n+1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= a</a:t>
            </a:r>
            <a:r>
              <a:rPr lang="en-US" altLang="zh-CN" sz="3600" b="1" baseline="-30000" dirty="0"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+4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 eaLnBrk="0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）求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600" b="1" baseline="-30000" dirty="0"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的值；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 eaLnBrk="0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）判断数列是否是等差数列。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26108" y="3581255"/>
            <a:ext cx="9597197" cy="219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解  （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）∵  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=1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 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n+1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= 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+4    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∴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d=4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因此 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+4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=5   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+4=9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 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+4=13  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+4=17  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+4=21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0" y="0"/>
            <a:ext cx="800219" cy="6858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 堂 检 测  应 用 巩 固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8A37307-0E4D-4E58-885D-EA63BE27F78C}"/>
              </a:ext>
            </a:extLst>
          </p:cNvPr>
          <p:cNvSpPr txBox="1"/>
          <p:nvPr/>
        </p:nvSpPr>
        <p:spPr>
          <a:xfrm>
            <a:off x="1375731" y="6143348"/>
            <a:ext cx="8984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该数列是首项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1" baseline="-30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=1 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，公差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d=4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的等差数列。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  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238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1170712" y="693811"/>
            <a:ext cx="8751887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latin typeface="宋体" pitchFamily="2" charset="-122"/>
              </a:rPr>
              <a:t>  </a:t>
            </a:r>
            <a:r>
              <a:rPr lang="zh-CN" altLang="en-US" sz="2400" b="1">
                <a:latin typeface="宋体" pitchFamily="2" charset="-122"/>
              </a:rPr>
              <a:t>    </a:t>
            </a:r>
            <a:endParaRPr lang="en-US" altLang="zh-CN" sz="2000" b="1">
              <a:latin typeface="宋体" pitchFamily="2" charset="-122"/>
            </a:endParaRPr>
          </a:p>
          <a:p>
            <a:r>
              <a:rPr lang="zh-CN" altLang="en-US" sz="2200" b="1">
                <a:latin typeface="宋体" pitchFamily="2" charset="-122"/>
              </a:rPr>
              <a:t>  </a:t>
            </a:r>
            <a:endParaRPr lang="en-US" altLang="zh-CN" sz="2200" b="1">
              <a:latin typeface="宋体" pitchFamily="2" charset="-122"/>
            </a:endParaRPr>
          </a:p>
        </p:txBody>
      </p:sp>
      <p:sp>
        <p:nvSpPr>
          <p:cNvPr id="23555" name="矩形 26"/>
          <p:cNvSpPr>
            <a:spLocks noChangeArrowheads="1"/>
          </p:cNvSpPr>
          <p:nvPr/>
        </p:nvSpPr>
        <p:spPr bwMode="auto">
          <a:xfrm>
            <a:off x="2495550" y="2133601"/>
            <a:ext cx="80279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tx2"/>
                </a:solidFill>
                <a:latin typeface="Times New Roman" pitchFamily="18" charset="0"/>
              </a:rPr>
              <a:t>       </a:t>
            </a:r>
            <a:endParaRPr lang="zh-CN" altLang="en-US" sz="2400"/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-28323" y="0"/>
            <a:ext cx="800219" cy="6858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联 系 实 际   启 迪 智 慧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7659" y="4264025"/>
            <a:ext cx="98558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altLang="zh-CN" sz="3200" b="1" dirty="0">
                <a:latin typeface="Arial" pitchFamily="34" charset="0"/>
                <a:ea typeface="宋体" pitchFamily="2" charset="-122"/>
              </a:rPr>
              <a:t>        1682</a:t>
            </a:r>
            <a:r>
              <a:rPr lang="zh-CN" altLang="en-US" sz="3200" b="1" dirty="0">
                <a:latin typeface="Arial" pitchFamily="34" charset="0"/>
                <a:ea typeface="宋体" pitchFamily="2" charset="-122"/>
              </a:rPr>
              <a:t>，</a:t>
            </a:r>
            <a:r>
              <a:rPr lang="en-US" altLang="zh-CN" sz="3200" b="1" dirty="0">
                <a:latin typeface="Arial" pitchFamily="34" charset="0"/>
                <a:ea typeface="宋体" pitchFamily="2" charset="-122"/>
              </a:rPr>
              <a:t>1758</a:t>
            </a:r>
            <a:r>
              <a:rPr lang="zh-CN" altLang="en-US" sz="3200" b="1" dirty="0">
                <a:latin typeface="Arial" pitchFamily="34" charset="0"/>
                <a:ea typeface="宋体" pitchFamily="2" charset="-122"/>
              </a:rPr>
              <a:t>，</a:t>
            </a:r>
            <a:r>
              <a:rPr lang="en-US" altLang="zh-CN" sz="3200" b="1" dirty="0">
                <a:latin typeface="Arial" pitchFamily="34" charset="0"/>
                <a:ea typeface="宋体" pitchFamily="2" charset="-122"/>
              </a:rPr>
              <a:t>1834</a:t>
            </a:r>
            <a:r>
              <a:rPr lang="zh-CN" altLang="en-US" sz="3200" b="1" dirty="0">
                <a:latin typeface="Arial" pitchFamily="34" charset="0"/>
                <a:ea typeface="宋体" pitchFamily="2" charset="-122"/>
              </a:rPr>
              <a:t>，</a:t>
            </a:r>
            <a:r>
              <a:rPr lang="en-US" altLang="zh-CN" sz="3200" b="1" dirty="0">
                <a:latin typeface="Arial" pitchFamily="34" charset="0"/>
                <a:ea typeface="宋体" pitchFamily="2" charset="-122"/>
              </a:rPr>
              <a:t>1910</a:t>
            </a:r>
            <a:r>
              <a:rPr lang="zh-CN" altLang="en-US" sz="3200" b="1" dirty="0">
                <a:latin typeface="Arial" pitchFamily="34" charset="0"/>
                <a:ea typeface="宋体" pitchFamily="2" charset="-122"/>
              </a:rPr>
              <a:t>，</a:t>
            </a:r>
            <a:r>
              <a:rPr lang="en-US" altLang="zh-CN" sz="3200" b="1" dirty="0">
                <a:latin typeface="Arial" pitchFamily="34" charset="0"/>
                <a:ea typeface="宋体" pitchFamily="2" charset="-122"/>
              </a:rPr>
              <a:t>1986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宋体" pitchFamily="2" charset="-122"/>
              </a:rPr>
              <a:t>，（          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宋体" pitchFamily="2" charset="-122"/>
              </a:rPr>
              <a:t>）</a:t>
            </a:r>
          </a:p>
        </p:txBody>
      </p:sp>
      <p:pic>
        <p:nvPicPr>
          <p:cNvPr id="10" name="Picture 7" descr="200541515320821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 l="2878" t="8576" r="5712" b="5655"/>
          <a:stretch>
            <a:fillRect/>
          </a:stretch>
        </p:blipFill>
        <p:spPr bwMode="auto">
          <a:xfrm>
            <a:off x="7405674" y="1"/>
            <a:ext cx="4956310" cy="3097694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990560" y="4999970"/>
            <a:ext cx="4205301" cy="1643049"/>
            <a:chOff x="1496" y="3738"/>
            <a:chExt cx="2295" cy="863"/>
          </a:xfrm>
          <a:solidFill>
            <a:srgbClr val="00B0F0"/>
          </a:solidFill>
        </p:grpSpPr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1496" y="3738"/>
              <a:ext cx="2295" cy="863"/>
            </a:xfrm>
            <a:prstGeom prst="cloudCallout">
              <a:avLst>
                <a:gd name="adj1" fmla="val 95817"/>
                <a:gd name="adj2" fmla="val -82628"/>
              </a:avLst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endParaRPr lang="zh-CN" altLang="zh-CN" sz="28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922" y="3863"/>
              <a:ext cx="1575" cy="6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lang="zh-CN" altLang="en-US" sz="2800" b="1" dirty="0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请估计下一次</a:t>
              </a:r>
              <a:endPara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endParaRPr>
            </a:p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lang="zh-CN" altLang="en-US" sz="2800" b="1" dirty="0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观测到的时间</a:t>
              </a: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635322" y="4278840"/>
            <a:ext cx="1785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2062 </a:t>
            </a:r>
            <a:endParaRPr lang="zh-CN" altLang="en-US" sz="3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EA00211-4977-4094-9069-DDE5432D0EE7}"/>
              </a:ext>
            </a:extLst>
          </p:cNvPr>
          <p:cNvSpPr txBox="1"/>
          <p:nvPr/>
        </p:nvSpPr>
        <p:spPr>
          <a:xfrm>
            <a:off x="841585" y="148847"/>
            <a:ext cx="62020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右图是哈雷彗星的图片，哈雷彗星出现的间隔年份是一样的，下列是过去</a:t>
            </a:r>
            <a:r>
              <a:rPr lang="en-US" altLang="zh-CN" sz="3600" dirty="0"/>
              <a:t>300</a:t>
            </a:r>
            <a:r>
              <a:rPr lang="zh-CN" altLang="en-US" sz="3600" dirty="0"/>
              <a:t>多年里人们观测到哈雷彗星的年份，你能据此估算到下一次观测的年份吗？你能说出哈雷彗星连续两次出现的间隔时间吗？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6521C37-7447-4437-B062-AAB4F878AF50}"/>
              </a:ext>
            </a:extLst>
          </p:cNvPr>
          <p:cNvSpPr txBox="1"/>
          <p:nvPr/>
        </p:nvSpPr>
        <p:spPr>
          <a:xfrm>
            <a:off x="7597890" y="5580679"/>
            <a:ext cx="386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每隔</a:t>
            </a:r>
            <a:r>
              <a:rPr lang="en-US" altLang="zh-CN" sz="3200" dirty="0"/>
              <a:t>76</a:t>
            </a:r>
            <a:r>
              <a:rPr lang="zh-CN" altLang="en-US" sz="3200" dirty="0"/>
              <a:t>年出现一次</a:t>
            </a:r>
          </a:p>
        </p:txBody>
      </p:sp>
    </p:spTree>
    <p:extLst>
      <p:ext uri="{BB962C8B-B14F-4D97-AF65-F5344CB8AC3E}">
        <p14:creationId xmlns:p14="http://schemas.microsoft.com/office/powerpoint/2010/main" val="372357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14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-53112" y="0"/>
            <a:ext cx="800219" cy="6858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归 纳 总 结  学 有 所 得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4658C324-943E-4973-8D74-04C71E101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108" y="1036014"/>
            <a:ext cx="1107913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latin typeface="Arial" panose="020B0604020202020204" pitchFamily="34" charset="0"/>
              </a:rPr>
              <a:t>、等差数列的定义（重点）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</a:rPr>
              <a:t>       </a:t>
            </a:r>
            <a:r>
              <a:rPr lang="zh-CN" altLang="en-US" sz="3600" b="1" dirty="0">
                <a:latin typeface="Arial" panose="020B0604020202020204" pitchFamily="34" charset="0"/>
              </a:rPr>
              <a:t>如果一个数列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从第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项起</a:t>
            </a:r>
            <a:r>
              <a:rPr lang="zh-CN" altLang="en-US" sz="3600" b="1" dirty="0">
                <a:latin typeface="Arial" panose="020B0604020202020204" pitchFamily="34" charset="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每一项与其前一项的差</a:t>
            </a:r>
            <a:r>
              <a:rPr lang="zh-CN" altLang="en-US" sz="3600" b="1" dirty="0">
                <a:latin typeface="Arial" panose="020B0604020202020204" pitchFamily="34" charset="0"/>
              </a:rPr>
              <a:t>等于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同一个常数</a:t>
            </a:r>
            <a:r>
              <a:rPr lang="zh-CN" altLang="en-US" sz="3600" b="1" dirty="0">
                <a:latin typeface="Arial" panose="020B0604020202020204" pitchFamily="34" charset="0"/>
              </a:rPr>
              <a:t>，那么这个数列就叫做等差数列，这个常数叫做等差数列的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公差</a:t>
            </a:r>
            <a:r>
              <a:rPr lang="zh-CN" altLang="en-US" sz="3600" b="1" dirty="0">
                <a:latin typeface="Arial" panose="020B0604020202020204" pitchFamily="34" charset="0"/>
              </a:rPr>
              <a:t>，公差通常用字母</a:t>
            </a:r>
            <a:r>
              <a:rPr lang="en-US" altLang="zh-CN" sz="3600" b="1" dirty="0">
                <a:latin typeface="Arial" panose="020B0604020202020204" pitchFamily="34" charset="0"/>
              </a:rPr>
              <a:t>d</a:t>
            </a:r>
            <a:r>
              <a:rPr lang="zh-CN" altLang="en-US" sz="3600" b="1" dirty="0">
                <a:latin typeface="Arial" panose="020B0604020202020204" pitchFamily="34" charset="0"/>
              </a:rPr>
              <a:t>表示。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67E61CA-ACFC-4A92-A104-64B44C374345}"/>
                  </a:ext>
                </a:extLst>
              </p:cNvPr>
              <p:cNvSpPr txBox="1"/>
              <p:nvPr/>
            </p:nvSpPr>
            <p:spPr>
              <a:xfrm>
                <a:off x="914400" y="4006104"/>
                <a:ext cx="992123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b="1" dirty="0">
                    <a:latin typeface="Arial" panose="020B0604020202020204" pitchFamily="34" charset="0"/>
                  </a:rPr>
                  <a:t>2</a:t>
                </a:r>
                <a:r>
                  <a:rPr lang="zh-CN" altLang="en-US" sz="3600" b="1" dirty="0">
                    <a:latin typeface="Arial" panose="020B0604020202020204" pitchFamily="34" charset="0"/>
                  </a:rPr>
                  <a:t>、等差数列的性质（难点）</a:t>
                </a:r>
                <a:endParaRPr lang="en-US" altLang="zh-CN" sz="3600" b="1" dirty="0">
                  <a:latin typeface="Arial" panose="020B0604020202020204" pitchFamily="34" charset="0"/>
                </a:endParaRPr>
              </a:p>
              <a:p>
                <a:r>
                  <a:rPr lang="zh-CN" altLang="en-US" sz="3600" b="1" dirty="0">
                    <a:latin typeface="Arial" panose="020B0604020202020204" pitchFamily="34" charset="0"/>
                  </a:rPr>
                  <a:t>由等差数列的定义可知：若</a:t>
                </a:r>
                <a:r>
                  <a:rPr lang="en-US" altLang="zh-CN" sz="3600" b="1" dirty="0">
                    <a:latin typeface="Arial" panose="020B0604020202020204" pitchFamily="34" charset="0"/>
                  </a:rPr>
                  <a:t>{an}</a:t>
                </a:r>
                <a:r>
                  <a:rPr lang="zh-CN" altLang="en-US" sz="3600" b="1" dirty="0">
                    <a:latin typeface="Arial" panose="020B0604020202020204" pitchFamily="34" charset="0"/>
                  </a:rPr>
                  <a:t>是等差数列，则满足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3600" b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zh-CN" altLang="en-US" sz="3600" b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zh-CN" altLang="en-US" sz="3600" b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zh-CN" sz="3600" b="1" dirty="0">
                    <a:latin typeface="Arial" panose="020B0604020202020204" pitchFamily="34" charset="0"/>
                  </a:rPr>
                  <a:t>—</a:t>
                </a:r>
                <a:r>
                  <a:rPr lang="zh-CN" altLang="en-US" sz="3600" b="1" dirty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3600" b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zh-CN" altLang="en-US" sz="3600" b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sz="36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sz="3600" b="1">
                        <a:latin typeface="Cambria Math" panose="02040503050406030204" pitchFamily="18" charset="0"/>
                      </a:rPr>
                      <m:t>𝑑</m:t>
                    </m:r>
                    <m:r>
                      <m:rPr>
                        <m:nor/>
                      </m:rPr>
                      <a:rPr lang="en-US" altLang="zh-CN" sz="3600" b="1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3600" b="1" dirty="0">
                        <a:latin typeface="Arial" panose="020B0604020202020204" pitchFamily="34" charset="0"/>
                      </a:rPr>
                      <m:t>（常数）</m:t>
                    </m:r>
                  </m:oMath>
                </a14:m>
                <a:endParaRPr lang="en-US" altLang="zh-CN" sz="3600" b="1" dirty="0">
                  <a:latin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sz="3600" b="1" dirty="0">
                          <a:latin typeface="Arial" panose="020B0604020202020204" pitchFamily="34" charset="0"/>
                        </a:rPr>
                        <m:t>即：</m:t>
                      </m:r>
                      <m:r>
                        <m:rPr>
                          <m:nor/>
                        </m:rPr>
                        <a:rPr lang="zh-CN" altLang="en-US" sz="3600" b="1" dirty="0">
                          <a:latin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zh-CN" altLang="en-US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600" b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zh-CN" altLang="en-US" sz="3600" b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sz="3600" b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36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3600" b="1" dirty="0">
                          <a:latin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zh-CN" altLang="en-US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600" b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zh-CN" altLang="en-US" sz="3600" b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m:rPr>
                          <m:nor/>
                        </m:rPr>
                        <a:rPr lang="zh-CN" altLang="en-US" sz="3600" b="1" dirty="0">
                          <a:latin typeface="Arial" panose="020B0604020202020204" pitchFamily="34" charset="0"/>
                        </a:rPr>
                        <m:t> </m:t>
                      </m:r>
                      <m:r>
                        <a:rPr lang="en-US" altLang="zh-CN" sz="3600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3600" b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m:rPr>
                          <m:nor/>
                        </m:rPr>
                        <a:rPr lang="en-US" altLang="zh-CN" sz="3600" b="1" dirty="0">
                          <a:latin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sz="3600" b="1" dirty="0">
                          <a:latin typeface="Arial" panose="020B0604020202020204" pitchFamily="34" charset="0"/>
                        </a:rPr>
                        <m:t>（常数）</m:t>
                      </m:r>
                    </m:oMath>
                  </m:oMathPara>
                </a14:m>
                <a:endParaRPr lang="zh-CN" altLang="en-US" sz="3600" b="1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67E61CA-ACFC-4A92-A104-64B44C374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006104"/>
                <a:ext cx="9921239" cy="2308324"/>
              </a:xfrm>
              <a:prstGeom prst="rect">
                <a:avLst/>
              </a:prstGeom>
              <a:blipFill>
                <a:blip r:embed="rId3"/>
                <a:stretch>
                  <a:fillRect l="-1844" t="-4749" r="-4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横卷形 9">
            <a:extLst>
              <a:ext uri="{FF2B5EF4-FFF2-40B4-BE49-F238E27FC236}">
                <a16:creationId xmlns:a16="http://schemas.microsoft.com/office/drawing/2014/main" id="{22D7711F-C4F7-496B-B0B0-89FE5E0D4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127" y="-29416"/>
            <a:ext cx="3860099" cy="1154207"/>
          </a:xfrm>
          <a:prstGeom prst="horizontalScrol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zh-CN" altLang="en-US" sz="4400" b="1" dirty="0">
                <a:latin typeface="黑体" pitchFamily="49" charset="-122"/>
                <a:ea typeface="黑体" pitchFamily="49" charset="-122"/>
              </a:rPr>
              <a:t>六、课堂小结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94055158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1"/>
          <p:cNvSpPr txBox="1">
            <a:spLocks noChangeArrowheads="1"/>
          </p:cNvSpPr>
          <p:nvPr/>
        </p:nvSpPr>
        <p:spPr bwMode="auto">
          <a:xfrm>
            <a:off x="1916114" y="1384982"/>
            <a:ext cx="8751887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latin typeface="宋体" pitchFamily="2" charset="-122"/>
              </a:rPr>
              <a:t>  </a:t>
            </a:r>
            <a:r>
              <a:rPr lang="zh-CN" altLang="en-US" sz="2400" b="1">
                <a:latin typeface="宋体" pitchFamily="2" charset="-122"/>
              </a:rPr>
              <a:t>    </a:t>
            </a:r>
            <a:endParaRPr lang="en-US" altLang="zh-CN" sz="2000" b="1">
              <a:latin typeface="宋体" pitchFamily="2" charset="-122"/>
            </a:endParaRPr>
          </a:p>
          <a:p>
            <a:r>
              <a:rPr lang="zh-CN" altLang="en-US" sz="2200" b="1">
                <a:latin typeface="宋体" pitchFamily="2" charset="-122"/>
              </a:rPr>
              <a:t>  </a:t>
            </a:r>
            <a:endParaRPr lang="en-US" altLang="zh-CN" sz="2200" b="1">
              <a:latin typeface="宋体" pitchFamily="2" charset="-122"/>
            </a:endParaRPr>
          </a:p>
        </p:txBody>
      </p:sp>
      <p:sp>
        <p:nvSpPr>
          <p:cNvPr id="25603" name="矩形 26"/>
          <p:cNvSpPr>
            <a:spLocks noChangeArrowheads="1"/>
          </p:cNvSpPr>
          <p:nvPr/>
        </p:nvSpPr>
        <p:spPr bwMode="auto">
          <a:xfrm>
            <a:off x="2495550" y="2133601"/>
            <a:ext cx="80279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tx2"/>
                </a:solidFill>
                <a:latin typeface="Times New Roman" pitchFamily="18" charset="0"/>
              </a:rPr>
              <a:t>       </a:t>
            </a:r>
            <a:endParaRPr lang="zh-CN" altLang="en-US" sz="2400"/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926124" y="1912919"/>
            <a:ext cx="9741877" cy="260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    </a:t>
            </a:r>
            <a:endParaRPr lang="en-US" altLang="zh-CN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 dirty="0"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如果一个数列从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项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开始，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每一项与它前一项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差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都等于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同一个常数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，那么这个数列叫做等差数列，这个常数叫做等差数列的公差，一般用字母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d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表示。</a:t>
            </a:r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-61555" y="0"/>
            <a:ext cx="800219" cy="6858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 点 强 调  加 深 记 忆</a:t>
            </a:r>
          </a:p>
        </p:txBody>
      </p:sp>
      <p:sp>
        <p:nvSpPr>
          <p:cNvPr id="7" name="上凸带形 6"/>
          <p:cNvSpPr/>
          <p:nvPr/>
        </p:nvSpPr>
        <p:spPr bwMode="auto">
          <a:xfrm>
            <a:off x="4524364" y="214290"/>
            <a:ext cx="2857520" cy="714380"/>
          </a:xfrm>
          <a:prstGeom prst="ribbon2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kumimoji="1" lang="zh-CN" altLang="en-US" sz="32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双波形 9"/>
          <p:cNvSpPr/>
          <p:nvPr/>
        </p:nvSpPr>
        <p:spPr bwMode="auto">
          <a:xfrm>
            <a:off x="3309918" y="170747"/>
            <a:ext cx="4374559" cy="1285860"/>
          </a:xfrm>
          <a:prstGeom prst="doubleWave">
            <a:avLst>
              <a:gd name="adj1" fmla="val 12500"/>
              <a:gd name="adj2" fmla="val -1129"/>
            </a:avLst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en-US" sz="4000" b="1" dirty="0">
                <a:latin typeface="黑体" pitchFamily="49" charset="-122"/>
                <a:ea typeface="黑体" pitchFamily="49" charset="-122"/>
              </a:rPr>
              <a:t>等差数列的定义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3851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1"/>
          <p:cNvSpPr txBox="1">
            <a:spLocks noChangeArrowheads="1"/>
          </p:cNvSpPr>
          <p:nvPr/>
        </p:nvSpPr>
        <p:spPr bwMode="auto">
          <a:xfrm>
            <a:off x="1720056" y="1650772"/>
            <a:ext cx="8751887" cy="245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（必做题）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、课本第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页练习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6.2.1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组第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题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 2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、课本第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11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页习题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6.2A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组第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题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6627" name="横卷形 9"/>
          <p:cNvSpPr>
            <a:spLocks noChangeArrowheads="1"/>
          </p:cNvSpPr>
          <p:nvPr/>
        </p:nvSpPr>
        <p:spPr bwMode="auto">
          <a:xfrm>
            <a:off x="2971007" y="284627"/>
            <a:ext cx="3860099" cy="1154207"/>
          </a:xfrm>
          <a:prstGeom prst="horizontalScrol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zh-CN" altLang="en-US" sz="4400" b="1" dirty="0">
                <a:latin typeface="黑体" pitchFamily="49" charset="-122"/>
                <a:ea typeface="黑体" pitchFamily="49" charset="-122"/>
              </a:rPr>
              <a:t>六、布置作业</a:t>
            </a:r>
            <a:endParaRPr lang="zh-CN" altLang="en-US" sz="4400" dirty="0"/>
          </a:p>
        </p:txBody>
      </p:sp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3024189" y="3000375"/>
            <a:ext cx="6715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61555" y="0"/>
            <a:ext cx="800219" cy="6858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立 足 现 在  挑 战 自 我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FFDA7A7F-F804-458E-A604-C81CB7AB3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057" y="4318190"/>
            <a:ext cx="8902224" cy="411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（选做题）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、试写出等差数列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1,3,5,7,9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…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的通项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公式，并求出数列的第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20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项。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   </a:t>
            </a:r>
            <a:endParaRPr lang="en-US" altLang="zh-CN" sz="36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7296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250572E-105A-494E-8EF3-D3E0138C10E2}"/>
              </a:ext>
            </a:extLst>
          </p:cNvPr>
          <p:cNvSpPr/>
          <p:nvPr/>
        </p:nvSpPr>
        <p:spPr>
          <a:xfrm>
            <a:off x="-782781" y="1720840"/>
            <a:ext cx="108204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一个不注意小事情的人，</a:t>
            </a:r>
            <a:endParaRPr lang="en-US" altLang="zh-C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zh-CN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永远不会成就大事业。</a:t>
            </a:r>
            <a:endParaRPr lang="en-US" altLang="zh-C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r"/>
            <a:endParaRPr lang="en-US" altLang="zh-CN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r"/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——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卡耐基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E95D27E-3209-45BF-BE8F-8C537D579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39" y="348384"/>
            <a:ext cx="2671041" cy="615553"/>
          </a:xfrm>
          <a:prstGeom prst="rect">
            <a:avLst/>
          </a:prstGeom>
          <a:gradFill rotWithShape="0">
            <a:gsLst>
              <a:gs pos="0">
                <a:srgbClr val="69D4E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CN" sz="2800" b="1" dirty="0">
                <a:solidFill>
                  <a:srgbClr val="FC2A1A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</a:t>
            </a:r>
            <a:r>
              <a:rPr lang="zh-CN" altLang="en-US" sz="3400" b="1" dirty="0">
                <a:solidFill>
                  <a:srgbClr val="FC2A1A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师生共勉</a:t>
            </a:r>
            <a:endParaRPr kumimoji="1" lang="zh-CN" altLang="en-US" sz="3400" b="1" dirty="0">
              <a:solidFill>
                <a:srgbClr val="FC2A1A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108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1"/>
          <p:cNvSpPr txBox="1">
            <a:spLocks noChangeArrowheads="1"/>
          </p:cNvSpPr>
          <p:nvPr/>
        </p:nvSpPr>
        <p:spPr bwMode="auto">
          <a:xfrm>
            <a:off x="1771651" y="1318540"/>
            <a:ext cx="8751887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latin typeface="宋体" pitchFamily="2" charset="-122"/>
              </a:rPr>
              <a:t>  </a:t>
            </a:r>
            <a:r>
              <a:rPr lang="zh-CN" altLang="en-US" sz="2400" b="1">
                <a:latin typeface="宋体" pitchFamily="2" charset="-122"/>
              </a:rPr>
              <a:t>    </a:t>
            </a:r>
            <a:endParaRPr lang="en-US" altLang="zh-CN" sz="2000" b="1">
              <a:latin typeface="宋体" pitchFamily="2" charset="-122"/>
            </a:endParaRPr>
          </a:p>
          <a:p>
            <a:r>
              <a:rPr lang="zh-CN" altLang="en-US" sz="2200" b="1">
                <a:latin typeface="宋体" pitchFamily="2" charset="-122"/>
              </a:rPr>
              <a:t>  </a:t>
            </a:r>
            <a:endParaRPr lang="en-US" altLang="zh-CN" sz="2200" b="1">
              <a:latin typeface="宋体" pitchFamily="2" charset="-122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-59323" y="0"/>
            <a:ext cx="80021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 设 情 景   导 入 新 课</a:t>
            </a:r>
          </a:p>
        </p:txBody>
      </p:sp>
      <p:sp>
        <p:nvSpPr>
          <p:cNvPr id="5124" name="横卷形 9"/>
          <p:cNvSpPr>
            <a:spLocks noChangeArrowheads="1"/>
          </p:cNvSpPr>
          <p:nvPr/>
        </p:nvSpPr>
        <p:spPr bwMode="auto">
          <a:xfrm>
            <a:off x="3843257" y="8092"/>
            <a:ext cx="3433920" cy="1143000"/>
          </a:xfrm>
          <a:prstGeom prst="horizontalScroll">
            <a:avLst>
              <a:gd name="adj" fmla="val 1724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一、问题导入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5125" name="矩形 26"/>
          <p:cNvSpPr>
            <a:spLocks noChangeArrowheads="1"/>
          </p:cNvSpPr>
          <p:nvPr/>
        </p:nvSpPr>
        <p:spPr bwMode="auto">
          <a:xfrm>
            <a:off x="2495550" y="2133601"/>
            <a:ext cx="8027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tx2"/>
                </a:solidFill>
                <a:latin typeface="Times New Roman" pitchFamily="18" charset="0"/>
              </a:rPr>
              <a:t>       </a:t>
            </a:r>
            <a:endParaRPr lang="zh-CN" altLang="en-US" sz="2400"/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6D7E7119-DD9F-434F-A0AC-71D79172A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442" y="1465977"/>
            <a:ext cx="8496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将正整数中</a:t>
            </a:r>
            <a:r>
              <a:rPr lang="en-US" altLang="zh-CN" sz="3200" b="1" dirty="0"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latin typeface="Arial" panose="020B0604020202020204" pitchFamily="34" charset="0"/>
              </a:rPr>
              <a:t>的倍数从小到大列出</a:t>
            </a:r>
            <a:r>
              <a:rPr lang="en-US" altLang="zh-CN" sz="3200" b="1" dirty="0"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</a:rPr>
              <a:t>组成数列</a:t>
            </a:r>
            <a:r>
              <a:rPr lang="en-US" altLang="zh-CN" sz="3200" b="1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E2453D6E-AECC-43CA-8F53-43C0EF212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929" y="2865813"/>
            <a:ext cx="8569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将正奇数从小到大列出，组成数列：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FD084BA-54D8-4CBB-B74B-B706F93DD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2" y="2231362"/>
            <a:ext cx="849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5,10,15,20,25,30</a:t>
            </a:r>
            <a:r>
              <a:rPr lang="zh-CN" altLang="en-US" sz="2800" b="1" dirty="0">
                <a:latin typeface="Arial" panose="020B0604020202020204" pitchFamily="34" charset="0"/>
              </a:rPr>
              <a:t>，</a:t>
            </a:r>
            <a:r>
              <a:rPr lang="en-US" altLang="zh-CN" sz="2800" b="1" dirty="0">
                <a:latin typeface="Arial" panose="020B0604020202020204" pitchFamily="34" charset="0"/>
              </a:rPr>
              <a:t>···.                                     (1)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9BC54EA-F6BE-4A08-8559-9D324C8F4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2" y="3803985"/>
            <a:ext cx="849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1,3,5,7,9</a:t>
            </a:r>
            <a:r>
              <a:rPr lang="zh-CN" altLang="en-US" sz="2800" b="1" dirty="0">
                <a:latin typeface="Arial" panose="020B0604020202020204" pitchFamily="34" charset="0"/>
              </a:rPr>
              <a:t>，</a:t>
            </a:r>
            <a:r>
              <a:rPr lang="en-US" altLang="zh-CN" sz="2800" b="1" dirty="0">
                <a:latin typeface="Arial" panose="020B0604020202020204" pitchFamily="34" charset="0"/>
              </a:rPr>
              <a:t>···.                                                  (2)</a:t>
            </a:r>
          </a:p>
        </p:txBody>
      </p:sp>
    </p:spTree>
    <p:extLst>
      <p:ext uri="{BB962C8B-B14F-4D97-AF65-F5344CB8AC3E}">
        <p14:creationId xmlns:p14="http://schemas.microsoft.com/office/powerpoint/2010/main" val="64264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5A1D8625-B47D-4CE8-A127-058896EB4346}"/>
              </a:ext>
            </a:extLst>
          </p:cNvPr>
          <p:cNvSpPr txBox="1"/>
          <p:nvPr/>
        </p:nvSpPr>
        <p:spPr>
          <a:xfrm>
            <a:off x="2285984" y="1785926"/>
            <a:ext cx="7643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黑体" pitchFamily="49" charset="-122"/>
                <a:ea typeface="黑体" pitchFamily="49" charset="-122"/>
              </a:rPr>
              <a:t>§</a:t>
            </a:r>
            <a:r>
              <a:rPr lang="en-US" altLang="zh-CN" sz="4000" b="1" spc="-100" dirty="0">
                <a:latin typeface="黑体" pitchFamily="49" charset="-122"/>
                <a:ea typeface="黑体" pitchFamily="49" charset="-122"/>
              </a:rPr>
              <a:t>6.2.1</a:t>
            </a:r>
            <a:r>
              <a:rPr lang="en-US" altLang="zh-CN" sz="40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000" b="1" dirty="0">
                <a:latin typeface="黑体" pitchFamily="49" charset="-122"/>
                <a:ea typeface="黑体" pitchFamily="49" charset="-122"/>
              </a:rPr>
              <a:t>等差数列的定义</a:t>
            </a:r>
            <a:endParaRPr lang="en-US" altLang="zh-CN" sz="4000" b="1" dirty="0">
              <a:latin typeface="黑体" pitchFamily="49" charset="-122"/>
              <a:ea typeface="黑体" pitchFamily="49" charset="-122"/>
            </a:endParaRPr>
          </a:p>
          <a:p>
            <a:endParaRPr lang="en-US" altLang="zh-CN" sz="4000" b="1" dirty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4000" b="1" dirty="0">
                <a:latin typeface="黑体" pitchFamily="49" charset="-122"/>
                <a:ea typeface="黑体" pitchFamily="49" charset="-122"/>
              </a:rPr>
              <a:t>        </a:t>
            </a:r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教学阐释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7601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88A2B7C-C48D-4834-9A3D-058650680DFF}"/>
              </a:ext>
            </a:extLst>
          </p:cNvPr>
          <p:cNvSpPr/>
          <p:nvPr/>
        </p:nvSpPr>
        <p:spPr>
          <a:xfrm>
            <a:off x="762000" y="692727"/>
            <a:ext cx="748145" cy="5472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等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差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数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列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的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定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义</a:t>
            </a:r>
          </a:p>
        </p:txBody>
      </p:sp>
      <p:sp>
        <p:nvSpPr>
          <p:cNvPr id="5" name="左大括号 4">
            <a:extLst>
              <a:ext uri="{FF2B5EF4-FFF2-40B4-BE49-F238E27FC236}">
                <a16:creationId xmlns:a16="http://schemas.microsoft.com/office/drawing/2014/main" id="{872A2FCF-0AE1-444D-BD35-463753F901BE}"/>
              </a:ext>
            </a:extLst>
          </p:cNvPr>
          <p:cNvSpPr/>
          <p:nvPr/>
        </p:nvSpPr>
        <p:spPr>
          <a:xfrm>
            <a:off x="1510145" y="512618"/>
            <a:ext cx="1302328" cy="5832764"/>
          </a:xfrm>
          <a:prstGeom prst="leftBrace">
            <a:avLst>
              <a:gd name="adj1" fmla="val 57269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ED6954CA-FFC0-4FDD-8B7E-3B3F1867B382}"/>
              </a:ext>
            </a:extLst>
          </p:cNvPr>
          <p:cNvSpPr/>
          <p:nvPr/>
        </p:nvSpPr>
        <p:spPr>
          <a:xfrm>
            <a:off x="3117273" y="245421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教材解读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DABAFC0F-0B73-4685-BCA9-CD7815BBEFEA}"/>
              </a:ext>
            </a:extLst>
          </p:cNvPr>
          <p:cNvSpPr/>
          <p:nvPr/>
        </p:nvSpPr>
        <p:spPr>
          <a:xfrm>
            <a:off x="3117273" y="1191491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学情分析</a:t>
            </a: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32EF2E80-3E14-4884-8ACF-08E1C4F7711A}"/>
              </a:ext>
            </a:extLst>
          </p:cNvPr>
          <p:cNvSpPr/>
          <p:nvPr/>
        </p:nvSpPr>
        <p:spPr>
          <a:xfrm>
            <a:off x="3117273" y="3165765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基本理念</a:t>
            </a: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8CAF5334-1E53-4D75-9F96-BA01C5B7718F}"/>
              </a:ext>
            </a:extLst>
          </p:cNvPr>
          <p:cNvSpPr/>
          <p:nvPr/>
        </p:nvSpPr>
        <p:spPr>
          <a:xfrm>
            <a:off x="3117273" y="4191001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课程设计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48EE3644-5BA7-4370-AE2C-CCB54D22A5A3}"/>
              </a:ext>
            </a:extLst>
          </p:cNvPr>
          <p:cNvSpPr/>
          <p:nvPr/>
        </p:nvSpPr>
        <p:spPr>
          <a:xfrm>
            <a:off x="3117273" y="5091546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教学重点难点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842EDD69-7852-452E-B4EF-D7B3B021BD7C}"/>
              </a:ext>
            </a:extLst>
          </p:cNvPr>
          <p:cNvSpPr/>
          <p:nvPr/>
        </p:nvSpPr>
        <p:spPr>
          <a:xfrm>
            <a:off x="3117273" y="5992091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方法选择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D114FEFE-4CA1-48E2-A819-BE249AB68986}"/>
              </a:ext>
            </a:extLst>
          </p:cNvPr>
          <p:cNvSpPr/>
          <p:nvPr/>
        </p:nvSpPr>
        <p:spPr>
          <a:xfrm>
            <a:off x="3117273" y="2133602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目标定位</a:t>
            </a:r>
          </a:p>
        </p:txBody>
      </p:sp>
    </p:spTree>
    <p:extLst>
      <p:ext uri="{BB962C8B-B14F-4D97-AF65-F5344CB8AC3E}">
        <p14:creationId xmlns:p14="http://schemas.microsoft.com/office/powerpoint/2010/main" val="832244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4F6DB2EA-4C6D-4093-8B37-9AD2EC326351}"/>
              </a:ext>
            </a:extLst>
          </p:cNvPr>
          <p:cNvSpPr/>
          <p:nvPr/>
        </p:nvSpPr>
        <p:spPr>
          <a:xfrm>
            <a:off x="3117273" y="221673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教材解读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33A9DD5-EE47-4630-9FBC-EDB440A5FA5F}"/>
              </a:ext>
            </a:extLst>
          </p:cNvPr>
          <p:cNvSpPr/>
          <p:nvPr/>
        </p:nvSpPr>
        <p:spPr>
          <a:xfrm>
            <a:off x="595745" y="1890117"/>
            <a:ext cx="664373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    1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教材版本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+mn-ea"/>
              </a:rPr>
              <a:t>     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本节内容是中等职业教育课程改革国家规划新教材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数学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（基础模块）下册中的第六章第二节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等差数列的定义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  <a:p>
            <a:endParaRPr lang="zh-CN" altLang="en-US" sz="20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" name="图片 6" descr="IMG_20180905_184417.jpg">
            <a:extLst>
              <a:ext uri="{FF2B5EF4-FFF2-40B4-BE49-F238E27FC236}">
                <a16:creationId xmlns:a16="http://schemas.microsoft.com/office/drawing/2014/main" id="{E522BF14-9FAE-42D5-A688-A974A10F78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10000" contrast="30000"/>
          </a:blip>
          <a:srcRect t="1479"/>
          <a:stretch>
            <a:fillRect/>
          </a:stretch>
        </p:blipFill>
        <p:spPr>
          <a:xfrm>
            <a:off x="7429079" y="2181874"/>
            <a:ext cx="2143140" cy="2896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4604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D0FA9AC6-3673-449D-9E2A-54D4ACABF2A4}"/>
              </a:ext>
            </a:extLst>
          </p:cNvPr>
          <p:cNvSpPr/>
          <p:nvPr/>
        </p:nvSpPr>
        <p:spPr>
          <a:xfrm>
            <a:off x="3117273" y="221673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教材解读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FF6CB39-1B8A-40A0-ACBF-19FDF08688E7}"/>
              </a:ext>
            </a:extLst>
          </p:cNvPr>
          <p:cNvSpPr/>
          <p:nvPr/>
        </p:nvSpPr>
        <p:spPr>
          <a:xfrm>
            <a:off x="346364" y="1113158"/>
            <a:ext cx="9628909" cy="5744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       2</a:t>
            </a:r>
            <a:r>
              <a:rPr lang="zh-CN" altLang="en-US" sz="3200" b="1" dirty="0"/>
              <a:t>、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教材的地位和作用</a:t>
            </a:r>
            <a:endParaRPr lang="zh-CN" altLang="en-US" sz="3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/>
              <a:t>         </a:t>
            </a:r>
            <a:r>
              <a:rPr lang="zh-CN" altLang="en-US" sz="2800" b="1" spc="-100" dirty="0">
                <a:latin typeface="楷体" pitchFamily="49" charset="-122"/>
                <a:ea typeface="楷体" pitchFamily="49" charset="-122"/>
              </a:rPr>
              <a:t>等差数列作为一种特殊的数列，在实际生活中有广泛的应用。本节内容是学生在学习了数列的基本概念的基础上，对数列的知识进一步深入学习和拓展。通过本节课的学习，在理解等差数列的定义的基础上，学会判断数学中和生活中等差数列模型，为下一节等差数列的通项公式猜想归纳做好准备，也为继续学习等比数列提供了学习对比的依据，所以本节课在知识结构上起着承上启下的作用。</a:t>
            </a:r>
          </a:p>
          <a:p>
            <a:pPr>
              <a:lnSpc>
                <a:spcPct val="150000"/>
              </a:lnSpc>
            </a:pPr>
            <a:endParaRPr lang="zh-CN" altLang="en-US" sz="20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8872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9BB5B342-9058-4F72-89F7-3F4E4007000F}"/>
              </a:ext>
            </a:extLst>
          </p:cNvPr>
          <p:cNvSpPr/>
          <p:nvPr/>
        </p:nvSpPr>
        <p:spPr>
          <a:xfrm>
            <a:off x="2701637" y="651164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学情分析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E6A9070-2930-4917-BD87-8696BD3A3FB8}"/>
              </a:ext>
            </a:extLst>
          </p:cNvPr>
          <p:cNvSpPr/>
          <p:nvPr/>
        </p:nvSpPr>
        <p:spPr>
          <a:xfrm>
            <a:off x="600633" y="1785433"/>
            <a:ext cx="8986711" cy="4421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      3</a:t>
            </a:r>
            <a:r>
              <a:rPr lang="zh-CN" altLang="en-US" sz="3200" b="1" dirty="0"/>
              <a:t>、学情分析</a:t>
            </a:r>
          </a:p>
          <a:p>
            <a:pPr>
              <a:lnSpc>
                <a:spcPct val="200000"/>
              </a:lnSpc>
            </a:pPr>
            <a:r>
              <a:rPr lang="zh-CN" altLang="en-US" sz="2800" b="1" dirty="0"/>
              <a:t>         中职学生数学基础比较薄弱，他们的观察，思考，分析、推理能力不强，针对学生的这些情况，我结合学生的心理特征，利用设置问题情景导入，让情景教学和合作式探究学习贯穿到教学中去。</a:t>
            </a:r>
          </a:p>
          <a:p>
            <a:pPr>
              <a:lnSpc>
                <a:spcPct val="150000"/>
              </a:lnSpc>
            </a:pPr>
            <a:endParaRPr lang="zh-CN" altLang="en-US" sz="20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0966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78ACA4CE-CDA7-4BED-83F3-DF615A667028}"/>
              </a:ext>
            </a:extLst>
          </p:cNvPr>
          <p:cNvSpPr/>
          <p:nvPr/>
        </p:nvSpPr>
        <p:spPr>
          <a:xfrm>
            <a:off x="2840182" y="381002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</a:rPr>
              <a:t>目标定位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942E6E5-154A-4D0C-8905-BB089A90B3CA}"/>
              </a:ext>
            </a:extLst>
          </p:cNvPr>
          <p:cNvSpPr/>
          <p:nvPr/>
        </p:nvSpPr>
        <p:spPr>
          <a:xfrm>
            <a:off x="419823" y="1599392"/>
            <a:ext cx="105282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根据教学大纲的要求和学生的实际水平，确定了本次课的教学目标</a:t>
            </a: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28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在知识上</a:t>
            </a:r>
            <a:r>
              <a:rPr lang="zh-CN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：理解并掌握等差数列的概念，并用定义判断一个数列是否为等差数列；</a:t>
            </a:r>
            <a:r>
              <a:rPr lang="zh-CN" altLang="en-US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掌握等差数列的特征性质</a:t>
            </a:r>
            <a:r>
              <a:rPr lang="en-US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kern="100" baseline="-25000" dirty="0">
                <a:latin typeface="等线" panose="02010600030101010101" pitchFamily="2" charset="-122"/>
                <a:cs typeface="Times New Roman" panose="02020603050405020304" pitchFamily="18" charset="0"/>
              </a:rPr>
              <a:t>n+1</a:t>
            </a:r>
            <a:r>
              <a:rPr lang="en-US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-a</a:t>
            </a:r>
            <a:r>
              <a:rPr lang="en-US" altLang="zh-CN" sz="2800" kern="100" baseline="-25000" dirty="0">
                <a:latin typeface="等线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=d</a:t>
            </a:r>
            <a:r>
              <a:rPr lang="zh-CN" altLang="en-US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（常数）</a:t>
            </a:r>
            <a:endParaRPr lang="en-US" altLang="zh-CN" sz="28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能在解题中灵活应用；初步引入</a:t>
            </a:r>
            <a:r>
              <a:rPr lang="en-US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数学建模</a:t>
            </a:r>
            <a:r>
              <a:rPr lang="en-US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的思想方法并能运用。</a:t>
            </a: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28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在能力上</a:t>
            </a:r>
            <a:r>
              <a:rPr lang="zh-CN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：培养学生观察、分析、归纳、推理的能力；通过阶梯性练习，提高学生分析问题和解决问题的能力。</a:t>
            </a: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28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在情感上</a:t>
            </a:r>
            <a:r>
              <a:rPr lang="zh-CN" altLang="zh-CN" sz="28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：通过对等差数列的研究，培养学生主动探索、勇于发现的求知精神；养成细心观察、认真分析、善于总结的良好思维习惯。</a:t>
            </a:r>
          </a:p>
        </p:txBody>
      </p:sp>
    </p:spTree>
    <p:extLst>
      <p:ext uri="{BB962C8B-B14F-4D97-AF65-F5344CB8AC3E}">
        <p14:creationId xmlns:p14="http://schemas.microsoft.com/office/powerpoint/2010/main" val="2590139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DDF8D0DA-4EBD-4592-B601-5B81DFD9C8A2}"/>
              </a:ext>
            </a:extLst>
          </p:cNvPr>
          <p:cNvSpPr/>
          <p:nvPr/>
        </p:nvSpPr>
        <p:spPr>
          <a:xfrm>
            <a:off x="3131127" y="284020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基本理念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5D01E74-10A1-476E-9460-8E52F80308AF}"/>
              </a:ext>
            </a:extLst>
          </p:cNvPr>
          <p:cNvSpPr txBox="1"/>
          <p:nvPr/>
        </p:nvSpPr>
        <p:spPr>
          <a:xfrm>
            <a:off x="831273" y="1094509"/>
            <a:ext cx="87422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（</a:t>
            </a:r>
            <a:r>
              <a:rPr lang="en-US" altLang="zh-CN" sz="3200" dirty="0"/>
              <a:t>1</a:t>
            </a:r>
            <a:r>
              <a:rPr lang="zh-CN" altLang="en-US" sz="3200" dirty="0"/>
              <a:t>）课堂教育要面向全体学生。着眼于人的发展的数学理念。致力于人人学习有价值的数学，不同的人在数学上能有不同的发展。</a:t>
            </a:r>
            <a:endParaRPr lang="en-US" altLang="zh-CN" sz="3200" dirty="0"/>
          </a:p>
          <a:p>
            <a:r>
              <a:rPr lang="zh-CN" altLang="en-US" sz="3200" dirty="0"/>
              <a:t>（</a:t>
            </a:r>
            <a:r>
              <a:rPr lang="en-US" altLang="zh-CN" sz="3200" dirty="0"/>
              <a:t>2</a:t>
            </a:r>
            <a:r>
              <a:rPr lang="zh-CN" altLang="en-US" sz="3200" dirty="0"/>
              <a:t>）课堂教育要以学生为主。课堂是老师的课堂，但更是学生的主场，要把课堂还给学生，课堂教学要注重对学生数学思维能动性的培养，课堂要具有多样性以及灵活性，注意启发引导学生去思考，探究，分析并得出结论。</a:t>
            </a:r>
            <a:endParaRPr lang="en-US" altLang="zh-CN" sz="3200" dirty="0"/>
          </a:p>
          <a:p>
            <a:r>
              <a:rPr lang="en-US" altLang="zh-CN" sz="3200" dirty="0"/>
              <a:t> (3)</a:t>
            </a:r>
            <a:r>
              <a:rPr lang="zh-CN" altLang="en-US" sz="3200" dirty="0"/>
              <a:t>课堂教育要注意理论联系实际。在教学中要关注数学与生活的关联</a:t>
            </a:r>
          </a:p>
        </p:txBody>
      </p:sp>
    </p:spTree>
    <p:extLst>
      <p:ext uri="{BB962C8B-B14F-4D97-AF65-F5344CB8AC3E}">
        <p14:creationId xmlns:p14="http://schemas.microsoft.com/office/powerpoint/2010/main" val="11129271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>
            <a:extLst>
              <a:ext uri="{FF2B5EF4-FFF2-40B4-BE49-F238E27FC236}">
                <a16:creationId xmlns:a16="http://schemas.microsoft.com/office/drawing/2014/main" id="{21779B9E-CA02-4753-980B-CF59D48751FA}"/>
              </a:ext>
            </a:extLst>
          </p:cNvPr>
          <p:cNvSpPr/>
          <p:nvPr/>
        </p:nvSpPr>
        <p:spPr>
          <a:xfrm>
            <a:off x="532660" y="2210539"/>
            <a:ext cx="683581" cy="36487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</a:rPr>
              <a:t>课程设计流程图</a:t>
            </a:r>
          </a:p>
        </p:txBody>
      </p:sp>
      <p:sp>
        <p:nvSpPr>
          <p:cNvPr id="3" name="左大括号 2">
            <a:extLst>
              <a:ext uri="{FF2B5EF4-FFF2-40B4-BE49-F238E27FC236}">
                <a16:creationId xmlns:a16="http://schemas.microsoft.com/office/drawing/2014/main" id="{F61FE397-4896-433E-9172-CBC0FDDFFDA8}"/>
              </a:ext>
            </a:extLst>
          </p:cNvPr>
          <p:cNvSpPr/>
          <p:nvPr/>
        </p:nvSpPr>
        <p:spPr>
          <a:xfrm>
            <a:off x="1216241" y="918838"/>
            <a:ext cx="1127464" cy="5801558"/>
          </a:xfrm>
          <a:prstGeom prst="leftBrace">
            <a:avLst>
              <a:gd name="adj1" fmla="val 64239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3E1DE8C8-4CDC-4C1E-BFF2-B67D436C7254}"/>
              </a:ext>
            </a:extLst>
          </p:cNvPr>
          <p:cNvSpPr/>
          <p:nvPr/>
        </p:nvSpPr>
        <p:spPr>
          <a:xfrm>
            <a:off x="0" y="0"/>
            <a:ext cx="2929631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课程设计</a:t>
            </a:r>
          </a:p>
        </p:txBody>
      </p:sp>
      <p:sp>
        <p:nvSpPr>
          <p:cNvPr id="6" name="流程图: 终止 5">
            <a:extLst>
              <a:ext uri="{FF2B5EF4-FFF2-40B4-BE49-F238E27FC236}">
                <a16:creationId xmlns:a16="http://schemas.microsoft.com/office/drawing/2014/main" id="{C631C987-16F3-4C09-86E9-4EFAA9C2D418}"/>
              </a:ext>
            </a:extLst>
          </p:cNvPr>
          <p:cNvSpPr/>
          <p:nvPr/>
        </p:nvSpPr>
        <p:spPr>
          <a:xfrm>
            <a:off x="2539014" y="746126"/>
            <a:ext cx="5086904" cy="4749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1</a:t>
            </a:r>
            <a:r>
              <a:rPr lang="zh-CN" altLang="en-US" sz="2400" dirty="0">
                <a:solidFill>
                  <a:schemeClr val="tx1"/>
                </a:solidFill>
              </a:rPr>
              <a:t>、创设情境，导入新课</a:t>
            </a:r>
          </a:p>
        </p:txBody>
      </p:sp>
      <p:sp>
        <p:nvSpPr>
          <p:cNvPr id="8" name="流程图: 终止 7">
            <a:extLst>
              <a:ext uri="{FF2B5EF4-FFF2-40B4-BE49-F238E27FC236}">
                <a16:creationId xmlns:a16="http://schemas.microsoft.com/office/drawing/2014/main" id="{81A76E34-FEE1-42DC-AA36-38CCE79DF9DA}"/>
              </a:ext>
            </a:extLst>
          </p:cNvPr>
          <p:cNvSpPr/>
          <p:nvPr/>
        </p:nvSpPr>
        <p:spPr>
          <a:xfrm>
            <a:off x="2539014" y="1567932"/>
            <a:ext cx="5086904" cy="4749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2</a:t>
            </a:r>
            <a:r>
              <a:rPr lang="zh-CN" altLang="en-US" sz="2400" dirty="0">
                <a:solidFill>
                  <a:schemeClr val="tx1"/>
                </a:solidFill>
              </a:rPr>
              <a:t>、讲授新课，构建新知</a:t>
            </a:r>
          </a:p>
        </p:txBody>
      </p:sp>
      <p:sp>
        <p:nvSpPr>
          <p:cNvPr id="10" name="流程图: 终止 9">
            <a:extLst>
              <a:ext uri="{FF2B5EF4-FFF2-40B4-BE49-F238E27FC236}">
                <a16:creationId xmlns:a16="http://schemas.microsoft.com/office/drawing/2014/main" id="{0B26A720-A24C-4843-912F-4DFA27A73B0C}"/>
              </a:ext>
            </a:extLst>
          </p:cNvPr>
          <p:cNvSpPr/>
          <p:nvPr/>
        </p:nvSpPr>
        <p:spPr>
          <a:xfrm>
            <a:off x="2539014" y="2301474"/>
            <a:ext cx="5086904" cy="4749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3</a:t>
            </a:r>
            <a:r>
              <a:rPr lang="zh-CN" altLang="en-US" sz="2400" dirty="0">
                <a:solidFill>
                  <a:schemeClr val="tx1"/>
                </a:solidFill>
              </a:rPr>
              <a:t>、解读新知，深化理解</a:t>
            </a:r>
          </a:p>
        </p:txBody>
      </p:sp>
      <p:sp>
        <p:nvSpPr>
          <p:cNvPr id="12" name="流程图: 终止 11">
            <a:extLst>
              <a:ext uri="{FF2B5EF4-FFF2-40B4-BE49-F238E27FC236}">
                <a16:creationId xmlns:a16="http://schemas.microsoft.com/office/drawing/2014/main" id="{9679C1C3-2460-4317-A201-DB4AFD955F20}"/>
              </a:ext>
            </a:extLst>
          </p:cNvPr>
          <p:cNvSpPr/>
          <p:nvPr/>
        </p:nvSpPr>
        <p:spPr>
          <a:xfrm>
            <a:off x="2539014" y="3100740"/>
            <a:ext cx="5086904" cy="4749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4</a:t>
            </a:r>
            <a:r>
              <a:rPr lang="zh-CN" altLang="en-US" sz="2400" dirty="0">
                <a:solidFill>
                  <a:schemeClr val="tx1"/>
                </a:solidFill>
              </a:rPr>
              <a:t>、例题精讲，形成技能</a:t>
            </a:r>
          </a:p>
        </p:txBody>
      </p:sp>
      <p:sp>
        <p:nvSpPr>
          <p:cNvPr id="14" name="流程图: 终止 13">
            <a:extLst>
              <a:ext uri="{FF2B5EF4-FFF2-40B4-BE49-F238E27FC236}">
                <a16:creationId xmlns:a16="http://schemas.microsoft.com/office/drawing/2014/main" id="{5B31C57C-F6F8-43E2-BC35-08C6E4A7F52D}"/>
              </a:ext>
            </a:extLst>
          </p:cNvPr>
          <p:cNvSpPr/>
          <p:nvPr/>
        </p:nvSpPr>
        <p:spPr>
          <a:xfrm>
            <a:off x="2539014" y="3943190"/>
            <a:ext cx="5086904" cy="4749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5</a:t>
            </a:r>
            <a:r>
              <a:rPr lang="zh-CN" altLang="en-US" sz="2400" dirty="0">
                <a:solidFill>
                  <a:schemeClr val="tx1"/>
                </a:solidFill>
              </a:rPr>
              <a:t>、课堂检测，及时巩固</a:t>
            </a:r>
          </a:p>
        </p:txBody>
      </p:sp>
      <p:sp>
        <p:nvSpPr>
          <p:cNvPr id="16" name="流程图: 终止 15">
            <a:extLst>
              <a:ext uri="{FF2B5EF4-FFF2-40B4-BE49-F238E27FC236}">
                <a16:creationId xmlns:a16="http://schemas.microsoft.com/office/drawing/2014/main" id="{2989604B-4163-413E-A938-29075537F059}"/>
              </a:ext>
            </a:extLst>
          </p:cNvPr>
          <p:cNvSpPr/>
          <p:nvPr/>
        </p:nvSpPr>
        <p:spPr>
          <a:xfrm>
            <a:off x="2539014" y="4695845"/>
            <a:ext cx="5086904" cy="4749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6</a:t>
            </a:r>
            <a:r>
              <a:rPr lang="zh-CN" altLang="en-US" sz="2400" dirty="0">
                <a:solidFill>
                  <a:schemeClr val="tx1"/>
                </a:solidFill>
              </a:rPr>
              <a:t>、联系实际，启迪智慧</a:t>
            </a:r>
          </a:p>
        </p:txBody>
      </p:sp>
      <p:sp>
        <p:nvSpPr>
          <p:cNvPr id="18" name="流程图: 终止 17">
            <a:extLst>
              <a:ext uri="{FF2B5EF4-FFF2-40B4-BE49-F238E27FC236}">
                <a16:creationId xmlns:a16="http://schemas.microsoft.com/office/drawing/2014/main" id="{8741AB04-FFF8-4286-966C-61A48E56DF9B}"/>
              </a:ext>
            </a:extLst>
          </p:cNvPr>
          <p:cNvSpPr/>
          <p:nvPr/>
        </p:nvSpPr>
        <p:spPr>
          <a:xfrm>
            <a:off x="2539014" y="5581160"/>
            <a:ext cx="5086904" cy="4749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7</a:t>
            </a:r>
            <a:r>
              <a:rPr lang="zh-CN" altLang="en-US" sz="2400" dirty="0">
                <a:solidFill>
                  <a:schemeClr val="tx1"/>
                </a:solidFill>
              </a:rPr>
              <a:t>、归纳总结，学有所得</a:t>
            </a:r>
          </a:p>
        </p:txBody>
      </p:sp>
      <p:sp>
        <p:nvSpPr>
          <p:cNvPr id="20" name="流程图: 终止 19">
            <a:extLst>
              <a:ext uri="{FF2B5EF4-FFF2-40B4-BE49-F238E27FC236}">
                <a16:creationId xmlns:a16="http://schemas.microsoft.com/office/drawing/2014/main" id="{2788C22D-A005-414F-A9D7-E3CFC9652099}"/>
              </a:ext>
            </a:extLst>
          </p:cNvPr>
          <p:cNvSpPr/>
          <p:nvPr/>
        </p:nvSpPr>
        <p:spPr>
          <a:xfrm>
            <a:off x="2539014" y="6333815"/>
            <a:ext cx="5086904" cy="4749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8</a:t>
            </a:r>
            <a:r>
              <a:rPr lang="zh-CN" altLang="en-US" sz="2400" dirty="0">
                <a:solidFill>
                  <a:schemeClr val="tx1"/>
                </a:solidFill>
              </a:rPr>
              <a:t>、布置作业</a:t>
            </a:r>
            <a:r>
              <a:rPr lang="zh-CN" altLang="en-US" sz="2400">
                <a:solidFill>
                  <a:schemeClr val="tx1"/>
                </a:solidFill>
              </a:rPr>
              <a:t>，分层练习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70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6E5E12F-1D46-48CD-A648-6C574276A908}"/>
              </a:ext>
            </a:extLst>
          </p:cNvPr>
          <p:cNvSpPr/>
          <p:nvPr/>
        </p:nvSpPr>
        <p:spPr>
          <a:xfrm>
            <a:off x="870111" y="2158732"/>
            <a:ext cx="93938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根据教学大纲的要求确定本节课的教学重</a:t>
            </a:r>
            <a:r>
              <a:rPr lang="zh-CN" altLang="en-US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难</a:t>
            </a: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点</a:t>
            </a: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zh-CN" altLang="en-US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教学重点：</a:t>
            </a:r>
            <a:endParaRPr lang="zh-CN" altLang="zh-CN" sz="3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、等差数列的概念。</a:t>
            </a:r>
          </a:p>
          <a:p>
            <a:pPr algn="just">
              <a:spcAft>
                <a:spcPts val="0"/>
              </a:spcAft>
            </a:pP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、等差数列定义的具体应用。</a:t>
            </a:r>
          </a:p>
          <a:p>
            <a:pPr algn="just">
              <a:spcAft>
                <a:spcPts val="0"/>
              </a:spcAft>
            </a:pPr>
            <a:r>
              <a:rPr lang="zh-CN" altLang="zh-CN" sz="32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教学难点</a:t>
            </a:r>
          </a:p>
          <a:p>
            <a:pPr algn="just">
              <a:spcAft>
                <a:spcPts val="0"/>
              </a:spcAft>
            </a:pP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、用数学建摸的思想解决实际问题</a:t>
            </a:r>
          </a:p>
          <a:p>
            <a:pPr algn="just">
              <a:spcAft>
                <a:spcPts val="0"/>
              </a:spcAft>
            </a:pP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、等差数列定义的灵活运用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368983E9-9086-432C-8759-FA58C447424E}"/>
              </a:ext>
            </a:extLst>
          </p:cNvPr>
          <p:cNvSpPr/>
          <p:nvPr/>
        </p:nvSpPr>
        <p:spPr>
          <a:xfrm>
            <a:off x="2563091" y="806547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教学重点难点</a:t>
            </a:r>
          </a:p>
        </p:txBody>
      </p:sp>
    </p:spTree>
    <p:extLst>
      <p:ext uri="{BB962C8B-B14F-4D97-AF65-F5344CB8AC3E}">
        <p14:creationId xmlns:p14="http://schemas.microsoft.com/office/powerpoint/2010/main" val="3395280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18FA3589-B0CE-44B2-A774-5C87194119CA}"/>
              </a:ext>
            </a:extLst>
          </p:cNvPr>
          <p:cNvSpPr/>
          <p:nvPr/>
        </p:nvSpPr>
        <p:spPr>
          <a:xfrm>
            <a:off x="2673927" y="561110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方法选择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27C0FF4-DFC5-4978-8AD0-44F489A6DAC8}"/>
              </a:ext>
            </a:extLst>
          </p:cNvPr>
          <p:cNvSpPr/>
          <p:nvPr/>
        </p:nvSpPr>
        <p:spPr>
          <a:xfrm>
            <a:off x="537063" y="1262604"/>
            <a:ext cx="9358346" cy="232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800" dirty="0"/>
          </a:p>
          <a:p>
            <a:r>
              <a:rPr lang="en-US" sz="3200" b="1" dirty="0">
                <a:latin typeface="黑体" pitchFamily="49" charset="-122"/>
                <a:ea typeface="黑体" pitchFamily="49" charset="-122"/>
              </a:rPr>
              <a:t>   1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、教法方法</a:t>
            </a:r>
            <a:endParaRPr lang="en-US" altLang="zh-CN" sz="3200" b="1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3000" b="1" dirty="0"/>
              <a:t>      情景教学法 </a:t>
            </a:r>
            <a:r>
              <a:rPr lang="en-US" altLang="zh-CN" sz="3000" b="1" dirty="0">
                <a:latin typeface="黑体" pitchFamily="49" charset="-122"/>
                <a:ea typeface="黑体" pitchFamily="49" charset="-122"/>
              </a:rPr>
              <a:t>+</a:t>
            </a:r>
            <a:r>
              <a:rPr lang="zh-CN" altLang="en-US" sz="3000" b="1" dirty="0"/>
              <a:t>探究教学法</a:t>
            </a:r>
            <a:r>
              <a:rPr lang="en-US" altLang="zh-CN" sz="3000" b="1" dirty="0">
                <a:latin typeface="黑体" pitchFamily="49" charset="-122"/>
                <a:ea typeface="黑体" pitchFamily="49" charset="-122"/>
              </a:rPr>
              <a:t>+</a:t>
            </a:r>
            <a:r>
              <a:rPr lang="zh-CN" altLang="en-US" sz="3000" b="1" dirty="0"/>
              <a:t>小组讨论法 </a:t>
            </a:r>
            <a:r>
              <a:rPr lang="en-US" altLang="zh-CN" sz="3000" b="1" dirty="0">
                <a:latin typeface="黑体" pitchFamily="49" charset="-122"/>
                <a:ea typeface="黑体" pitchFamily="49" charset="-122"/>
              </a:rPr>
              <a:t>+</a:t>
            </a:r>
            <a:r>
              <a:rPr lang="zh-CN" altLang="en-US" sz="3000" b="1" dirty="0"/>
              <a:t>讲练结合法</a:t>
            </a:r>
            <a:endParaRPr lang="zh-CN" altLang="en-US" sz="2800" b="1" dirty="0"/>
          </a:p>
          <a:p>
            <a:pPr>
              <a:lnSpc>
                <a:spcPct val="150000"/>
              </a:lnSpc>
            </a:pPr>
            <a:endParaRPr lang="zh-CN" altLang="en-US" sz="20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24213A5-8371-458D-B2B3-8B2107B26A1B}"/>
              </a:ext>
            </a:extLst>
          </p:cNvPr>
          <p:cNvSpPr/>
          <p:nvPr/>
        </p:nvSpPr>
        <p:spPr>
          <a:xfrm>
            <a:off x="304800" y="2795349"/>
            <a:ext cx="9001188" cy="3805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800" dirty="0"/>
          </a:p>
          <a:p>
            <a:pPr>
              <a:lnSpc>
                <a:spcPct val="200000"/>
              </a:lnSpc>
            </a:pPr>
            <a:r>
              <a:rPr lang="en-US" sz="3200" b="1" dirty="0">
                <a:latin typeface="黑体" pitchFamily="49" charset="-122"/>
                <a:ea typeface="黑体" pitchFamily="49" charset="-122"/>
              </a:rPr>
              <a:t>    2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、学法指导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B050"/>
                </a:solidFill>
              </a:rPr>
              <a:t>           </a:t>
            </a:r>
            <a:r>
              <a:rPr lang="zh-CN" altLang="en-US" sz="3000" b="1" dirty="0"/>
              <a:t>引导学生分析 </a:t>
            </a:r>
            <a:r>
              <a:rPr lang="en-US" altLang="zh-CN" sz="3000" b="1" dirty="0"/>
              <a:t>+ </a:t>
            </a:r>
            <a:r>
              <a:rPr lang="zh-CN" altLang="en-US" sz="3000" b="1" dirty="0"/>
              <a:t>学生独立思考 </a:t>
            </a:r>
            <a:r>
              <a:rPr lang="en-US" altLang="zh-CN" sz="3000" b="1" dirty="0"/>
              <a:t>+ </a:t>
            </a:r>
            <a:r>
              <a:rPr lang="zh-CN" altLang="en-US" sz="3000" b="1" dirty="0"/>
              <a:t>小组讨论</a:t>
            </a:r>
          </a:p>
          <a:p>
            <a:pPr>
              <a:lnSpc>
                <a:spcPct val="200000"/>
              </a:lnSpc>
            </a:pPr>
            <a:r>
              <a:rPr lang="en-US" sz="2800" b="1" dirty="0"/>
              <a:t>        </a:t>
            </a:r>
            <a:r>
              <a:rPr lang="en-US" sz="3200" b="1" dirty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、教学手段</a:t>
            </a:r>
            <a:r>
              <a:rPr lang="zh-CN" altLang="en-US" sz="2800" b="1" dirty="0"/>
              <a:t>：借助多媒体现代技术</a:t>
            </a:r>
          </a:p>
          <a:p>
            <a:pPr>
              <a:lnSpc>
                <a:spcPct val="150000"/>
              </a:lnSpc>
            </a:pPr>
            <a:endParaRPr lang="zh-CN" altLang="en-US" sz="20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863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523189" y="3331381"/>
            <a:ext cx="8786846" cy="135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    </a:t>
            </a:r>
            <a:endParaRPr lang="en-US" altLang="zh-CN" b="1" dirty="0"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200000"/>
              </a:lnSpc>
            </a:pPr>
            <a:r>
              <a:rPr lang="zh-CN" altLang="en-US" sz="2800" b="1" spc="-150" dirty="0">
                <a:latin typeface="黑体" pitchFamily="49" charset="-122"/>
                <a:ea typeface="黑体" pitchFamily="49" charset="-122"/>
              </a:rPr>
              <a:t>请思考：以上两个数列具有哪些共同特点？</a:t>
            </a:r>
          </a:p>
        </p:txBody>
      </p:sp>
      <p:sp>
        <p:nvSpPr>
          <p:cNvPr id="5" name="双波形 4"/>
          <p:cNvSpPr/>
          <p:nvPr/>
        </p:nvSpPr>
        <p:spPr bwMode="auto">
          <a:xfrm>
            <a:off x="3480527" y="0"/>
            <a:ext cx="3095085" cy="1000132"/>
          </a:xfrm>
          <a:prstGeom prst="doubleWave">
            <a:avLst>
              <a:gd name="adj1" fmla="val 12500"/>
              <a:gd name="adj2" fmla="val -1534"/>
            </a:avLst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探 讨 交 流 </a:t>
            </a:r>
            <a:endParaRPr kumimoji="1" lang="zh-CN" altLang="en-US" sz="3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0" y="0"/>
            <a:ext cx="80021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 疑 合 探   交 流 展 示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F5E7EA1-3551-42E0-B144-9F68B7F4D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2" y="2231362"/>
            <a:ext cx="849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5,10,15,20,25,30</a:t>
            </a:r>
            <a:r>
              <a:rPr lang="zh-CN" altLang="en-US" sz="2800" b="1" dirty="0">
                <a:latin typeface="Arial" panose="020B0604020202020204" pitchFamily="34" charset="0"/>
              </a:rPr>
              <a:t>，</a:t>
            </a:r>
            <a:r>
              <a:rPr lang="en-US" altLang="zh-CN" sz="2800" b="1" dirty="0">
                <a:latin typeface="Arial" panose="020B0604020202020204" pitchFamily="34" charset="0"/>
              </a:rPr>
              <a:t>···.                                     (1)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D9D64ED4-A319-4D9E-BA6D-0BFF12452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8911" y="3167390"/>
            <a:ext cx="849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1,3,5,7,9</a:t>
            </a:r>
            <a:r>
              <a:rPr lang="zh-CN" altLang="en-US" sz="2800" b="1" dirty="0">
                <a:latin typeface="Arial" panose="020B0604020202020204" pitchFamily="34" charset="0"/>
              </a:rPr>
              <a:t>，</a:t>
            </a:r>
            <a:r>
              <a:rPr lang="en-US" altLang="zh-CN" sz="2800" b="1" dirty="0">
                <a:latin typeface="Arial" panose="020B0604020202020204" pitchFamily="34" charset="0"/>
              </a:rPr>
              <a:t>···.                                                  (2)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0E3244F-2B83-464E-B572-D828F3CA77F4}"/>
              </a:ext>
            </a:extLst>
          </p:cNvPr>
          <p:cNvSpPr txBox="1"/>
          <p:nvPr/>
        </p:nvSpPr>
        <p:spPr>
          <a:xfrm>
            <a:off x="1213431" y="4848628"/>
            <a:ext cx="86762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共同点：</a:t>
            </a:r>
            <a:r>
              <a:rPr lang="zh-CN" altLang="en-US" sz="3200" dirty="0">
                <a:solidFill>
                  <a:srgbClr val="FF0000"/>
                </a:solidFill>
              </a:rPr>
              <a:t>每一个数列中，后一项与它前一项的        差都相等</a:t>
            </a:r>
          </a:p>
        </p:txBody>
      </p:sp>
    </p:spTree>
    <p:extLst>
      <p:ext uri="{BB962C8B-B14F-4D97-AF65-F5344CB8AC3E}">
        <p14:creationId xmlns:p14="http://schemas.microsoft.com/office/powerpoint/2010/main" val="27531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7" grpId="0"/>
      <p:bldP spid="8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3027897-F745-4C28-8BA1-5C04BAB2613D}"/>
              </a:ext>
            </a:extLst>
          </p:cNvPr>
          <p:cNvSpPr/>
          <p:nvPr/>
        </p:nvSpPr>
        <p:spPr>
          <a:xfrm>
            <a:off x="366681" y="1361009"/>
            <a:ext cx="930379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          一节课的成功与否，关键在于学生的收获如何？新课堂是活动的课堂，是讨论、合作交流的课堂，是应用现代技术手段的课堂。本节课我通过引导学生独立思考与合作探究，帮助学生寻找解决问题的途径，体验解决问题的过程，让学生能够积极主动地参与到课堂活动中来，逐步构建完整的知识体系，提高解决问题的能力，课堂气氛较好，学生的学习积极性和课堂参与度都很高。通过随堂练习题的检验，学生基本能完成本节课的学习目标。</a:t>
            </a:r>
          </a:p>
          <a:p>
            <a:endParaRPr lang="zh-CN" altLang="en-US" sz="2800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326C1C22-C3E5-4A82-963D-8E07B2B0C471}"/>
              </a:ext>
            </a:extLst>
          </p:cNvPr>
          <p:cNvSpPr/>
          <p:nvPr/>
        </p:nvSpPr>
        <p:spPr>
          <a:xfrm>
            <a:off x="1745672" y="382277"/>
            <a:ext cx="5084618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</a:rPr>
              <a:t>教学反思</a:t>
            </a:r>
          </a:p>
        </p:txBody>
      </p:sp>
    </p:spTree>
    <p:extLst>
      <p:ext uri="{BB962C8B-B14F-4D97-AF65-F5344CB8AC3E}">
        <p14:creationId xmlns:p14="http://schemas.microsoft.com/office/powerpoint/2010/main" val="420602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029953" y="2371261"/>
            <a:ext cx="8770995" cy="32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     如果一个数列从</a:t>
            </a:r>
            <a:r>
              <a:rPr lang="zh-CN" altLang="en-US" sz="3600" b="1" spc="-15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3600" b="1" spc="-15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 b="1" spc="-15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项</a:t>
            </a: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开始，</a:t>
            </a:r>
            <a:r>
              <a:rPr lang="zh-CN" altLang="en-US" sz="3600" b="1" spc="-15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每一项与它前一项</a:t>
            </a: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600" b="1" spc="-15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差</a:t>
            </a: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都等于</a:t>
            </a:r>
            <a:r>
              <a:rPr lang="zh-CN" altLang="en-US" sz="3600" b="1" spc="-15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同一个常数</a:t>
            </a: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，那么这个数列叫做等差数列，这个常数叫等差数列的公差，一般用字母</a:t>
            </a:r>
            <a:r>
              <a:rPr lang="en-US" altLang="zh-CN" sz="3600" b="1" spc="-150" dirty="0">
                <a:latin typeface="黑体" pitchFamily="49" charset="-122"/>
                <a:ea typeface="黑体" pitchFamily="49" charset="-122"/>
              </a:rPr>
              <a:t>d</a:t>
            </a:r>
            <a:r>
              <a:rPr lang="zh-CN" altLang="en-US" sz="3600" b="1" spc="-150" dirty="0">
                <a:latin typeface="黑体" pitchFamily="49" charset="-122"/>
                <a:ea typeface="黑体" pitchFamily="49" charset="-122"/>
              </a:rPr>
              <a:t>表示。</a:t>
            </a:r>
          </a:p>
        </p:txBody>
      </p:sp>
      <p:sp>
        <p:nvSpPr>
          <p:cNvPr id="3" name="横卷形 9"/>
          <p:cNvSpPr>
            <a:spLocks noChangeArrowheads="1"/>
          </p:cNvSpPr>
          <p:nvPr/>
        </p:nvSpPr>
        <p:spPr bwMode="auto">
          <a:xfrm>
            <a:off x="1843456" y="349623"/>
            <a:ext cx="6213448" cy="1223682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en-US" sz="4000" b="1" spc="-15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二、讲授新课  构建新知</a:t>
            </a:r>
            <a:endParaRPr lang="zh-CN" altLang="en-US" sz="4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14535" y="1676230"/>
            <a:ext cx="48814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4000" b="1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4000" b="1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4000" b="1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</a:rPr>
              <a:t>）等差数列的定义</a:t>
            </a:r>
            <a:endParaRPr lang="zh-CN" alt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AD8CC433-CD23-4731-8E29-6E071C4E0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0021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讲 授 新 课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构 建 新 知</a:t>
            </a:r>
          </a:p>
        </p:txBody>
      </p:sp>
    </p:spTree>
    <p:extLst>
      <p:ext uri="{BB962C8B-B14F-4D97-AF65-F5344CB8AC3E}">
        <p14:creationId xmlns:p14="http://schemas.microsoft.com/office/powerpoint/2010/main" val="162823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61555" y="0"/>
            <a:ext cx="80021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 以 致 用   知 行 合 一</a:t>
            </a:r>
          </a:p>
        </p:txBody>
      </p:sp>
      <p:sp>
        <p:nvSpPr>
          <p:cNvPr id="6" name="云形标注 13"/>
          <p:cNvSpPr>
            <a:spLocks noChangeArrowheads="1"/>
          </p:cNvSpPr>
          <p:nvPr/>
        </p:nvSpPr>
        <p:spPr bwMode="auto">
          <a:xfrm>
            <a:off x="7239008" y="214290"/>
            <a:ext cx="3143272" cy="1214446"/>
          </a:xfrm>
          <a:prstGeom prst="cloudCallout">
            <a:avLst>
              <a:gd name="adj1" fmla="val -100340"/>
              <a:gd name="adj2" fmla="val 65252"/>
            </a:avLst>
          </a:prstGeom>
          <a:solidFill>
            <a:srgbClr val="FF00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学以致用</a:t>
            </a:r>
          </a:p>
        </p:txBody>
      </p:sp>
      <p:sp>
        <p:nvSpPr>
          <p:cNvPr id="2" name="矩形 1"/>
          <p:cNvSpPr/>
          <p:nvPr/>
        </p:nvSpPr>
        <p:spPr>
          <a:xfrm>
            <a:off x="1791683" y="1220845"/>
            <a:ext cx="54473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000" b="1" dirty="0">
                <a:latin typeface="黑体" pitchFamily="49" charset="-122"/>
                <a:ea typeface="黑体" pitchFamily="49" charset="-122"/>
              </a:rPr>
              <a:t>请求出等差数列的公差</a:t>
            </a:r>
            <a:endParaRPr lang="en-US" altLang="zh-CN" sz="40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4F0BDAE-79E2-442D-B790-1174ACBF8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626" y="2866976"/>
            <a:ext cx="8496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5,10,15,20,25,30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  <a:r>
              <a:rPr lang="en-US" altLang="zh-CN" sz="3200" b="1" dirty="0">
                <a:latin typeface="Arial" panose="020B0604020202020204" pitchFamily="34" charset="0"/>
              </a:rPr>
              <a:t>···.                             (1)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F20C2CE-703F-4C1A-B6F6-8DC74A79E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75" y="3803004"/>
            <a:ext cx="8496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1,3,5,7,9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  <a:r>
              <a:rPr lang="en-US" altLang="zh-CN" sz="3200" b="1" dirty="0">
                <a:latin typeface="Arial" panose="020B0604020202020204" pitchFamily="34" charset="0"/>
              </a:rPr>
              <a:t>···.                                          (2)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4B225BF-9044-44C8-8344-6CD22F35FC04}"/>
              </a:ext>
            </a:extLst>
          </p:cNvPr>
          <p:cNvSpPr txBox="1"/>
          <p:nvPr/>
        </p:nvSpPr>
        <p:spPr>
          <a:xfrm>
            <a:off x="6299570" y="2816903"/>
            <a:ext cx="249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d=5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961576C-E9A8-442E-AC2C-9AA0DF335F64}"/>
              </a:ext>
            </a:extLst>
          </p:cNvPr>
          <p:cNvSpPr txBox="1"/>
          <p:nvPr/>
        </p:nvSpPr>
        <p:spPr>
          <a:xfrm>
            <a:off x="6316826" y="3803004"/>
            <a:ext cx="249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d=2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-61555" y="0"/>
            <a:ext cx="80021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 读 定 义   理 解 深 化</a:t>
            </a:r>
          </a:p>
        </p:txBody>
      </p:sp>
      <p:sp>
        <p:nvSpPr>
          <p:cNvPr id="2" name="矩形 1"/>
          <p:cNvSpPr/>
          <p:nvPr/>
        </p:nvSpPr>
        <p:spPr>
          <a:xfrm>
            <a:off x="1198817" y="503485"/>
            <a:ext cx="7824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4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4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）等差数列的</a:t>
            </a:r>
            <a:r>
              <a:rPr lang="zh-CN" altLang="en-US" sz="44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定义的拓展：</a:t>
            </a:r>
            <a:endParaRPr lang="zh-CN" altLang="en-US" sz="4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3406215F-9ED1-4AD1-AB82-4A8DDCBE892E}"/>
                  </a:ext>
                </a:extLst>
              </p:cNvPr>
              <p:cNvSpPr txBox="1"/>
              <p:nvPr/>
            </p:nvSpPr>
            <p:spPr>
              <a:xfrm>
                <a:off x="1289427" y="1691036"/>
                <a:ext cx="879668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dirty="0">
                    <a:solidFill>
                      <a:schemeClr val="tx1"/>
                    </a:solidFill>
                  </a:rPr>
                  <a:t>由等差数列的定义可知：</a:t>
                </a:r>
                <a:endParaRPr lang="en-US" altLang="zh-CN" sz="36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zh-CN" altLang="en-US" sz="3600" i="1" dirty="0">
                        <a:latin typeface="Cambria Math" panose="02040503050406030204" pitchFamily="18" charset="0"/>
                      </a:rPr>
                      <m:t>若：</m:t>
                    </m:r>
                    <m:sSub>
                      <m:sSubPr>
                        <m:ctrlPr>
                          <a:rPr lang="zh-CN" alt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zh-CN" alt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zh-CN" alt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zh-CN" sz="3600" dirty="0">
                    <a:solidFill>
                      <a:schemeClr val="tx1"/>
                    </a:solidFill>
                  </a:rPr>
                  <a:t>—</a:t>
                </a:r>
                <a:r>
                  <a:rPr lang="zh-CN" altLang="en-US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3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zh-CN" altLang="en-US" sz="3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sz="3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sz="3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m:rPr>
                        <m:nor/>
                      </m:rPr>
                      <a:rPr lang="en-US" altLang="zh-CN" sz="360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zh-CN" altLang="en-US" sz="3600" dirty="0">
                        <a:solidFill>
                          <a:schemeClr val="tx1"/>
                        </a:solidFill>
                      </a:rPr>
                      <m:t>（常数）</m:t>
                    </m:r>
                  </m:oMath>
                </a14:m>
                <a:endParaRPr lang="en-US" altLang="zh-CN" sz="36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sz="3600" dirty="0">
                          <a:solidFill>
                            <a:schemeClr val="tx1"/>
                          </a:solidFill>
                        </a:rPr>
                        <m:t>即： </m:t>
                      </m:r>
                      <m:sSub>
                        <m:sSubPr>
                          <m:ctrlPr>
                            <a:rPr lang="zh-CN" alt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zh-CN" alt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3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3600" dirty="0">
                          <a:solidFill>
                            <a:schemeClr val="tx1"/>
                          </a:solidFill>
                        </a:rPr>
                        <m:t> </m:t>
                      </m:r>
                      <m:sSub>
                        <m:sSubPr>
                          <m:ctrlPr>
                            <a:rPr lang="zh-CN" alt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zh-CN" alt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m:rPr>
                          <m:nor/>
                        </m:rPr>
                        <a:rPr lang="zh-CN" altLang="en-US" sz="36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a:rPr lang="en-US" altLang="zh-CN" sz="3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3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m:rPr>
                          <m:nor/>
                        </m:rPr>
                        <a:rPr lang="en-US" altLang="zh-CN" sz="36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sz="3600" dirty="0">
                          <a:solidFill>
                            <a:schemeClr val="tx1"/>
                          </a:solidFill>
                        </a:rPr>
                        <m:t>（常数）</m:t>
                      </m:r>
                    </m:oMath>
                  </m:oMathPara>
                </a14:m>
                <a:endParaRPr lang="en-US" altLang="zh-CN" sz="3600" dirty="0">
                  <a:solidFill>
                    <a:schemeClr val="tx1"/>
                  </a:solidFill>
                </a:endParaRPr>
              </a:p>
              <a:p>
                <a:r>
                  <a:rPr lang="zh-CN" altLang="en-US" sz="3600" dirty="0"/>
                  <a:t>则</a:t>
                </a:r>
                <a:r>
                  <a:rPr lang="en-US" altLang="zh-CN" sz="3600" b="1" spc="-150" dirty="0">
                    <a:latin typeface="黑体" pitchFamily="49" charset="-122"/>
                    <a:ea typeface="黑体" pitchFamily="49" charset="-122"/>
                  </a:rPr>
                  <a:t>{a</a:t>
                </a:r>
                <a:r>
                  <a:rPr lang="en-US" altLang="zh-CN" sz="3600" b="1" spc="-150" baseline="-30000" dirty="0">
                    <a:latin typeface="黑体" pitchFamily="49" charset="-122"/>
                    <a:ea typeface="黑体" pitchFamily="49" charset="-122"/>
                  </a:rPr>
                  <a:t>n</a:t>
                </a:r>
                <a:r>
                  <a:rPr lang="en-US" altLang="zh-CN" sz="3600" b="1" spc="-150" dirty="0">
                    <a:latin typeface="黑体" pitchFamily="49" charset="-122"/>
                    <a:ea typeface="黑体" pitchFamily="49" charset="-122"/>
                  </a:rPr>
                  <a:t>}</a:t>
                </a:r>
                <a:r>
                  <a:rPr lang="zh-CN" altLang="en-US" sz="3600" dirty="0"/>
                  <a:t>是等差数列，</a:t>
                </a:r>
                <a:endParaRPr lang="zh-CN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3406215F-9ED1-4AD1-AB82-4A8DDCBE8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427" y="1691036"/>
                <a:ext cx="8796681" cy="2308324"/>
              </a:xfrm>
              <a:prstGeom prst="rect">
                <a:avLst/>
              </a:prstGeom>
              <a:blipFill>
                <a:blip r:embed="rId2"/>
                <a:stretch>
                  <a:fillRect l="-2148" t="-3694" b="-94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8">
            <a:extLst>
              <a:ext uri="{FF2B5EF4-FFF2-40B4-BE49-F238E27FC236}">
                <a16:creationId xmlns:a16="http://schemas.microsoft.com/office/drawing/2014/main" id="{A4F41380-9CD3-4761-991D-B9413F7AB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817" y="4220814"/>
            <a:ext cx="84978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      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说明：此公式是判断、证明一个数列是否为等差数列的主要依据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430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云形标注 13"/>
          <p:cNvSpPr>
            <a:spLocks noChangeArrowheads="1"/>
          </p:cNvSpPr>
          <p:nvPr/>
        </p:nvSpPr>
        <p:spPr bwMode="auto">
          <a:xfrm>
            <a:off x="7239008" y="214290"/>
            <a:ext cx="3143272" cy="1214446"/>
          </a:xfrm>
          <a:prstGeom prst="cloudCallout">
            <a:avLst>
              <a:gd name="adj1" fmla="val -100340"/>
              <a:gd name="adj2" fmla="val 65252"/>
            </a:avLst>
          </a:prstGeom>
          <a:solidFill>
            <a:srgbClr val="FF00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学以致用</a:t>
            </a:r>
          </a:p>
        </p:txBody>
      </p:sp>
      <p:sp>
        <p:nvSpPr>
          <p:cNvPr id="2" name="矩形 1"/>
          <p:cNvSpPr/>
          <p:nvPr/>
        </p:nvSpPr>
        <p:spPr>
          <a:xfrm>
            <a:off x="1039091" y="1220845"/>
            <a:ext cx="93431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、判断下列数列是否是等差数列，如果是请求出公差，如果不是，请说明理由</a:t>
            </a:r>
            <a:endParaRPr lang="en-US" altLang="zh-CN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4F0BDAE-79E2-442D-B790-1174ACBF8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75" y="2292924"/>
            <a:ext cx="8496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(1) 2,4,6,8,10···.                             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F20C2CE-703F-4C1A-B6F6-8DC74A79E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75" y="3340882"/>
            <a:ext cx="8496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(2) 1,2,4,8,16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  <a:r>
              <a:rPr lang="en-US" altLang="zh-CN" sz="3200" b="1" dirty="0">
                <a:latin typeface="Arial" panose="020B0604020202020204" pitchFamily="34" charset="0"/>
              </a:rPr>
              <a:t>···.                                 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4B225BF-9044-44C8-8344-6CD22F35FC04}"/>
              </a:ext>
            </a:extLst>
          </p:cNvPr>
          <p:cNvSpPr txBox="1"/>
          <p:nvPr/>
        </p:nvSpPr>
        <p:spPr>
          <a:xfrm>
            <a:off x="6096000" y="2296824"/>
            <a:ext cx="249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是   </a:t>
            </a:r>
            <a:r>
              <a:rPr lang="en-US" altLang="zh-CN" sz="3200" b="1" dirty="0">
                <a:solidFill>
                  <a:srgbClr val="FF0000"/>
                </a:solidFill>
              </a:rPr>
              <a:t>d=2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961576C-E9A8-442E-AC2C-9AA0DF335F64}"/>
              </a:ext>
            </a:extLst>
          </p:cNvPr>
          <p:cNvSpPr txBox="1"/>
          <p:nvPr/>
        </p:nvSpPr>
        <p:spPr>
          <a:xfrm>
            <a:off x="6096000" y="3218229"/>
            <a:ext cx="249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不是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71F3E494-9E45-44B0-A3E3-A16903E86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75" y="4265126"/>
            <a:ext cx="8496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(3) -7,-4,-1,2,5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  <a:r>
              <a:rPr lang="en-US" altLang="zh-CN" sz="3200" b="1" dirty="0">
                <a:latin typeface="Arial" panose="020B0604020202020204" pitchFamily="34" charset="0"/>
              </a:rPr>
              <a:t>···.                                  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D1479694-2BF1-4949-BAC2-7C17E5D86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75" y="5189370"/>
            <a:ext cx="8496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(4) 3,3,3,3,3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  <a:r>
              <a:rPr lang="en-US" altLang="zh-CN" sz="3200" b="1" dirty="0">
                <a:latin typeface="Arial" panose="020B0604020202020204" pitchFamily="34" charset="0"/>
              </a:rPr>
              <a:t>···.                                 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630569E-925A-4555-9906-76CAC3EB63B3}"/>
              </a:ext>
            </a:extLst>
          </p:cNvPr>
          <p:cNvSpPr txBox="1"/>
          <p:nvPr/>
        </p:nvSpPr>
        <p:spPr>
          <a:xfrm>
            <a:off x="6096000" y="4231469"/>
            <a:ext cx="249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是    </a:t>
            </a:r>
            <a:r>
              <a:rPr lang="en-US" altLang="zh-CN" sz="3200" b="1" dirty="0">
                <a:solidFill>
                  <a:srgbClr val="FF0000"/>
                </a:solidFill>
              </a:rPr>
              <a:t>d=-3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BAC00D3-0AA9-4D08-A260-8E9BFDA799A8}"/>
              </a:ext>
            </a:extLst>
          </p:cNvPr>
          <p:cNvSpPr txBox="1"/>
          <p:nvPr/>
        </p:nvSpPr>
        <p:spPr>
          <a:xfrm>
            <a:off x="6158353" y="5189370"/>
            <a:ext cx="249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是    </a:t>
            </a:r>
            <a:r>
              <a:rPr lang="en-US" altLang="zh-CN" sz="3200" b="1" dirty="0">
                <a:solidFill>
                  <a:srgbClr val="FF0000"/>
                </a:solidFill>
              </a:rPr>
              <a:t>d=0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90C1AE1-1382-4F0E-B006-81EC418BE32E}"/>
              </a:ext>
            </a:extLst>
          </p:cNvPr>
          <p:cNvSpPr/>
          <p:nvPr/>
        </p:nvSpPr>
        <p:spPr>
          <a:xfrm>
            <a:off x="3471065" y="307367"/>
            <a:ext cx="3427541" cy="793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随堂练习（一）</a:t>
            </a:r>
            <a:endParaRPr lang="en-US" altLang="zh-CN" sz="3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9105FACF-805C-43A9-8C55-781E022AE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0021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趣 味 教 学  巩 固 练 习</a:t>
            </a:r>
          </a:p>
        </p:txBody>
      </p:sp>
    </p:spTree>
    <p:extLst>
      <p:ext uri="{BB962C8B-B14F-4D97-AF65-F5344CB8AC3E}">
        <p14:creationId xmlns:p14="http://schemas.microsoft.com/office/powerpoint/2010/main" val="307034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4" grpId="0"/>
      <p:bldP spid="9" grpId="0"/>
      <p:bldP spid="15" grpId="0"/>
      <p:bldP spid="16" grpId="0"/>
      <p:bldP spid="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17B0854-4098-40E2-9061-5E345F650FA2}"/>
              </a:ext>
            </a:extLst>
          </p:cNvPr>
          <p:cNvSpPr/>
          <p:nvPr/>
        </p:nvSpPr>
        <p:spPr>
          <a:xfrm>
            <a:off x="1168328" y="874455"/>
            <a:ext cx="8802411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数学来源于生活并应用于生活，</a:t>
            </a:r>
            <a:endParaRPr lang="en-US" altLang="zh-CN" sz="48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  <a:p>
            <a:pPr algn="ctr"/>
            <a:r>
              <a:rPr lang="zh-CN" alt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数学家华罗庚曾说：</a:t>
            </a:r>
            <a:endParaRPr lang="en-US" altLang="zh-CN" sz="48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  <a:p>
            <a:pPr algn="ctr"/>
            <a:r>
              <a:rPr lang="zh-CN" alt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“宇宙之大，粒子之微，</a:t>
            </a:r>
            <a:endParaRPr lang="en-US" altLang="zh-CN" sz="48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  <a:p>
            <a:pPr algn="ctr"/>
            <a:r>
              <a:rPr lang="zh-CN" alt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火箭之速，化工之巧，</a:t>
            </a:r>
            <a:endParaRPr lang="en-US" altLang="zh-CN" sz="48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  <a:p>
            <a:pPr algn="ctr"/>
            <a:r>
              <a:rPr lang="zh-CN" alt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地球之变，生物之谜，</a:t>
            </a:r>
            <a:endParaRPr lang="en-US" altLang="zh-CN" sz="48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  <a:p>
            <a:pPr algn="ctr"/>
            <a:r>
              <a:rPr lang="zh-CN" alt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日用之繁，无处不用数学”</a:t>
            </a:r>
          </a:p>
        </p:txBody>
      </p:sp>
    </p:spTree>
    <p:extLst>
      <p:ext uri="{BB962C8B-B14F-4D97-AF65-F5344CB8AC3E}">
        <p14:creationId xmlns:p14="http://schemas.microsoft.com/office/powerpoint/2010/main" val="3151431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1" descr="C:\Users\Administrator\Desktop\113bbc18dee510ee9a2b73be937badf0.jpg"/>
          <p:cNvPicPr>
            <a:picLocks noChangeAspect="1" noChangeArrowheads="1"/>
          </p:cNvPicPr>
          <p:nvPr/>
        </p:nvPicPr>
        <p:blipFill>
          <a:blip r:embed="rId3">
            <a:lum bright="10000" contrast="30000"/>
          </a:blip>
          <a:srcRect/>
          <a:stretch>
            <a:fillRect/>
          </a:stretch>
        </p:blipFill>
        <p:spPr bwMode="auto">
          <a:xfrm>
            <a:off x="1940733" y="1211604"/>
            <a:ext cx="8072462" cy="462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595564" y="285751"/>
            <a:ext cx="7572375" cy="83099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生活中的等差数列模型</a:t>
            </a:r>
          </a:p>
        </p:txBody>
      </p:sp>
      <p:sp>
        <p:nvSpPr>
          <p:cNvPr id="4" name="矩形 3"/>
          <p:cNvSpPr/>
          <p:nvPr/>
        </p:nvSpPr>
        <p:spPr>
          <a:xfrm>
            <a:off x="1524000" y="5929330"/>
            <a:ext cx="10001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spc="-15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杂技表演</a:t>
            </a:r>
            <a:r>
              <a:rPr lang="en-US" sz="2800" spc="-15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--</a:t>
            </a:r>
            <a:r>
              <a:rPr lang="zh-CN" altLang="en-US" sz="2800" spc="-15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叠罗汉 ，从上往下每层的人数</a:t>
            </a:r>
            <a:r>
              <a:rPr lang="en-US" sz="2800" spc="-15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2,3,4</a:t>
            </a:r>
            <a:r>
              <a:rPr lang="zh-CN" altLang="en-US" sz="2800" spc="-15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构成等差数列；</a:t>
            </a:r>
            <a:endParaRPr lang="zh-CN" altLang="en-US" sz="3600" spc="-150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666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1972</Words>
  <Application>Microsoft Office PowerPoint</Application>
  <PresentationFormat>宽屏</PresentationFormat>
  <Paragraphs>196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4" baseType="lpstr">
      <vt:lpstr>等线</vt:lpstr>
      <vt:lpstr>黑体</vt:lpstr>
      <vt:lpstr>华文新魏</vt:lpstr>
      <vt:lpstr>楷体</vt:lpstr>
      <vt:lpstr>楷体_GB2312</vt:lpstr>
      <vt:lpstr>宋体</vt:lpstr>
      <vt:lpstr>幼圆</vt:lpstr>
      <vt:lpstr>Arial</vt:lpstr>
      <vt:lpstr>Calibri</vt:lpstr>
      <vt:lpstr>Cambria Math</vt:lpstr>
      <vt:lpstr>Times New Roman</vt:lpstr>
      <vt:lpstr>Trebuchet MS</vt:lpstr>
      <vt:lpstr>Wingdings 3</vt:lpstr>
      <vt:lpstr>平面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DELL</cp:lastModifiedBy>
  <cp:revision>66</cp:revision>
  <dcterms:created xsi:type="dcterms:W3CDTF">2019-10-22T11:20:25Z</dcterms:created>
  <dcterms:modified xsi:type="dcterms:W3CDTF">2020-07-18T11:09:31Z</dcterms:modified>
</cp:coreProperties>
</file>