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</p:sldMasterIdLst>
  <p:notesMasterIdLst>
    <p:notesMasterId r:id="rId29"/>
  </p:notesMasterIdLst>
  <p:sldIdLst>
    <p:sldId id="386" r:id="rId6"/>
    <p:sldId id="273" r:id="rId7"/>
    <p:sldId id="260" r:id="rId8"/>
    <p:sldId id="382" r:id="rId9"/>
    <p:sldId id="383" r:id="rId10"/>
    <p:sldId id="261" r:id="rId11"/>
    <p:sldId id="570" r:id="rId12"/>
    <p:sldId id="279" r:id="rId13"/>
    <p:sldId id="536" r:id="rId14"/>
    <p:sldId id="278" r:id="rId15"/>
    <p:sldId id="277" r:id="rId16"/>
    <p:sldId id="262" r:id="rId17"/>
    <p:sldId id="571" r:id="rId18"/>
    <p:sldId id="264" r:id="rId19"/>
    <p:sldId id="343" r:id="rId20"/>
    <p:sldId id="344" r:id="rId21"/>
    <p:sldId id="345" r:id="rId22"/>
    <p:sldId id="434" r:id="rId23"/>
    <p:sldId id="633" r:id="rId24"/>
    <p:sldId id="634" r:id="rId25"/>
    <p:sldId id="635" r:id="rId26"/>
    <p:sldId id="267" r:id="rId27"/>
    <p:sldId id="268" r:id="rId28"/>
    <p:sldId id="349" r:id="rId30"/>
    <p:sldId id="350" r:id="rId31"/>
    <p:sldId id="352" r:id="rId32"/>
    <p:sldId id="353" r:id="rId33"/>
    <p:sldId id="354" r:id="rId34"/>
    <p:sldId id="355" r:id="rId35"/>
    <p:sldId id="356" r:id="rId36"/>
    <p:sldId id="357" r:id="rId37"/>
    <p:sldId id="351" r:id="rId38"/>
    <p:sldId id="299" r:id="rId39"/>
    <p:sldId id="298" r:id="rId40"/>
    <p:sldId id="297" r:id="rId41"/>
    <p:sldId id="296" r:id="rId42"/>
    <p:sldId id="295" r:id="rId43"/>
    <p:sldId id="294" r:id="rId44"/>
    <p:sldId id="270" r:id="rId45"/>
    <p:sldId id="321" r:id="rId46"/>
    <p:sldId id="320" r:id="rId47"/>
    <p:sldId id="358" r:id="rId48"/>
    <p:sldId id="315" r:id="rId49"/>
    <p:sldId id="271" r:id="rId50"/>
  </p:sldIdLst>
  <p:sldSz cx="11522075" cy="6480175"/>
  <p:notesSz cx="6797675" cy="992822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700" b="1" i="0" u="none" kern="1200" baseline="0">
        <a:solidFill>
          <a:schemeClr val="bg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FFFF"/>
    <a:srgbClr val="0000CC"/>
    <a:srgbClr val="A50021"/>
    <a:srgbClr val="FFFF99"/>
    <a:srgbClr val="FFCC00"/>
    <a:srgbClr val="9966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24"/>
    <p:restoredTop sz="86910"/>
  </p:normalViewPr>
  <p:slideViewPr>
    <p:cSldViewPr showGuides="1">
      <p:cViewPr>
        <p:scale>
          <a:sx n="66" d="100"/>
          <a:sy n="66" d="100"/>
        </p:scale>
        <p:origin x="-786" y="-360"/>
      </p:cViewPr>
      <p:guideLst>
        <p:guide orient="horz" pos="2041"/>
        <p:guide pos="3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页眉占位符 440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44035" name="日期占位符 44034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z="1200" strike="noStrike" noProof="1" dirty="0"/>
          </a:p>
        </p:txBody>
      </p:sp>
      <p:sp>
        <p:nvSpPr>
          <p:cNvPr id="11268" name="幻灯片图像占位符 44035"/>
          <p:cNvSpPr>
            <a:spLocks noRo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9" name="文本占位符 44036"/>
          <p:cNvSpPr>
            <a:spLocks noGrp="1"/>
          </p:cNvSpPr>
          <p:nvPr>
            <p:ph type="body" sz="quarter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4038" name="页脚占位符 44037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44039" name="灯片编号占位符 44038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" charset="-122"/>
        <a:ea typeface="等线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8915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7347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9395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1443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3491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5539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7587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9635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0963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3011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5059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7107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9155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1203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3251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5299" name="灯片编号占位符 3"/>
          <p:cNvSpPr txBox="1">
            <a:spLocks noGrp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Font typeface="Arial" panose="020B0604020202020204" pitchFamily="34" charset="0"/>
            </a:pPr>
            <a:fld id="{9A0DB2DC-4C9A-4742-B13C-FB6460FD3503}" type="slidenum"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150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16006"/>
            <a:ext cx="10369868" cy="108002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92143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174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16006"/>
            <a:ext cx="10369868" cy="108002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92143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198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16006"/>
            <a:ext cx="10369868" cy="108002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92143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222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16006"/>
            <a:ext cx="10369868" cy="108002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92143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8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9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30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52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53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54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078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标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80438" y="6138863"/>
            <a:ext cx="407987" cy="18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8916988" y="6067425"/>
            <a:ext cx="2592387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华文中宋" pitchFamily="2" charset="-122"/>
                <a:ea typeface="华文中宋" pitchFamily="2" charset="-122"/>
              </a:rPr>
              <a:t>湖南长郡卫星远程学校 录制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60350" y="6067425"/>
            <a:ext cx="2071688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1400" b="0" dirty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年下学期   制作 </a:t>
            </a:r>
            <a:r>
              <a:rPr lang="en-US" altLang="zh-CN" sz="1400" b="0">
                <a:solidFill>
                  <a:srgbClr val="80808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</a:t>
            </a:r>
            <a:endParaRPr lang="en-US" altLang="zh-CN" sz="320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1" name="Text Box 5"/>
          <p:cNvSpPr txBox="1"/>
          <p:nvPr/>
        </p:nvSpPr>
        <p:spPr>
          <a:xfrm>
            <a:off x="4852988" y="6067425"/>
            <a:ext cx="266382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/>
            <a:r>
              <a:rPr lang="zh-CN" altLang="en-US" sz="1400" b="0" dirty="0">
                <a:solidFill>
                  <a:srgbClr val="808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长沙市长郡中学 荣耀</a:t>
            </a:r>
            <a:endParaRPr lang="zh-CN" altLang="en-US" sz="3200" dirty="0">
              <a:solidFill>
                <a:srgbClr val="80808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102" name="图片 93189" descr="长郡标志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8813" y="6067425"/>
            <a:ext cx="373062" cy="373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700" b="1" i="0" u="none" kern="1200" baseline="0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" Target="slide1.xml"/><Relationship Id="rId1" Type="http://schemas.openxmlformats.org/officeDocument/2006/relationships/hyperlink" Target="../../Local Settings/Temp/Rar$DI71.187/&#30899;&#37240;&#38048;&#21644;&#30899;&#37240;&#27682;&#38048;&#31283;&#23450;&#24615;&#30340;&#27604;&#36739;.as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.xml"/><Relationship Id="rId1" Type="http://schemas.openxmlformats.org/officeDocument/2006/relationships/hyperlink" Target="../../Local Settings/Temp/Rar$DI71.187/&#30899;&#37240;&#38048;&#21644;&#30899;&#37240;&#27682;&#38048;&#31283;&#23450;&#24615;&#30340;&#27604;&#36739;.as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.xml"/><Relationship Id="rId1" Type="http://schemas.openxmlformats.org/officeDocument/2006/relationships/hyperlink" Target="../../Local Settings/Temp/Rar$DI71.187/&#30899;&#37240;&#38048;&#21644;&#30899;&#37240;&#27682;&#38048;&#31283;&#23450;&#24615;&#30340;&#27604;&#36739;.as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1.xml"/><Relationship Id="rId1" Type="http://schemas.openxmlformats.org/officeDocument/2006/relationships/hyperlink" Target="../../Local Settings/Temp/Rar$DI71.187/&#30899;&#37240;&#38048;&#21644;&#30899;&#37240;&#27682;&#38048;&#31283;&#23450;&#24615;&#30340;&#27604;&#36739;.as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&#28976;&#33394;&#21453;&#24212;-.f4v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1"/>
          <p:cNvSpPr txBox="1"/>
          <p:nvPr/>
        </p:nvSpPr>
        <p:spPr>
          <a:xfrm>
            <a:off x="2438400" y="4324350"/>
            <a:ext cx="2941638" cy="582613"/>
          </a:xfrm>
          <a:prstGeom prst="rect">
            <a:avLst/>
          </a:prstGeom>
          <a:solidFill>
            <a:srgbClr val="7575D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授课人    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苏青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15042" name="表格 215041"/>
          <p:cNvGraphicFramePr/>
          <p:nvPr/>
        </p:nvGraphicFramePr>
        <p:xfrm>
          <a:off x="225425" y="1497013"/>
          <a:ext cx="10890250" cy="4506913"/>
        </p:xfrm>
        <a:graphic>
          <a:graphicData uri="http://schemas.openxmlformats.org/drawingml/2006/table">
            <a:tbl>
              <a:tblPr/>
              <a:tblGrid>
                <a:gridCol w="3478213"/>
                <a:gridCol w="3602037"/>
                <a:gridCol w="3810000"/>
              </a:tblGrid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实验步骤</a:t>
                      </a:r>
                      <a:endParaRPr lang="zh-CN" altLang="zh-CN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2</a:t>
                      </a:r>
                      <a:r>
                        <a:rPr lang="zh-CN" altLang="zh-CN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CO</a:t>
                      </a:r>
                      <a:r>
                        <a:rPr lang="zh-CN" altLang="zh-CN" b="1" baseline="-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NaHCO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44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9" name="Rectangle 17"/>
          <p:cNvSpPr/>
          <p:nvPr/>
        </p:nvSpPr>
        <p:spPr>
          <a:xfrm>
            <a:off x="3856038" y="2438400"/>
            <a:ext cx="31765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加水结块；放热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0" name="Rectangle 18"/>
          <p:cNvSpPr/>
          <p:nvPr/>
        </p:nvSpPr>
        <p:spPr>
          <a:xfrm>
            <a:off x="7405688" y="2249488"/>
            <a:ext cx="353853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加水部分溶解；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感受不到热量变化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1" name="Rectangle 19"/>
          <p:cNvSpPr/>
          <p:nvPr/>
        </p:nvSpPr>
        <p:spPr>
          <a:xfrm>
            <a:off x="3763963" y="3544888"/>
            <a:ext cx="47847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振荡时间长时可溶解 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2" name="Rectangle 20"/>
          <p:cNvSpPr/>
          <p:nvPr/>
        </p:nvSpPr>
        <p:spPr>
          <a:xfrm>
            <a:off x="8121650" y="3544888"/>
            <a:ext cx="28209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固体量减少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3" name="Rectangle 21"/>
          <p:cNvSpPr/>
          <p:nvPr/>
        </p:nvSpPr>
        <p:spPr>
          <a:xfrm>
            <a:off x="4389438" y="4300538"/>
            <a:ext cx="30924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溶液变红(较深)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4" name="Rectangle 22"/>
          <p:cNvSpPr/>
          <p:nvPr/>
        </p:nvSpPr>
        <p:spPr>
          <a:xfrm>
            <a:off x="8137525" y="4300538"/>
            <a:ext cx="28051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溶液变微红色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5" name="Line 23"/>
          <p:cNvSpPr/>
          <p:nvPr/>
        </p:nvSpPr>
        <p:spPr>
          <a:xfrm>
            <a:off x="231775" y="3316288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6" name="Line 24"/>
          <p:cNvSpPr/>
          <p:nvPr/>
        </p:nvSpPr>
        <p:spPr>
          <a:xfrm>
            <a:off x="231775" y="423227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7" name="Line 25"/>
          <p:cNvSpPr/>
          <p:nvPr/>
        </p:nvSpPr>
        <p:spPr>
          <a:xfrm>
            <a:off x="231775" y="491172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8" name="Rectangle 26"/>
          <p:cNvSpPr/>
          <p:nvPr/>
        </p:nvSpPr>
        <p:spPr>
          <a:xfrm>
            <a:off x="3779838" y="4951413"/>
            <a:ext cx="7207250" cy="1031875"/>
          </a:xfrm>
          <a:prstGeom prst="rect">
            <a:avLst/>
          </a:prstGeom>
          <a:solidFill>
            <a:srgbClr val="A50021"/>
          </a:solidFill>
          <a:ln w="25400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水中溶解度  Na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&gt;NaHCO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800" baseline="-25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溶液的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碱性 Na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&gt;NaHCO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9" name="Rectangle 28"/>
          <p:cNvSpPr/>
          <p:nvPr/>
        </p:nvSpPr>
        <p:spPr>
          <a:xfrm>
            <a:off x="350838" y="2438400"/>
            <a:ext cx="3219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加入几滴水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0" name="Rectangle 29"/>
          <p:cNvSpPr/>
          <p:nvPr/>
        </p:nvSpPr>
        <p:spPr>
          <a:xfrm>
            <a:off x="350838" y="3544888"/>
            <a:ext cx="33686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1" name="Rectangle 30"/>
          <p:cNvSpPr/>
          <p:nvPr/>
        </p:nvSpPr>
        <p:spPr>
          <a:xfrm>
            <a:off x="350838" y="4300538"/>
            <a:ext cx="50514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1~2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滴酚酞溶液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2" name="Rectangle 31"/>
          <p:cNvSpPr/>
          <p:nvPr/>
        </p:nvSpPr>
        <p:spPr>
          <a:xfrm>
            <a:off x="350838" y="517525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初步结论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3" name="圆角矩形 8">
            <a:hlinkClick r:id="" action="ppaction://noaction"/>
          </p:cNvPr>
          <p:cNvSpPr/>
          <p:nvPr/>
        </p:nvSpPr>
        <p:spPr>
          <a:xfrm>
            <a:off x="323850" y="419100"/>
            <a:ext cx="2998788" cy="6111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科学探究一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21534" name="矩形 215070"/>
          <p:cNvSpPr/>
          <p:nvPr/>
        </p:nvSpPr>
        <p:spPr>
          <a:xfrm>
            <a:off x="3551238" y="374650"/>
            <a:ext cx="7970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固体的溶解性与溶液的酸碱性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14018" name="表格 214017"/>
          <p:cNvGraphicFramePr/>
          <p:nvPr/>
        </p:nvGraphicFramePr>
        <p:xfrm>
          <a:off x="225425" y="1497013"/>
          <a:ext cx="10890250" cy="4506913"/>
        </p:xfrm>
        <a:graphic>
          <a:graphicData uri="http://schemas.openxmlformats.org/drawingml/2006/table">
            <a:tbl>
              <a:tblPr/>
              <a:tblGrid>
                <a:gridCol w="3478213"/>
                <a:gridCol w="3602037"/>
                <a:gridCol w="3810000"/>
              </a:tblGrid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实验步骤</a:t>
                      </a:r>
                      <a:endParaRPr lang="zh-CN" altLang="zh-CN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2</a:t>
                      </a:r>
                      <a:r>
                        <a:rPr lang="zh-CN" altLang="zh-CN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CO</a:t>
                      </a:r>
                      <a:r>
                        <a:rPr lang="zh-CN" altLang="zh-CN" b="1" baseline="-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NaHCO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44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3" name="Rectangle 17"/>
          <p:cNvSpPr/>
          <p:nvPr/>
        </p:nvSpPr>
        <p:spPr>
          <a:xfrm>
            <a:off x="3856038" y="2438400"/>
            <a:ext cx="31765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加水结块；放热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Rectangle 18"/>
          <p:cNvSpPr/>
          <p:nvPr/>
        </p:nvSpPr>
        <p:spPr>
          <a:xfrm>
            <a:off x="7405688" y="2249488"/>
            <a:ext cx="353853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加水部分溶解；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感受不到热量变化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Rectangle 19"/>
          <p:cNvSpPr/>
          <p:nvPr/>
        </p:nvSpPr>
        <p:spPr>
          <a:xfrm>
            <a:off x="3763963" y="3544888"/>
            <a:ext cx="47847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振荡时间长时可溶解 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6" name="Rectangle 20"/>
          <p:cNvSpPr/>
          <p:nvPr/>
        </p:nvSpPr>
        <p:spPr>
          <a:xfrm>
            <a:off x="8121650" y="3544888"/>
            <a:ext cx="28209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固体量减少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7" name="Rectangle 21"/>
          <p:cNvSpPr/>
          <p:nvPr/>
        </p:nvSpPr>
        <p:spPr>
          <a:xfrm>
            <a:off x="4389438" y="4300538"/>
            <a:ext cx="30924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溶液变红(较深)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8" name="Rectangle 22"/>
          <p:cNvSpPr/>
          <p:nvPr/>
        </p:nvSpPr>
        <p:spPr>
          <a:xfrm>
            <a:off x="8137525" y="4300538"/>
            <a:ext cx="28051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溶液变微红色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9" name="Line 23"/>
          <p:cNvSpPr/>
          <p:nvPr/>
        </p:nvSpPr>
        <p:spPr>
          <a:xfrm>
            <a:off x="231775" y="3316288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50" name="Line 24"/>
          <p:cNvSpPr/>
          <p:nvPr/>
        </p:nvSpPr>
        <p:spPr>
          <a:xfrm>
            <a:off x="231775" y="423227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51" name="Line 25"/>
          <p:cNvSpPr/>
          <p:nvPr/>
        </p:nvSpPr>
        <p:spPr>
          <a:xfrm>
            <a:off x="231775" y="491172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52" name="Rectangle 26"/>
          <p:cNvSpPr/>
          <p:nvPr/>
        </p:nvSpPr>
        <p:spPr>
          <a:xfrm>
            <a:off x="3779838" y="4951413"/>
            <a:ext cx="7207250" cy="1031875"/>
          </a:xfrm>
          <a:prstGeom prst="rect">
            <a:avLst/>
          </a:prstGeom>
          <a:solidFill>
            <a:srgbClr val="A50021"/>
          </a:solidFill>
          <a:ln w="25400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水中溶解度  Na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&gt;NaHCO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800" baseline="-25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溶液的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碱性 Na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&gt;NaHCO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3" name="Rectangle 28"/>
          <p:cNvSpPr/>
          <p:nvPr/>
        </p:nvSpPr>
        <p:spPr>
          <a:xfrm>
            <a:off x="350838" y="2438400"/>
            <a:ext cx="3219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加入几滴水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4" name="Rectangle 29"/>
          <p:cNvSpPr/>
          <p:nvPr/>
        </p:nvSpPr>
        <p:spPr>
          <a:xfrm>
            <a:off x="350838" y="3544888"/>
            <a:ext cx="33686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5" name="Rectangle 30"/>
          <p:cNvSpPr/>
          <p:nvPr/>
        </p:nvSpPr>
        <p:spPr>
          <a:xfrm>
            <a:off x="350838" y="4300538"/>
            <a:ext cx="50514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1~2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滴酚酞溶液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6" name="Rectangle 31"/>
          <p:cNvSpPr/>
          <p:nvPr/>
        </p:nvSpPr>
        <p:spPr>
          <a:xfrm>
            <a:off x="350838" y="517525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初步结论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7" name="圆角矩形 8">
            <a:hlinkClick r:id="" action="ppaction://noaction"/>
          </p:cNvPr>
          <p:cNvSpPr/>
          <p:nvPr/>
        </p:nvSpPr>
        <p:spPr>
          <a:xfrm>
            <a:off x="323850" y="419100"/>
            <a:ext cx="2998788" cy="6111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科学探究一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22558" name="Oval 49"/>
          <p:cNvSpPr/>
          <p:nvPr/>
        </p:nvSpPr>
        <p:spPr>
          <a:xfrm>
            <a:off x="2789238" y="1563688"/>
            <a:ext cx="6629400" cy="19970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>
              <a:buFont typeface="Arial" panose="020B0604020202020204" pitchFamily="34" charset="0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20℃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32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(Na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)=21.5g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2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(NaHCO</a:t>
            </a:r>
            <a:r>
              <a:rPr lang="en-US" altLang="zh-CN" sz="32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)=9.60 g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9" name="矩形 214047"/>
          <p:cNvSpPr/>
          <p:nvPr/>
        </p:nvSpPr>
        <p:spPr>
          <a:xfrm>
            <a:off x="3551238" y="374650"/>
            <a:ext cx="7970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固体的溶解性与溶液的酸碱性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Rectangle 3"/>
          <p:cNvSpPr>
            <a:spLocks noRot="1"/>
          </p:cNvSpPr>
          <p:nvPr/>
        </p:nvSpPr>
        <p:spPr>
          <a:xfrm>
            <a:off x="3446463" y="369888"/>
            <a:ext cx="8258175" cy="511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NaHCO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的热稳定性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8" name="圆角矩形 8">
            <a:hlinkClick r:id="" action="ppaction://noaction"/>
          </p:cNvPr>
          <p:cNvSpPr/>
          <p:nvPr/>
        </p:nvSpPr>
        <p:spPr>
          <a:xfrm>
            <a:off x="404813" y="268288"/>
            <a:ext cx="2765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科学探究二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7" name="Rectangle 3"/>
          <p:cNvSpPr>
            <a:spLocks noRot="1"/>
          </p:cNvSpPr>
          <p:nvPr/>
        </p:nvSpPr>
        <p:spPr>
          <a:xfrm>
            <a:off x="3446463" y="369888"/>
            <a:ext cx="8258175" cy="511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NaHCO</a:t>
            </a:r>
            <a:r>
              <a:rPr lang="en-US" altLang="zh-CN" sz="32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的热稳定性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8" name="圆角矩形 8">
            <a:hlinkClick r:id="" action="ppaction://noaction"/>
          </p:cNvPr>
          <p:cNvSpPr/>
          <p:nvPr/>
        </p:nvSpPr>
        <p:spPr>
          <a:xfrm>
            <a:off x="404813" y="268288"/>
            <a:ext cx="2765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科学探究二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" y="1050925"/>
            <a:ext cx="1073785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99731" name="表格 199730"/>
          <p:cNvGraphicFramePr/>
          <p:nvPr/>
        </p:nvGraphicFramePr>
        <p:xfrm>
          <a:off x="198438" y="801688"/>
          <a:ext cx="11049000" cy="4489450"/>
        </p:xfrm>
        <a:graphic>
          <a:graphicData uri="http://schemas.openxmlformats.org/drawingml/2006/table">
            <a:tbl>
              <a:tblPr/>
              <a:tblGrid>
                <a:gridCol w="1765300"/>
                <a:gridCol w="1509713"/>
                <a:gridCol w="5800725"/>
                <a:gridCol w="1973262"/>
              </a:tblGrid>
              <a:tr h="879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b="1" baseline="-25000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22" name="文本框 14"/>
          <p:cNvSpPr txBox="1"/>
          <p:nvPr/>
        </p:nvSpPr>
        <p:spPr>
          <a:xfrm>
            <a:off x="314325" y="3559175"/>
            <a:ext cx="21701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3" name="文本框 15"/>
          <p:cNvSpPr txBox="1"/>
          <p:nvPr/>
        </p:nvSpPr>
        <p:spPr>
          <a:xfrm>
            <a:off x="4243388" y="954088"/>
            <a:ext cx="4248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发生反应的化学方程式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5624" name="文本框 19"/>
          <p:cNvSpPr txBox="1"/>
          <p:nvPr/>
        </p:nvSpPr>
        <p:spPr>
          <a:xfrm>
            <a:off x="2176463" y="954088"/>
            <a:ext cx="12795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现象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5625" name="文本框 20"/>
          <p:cNvSpPr txBox="1"/>
          <p:nvPr/>
        </p:nvSpPr>
        <p:spPr>
          <a:xfrm>
            <a:off x="9723438" y="954088"/>
            <a:ext cx="17986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结论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5626" name="文本框 11"/>
          <p:cNvSpPr txBox="1"/>
          <p:nvPr/>
        </p:nvSpPr>
        <p:spPr>
          <a:xfrm>
            <a:off x="274638" y="2058988"/>
            <a:ext cx="32226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99731" name="表格 199730"/>
          <p:cNvGraphicFramePr/>
          <p:nvPr/>
        </p:nvGraphicFramePr>
        <p:xfrm>
          <a:off x="198438" y="801688"/>
          <a:ext cx="11049000" cy="4476750"/>
        </p:xfrm>
        <a:graphic>
          <a:graphicData uri="http://schemas.openxmlformats.org/drawingml/2006/table">
            <a:tbl>
              <a:tblPr/>
              <a:tblGrid>
                <a:gridCol w="1765300"/>
                <a:gridCol w="1509713"/>
                <a:gridCol w="5800725"/>
                <a:gridCol w="1973262"/>
              </a:tblGrid>
              <a:tr h="879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无明显现象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b="1" baseline="-25000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澄清</a:t>
                      </a: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石灰水变浑浊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46" name="文本框 11"/>
          <p:cNvSpPr txBox="1"/>
          <p:nvPr/>
        </p:nvSpPr>
        <p:spPr>
          <a:xfrm>
            <a:off x="274638" y="2058988"/>
            <a:ext cx="32226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7" name="文本框 14"/>
          <p:cNvSpPr txBox="1"/>
          <p:nvPr/>
        </p:nvSpPr>
        <p:spPr>
          <a:xfrm>
            <a:off x="314325" y="3559175"/>
            <a:ext cx="21701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8" name="文本框 15"/>
          <p:cNvSpPr txBox="1"/>
          <p:nvPr/>
        </p:nvSpPr>
        <p:spPr>
          <a:xfrm>
            <a:off x="4243388" y="954088"/>
            <a:ext cx="4248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发生反应的化学方程式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6649" name="文本框 19"/>
          <p:cNvSpPr txBox="1"/>
          <p:nvPr/>
        </p:nvSpPr>
        <p:spPr>
          <a:xfrm>
            <a:off x="2176463" y="954088"/>
            <a:ext cx="12795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现象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6650" name="文本框 20"/>
          <p:cNvSpPr txBox="1"/>
          <p:nvPr/>
        </p:nvSpPr>
        <p:spPr>
          <a:xfrm>
            <a:off x="9723438" y="954088"/>
            <a:ext cx="17986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结论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99731" name="表格 199730"/>
          <p:cNvGraphicFramePr/>
          <p:nvPr/>
        </p:nvGraphicFramePr>
        <p:xfrm>
          <a:off x="198438" y="801688"/>
          <a:ext cx="11049000" cy="4476750"/>
        </p:xfrm>
        <a:graphic>
          <a:graphicData uri="http://schemas.openxmlformats.org/drawingml/2006/table">
            <a:tbl>
              <a:tblPr/>
              <a:tblGrid>
                <a:gridCol w="1765300"/>
                <a:gridCol w="1509713"/>
                <a:gridCol w="5800725"/>
                <a:gridCol w="1973262"/>
              </a:tblGrid>
              <a:tr h="879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无明显现象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无</a:t>
                      </a:r>
                      <a:endParaRPr lang="zh-CN" alt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b="1" baseline="-25000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澄清</a:t>
                      </a: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石灰水变浑浊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70" name="文本框 11"/>
          <p:cNvSpPr txBox="1"/>
          <p:nvPr/>
        </p:nvSpPr>
        <p:spPr>
          <a:xfrm>
            <a:off x="274638" y="2058988"/>
            <a:ext cx="32226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1" name="文本框 14"/>
          <p:cNvSpPr txBox="1"/>
          <p:nvPr/>
        </p:nvSpPr>
        <p:spPr>
          <a:xfrm>
            <a:off x="314325" y="3559175"/>
            <a:ext cx="21701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72" name="文本框 15"/>
          <p:cNvSpPr txBox="1"/>
          <p:nvPr/>
        </p:nvSpPr>
        <p:spPr>
          <a:xfrm>
            <a:off x="4243388" y="954088"/>
            <a:ext cx="4248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发生反应的化学方程式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7673" name="文本框 17"/>
          <p:cNvSpPr txBox="1"/>
          <p:nvPr/>
        </p:nvSpPr>
        <p:spPr>
          <a:xfrm>
            <a:off x="3562350" y="3697288"/>
            <a:ext cx="73802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2NaHCO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= Na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+ H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 + CO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↑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5227638" y="3697288"/>
            <a:ext cx="300038" cy="1444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 fontAlgn="base">
              <a:buFont typeface="Arial" panose="020B0604020202020204" pitchFamily="34" charset="0"/>
            </a:pPr>
            <a:endParaRPr lang="zh-CN" altLang="en-US" sz="1800" b="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75" name="文本框 19"/>
          <p:cNvSpPr txBox="1"/>
          <p:nvPr/>
        </p:nvSpPr>
        <p:spPr>
          <a:xfrm>
            <a:off x="2176463" y="954088"/>
            <a:ext cx="12795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现象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7676" name="文本框 20"/>
          <p:cNvSpPr txBox="1"/>
          <p:nvPr/>
        </p:nvSpPr>
        <p:spPr>
          <a:xfrm>
            <a:off x="9723438" y="954088"/>
            <a:ext cx="17986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结论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99731" name="表格 199730"/>
          <p:cNvGraphicFramePr/>
          <p:nvPr/>
        </p:nvGraphicFramePr>
        <p:xfrm>
          <a:off x="198438" y="801688"/>
          <a:ext cx="11049000" cy="4476750"/>
        </p:xfrm>
        <a:graphic>
          <a:graphicData uri="http://schemas.openxmlformats.org/drawingml/2006/table">
            <a:tbl>
              <a:tblPr/>
              <a:tblGrid>
                <a:gridCol w="1765300"/>
                <a:gridCol w="1509713"/>
                <a:gridCol w="5800725"/>
                <a:gridCol w="1973262"/>
              </a:tblGrid>
              <a:tr h="879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无明显现象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无</a:t>
                      </a:r>
                      <a:endParaRPr lang="zh-CN" alt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热稳定性    </a:t>
                      </a:r>
                      <a:r>
                        <a:rPr lang="zh-CN" altLang="zh-CN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Na</a:t>
                      </a:r>
                      <a:r>
                        <a:rPr lang="zh-CN" altLang="zh-CN" b="1" baseline="-25000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zh-CN" altLang="zh-CN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CO</a:t>
                      </a:r>
                      <a:r>
                        <a:rPr lang="zh-CN" altLang="zh-CN" b="1" baseline="-25000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</a:t>
                      </a:r>
                      <a:r>
                        <a:rPr lang="zh-CN" altLang="en-US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＞ </a:t>
                      </a:r>
                      <a:endParaRPr lang="zh-CN" altLang="en-US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NaHCO</a:t>
                      </a:r>
                      <a:r>
                        <a:rPr lang="zh-CN" altLang="zh-CN" b="1" baseline="-25000" dirty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</a:t>
                      </a:r>
                      <a:endParaRPr lang="zh-CN" altLang="zh-CN" b="1" baseline="-25000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澄清</a:t>
                      </a:r>
                      <a:r>
                        <a:rPr lang="zh-CN" alt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石灰水变浑浊</a:t>
                      </a:r>
                      <a:endParaRPr lang="zh-CN" altLang="en-US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94" name="文本框 11"/>
          <p:cNvSpPr txBox="1"/>
          <p:nvPr/>
        </p:nvSpPr>
        <p:spPr>
          <a:xfrm>
            <a:off x="274638" y="2058988"/>
            <a:ext cx="32226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</a:t>
            </a:r>
            <a:r>
              <a:rPr lang="zh-CN" altLang="en-US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95" name="文本框 14"/>
          <p:cNvSpPr txBox="1"/>
          <p:nvPr/>
        </p:nvSpPr>
        <p:spPr>
          <a:xfrm>
            <a:off x="314325" y="3559175"/>
            <a:ext cx="21701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NaHCO</a:t>
            </a:r>
            <a:r>
              <a:rPr lang="zh-CN" altLang="en-US" sz="2800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lang="zh-CN" altLang="en-US" sz="2800" baseline="-250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96" name="文本框 15"/>
          <p:cNvSpPr txBox="1"/>
          <p:nvPr/>
        </p:nvSpPr>
        <p:spPr>
          <a:xfrm>
            <a:off x="4243388" y="954088"/>
            <a:ext cx="4248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发生反应的化学方程式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8697" name="文本框 17"/>
          <p:cNvSpPr txBox="1"/>
          <p:nvPr/>
        </p:nvSpPr>
        <p:spPr>
          <a:xfrm>
            <a:off x="3562350" y="3697288"/>
            <a:ext cx="73802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2NaHCO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= Na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CO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+ H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 + CO</a:t>
            </a:r>
            <a:r>
              <a:rPr lang="en-US" altLang="zh-CN" sz="2800" baseline="-300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↑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5227638" y="3697288"/>
            <a:ext cx="300038" cy="1444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700" b="1" i="0" u="none" kern="1200" baseline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ctr" fontAlgn="base">
              <a:buFont typeface="Arial" panose="020B0604020202020204" pitchFamily="34" charset="0"/>
            </a:pPr>
            <a:endParaRPr lang="zh-CN" altLang="en-US" sz="1800" b="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9" name="文本框 19"/>
          <p:cNvSpPr txBox="1"/>
          <p:nvPr/>
        </p:nvSpPr>
        <p:spPr>
          <a:xfrm>
            <a:off x="2176463" y="954088"/>
            <a:ext cx="12795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>
                <a:latin typeface="Arial" panose="020B0604020202020204" pitchFamily="34" charset="0"/>
                <a:ea typeface="华文中宋" pitchFamily="2" charset="-122"/>
              </a:rPr>
              <a:t>现象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28700" name="文本框 20"/>
          <p:cNvSpPr txBox="1"/>
          <p:nvPr/>
        </p:nvSpPr>
        <p:spPr>
          <a:xfrm>
            <a:off x="9723438" y="954088"/>
            <a:ext cx="17986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Arial" panose="020B0604020202020204" pitchFamily="34" charset="0"/>
                <a:ea typeface="华文中宋" pitchFamily="2" charset="-122"/>
              </a:rPr>
              <a:t>结论</a:t>
            </a:r>
            <a:endParaRPr lang="zh-CN" altLang="en-US" sz="3200"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9" name="Rectangle 2">
            <a:hlinkClick r:id="rId1"/>
          </p:cNvPr>
          <p:cNvSpPr/>
          <p:nvPr/>
        </p:nvSpPr>
        <p:spPr>
          <a:xfrm>
            <a:off x="3971925" y="374650"/>
            <a:ext cx="7656513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和NaHCO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与盐酸的反应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圆角矩形 8">
            <a:hlinkClick r:id="rId2" action="ppaction://hlinksldjump"/>
          </p:cNvPr>
          <p:cNvSpPr/>
          <p:nvPr/>
        </p:nvSpPr>
        <p:spPr>
          <a:xfrm>
            <a:off x="655638" y="341313"/>
            <a:ext cx="2765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科学探究三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9" name="Rectangle 2">
            <a:hlinkClick r:id="rId1"/>
          </p:cNvPr>
          <p:cNvSpPr/>
          <p:nvPr/>
        </p:nvSpPr>
        <p:spPr>
          <a:xfrm>
            <a:off x="3971925" y="374650"/>
            <a:ext cx="7656513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和NaHCO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与盐酸的反应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圆角矩形 8">
            <a:hlinkClick r:id="rId2" action="ppaction://hlinksldjump"/>
          </p:cNvPr>
          <p:cNvSpPr/>
          <p:nvPr/>
        </p:nvSpPr>
        <p:spPr>
          <a:xfrm>
            <a:off x="655638" y="341313"/>
            <a:ext cx="2765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科学探究三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5955" y="1416050"/>
            <a:ext cx="102381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cs typeface="Times New Roman" panose="02020603050405020304" pitchFamily="18" charset="0"/>
              </a:rPr>
              <a:t>演示实验</a:t>
            </a:r>
            <a:r>
              <a:rPr lang="en-US" sz="3200">
                <a:cs typeface="Times New Roman" panose="02020603050405020304" pitchFamily="18" charset="0"/>
              </a:rPr>
              <a:t>2—6 </a:t>
            </a:r>
            <a:r>
              <a:rPr lang="zh-CN" sz="3200">
                <a:cs typeface="Times New Roman" panose="02020603050405020304" pitchFamily="18" charset="0"/>
              </a:rPr>
              <a:t>分别取等质量固体置于试管内，再分别向其中滴入约</a:t>
            </a:r>
            <a:r>
              <a:rPr lang="en-US" sz="3200">
                <a:cs typeface="Times New Roman" panose="02020603050405020304" pitchFamily="18" charset="0"/>
              </a:rPr>
              <a:t>2mL</a:t>
            </a:r>
            <a:r>
              <a:rPr lang="zh-CN" sz="3200">
                <a:cs typeface="Times New Roman" panose="02020603050405020304" pitchFamily="18" charset="0"/>
              </a:rPr>
              <a:t>稀盐酸</a:t>
            </a:r>
            <a:r>
              <a:rPr lang="en-US" sz="3200">
                <a:cs typeface="Times New Roman" panose="02020603050405020304" pitchFamily="18" charset="0"/>
              </a:rPr>
              <a:t>,</a:t>
            </a:r>
            <a:r>
              <a:rPr lang="zh-CN" sz="3200">
                <a:cs typeface="Times New Roman" panose="02020603050405020304" pitchFamily="18" charset="0"/>
              </a:rPr>
              <a:t>观察现象（注意试管内的现象）</a:t>
            </a:r>
            <a:r>
              <a:rPr lang="en-US" sz="3200">
                <a:cs typeface="Times New Roman" panose="02020603050405020304" pitchFamily="18" charset="0"/>
              </a:rPr>
              <a:t>  </a:t>
            </a:r>
            <a:endParaRPr lang="zh-CN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文本占位符 126978"/>
          <p:cNvSpPr>
            <a:spLocks noGrp="1"/>
          </p:cNvSpPr>
          <p:nvPr/>
        </p:nvSpPr>
        <p:spPr>
          <a:xfrm>
            <a:off x="84138" y="725488"/>
            <a:ext cx="10369550" cy="4778375"/>
          </a:xfrm>
          <a:prstGeom prst="rect">
            <a:avLst/>
          </a:prstGeom>
        </p:spPr>
        <p:txBody>
          <a:bodyPr vert="horz" anchor="t"/>
          <a:lstStyle>
            <a:lvl1pPr marL="457200" indent="-457200" algn="l" defTabSz="1219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 fontAlgn="auto">
              <a:buFont typeface="Arial" panose="020B0604020202020204" pitchFamily="34" charset="0"/>
              <a:buNone/>
            </a:pPr>
            <a:r>
              <a:rPr lang="zh-CN" altLang="en-US" sz="7200" b="1" strike="noStrike" noProof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zh-CN" altLang="en-US" sz="7200" b="1" strike="noStrike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zh-CN" altLang="en-US" sz="5400" b="1" strike="noStrike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endParaRPr lang="zh-CN" altLang="en-US" sz="5400" b="1" strike="noStrike" noProof="1">
              <a:solidFill>
                <a:schemeClr val="bg1"/>
              </a:solidFill>
            </a:endParaRPr>
          </a:p>
          <a:p>
            <a:pPr marL="0" indent="0" defTabSz="1218565" fontAlgn="auto">
              <a:buFont typeface="Arial" panose="020B0604020202020204" pitchFamily="34" charset="0"/>
              <a:buNone/>
            </a:pPr>
            <a:r>
              <a:rPr lang="zh-CN" altLang="en-US" sz="5400" b="1" strike="noStrike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zh-CN" altLang="en-US" sz="4800" b="1" strike="noStrike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</a:t>
            </a:r>
            <a:endParaRPr lang="zh-CN" altLang="en-US" sz="4800" b="1" strike="noStrike" noProof="1">
              <a:solidFill>
                <a:schemeClr val="bg1"/>
              </a:solidFill>
            </a:endParaRPr>
          </a:p>
        </p:txBody>
      </p:sp>
      <p:sp>
        <p:nvSpPr>
          <p:cNvPr id="30723" name="文本框 76803"/>
          <p:cNvSpPr txBox="1"/>
          <p:nvPr/>
        </p:nvSpPr>
        <p:spPr>
          <a:xfrm>
            <a:off x="663575" y="1751330"/>
            <a:ext cx="76009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pPr fontAlgn="base">
              <a:spcBef>
                <a:spcPct val="50000"/>
              </a:spcBef>
            </a:pPr>
            <a:r>
              <a:rPr lang="zh-CN" altLang="en-US" sz="3025" b="1" strike="noStrike" noProof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黑体" panose="02010609060101010101" pitchFamily="49" charset="-122"/>
                <a:sym typeface="+mn-ea"/>
              </a:rPr>
              <a:t>侯氏制碱法</a:t>
            </a:r>
            <a:r>
              <a:rPr lang="zh-CN" altLang="en-US" sz="4000" b="1" strike="noStrike" noProof="1">
                <a:solidFill>
                  <a:schemeClr val="bg1"/>
                </a:solidFill>
                <a:latin typeface="黑体" panose="02010609060101010101" pitchFamily="49" charset="-122"/>
                <a:cs typeface="+mn-cs"/>
                <a:sym typeface="宋体" panose="02010600030101010101" pitchFamily="2" charset="-122"/>
              </a:rPr>
              <a:t>原理之一</a:t>
            </a:r>
            <a:endParaRPr lang="zh-CN" altLang="en-US" sz="4000" b="1" strike="noStrike" noProof="1">
              <a:solidFill>
                <a:schemeClr val="bg1"/>
              </a:solidFill>
              <a:latin typeface="黑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90104" y="2947443"/>
            <a:ext cx="8461472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3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NaCl+NH</a:t>
            </a:r>
            <a:r>
              <a:rPr lang="en-US" altLang="zh-CN" sz="3600" b="1" kern="1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+CO</a:t>
            </a:r>
            <a:r>
              <a:rPr lang="en-US" altLang="zh-CN" sz="3600" b="1" kern="1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+H</a:t>
            </a:r>
            <a:r>
              <a:rPr lang="en-US" altLang="zh-CN" sz="3600" b="1" kern="1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O=NH</a:t>
            </a:r>
            <a:r>
              <a:rPr lang="en-US" altLang="zh-CN" sz="3600" b="1" kern="1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Cl+NaHCO</a:t>
            </a:r>
            <a:r>
              <a:rPr lang="en-US" altLang="zh-CN" sz="3600" b="1" kern="1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↓</a:t>
            </a:r>
            <a:endParaRPr lang="en-US" altLang="zh-CN" sz="3600" b="1" kern="100" dirty="0" smtClean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9" name="Rectangle 2">
            <a:hlinkClick r:id="rId1"/>
          </p:cNvPr>
          <p:cNvSpPr/>
          <p:nvPr/>
        </p:nvSpPr>
        <p:spPr>
          <a:xfrm>
            <a:off x="3971925" y="374650"/>
            <a:ext cx="7656513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和NaHCO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与盐酸的反应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圆角矩形 8">
            <a:hlinkClick r:id="rId2" action="ppaction://hlinksldjump"/>
          </p:cNvPr>
          <p:cNvSpPr/>
          <p:nvPr/>
        </p:nvSpPr>
        <p:spPr>
          <a:xfrm>
            <a:off x="655638" y="341313"/>
            <a:ext cx="2765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科学探究三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5955" y="1416050"/>
            <a:ext cx="102381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cs typeface="Times New Roman" panose="02020603050405020304" pitchFamily="18" charset="0"/>
              </a:rPr>
              <a:t>演示实验</a:t>
            </a:r>
            <a:r>
              <a:rPr lang="en-US" sz="3200">
                <a:cs typeface="Times New Roman" panose="02020603050405020304" pitchFamily="18" charset="0"/>
              </a:rPr>
              <a:t>2—6 </a:t>
            </a:r>
            <a:r>
              <a:rPr lang="zh-CN" sz="3200">
                <a:cs typeface="Times New Roman" panose="02020603050405020304" pitchFamily="18" charset="0"/>
              </a:rPr>
              <a:t>分别取等质量固体置于试管内，再分别向其中滴入约</a:t>
            </a:r>
            <a:r>
              <a:rPr lang="en-US" sz="3200">
                <a:cs typeface="Times New Roman" panose="02020603050405020304" pitchFamily="18" charset="0"/>
              </a:rPr>
              <a:t>2mL</a:t>
            </a:r>
            <a:r>
              <a:rPr lang="zh-CN" sz="3200">
                <a:cs typeface="Times New Roman" panose="02020603050405020304" pitchFamily="18" charset="0"/>
              </a:rPr>
              <a:t>稀盐酸</a:t>
            </a:r>
            <a:r>
              <a:rPr lang="en-US" sz="3200">
                <a:cs typeface="Times New Roman" panose="02020603050405020304" pitchFamily="18" charset="0"/>
              </a:rPr>
              <a:t>,</a:t>
            </a:r>
            <a:r>
              <a:rPr lang="zh-CN" sz="3200">
                <a:cs typeface="Times New Roman" panose="02020603050405020304" pitchFamily="18" charset="0"/>
              </a:rPr>
              <a:t>观察现象（注意试管内的现象）</a:t>
            </a:r>
            <a:r>
              <a:rPr lang="en-US" sz="3200">
                <a:cs typeface="Times New Roman" panose="02020603050405020304" pitchFamily="18" charset="0"/>
              </a:rPr>
              <a:t>  </a:t>
            </a:r>
            <a:endParaRPr lang="zh-CN" altLang="en-US" sz="3200">
              <a:cs typeface="Times New Roman" panose="02020603050405020304" pitchFamily="18" charset="0"/>
            </a:endParaRPr>
          </a:p>
        </p:txBody>
      </p:sp>
      <p:sp>
        <p:nvSpPr>
          <p:cNvPr id="30721" name="Rectangle 30"/>
          <p:cNvSpPr/>
          <p:nvPr/>
        </p:nvSpPr>
        <p:spPr>
          <a:xfrm>
            <a:off x="655638" y="3196908"/>
            <a:ext cx="9720262" cy="2159000"/>
          </a:xfrm>
          <a:prstGeom prst="rect">
            <a:avLst/>
          </a:prstGeom>
          <a:noFill/>
          <a:ln w="25400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200" dirty="0">
                <a:cs typeface="Times New Roman" panose="02020603050405020304" pitchFamily="18" charset="0"/>
              </a:rPr>
              <a:t>现象</a:t>
            </a:r>
            <a:r>
              <a:rPr lang="en-US" altLang="zh-CN" sz="3200" dirty="0">
                <a:cs typeface="Times New Roman" panose="02020603050405020304" pitchFamily="18" charset="0"/>
              </a:rPr>
              <a:t>: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NaHCO</a:t>
            </a:r>
            <a:r>
              <a:rPr lang="zh-CN" altLang="en-US" sz="3200" baseline="-30000" dirty="0"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与盐酸反应比Na</a:t>
            </a:r>
            <a:r>
              <a:rPr lang="zh-CN" altLang="en-US" sz="3200" baseline="-30000" dirty="0"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CO</a:t>
            </a:r>
            <a:r>
              <a:rPr lang="zh-CN" altLang="en-US" sz="3200" baseline="-30000" dirty="0"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与盐酸反应剧烈</a:t>
            </a:r>
            <a:endParaRPr lang="zh-CN" altLang="en-US" sz="3200" dirty="0"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en-US" altLang="zh-CN" sz="3200" dirty="0">
                <a:latin typeface="Times New Roman" panose="02020603050405020304" pitchFamily="18" charset="0"/>
                <a:ea typeface="华文中宋" pitchFamily="2" charset="-122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9699" name="Rectangle 2">
            <a:hlinkClick r:id="rId1"/>
          </p:cNvPr>
          <p:cNvSpPr/>
          <p:nvPr/>
        </p:nvSpPr>
        <p:spPr>
          <a:xfrm>
            <a:off x="3971925" y="374650"/>
            <a:ext cx="7656513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和NaHCO</a:t>
            </a:r>
            <a:r>
              <a:rPr lang="zh-CN" altLang="en-US" sz="3200" baseline="-30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与盐酸的反应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圆角矩形 8">
            <a:hlinkClick r:id="rId2" action="ppaction://hlinksldjump"/>
          </p:cNvPr>
          <p:cNvSpPr/>
          <p:nvPr/>
        </p:nvSpPr>
        <p:spPr>
          <a:xfrm>
            <a:off x="655638" y="341313"/>
            <a:ext cx="2765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科学探究三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5955" y="1416050"/>
            <a:ext cx="102381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cs typeface="Times New Roman" panose="02020603050405020304" pitchFamily="18" charset="0"/>
              </a:rPr>
              <a:t>演示实验</a:t>
            </a:r>
            <a:r>
              <a:rPr lang="en-US" sz="3200">
                <a:cs typeface="Times New Roman" panose="02020603050405020304" pitchFamily="18" charset="0"/>
              </a:rPr>
              <a:t>2—6 </a:t>
            </a:r>
            <a:r>
              <a:rPr lang="zh-CN" sz="3200">
                <a:cs typeface="Times New Roman" panose="02020603050405020304" pitchFamily="18" charset="0"/>
              </a:rPr>
              <a:t>分别取等质量固体置于试管内，再分别向其中滴入约</a:t>
            </a:r>
            <a:r>
              <a:rPr lang="en-US" sz="3200">
                <a:cs typeface="Times New Roman" panose="02020603050405020304" pitchFamily="18" charset="0"/>
              </a:rPr>
              <a:t>2mL</a:t>
            </a:r>
            <a:r>
              <a:rPr lang="zh-CN" sz="3200">
                <a:cs typeface="Times New Roman" panose="02020603050405020304" pitchFamily="18" charset="0"/>
              </a:rPr>
              <a:t>稀盐酸</a:t>
            </a:r>
            <a:r>
              <a:rPr lang="en-US" sz="3200">
                <a:cs typeface="Times New Roman" panose="02020603050405020304" pitchFamily="18" charset="0"/>
              </a:rPr>
              <a:t>,</a:t>
            </a:r>
            <a:r>
              <a:rPr lang="zh-CN" sz="3200">
                <a:cs typeface="Times New Roman" panose="02020603050405020304" pitchFamily="18" charset="0"/>
              </a:rPr>
              <a:t>观察现象（注意试管内的现象）</a:t>
            </a:r>
            <a:r>
              <a:rPr lang="en-US" sz="3200">
                <a:cs typeface="Times New Roman" panose="02020603050405020304" pitchFamily="18" charset="0"/>
              </a:rPr>
              <a:t>  </a:t>
            </a:r>
            <a:endParaRPr lang="zh-CN" altLang="en-US" sz="3200">
              <a:cs typeface="Times New Roman" panose="02020603050405020304" pitchFamily="18" charset="0"/>
            </a:endParaRPr>
          </a:p>
        </p:txBody>
      </p:sp>
      <p:sp>
        <p:nvSpPr>
          <p:cNvPr id="30721" name="Rectangle 30"/>
          <p:cNvSpPr/>
          <p:nvPr/>
        </p:nvSpPr>
        <p:spPr>
          <a:xfrm>
            <a:off x="655638" y="3196908"/>
            <a:ext cx="9720262" cy="2159000"/>
          </a:xfrm>
          <a:prstGeom prst="rect">
            <a:avLst/>
          </a:prstGeom>
          <a:noFill/>
          <a:ln w="25400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200" dirty="0">
                <a:cs typeface="Times New Roman" panose="02020603050405020304" pitchFamily="18" charset="0"/>
              </a:rPr>
              <a:t>现象</a:t>
            </a:r>
            <a:r>
              <a:rPr lang="en-US" altLang="zh-CN" sz="3200" dirty="0">
                <a:cs typeface="Times New Roman" panose="02020603050405020304" pitchFamily="18" charset="0"/>
              </a:rPr>
              <a:t>: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NaHCO</a:t>
            </a:r>
            <a:r>
              <a:rPr lang="zh-CN" altLang="en-US" sz="3200" baseline="-30000" dirty="0"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与盐酸反应比Na</a:t>
            </a:r>
            <a:r>
              <a:rPr lang="zh-CN" altLang="en-US" sz="3200" baseline="-30000" dirty="0"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CO</a:t>
            </a:r>
            <a:r>
              <a:rPr lang="zh-CN" altLang="en-US" sz="3200" baseline="-30000" dirty="0"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dirty="0">
                <a:cs typeface="Times New Roman" panose="02020603050405020304" pitchFamily="18" charset="0"/>
                <a:sym typeface="+mn-ea"/>
              </a:rPr>
              <a:t>与盐酸反应剧烈</a:t>
            </a:r>
            <a:endParaRPr lang="zh-CN" altLang="en-US" sz="3200" dirty="0"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en-US" altLang="zh-CN" sz="3200" dirty="0">
                <a:latin typeface="Times New Roman" panose="02020603050405020304" pitchFamily="18" charset="0"/>
                <a:ea typeface="华文中宋" pitchFamily="2" charset="-122"/>
              </a:rPr>
              <a:t> 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1746" name="Rectangle 33"/>
          <p:cNvSpPr/>
          <p:nvPr/>
        </p:nvSpPr>
        <p:spPr>
          <a:xfrm>
            <a:off x="778193" y="4287203"/>
            <a:ext cx="9721850" cy="780415"/>
          </a:xfrm>
          <a:prstGeom prst="rect">
            <a:avLst/>
          </a:prstGeom>
          <a:noFill/>
          <a:ln w="38100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t">
            <a:spAutoFit/>
          </a:bodyPr>
          <a:p>
            <a:pPr>
              <a:lnSpc>
                <a:spcPct val="140000"/>
              </a:lnSpc>
              <a:buFont typeface="Arial" panose="020B0604020202020204" pitchFamily="34" charset="0"/>
            </a:pPr>
            <a:r>
              <a:rPr lang="zh-CN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结论：与</a:t>
            </a:r>
            <a:r>
              <a:rPr lang="zh-CN" sz="3200">
                <a:solidFill>
                  <a:srgbClr val="FFFF00"/>
                </a:solidFill>
                <a:cs typeface="Times New Roman" panose="02020603050405020304" pitchFamily="18" charset="0"/>
                <a:sym typeface="+mn-ea"/>
              </a:rPr>
              <a:t>盐酸</a:t>
            </a:r>
            <a:r>
              <a:rPr lang="zh-CN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反应的速率    </a:t>
            </a:r>
            <a:r>
              <a:rPr lang="zh-CN" altLang="en-US" sz="3200" dirty="0">
                <a:solidFill>
                  <a:srgbClr val="FFFF00"/>
                </a:solidFill>
                <a:cs typeface="Times New Roman" panose="02020603050405020304" pitchFamily="18" charset="0"/>
                <a:sym typeface="宋体" panose="02010600030101010101" pitchFamily="2" charset="-122"/>
              </a:rPr>
              <a:t>NaHCO</a:t>
            </a:r>
            <a:r>
              <a:rPr lang="zh-CN" altLang="en-US" sz="3200" baseline="-25000" dirty="0">
                <a:solidFill>
                  <a:srgbClr val="FFFF00"/>
                </a:solidFill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en-US" altLang="zh-CN" sz="3200">
                <a:solidFill>
                  <a:srgbClr val="FFFF00"/>
                </a:solidFill>
                <a:cs typeface="Times New Roman" panose="02020603050405020304" pitchFamily="18" charset="0"/>
                <a:sym typeface="宋体" panose="02010600030101010101" pitchFamily="2" charset="-122"/>
              </a:rPr>
              <a:t>&gt;</a:t>
            </a:r>
            <a:r>
              <a:rPr lang="zh-CN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Na</a:t>
            </a:r>
            <a:r>
              <a:rPr lang="zh-CN" altLang="en-US" sz="3200" baseline="-25000" dirty="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CO</a:t>
            </a:r>
            <a:r>
              <a:rPr lang="zh-CN" altLang="en-US" sz="3200" baseline="-25000" dirty="0">
                <a:solidFill>
                  <a:srgbClr val="FFFF00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8" name="WordArt 3"/>
          <p:cNvSpPr>
            <a:spLocks noTextEdit="1"/>
          </p:cNvSpPr>
          <p:nvPr/>
        </p:nvSpPr>
        <p:spPr>
          <a:xfrm>
            <a:off x="604520" y="808673"/>
            <a:ext cx="1931988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练习：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801" name="文本框 10262"/>
          <p:cNvSpPr txBox="1"/>
          <p:nvPr/>
        </p:nvSpPr>
        <p:spPr>
          <a:xfrm>
            <a:off x="1019175" y="2226310"/>
            <a:ext cx="9756140" cy="1563370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p>
            <a:pPr defTabSz="863600">
              <a:lnSpc>
                <a:spcPct val="150000"/>
              </a:lnSpc>
            </a:pPr>
            <a:r>
              <a:rPr lang="zh-CN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请同学们分别写出</a:t>
            </a:r>
            <a:r>
              <a:rPr lang="en-US" altLang="zh-CN" sz="3200">
                <a:sym typeface="+mn-ea"/>
              </a:rPr>
              <a:t>Na</a:t>
            </a:r>
            <a:r>
              <a:rPr lang="en-US" altLang="zh-CN" sz="3200" baseline="-25000">
                <a:sym typeface="+mn-ea"/>
              </a:rPr>
              <a:t>2</a:t>
            </a:r>
            <a:r>
              <a:rPr lang="en-US" altLang="zh-CN" sz="3200">
                <a:sym typeface="+mn-ea"/>
              </a:rPr>
              <a:t>CO</a:t>
            </a:r>
            <a:r>
              <a:rPr lang="en-US" altLang="zh-CN" sz="3200" baseline="-25000">
                <a:sym typeface="+mn-ea"/>
              </a:rPr>
              <a:t>3 </a:t>
            </a:r>
            <a:r>
              <a:rPr lang="zh-CN" altLang="en-US" sz="3200">
                <a:sym typeface="+mn-ea"/>
              </a:rPr>
              <a:t>与</a:t>
            </a:r>
            <a:r>
              <a:rPr lang="en-US" altLang="zh-CN" sz="3200">
                <a:sym typeface="+mn-ea"/>
              </a:rPr>
              <a:t>HCl </a:t>
            </a:r>
            <a:r>
              <a:rPr lang="zh-CN" altLang="en-US" sz="3200">
                <a:sym typeface="+mn-ea"/>
              </a:rPr>
              <a:t>，</a:t>
            </a:r>
            <a:r>
              <a:rPr lang="en-US" altLang="zh-CN" sz="3200">
                <a:sym typeface="+mn-ea"/>
              </a:rPr>
              <a:t>NaHCO</a:t>
            </a:r>
            <a:r>
              <a:rPr lang="en-US" altLang="zh-CN" sz="3200" baseline="-25000">
                <a:sym typeface="+mn-ea"/>
              </a:rPr>
              <a:t>3 </a:t>
            </a:r>
            <a:r>
              <a:rPr lang="zh-CN" altLang="en-US" sz="3200">
                <a:sym typeface="+mn-ea"/>
              </a:rPr>
              <a:t>与</a:t>
            </a:r>
            <a:r>
              <a:rPr lang="en-US" altLang="zh-CN" sz="3200">
                <a:sym typeface="+mn-ea"/>
              </a:rPr>
              <a:t>HCl</a:t>
            </a:r>
            <a:r>
              <a:rPr lang="zh-CN" altLang="en-US" sz="3200">
                <a:sym typeface="+mn-ea"/>
              </a:rPr>
              <a:t>反应的化学方程式和离子方程式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89" name="Text Box 4"/>
          <p:cNvSpPr txBox="1"/>
          <p:nvPr/>
        </p:nvSpPr>
        <p:spPr>
          <a:xfrm>
            <a:off x="782638" y="542608"/>
            <a:ext cx="8026400" cy="7016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/>
            <a:r>
              <a:rPr lang="zh-CN" altLang="zh-CN" sz="4000">
                <a:solidFill>
                  <a:srgbClr val="FFFF00"/>
                </a:solidFill>
                <a:latin typeface="Garamond" pitchFamily="18" charset="0"/>
                <a:ea typeface="黑体" panose="02010609060101010101" pitchFamily="49" charset="-122"/>
              </a:rPr>
              <a:t>应用提升</a:t>
            </a:r>
            <a:endParaRPr lang="zh-CN" altLang="zh-CN" sz="4000">
              <a:solidFill>
                <a:srgbClr val="FFFF00"/>
              </a:solidFill>
              <a:latin typeface="Garamond" pitchFamily="18" charset="0"/>
              <a:ea typeface="黑体" panose="02010609060101010101" pitchFamily="49" charset="-122"/>
            </a:endParaRPr>
          </a:p>
        </p:txBody>
      </p:sp>
      <p:sp>
        <p:nvSpPr>
          <p:cNvPr id="37890" name="Text Box 5"/>
          <p:cNvSpPr txBox="1"/>
          <p:nvPr/>
        </p:nvSpPr>
        <p:spPr>
          <a:xfrm>
            <a:off x="430213" y="4684713"/>
            <a:ext cx="9607550" cy="1270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6411" tIns="43205" rIns="86411" bIns="43205" anchor="t">
            <a:spAutoFit/>
          </a:bodyPr>
          <a:p>
            <a:pPr defTabSz="863600">
              <a:lnSpc>
                <a:spcPct val="120000"/>
              </a:lnSpc>
              <a:spcBef>
                <a:spcPts val="50"/>
              </a:spcBef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假设厨房里的苏打和小苏打不小心弄丢了包装袋，需要将这两种物质鉴别出来，你有哪些方法？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891" name="Group 8"/>
          <p:cNvGrpSpPr/>
          <p:nvPr/>
        </p:nvGrpSpPr>
        <p:grpSpPr>
          <a:xfrm>
            <a:off x="8809038" y="542925"/>
            <a:ext cx="2571750" cy="2152650"/>
            <a:chOff x="2517" y="73"/>
            <a:chExt cx="3072" cy="3136"/>
          </a:xfrm>
        </p:grpSpPr>
        <p:pic>
          <p:nvPicPr>
            <p:cNvPr id="37892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17" y="505"/>
              <a:ext cx="2832" cy="2704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37893" name="AutoShape 10"/>
            <p:cNvSpPr/>
            <p:nvPr/>
          </p:nvSpPr>
          <p:spPr>
            <a:xfrm>
              <a:off x="4566" y="73"/>
              <a:ext cx="1023" cy="768"/>
            </a:xfrm>
            <a:prstGeom prst="wedgeRoundRectCallout">
              <a:avLst>
                <a:gd name="adj1" fmla="val -73148"/>
                <a:gd name="adj2" fmla="val 79949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86411" tIns="43205" rIns="86411" bIns="43205" anchor="ctr"/>
            <a:p>
              <a:pPr algn="ctr" defTabSz="863600"/>
              <a:r>
                <a:rPr lang="zh-CN" altLang="en-US" sz="1400"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让我</a:t>
              </a:r>
              <a:endParaRPr lang="zh-CN" altLang="en-US" sz="140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endParaRPr>
            </a:p>
            <a:p>
              <a:pPr algn="ctr" defTabSz="863600"/>
              <a:r>
                <a:rPr lang="zh-CN" altLang="en-US" sz="1400">
                  <a:latin typeface="Times New Roman" panose="02020603050405020304" pitchFamily="18" charset="0"/>
                  <a:ea typeface="黑体" panose="02010609060101010101" pitchFamily="49" charset="-122"/>
                  <a:sym typeface="Symbol" panose="05050102010706020507" pitchFamily="18" charset="2"/>
                </a:rPr>
                <a:t> 想一想？</a:t>
              </a:r>
              <a:endParaRPr lang="zh-CN" altLang="en-US" sz="1400">
                <a:latin typeface="Times New Roman" panose="02020603050405020304" pitchFamily="18" charset="0"/>
                <a:ea typeface="黑体" panose="02010609060101010101" pitchFamily="49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37894" name="矩形 194568"/>
          <p:cNvSpPr/>
          <p:nvPr/>
        </p:nvSpPr>
        <p:spPr>
          <a:xfrm>
            <a:off x="582613" y="1316038"/>
            <a:ext cx="8426450" cy="3225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6" name="Picture 3" descr="C:\Users\asus-pc\Desktop\99.jpg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3" y="1439863"/>
            <a:ext cx="3829050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Text Box 7"/>
          <p:cNvSpPr txBox="1"/>
          <p:nvPr/>
        </p:nvSpPr>
        <p:spPr>
          <a:xfrm flipH="1">
            <a:off x="833438" y="1919288"/>
            <a:ext cx="7366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碳酸钠</a:t>
            </a:r>
            <a:endParaRPr lang="zh-CN" altLang="en-US" sz="3200" baseline="-25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8" name="Text Box 8"/>
          <p:cNvSpPr txBox="1"/>
          <p:nvPr/>
        </p:nvSpPr>
        <p:spPr>
          <a:xfrm>
            <a:off x="5100638" y="1897063"/>
            <a:ext cx="854075" cy="2063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碳酸氢钠</a:t>
            </a:r>
            <a:endParaRPr lang="zh-CN" altLang="en-US" sz="3200" baseline="-250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1538605"/>
            <a:ext cx="2820035" cy="2820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7" name="椭圆 25603"/>
          <p:cNvSpPr/>
          <p:nvPr/>
        </p:nvSpPr>
        <p:spPr>
          <a:xfrm>
            <a:off x="625475" y="161925"/>
            <a:ext cx="2311400" cy="1279525"/>
          </a:xfrm>
          <a:prstGeom prst="ellipse">
            <a:avLst/>
          </a:prstGeom>
          <a:solidFill>
            <a:srgbClr val="FF6600"/>
          </a:solidFill>
          <a:ln w="57150" cap="rnd" cmpd="thinThick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7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9938" name="文本框 1"/>
          <p:cNvSpPr txBox="1"/>
          <p:nvPr/>
        </p:nvSpPr>
        <p:spPr>
          <a:xfrm>
            <a:off x="1643063" y="1439863"/>
            <a:ext cx="9594850" cy="5108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>①外观差异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溶解度大小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③固体溶于水是否放热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④水溶液碱性大小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>⑤加热固体是否有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>气体生成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>⑥</a:t>
            </a: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逐滴滴入稀盐酸，产生气体快慢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</a:rPr>
              <a:t>⑦</a:t>
            </a: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溶解，加入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CaCl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溶液</a:t>
            </a:r>
            <a:r>
              <a:rPr lang="zh-CN" altLang="en-US" sz="340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，是否生成沉淀</a:t>
            </a: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defTabSz="863600">
              <a:lnSpc>
                <a:spcPct val="120000"/>
              </a:lnSpc>
            </a:pPr>
            <a:endParaRPr lang="zh-CN" altLang="en-US" sz="3400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9939" name="文本框 2"/>
          <p:cNvSpPr txBox="1"/>
          <p:nvPr/>
        </p:nvSpPr>
        <p:spPr>
          <a:xfrm>
            <a:off x="976313" y="282575"/>
            <a:ext cx="5176837" cy="8651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/>
            <a:r>
              <a:rPr lang="zh-CN" altLang="en-US" sz="5100">
                <a:latin typeface="Arial" panose="020B0604020202020204" pitchFamily="34" charset="0"/>
                <a:ea typeface="黑体" panose="02010609060101010101" pitchFamily="49" charset="-122"/>
              </a:rPr>
              <a:t>方法：</a:t>
            </a:r>
            <a:endParaRPr lang="zh-CN" altLang="en-US" sz="51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1985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86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4033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4034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5" name="文本框 18439"/>
          <p:cNvSpPr txBox="1"/>
          <p:nvPr/>
        </p:nvSpPr>
        <p:spPr>
          <a:xfrm>
            <a:off x="1473200" y="2322513"/>
            <a:ext cx="2017713" cy="66198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zh-CN" altLang="en-US" sz="3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4036" name="文本框 18435"/>
          <p:cNvSpPr txBox="1"/>
          <p:nvPr/>
        </p:nvSpPr>
        <p:spPr>
          <a:xfrm>
            <a:off x="2247900" y="3141663"/>
            <a:ext cx="6985000" cy="60483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+ 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O == 2 NaHCO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6081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082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文本框 18439"/>
          <p:cNvSpPr txBox="1"/>
          <p:nvPr/>
        </p:nvSpPr>
        <p:spPr>
          <a:xfrm>
            <a:off x="1473200" y="2322513"/>
            <a:ext cx="2017713" cy="66198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zh-CN" altLang="en-US" sz="3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6084" name="文本框 18435"/>
          <p:cNvSpPr txBox="1"/>
          <p:nvPr/>
        </p:nvSpPr>
        <p:spPr>
          <a:xfrm>
            <a:off x="2247900" y="3141663"/>
            <a:ext cx="6985000" cy="60483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+ 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O == 2 NaHCO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085" name="上弧形箭头 18443"/>
          <p:cNvSpPr/>
          <p:nvPr/>
        </p:nvSpPr>
        <p:spPr>
          <a:xfrm>
            <a:off x="2882900" y="2189163"/>
            <a:ext cx="5557838" cy="935037"/>
          </a:xfrm>
          <a:prstGeom prst="curvedDownArrow">
            <a:avLst>
              <a:gd name="adj1" fmla="val 79857"/>
              <a:gd name="adj2" fmla="val 210184"/>
              <a:gd name="adj3" fmla="val 2816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p>
            <a:pPr algn="ctr" defTabSz="863600"/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8129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0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31" name="文本框 18439"/>
          <p:cNvSpPr txBox="1"/>
          <p:nvPr/>
        </p:nvSpPr>
        <p:spPr>
          <a:xfrm>
            <a:off x="1473200" y="2322513"/>
            <a:ext cx="2017713" cy="66198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zh-CN" altLang="en-US" sz="3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8132" name="文本框 18435"/>
          <p:cNvSpPr txBox="1"/>
          <p:nvPr/>
        </p:nvSpPr>
        <p:spPr>
          <a:xfrm>
            <a:off x="2247900" y="3141663"/>
            <a:ext cx="6985000" cy="60483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+ 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O == 2 NaHCO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3" name="上弧形箭头 18443"/>
          <p:cNvSpPr/>
          <p:nvPr/>
        </p:nvSpPr>
        <p:spPr>
          <a:xfrm>
            <a:off x="2882900" y="2189163"/>
            <a:ext cx="5557838" cy="935037"/>
          </a:xfrm>
          <a:prstGeom prst="curvedDownArrow">
            <a:avLst>
              <a:gd name="adj1" fmla="val 79857"/>
              <a:gd name="adj2" fmla="val 210184"/>
              <a:gd name="adj3" fmla="val 2816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p>
            <a:pPr algn="ctr" defTabSz="863600"/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34" name="文本框 18442"/>
          <p:cNvSpPr txBox="1"/>
          <p:nvPr/>
        </p:nvSpPr>
        <p:spPr>
          <a:xfrm>
            <a:off x="2536825" y="4752975"/>
            <a:ext cx="7591425" cy="60483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溶解性：</a:t>
            </a:r>
            <a:r>
              <a:rPr lang="zh-CN" altLang="en-US" sz="230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NaHCO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＜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0177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78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79" name="文本框 18439"/>
          <p:cNvSpPr txBox="1"/>
          <p:nvPr/>
        </p:nvSpPr>
        <p:spPr>
          <a:xfrm>
            <a:off x="1473200" y="2322513"/>
            <a:ext cx="2017713" cy="66198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zh-CN" altLang="en-US" sz="3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0" name="文本框 18435"/>
          <p:cNvSpPr txBox="1"/>
          <p:nvPr/>
        </p:nvSpPr>
        <p:spPr>
          <a:xfrm>
            <a:off x="2247900" y="3141663"/>
            <a:ext cx="6985000" cy="60483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+ 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O == 2 NaHCO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1" name="上弧形箭头 18443"/>
          <p:cNvSpPr/>
          <p:nvPr/>
        </p:nvSpPr>
        <p:spPr>
          <a:xfrm>
            <a:off x="2882900" y="2189163"/>
            <a:ext cx="5557838" cy="935037"/>
          </a:xfrm>
          <a:prstGeom prst="curvedDownArrow">
            <a:avLst>
              <a:gd name="adj1" fmla="val 79857"/>
              <a:gd name="adj2" fmla="val 210184"/>
              <a:gd name="adj3" fmla="val 2816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p>
            <a:pPr algn="ctr" defTabSz="863600"/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2" name="文本框 18442"/>
          <p:cNvSpPr txBox="1"/>
          <p:nvPr/>
        </p:nvSpPr>
        <p:spPr>
          <a:xfrm>
            <a:off x="2536825" y="4752975"/>
            <a:ext cx="7591425" cy="60483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溶解性：</a:t>
            </a:r>
            <a:r>
              <a:rPr lang="zh-CN" altLang="en-US" sz="230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NaHCO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＜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0183" name="文本框 18436"/>
          <p:cNvSpPr txBox="1"/>
          <p:nvPr/>
        </p:nvSpPr>
        <p:spPr>
          <a:xfrm>
            <a:off x="2536825" y="3978275"/>
            <a:ext cx="1055688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106g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4" name="文本框 18437"/>
          <p:cNvSpPr txBox="1"/>
          <p:nvPr/>
        </p:nvSpPr>
        <p:spPr>
          <a:xfrm>
            <a:off x="5416550" y="3978275"/>
            <a:ext cx="863600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18g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85" name="文本框 18438"/>
          <p:cNvSpPr txBox="1"/>
          <p:nvPr/>
        </p:nvSpPr>
        <p:spPr>
          <a:xfrm>
            <a:off x="7288213" y="3978275"/>
            <a:ext cx="1152525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168g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5" name="Text Box 3"/>
          <p:cNvSpPr txBox="1"/>
          <p:nvPr/>
        </p:nvSpPr>
        <p:spPr>
          <a:xfrm>
            <a:off x="1952625" y="3541713"/>
            <a:ext cx="3811588" cy="595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latin typeface="Times New Roman" panose="02020603050405020304" pitchFamily="18" charset="0"/>
                <a:ea typeface="华文中宋" pitchFamily="2" charset="-122"/>
              </a:rPr>
              <a:t>碳酸钠</a:t>
            </a:r>
            <a:endParaRPr lang="zh-CN" altLang="en-US" sz="33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6386" name="Text Box 4"/>
          <p:cNvSpPr txBox="1"/>
          <p:nvPr/>
        </p:nvSpPr>
        <p:spPr>
          <a:xfrm>
            <a:off x="7132638" y="3541713"/>
            <a:ext cx="3810000" cy="595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latin typeface="Times New Roman" panose="02020603050405020304" pitchFamily="18" charset="0"/>
                <a:ea typeface="华文中宋" pitchFamily="2" charset="-122"/>
              </a:rPr>
              <a:t>碳酸氢钠 </a:t>
            </a:r>
            <a:endParaRPr lang="zh-CN" altLang="en-US" sz="33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pic>
        <p:nvPicPr>
          <p:cNvPr id="1638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65125"/>
            <a:ext cx="4090987" cy="306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366713"/>
            <a:ext cx="4238625" cy="317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2225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26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27" name="文本框 18439"/>
          <p:cNvSpPr txBox="1"/>
          <p:nvPr/>
        </p:nvSpPr>
        <p:spPr>
          <a:xfrm>
            <a:off x="1473200" y="2322513"/>
            <a:ext cx="2017713" cy="66198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zh-CN" altLang="en-US" sz="3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228" name="文本框 18435"/>
          <p:cNvSpPr txBox="1"/>
          <p:nvPr/>
        </p:nvSpPr>
        <p:spPr>
          <a:xfrm>
            <a:off x="2247900" y="3141663"/>
            <a:ext cx="6985000" cy="60483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+ 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O == 2 NaHCO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29" name="上弧形箭头 18443"/>
          <p:cNvSpPr/>
          <p:nvPr/>
        </p:nvSpPr>
        <p:spPr>
          <a:xfrm>
            <a:off x="2882900" y="2189163"/>
            <a:ext cx="5557838" cy="935037"/>
          </a:xfrm>
          <a:prstGeom prst="curvedDownArrow">
            <a:avLst>
              <a:gd name="adj1" fmla="val 79857"/>
              <a:gd name="adj2" fmla="val 210184"/>
              <a:gd name="adj3" fmla="val 2816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p>
            <a:pPr algn="ctr" defTabSz="863600"/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30" name="文本框 18442"/>
          <p:cNvSpPr txBox="1"/>
          <p:nvPr/>
        </p:nvSpPr>
        <p:spPr>
          <a:xfrm>
            <a:off x="2536825" y="4752975"/>
            <a:ext cx="7591425" cy="60483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溶解性：</a:t>
            </a:r>
            <a:r>
              <a:rPr lang="zh-CN" altLang="en-US" sz="230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NaHCO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＜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2231" name="文本框 18436"/>
          <p:cNvSpPr txBox="1"/>
          <p:nvPr/>
        </p:nvSpPr>
        <p:spPr>
          <a:xfrm>
            <a:off x="2536825" y="3978275"/>
            <a:ext cx="1055688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106g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32" name="文本框 18437"/>
          <p:cNvSpPr txBox="1"/>
          <p:nvPr/>
        </p:nvSpPr>
        <p:spPr>
          <a:xfrm>
            <a:off x="5416550" y="3978275"/>
            <a:ext cx="863600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18g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33" name="文本框 18438"/>
          <p:cNvSpPr txBox="1"/>
          <p:nvPr/>
        </p:nvSpPr>
        <p:spPr>
          <a:xfrm>
            <a:off x="7288213" y="3978275"/>
            <a:ext cx="1152525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168g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34" name="文本框 18440"/>
          <p:cNvSpPr txBox="1"/>
          <p:nvPr/>
        </p:nvSpPr>
        <p:spPr>
          <a:xfrm>
            <a:off x="2570163" y="5364163"/>
            <a:ext cx="2889250" cy="60642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水量减少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4273" name="文本框 18433"/>
          <p:cNvSpPr txBox="1"/>
          <p:nvPr/>
        </p:nvSpPr>
        <p:spPr>
          <a:xfrm>
            <a:off x="1027113" y="406400"/>
            <a:ext cx="10156825" cy="11318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　    思考：向饱和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溶液中通入过量的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400">
                <a:latin typeface="Times New Roman" panose="02020603050405020304" pitchFamily="18" charset="0"/>
                <a:ea typeface="黑体" panose="02010609060101010101" pitchFamily="49" charset="-122"/>
              </a:rPr>
              <a:t>，有细小的晶体析出．（设温度不变）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49" charset="-122"/>
              </a:rPr>
              <a:t> 　</a:t>
            </a:r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4274" name="文本框 18434"/>
          <p:cNvSpPr txBox="1"/>
          <p:nvPr/>
        </p:nvSpPr>
        <p:spPr>
          <a:xfrm>
            <a:off x="7608888" y="1462088"/>
            <a:ext cx="2663825" cy="66357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如何解释？</a:t>
            </a:r>
            <a:endParaRPr lang="zh-CN" altLang="en-US" sz="380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275" name="文本框 18439"/>
          <p:cNvSpPr txBox="1"/>
          <p:nvPr/>
        </p:nvSpPr>
        <p:spPr>
          <a:xfrm>
            <a:off x="1473200" y="2322513"/>
            <a:ext cx="2017713" cy="66198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80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分析：</a:t>
            </a:r>
            <a:endParaRPr lang="zh-CN" altLang="en-US" sz="380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4276" name="文本框 18435"/>
          <p:cNvSpPr txBox="1"/>
          <p:nvPr/>
        </p:nvSpPr>
        <p:spPr>
          <a:xfrm>
            <a:off x="2247900" y="3141663"/>
            <a:ext cx="6985000" cy="604837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+ 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 + H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黑体" panose="02010609060101010101" pitchFamily="49" charset="-122"/>
              </a:rPr>
              <a:t>O == 2 NaHCO</a:t>
            </a:r>
            <a:r>
              <a:rPr lang="en-US" altLang="zh-CN" sz="3400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4277" name="上弧形箭头 18443"/>
          <p:cNvSpPr/>
          <p:nvPr/>
        </p:nvSpPr>
        <p:spPr>
          <a:xfrm>
            <a:off x="2882900" y="2189163"/>
            <a:ext cx="5557838" cy="935037"/>
          </a:xfrm>
          <a:prstGeom prst="curvedDownArrow">
            <a:avLst>
              <a:gd name="adj1" fmla="val 79857"/>
              <a:gd name="adj2" fmla="val 210184"/>
              <a:gd name="adj3" fmla="val 28166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p>
            <a:pPr algn="ctr" defTabSz="863600"/>
            <a:endParaRPr lang="zh-CN" altLang="en-US" sz="23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4278" name="文本框 18442"/>
          <p:cNvSpPr txBox="1"/>
          <p:nvPr/>
        </p:nvSpPr>
        <p:spPr>
          <a:xfrm>
            <a:off x="2536825" y="4752975"/>
            <a:ext cx="7591425" cy="60483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溶解性：</a:t>
            </a:r>
            <a:r>
              <a:rPr lang="zh-CN" altLang="en-US" sz="230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NaHCO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＜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Na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CO</a:t>
            </a:r>
            <a:r>
              <a:rPr lang="en-US" altLang="zh-CN" sz="3400" baseline="-25000">
                <a:latin typeface="Times New Roman" panose="02020603050405020304" pitchFamily="18" charset="0"/>
                <a:ea typeface="楷体_GB2312" pitchFamily="49" charset="-122"/>
              </a:rPr>
              <a:t>3</a:t>
            </a:r>
            <a:endParaRPr lang="en-US" altLang="zh-CN" sz="3400" baseline="-250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4279" name="文本框 18436"/>
          <p:cNvSpPr txBox="1"/>
          <p:nvPr/>
        </p:nvSpPr>
        <p:spPr>
          <a:xfrm>
            <a:off x="2536825" y="3978275"/>
            <a:ext cx="1055688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106g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4280" name="文本框 18437"/>
          <p:cNvSpPr txBox="1"/>
          <p:nvPr/>
        </p:nvSpPr>
        <p:spPr>
          <a:xfrm>
            <a:off x="5416550" y="3978275"/>
            <a:ext cx="863600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18g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4281" name="文本框 18438"/>
          <p:cNvSpPr txBox="1"/>
          <p:nvPr/>
        </p:nvSpPr>
        <p:spPr>
          <a:xfrm>
            <a:off x="7288213" y="3978275"/>
            <a:ext cx="1152525" cy="54768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49" charset="-122"/>
              </a:rPr>
              <a:t>168g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4282" name="文本框 18440"/>
          <p:cNvSpPr txBox="1"/>
          <p:nvPr/>
        </p:nvSpPr>
        <p:spPr>
          <a:xfrm>
            <a:off x="2570163" y="5364163"/>
            <a:ext cx="2889250" cy="60642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水量减少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4283" name="文本框 18441"/>
          <p:cNvSpPr txBox="1"/>
          <p:nvPr/>
        </p:nvSpPr>
        <p:spPr>
          <a:xfrm>
            <a:off x="5048250" y="5364163"/>
            <a:ext cx="3962400" cy="60642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en-US" altLang="zh-CN" sz="3400">
                <a:latin typeface="Times New Roman" panose="02020603050405020304" pitchFamily="18" charset="0"/>
                <a:ea typeface="楷体_GB2312" pitchFamily="49" charset="-122"/>
              </a:rPr>
              <a:t>③</a:t>
            </a:r>
            <a:r>
              <a:rPr lang="en-US" altLang="zh-CN" sz="230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溶质质量增加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6321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8369" name="Text Box 71"/>
          <p:cNvSpPr txBox="1"/>
          <p:nvPr/>
        </p:nvSpPr>
        <p:spPr>
          <a:xfrm>
            <a:off x="808038" y="2892425"/>
            <a:ext cx="35385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58370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7" name="Text Box 71"/>
          <p:cNvSpPr txBox="1"/>
          <p:nvPr/>
        </p:nvSpPr>
        <p:spPr>
          <a:xfrm>
            <a:off x="808038" y="2892425"/>
            <a:ext cx="35385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0418" name="Line 72"/>
          <p:cNvSpPr/>
          <p:nvPr/>
        </p:nvSpPr>
        <p:spPr>
          <a:xfrm>
            <a:off x="3036888" y="3136900"/>
            <a:ext cx="5311775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0419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5" name="Text Box 71"/>
          <p:cNvSpPr txBox="1"/>
          <p:nvPr/>
        </p:nvSpPr>
        <p:spPr>
          <a:xfrm>
            <a:off x="808038" y="2892425"/>
            <a:ext cx="35385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2466" name="Line 72"/>
          <p:cNvSpPr/>
          <p:nvPr/>
        </p:nvSpPr>
        <p:spPr>
          <a:xfrm>
            <a:off x="3036888" y="3136900"/>
            <a:ext cx="5311775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2467" name="Text Box 74"/>
          <p:cNvSpPr txBox="1"/>
          <p:nvPr/>
        </p:nvSpPr>
        <p:spPr>
          <a:xfrm>
            <a:off x="8710613" y="2846388"/>
            <a:ext cx="28114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NaHCO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2468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4513" name="Text Box 71"/>
          <p:cNvSpPr txBox="1"/>
          <p:nvPr/>
        </p:nvSpPr>
        <p:spPr>
          <a:xfrm>
            <a:off x="808038" y="2892425"/>
            <a:ext cx="35385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4514" name="Line 72"/>
          <p:cNvSpPr/>
          <p:nvPr/>
        </p:nvSpPr>
        <p:spPr>
          <a:xfrm>
            <a:off x="3036888" y="3136900"/>
            <a:ext cx="5311775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4515" name="Text Box 74"/>
          <p:cNvSpPr txBox="1"/>
          <p:nvPr/>
        </p:nvSpPr>
        <p:spPr>
          <a:xfrm>
            <a:off x="8710613" y="2846388"/>
            <a:ext cx="28114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NaHCO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4516" name="Text Box 75"/>
          <p:cNvSpPr txBox="1"/>
          <p:nvPr/>
        </p:nvSpPr>
        <p:spPr>
          <a:xfrm>
            <a:off x="4313238" y="2325688"/>
            <a:ext cx="35020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 + H</a:t>
            </a:r>
            <a:r>
              <a:rPr lang="zh-CN" altLang="zh-CN" sz="3200" baseline="-250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O</a:t>
            </a:r>
            <a:endParaRPr lang="zh-CN" altLang="zh-CN" sz="32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4517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6561" name="Text Box 71"/>
          <p:cNvSpPr txBox="1"/>
          <p:nvPr/>
        </p:nvSpPr>
        <p:spPr>
          <a:xfrm>
            <a:off x="808038" y="2892425"/>
            <a:ext cx="35385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6562" name="Line 72"/>
          <p:cNvSpPr/>
          <p:nvPr/>
        </p:nvSpPr>
        <p:spPr>
          <a:xfrm>
            <a:off x="3036888" y="3136900"/>
            <a:ext cx="5311775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6563" name="Line 73"/>
          <p:cNvSpPr/>
          <p:nvPr/>
        </p:nvSpPr>
        <p:spPr>
          <a:xfrm flipH="1">
            <a:off x="2968625" y="3273425"/>
            <a:ext cx="5221288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6564" name="Text Box 74"/>
          <p:cNvSpPr txBox="1"/>
          <p:nvPr/>
        </p:nvSpPr>
        <p:spPr>
          <a:xfrm>
            <a:off x="8710613" y="2846388"/>
            <a:ext cx="28114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NaHCO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6565" name="Text Box 75"/>
          <p:cNvSpPr txBox="1"/>
          <p:nvPr/>
        </p:nvSpPr>
        <p:spPr>
          <a:xfrm>
            <a:off x="4313238" y="2325688"/>
            <a:ext cx="35020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 + H</a:t>
            </a:r>
            <a:r>
              <a:rPr lang="zh-CN" altLang="zh-CN" sz="3200" baseline="-250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O</a:t>
            </a:r>
            <a:endParaRPr lang="zh-CN" altLang="zh-CN" sz="32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6566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8609" name="Text Box 71"/>
          <p:cNvSpPr txBox="1"/>
          <p:nvPr/>
        </p:nvSpPr>
        <p:spPr>
          <a:xfrm>
            <a:off x="808038" y="2892425"/>
            <a:ext cx="35385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8610" name="Line 72"/>
          <p:cNvSpPr/>
          <p:nvPr/>
        </p:nvSpPr>
        <p:spPr>
          <a:xfrm>
            <a:off x="3036888" y="3136900"/>
            <a:ext cx="5311775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8611" name="Line 73"/>
          <p:cNvSpPr/>
          <p:nvPr/>
        </p:nvSpPr>
        <p:spPr>
          <a:xfrm flipH="1">
            <a:off x="2968625" y="3273425"/>
            <a:ext cx="5221288" cy="0"/>
          </a:xfrm>
          <a:prstGeom prst="line">
            <a:avLst/>
          </a:prstGeom>
          <a:ln w="38100" cap="flat" cmpd="sng">
            <a:solidFill>
              <a:srgbClr val="FFFF99"/>
            </a:solidFill>
            <a:prstDash val="solid"/>
            <a:round/>
            <a:headEnd type="none" w="med" len="med"/>
            <a:tailEnd type="stealth" w="lg" len="lg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t"/>
          <a:p>
            <a:pPr>
              <a:buFont typeface="Arial" panose="020B0604020202020204" pitchFamily="34" charset="0"/>
            </a:pPr>
            <a:endParaRPr lang="zh-CN" altLang="en-US" sz="3200" b="0" dirty="0">
              <a:solidFill>
                <a:schemeClr val="tx1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8612" name="Text Box 74"/>
          <p:cNvSpPr txBox="1"/>
          <p:nvPr/>
        </p:nvSpPr>
        <p:spPr>
          <a:xfrm>
            <a:off x="8710613" y="2846388"/>
            <a:ext cx="28114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latin typeface="Times New Roman" panose="02020603050405020304" pitchFamily="18" charset="0"/>
                <a:ea typeface="华文中宋" pitchFamily="2" charset="-122"/>
              </a:rPr>
              <a:t>NaHCO</a:t>
            </a:r>
            <a:r>
              <a:rPr lang="zh-CN" altLang="zh-CN" sz="3200" baseline="-25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endParaRPr lang="zh-CN" altLang="zh-CN" sz="3200" baseline="-250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8613" name="Text Box 75"/>
          <p:cNvSpPr txBox="1"/>
          <p:nvPr/>
        </p:nvSpPr>
        <p:spPr>
          <a:xfrm>
            <a:off x="4313238" y="2325688"/>
            <a:ext cx="35020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CO</a:t>
            </a:r>
            <a:r>
              <a:rPr lang="zh-CN" altLang="zh-CN" sz="3200" baseline="-250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 + H</a:t>
            </a:r>
            <a:r>
              <a:rPr lang="zh-CN" altLang="zh-CN" sz="3200" baseline="-250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2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O</a:t>
            </a:r>
            <a:endParaRPr lang="zh-CN" altLang="zh-CN" sz="32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8614" name="Rectangle 60"/>
          <p:cNvSpPr/>
          <p:nvPr/>
        </p:nvSpPr>
        <p:spPr>
          <a:xfrm>
            <a:off x="3017838" y="1106488"/>
            <a:ext cx="693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华文中宋" pitchFamily="2" charset="-122"/>
              </a:rPr>
              <a:t>碳酸钠与碳酸氢钠相互转化</a:t>
            </a:r>
            <a:endParaRPr lang="zh-CN" altLang="en-US" sz="32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68615" name="Text Box 76"/>
          <p:cNvSpPr txBox="1"/>
          <p:nvPr/>
        </p:nvSpPr>
        <p:spPr>
          <a:xfrm>
            <a:off x="4087813" y="3605213"/>
            <a:ext cx="5330825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(1)</a:t>
            </a:r>
            <a:r>
              <a:rPr lang="zh-CN" altLang="en-US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固体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: </a:t>
            </a:r>
            <a:r>
              <a:rPr lang="zh-CN" altLang="en-US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加热 </a:t>
            </a:r>
            <a:endParaRPr lang="en-US" altLang="zh-CN" sz="320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(2)</a:t>
            </a:r>
            <a:r>
              <a:rPr lang="zh-CN" altLang="en-US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溶液</a:t>
            </a:r>
            <a:r>
              <a:rPr lang="zh-CN" altLang="zh-CN" sz="32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: NaOH</a:t>
            </a:r>
            <a:endParaRPr lang="zh-CN" altLang="zh-CN" sz="32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0657" name="Rectangle 14"/>
          <p:cNvSpPr/>
          <p:nvPr/>
        </p:nvSpPr>
        <p:spPr>
          <a:xfrm>
            <a:off x="1103313" y="268288"/>
            <a:ext cx="55626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400" dirty="0">
                <a:solidFill>
                  <a:srgbClr val="66FFFF"/>
                </a:solidFill>
                <a:latin typeface="Times New Roman" panose="02020603050405020304" pitchFamily="18" charset="0"/>
                <a:ea typeface="华文中宋" pitchFamily="2" charset="-122"/>
              </a:rPr>
              <a:t>焰色试验</a:t>
            </a:r>
            <a:endParaRPr lang="en-US" altLang="zh-CN" sz="4400" dirty="0">
              <a:solidFill>
                <a:srgbClr val="66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09" name="Text Box 3"/>
          <p:cNvSpPr txBox="1"/>
          <p:nvPr/>
        </p:nvSpPr>
        <p:spPr>
          <a:xfrm>
            <a:off x="1952625" y="3541713"/>
            <a:ext cx="3811588" cy="595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latin typeface="Times New Roman" panose="02020603050405020304" pitchFamily="18" charset="0"/>
                <a:ea typeface="华文中宋" pitchFamily="2" charset="-122"/>
              </a:rPr>
              <a:t>碳酸钠</a:t>
            </a:r>
            <a:endParaRPr lang="zh-CN" altLang="en-US" sz="33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7410" name="Text Box 4"/>
          <p:cNvSpPr txBox="1"/>
          <p:nvPr/>
        </p:nvSpPr>
        <p:spPr>
          <a:xfrm>
            <a:off x="7132638" y="3541713"/>
            <a:ext cx="3810000" cy="595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latin typeface="Times New Roman" panose="02020603050405020304" pitchFamily="18" charset="0"/>
                <a:ea typeface="华文中宋" pitchFamily="2" charset="-122"/>
              </a:rPr>
              <a:t>碳酸氢钠 </a:t>
            </a:r>
            <a:endParaRPr lang="zh-CN" altLang="en-US" sz="33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7411" name="Text Box 6"/>
          <p:cNvSpPr txBox="1"/>
          <p:nvPr/>
        </p:nvSpPr>
        <p:spPr>
          <a:xfrm>
            <a:off x="1116013" y="4268788"/>
            <a:ext cx="3263900" cy="1360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白色粉末</a:t>
            </a: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Text Box 7"/>
          <p:cNvSpPr txBox="1"/>
          <p:nvPr/>
        </p:nvSpPr>
        <p:spPr>
          <a:xfrm>
            <a:off x="5916613" y="4268788"/>
            <a:ext cx="4264025" cy="1360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白色晶体</a:t>
            </a: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pic>
        <p:nvPicPr>
          <p:cNvPr id="1741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65125"/>
            <a:ext cx="4090987" cy="306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366713"/>
            <a:ext cx="4238625" cy="317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681" name="Rectangle 3"/>
          <p:cNvSpPr/>
          <p:nvPr/>
        </p:nvSpPr>
        <p:spPr>
          <a:xfrm>
            <a:off x="600075" y="1238250"/>
            <a:ext cx="2103438" cy="582613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焰色试验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682" name="Rectangle 14"/>
          <p:cNvSpPr/>
          <p:nvPr/>
        </p:nvSpPr>
        <p:spPr>
          <a:xfrm>
            <a:off x="1103313" y="268288"/>
            <a:ext cx="55626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400" dirty="0">
                <a:solidFill>
                  <a:srgbClr val="66FFFF"/>
                </a:solidFill>
                <a:latin typeface="Times New Roman" panose="02020603050405020304" pitchFamily="18" charset="0"/>
                <a:ea typeface="华文中宋" pitchFamily="2" charset="-122"/>
              </a:rPr>
              <a:t>焰色试验</a:t>
            </a:r>
            <a:endParaRPr lang="zh-CN" altLang="en-US" sz="4400" dirty="0">
              <a:solidFill>
                <a:srgbClr val="66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2705" name="Rectangle 3"/>
          <p:cNvSpPr/>
          <p:nvPr/>
        </p:nvSpPr>
        <p:spPr>
          <a:xfrm>
            <a:off x="600075" y="1238250"/>
            <a:ext cx="2103438" cy="582613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焰色试验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06" name="Rectangle 12"/>
          <p:cNvSpPr/>
          <p:nvPr/>
        </p:nvSpPr>
        <p:spPr>
          <a:xfrm>
            <a:off x="569913" y="1944688"/>
            <a:ext cx="10753725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　　很多金属或它们的化合物在灼烧时都会使火焰呈现特殊的颜色（</a:t>
            </a:r>
            <a:r>
              <a:rPr lang="zh-CN" altLang="en-US" sz="3200" dirty="0">
                <a:solidFill>
                  <a:srgbClr val="66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铂、铁、钨等燃烧无特征颜色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07" name="Rectangle 14"/>
          <p:cNvSpPr/>
          <p:nvPr/>
        </p:nvSpPr>
        <p:spPr>
          <a:xfrm>
            <a:off x="1103313" y="268288"/>
            <a:ext cx="55626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400" dirty="0">
                <a:solidFill>
                  <a:srgbClr val="66FFFF"/>
                </a:solidFill>
                <a:latin typeface="Times New Roman" panose="02020603050405020304" pitchFamily="18" charset="0"/>
                <a:ea typeface="华文中宋" pitchFamily="2" charset="-122"/>
              </a:rPr>
              <a:t>焰色试验</a:t>
            </a:r>
            <a:endParaRPr lang="zh-CN" altLang="en-US" sz="4400" dirty="0">
              <a:solidFill>
                <a:srgbClr val="66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3729" name="Rectangle 3"/>
          <p:cNvSpPr/>
          <p:nvPr/>
        </p:nvSpPr>
        <p:spPr>
          <a:xfrm>
            <a:off x="600075" y="1238250"/>
            <a:ext cx="2103438" cy="582613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焰色试验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0" name="Rectangle 12"/>
          <p:cNvSpPr/>
          <p:nvPr/>
        </p:nvSpPr>
        <p:spPr>
          <a:xfrm>
            <a:off x="569913" y="1944688"/>
            <a:ext cx="10753725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　　很多金属或它们的化合物在灼烧时都会使火焰呈现特殊的颜色（</a:t>
            </a:r>
            <a:r>
              <a:rPr lang="zh-CN" altLang="en-US" sz="3200" dirty="0">
                <a:solidFill>
                  <a:srgbClr val="66FF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铂、铁、钨等燃烧无特征颜色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31" name="Rectangle 14"/>
          <p:cNvSpPr/>
          <p:nvPr/>
        </p:nvSpPr>
        <p:spPr>
          <a:xfrm>
            <a:off x="1103313" y="268288"/>
            <a:ext cx="55626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400" dirty="0">
                <a:solidFill>
                  <a:srgbClr val="66FFFF"/>
                </a:solidFill>
                <a:latin typeface="Times New Roman" panose="02020603050405020304" pitchFamily="18" charset="0"/>
                <a:ea typeface="华文中宋" pitchFamily="2" charset="-122"/>
              </a:rPr>
              <a:t>焰色试验</a:t>
            </a:r>
            <a:endParaRPr lang="zh-CN" altLang="en-US" sz="4400" dirty="0">
              <a:solidFill>
                <a:srgbClr val="66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73732" name="Rectangle 6"/>
          <p:cNvSpPr/>
          <p:nvPr/>
        </p:nvSpPr>
        <p:spPr>
          <a:xfrm>
            <a:off x="1214438" y="3598863"/>
            <a:ext cx="8382000" cy="1393825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en-US" altLang="zh-CN" sz="3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、焰色试验是元素的性质</a:t>
            </a:r>
            <a:endParaRPr lang="zh-CN" altLang="en-US" sz="34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63600">
              <a:spcBef>
                <a:spcPct val="50000"/>
              </a:spcBef>
            </a:pPr>
            <a:r>
              <a:rPr lang="en-US" altLang="zh-CN" sz="3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2</a:t>
            </a:r>
            <a:r>
              <a:rPr lang="zh-CN" altLang="en-US" sz="3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、焰色试验是物理变化</a:t>
            </a:r>
            <a:endParaRPr lang="zh-CN" altLang="en-US" sz="34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4753" name="Rectangle 4"/>
          <p:cNvSpPr/>
          <p:nvPr/>
        </p:nvSpPr>
        <p:spPr>
          <a:xfrm>
            <a:off x="925513" y="2406650"/>
            <a:ext cx="3071812" cy="5159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实验步骤：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54" name="Rectangle 11"/>
          <p:cNvSpPr/>
          <p:nvPr/>
        </p:nvSpPr>
        <p:spPr>
          <a:xfrm>
            <a:off x="2297113" y="3214688"/>
            <a:ext cx="7713662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钠：</a:t>
            </a:r>
            <a:r>
              <a:rPr lang="zh-CN" altLang="en-US" sz="3200" dirty="0">
                <a:solidFill>
                  <a:srgbClr val="FF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黄色</a:t>
            </a:r>
            <a:endParaRPr lang="zh-CN" altLang="en-US" sz="3200" dirty="0">
              <a:solidFill>
                <a:srgbClr val="FFCC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钾：</a:t>
            </a:r>
            <a:r>
              <a:rPr lang="zh-CN" altLang="en-US" sz="3200" dirty="0">
                <a:solidFill>
                  <a:srgbClr val="FFCC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紫色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（透过蓝色钴玻璃）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55" name="Rectangle 13"/>
          <p:cNvSpPr/>
          <p:nvPr/>
        </p:nvSpPr>
        <p:spPr>
          <a:xfrm>
            <a:off x="3135313" y="2406650"/>
            <a:ext cx="55086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洗、烧、蘸、烧、观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56" name="Rectangle 15">
            <a:hlinkClick r:id="rId1" action="ppaction://hlinkfile"/>
          </p:cNvPr>
          <p:cNvSpPr/>
          <p:nvPr/>
        </p:nvSpPr>
        <p:spPr>
          <a:xfrm>
            <a:off x="955675" y="1568450"/>
            <a:ext cx="1785938" cy="579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</a:t>
            </a:r>
            <a:r>
              <a:rPr lang="zh-CN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3-6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757" name="矩形 260104"/>
          <p:cNvSpPr/>
          <p:nvPr/>
        </p:nvSpPr>
        <p:spPr>
          <a:xfrm>
            <a:off x="925513" y="3321050"/>
            <a:ext cx="27019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现象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758" name="Rectangle 14"/>
          <p:cNvSpPr/>
          <p:nvPr/>
        </p:nvSpPr>
        <p:spPr>
          <a:xfrm>
            <a:off x="1103313" y="268288"/>
            <a:ext cx="55626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400" dirty="0">
                <a:solidFill>
                  <a:srgbClr val="66FFFF"/>
                </a:solidFill>
                <a:latin typeface="Times New Roman" panose="02020603050405020304" pitchFamily="18" charset="0"/>
                <a:ea typeface="华文中宋" pitchFamily="2" charset="-122"/>
              </a:rPr>
              <a:t>焰色试验</a:t>
            </a:r>
            <a:endParaRPr lang="zh-CN" altLang="en-US" sz="4400" dirty="0">
              <a:solidFill>
                <a:srgbClr val="66FFFF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577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38" y="1281113"/>
            <a:ext cx="8888412" cy="279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8" name="Text Box 17"/>
          <p:cNvSpPr txBox="1"/>
          <p:nvPr/>
        </p:nvSpPr>
        <p:spPr>
          <a:xfrm>
            <a:off x="1501775" y="4298950"/>
            <a:ext cx="693738" cy="1624013"/>
          </a:xfrm>
          <a:prstGeom prst="rect">
            <a:avLst/>
          </a:prstGeom>
          <a:noFill/>
          <a:ln w="9525">
            <a:noFill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紫红色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5779" name="Text Box 11"/>
          <p:cNvSpPr txBox="1"/>
          <p:nvPr/>
        </p:nvSpPr>
        <p:spPr>
          <a:xfrm>
            <a:off x="2840038" y="4441825"/>
            <a:ext cx="720725" cy="1103313"/>
          </a:xfrm>
          <a:prstGeom prst="rect">
            <a:avLst/>
          </a:prstGeom>
          <a:noFill/>
          <a:ln w="28575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黄色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5780" name="Text Box 13"/>
          <p:cNvSpPr txBox="1"/>
          <p:nvPr/>
        </p:nvSpPr>
        <p:spPr>
          <a:xfrm>
            <a:off x="4089400" y="4443413"/>
            <a:ext cx="719138" cy="1101725"/>
          </a:xfrm>
          <a:prstGeom prst="rect">
            <a:avLst/>
          </a:prstGeom>
          <a:noFill/>
          <a:ln w="28575" cap="sq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紫色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5781" name="Text Box 15"/>
          <p:cNvSpPr txBox="1"/>
          <p:nvPr/>
        </p:nvSpPr>
        <p:spPr>
          <a:xfrm>
            <a:off x="6608763" y="4298950"/>
            <a:ext cx="693737" cy="1727200"/>
          </a:xfrm>
          <a:prstGeom prst="rect">
            <a:avLst/>
          </a:prstGeom>
          <a:noFill/>
          <a:ln w="9525">
            <a:noFill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洋红色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5782" name="Text Box 18"/>
          <p:cNvSpPr txBox="1"/>
          <p:nvPr/>
        </p:nvSpPr>
        <p:spPr>
          <a:xfrm>
            <a:off x="8021638" y="4359275"/>
            <a:ext cx="693737" cy="1563688"/>
          </a:xfrm>
          <a:prstGeom prst="rect">
            <a:avLst/>
          </a:prstGeom>
          <a:noFill/>
          <a:ln w="9525">
            <a:noFill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黄绿色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5783" name="Text Box 16"/>
          <p:cNvSpPr txBox="1"/>
          <p:nvPr/>
        </p:nvSpPr>
        <p:spPr>
          <a:xfrm>
            <a:off x="9301163" y="4441825"/>
            <a:ext cx="692150" cy="1296988"/>
          </a:xfrm>
          <a:prstGeom prst="rect">
            <a:avLst/>
          </a:prstGeom>
          <a:noFill/>
          <a:ln w="9525">
            <a:noFill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>
                <a:latin typeface="Times New Roman" panose="02020603050405020304" pitchFamily="18" charset="0"/>
                <a:ea typeface="楷体_GB2312" pitchFamily="49" charset="-122"/>
              </a:rPr>
              <a:t>绿色</a:t>
            </a:r>
            <a:endParaRPr lang="zh-CN" altLang="en-US" sz="340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5784" name="Text Box 3"/>
          <p:cNvSpPr txBox="1"/>
          <p:nvPr/>
        </p:nvSpPr>
        <p:spPr>
          <a:xfrm>
            <a:off x="1081088" y="250825"/>
            <a:ext cx="5367337" cy="731838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4200" dirty="0">
                <a:latin typeface="黑体" panose="02010609060101010101" pitchFamily="49" charset="-122"/>
                <a:ea typeface="黑体" panose="02010609060101010101" pitchFamily="49" charset="-122"/>
              </a:rPr>
              <a:t>一些金属元素的焰色</a:t>
            </a:r>
            <a:r>
              <a:rPr lang="zh-CN" altLang="en-US" sz="3000" dirty="0">
                <a:latin typeface="华文彩云" pitchFamily="2" charset="-122"/>
                <a:ea typeface="华文彩云" pitchFamily="2" charset="-122"/>
              </a:rPr>
              <a:t>      </a:t>
            </a:r>
            <a:endParaRPr lang="zh-CN" altLang="en-US" sz="3000" dirty="0"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75785" name="Text Box 14"/>
          <p:cNvSpPr txBox="1"/>
          <p:nvPr/>
        </p:nvSpPr>
        <p:spPr>
          <a:xfrm>
            <a:off x="5414963" y="4298950"/>
            <a:ext cx="692150" cy="1976438"/>
          </a:xfrm>
          <a:prstGeom prst="rect">
            <a:avLst/>
          </a:prstGeom>
          <a:noFill/>
          <a:ln w="9525">
            <a:noFill/>
          </a:ln>
        </p:spPr>
        <p:txBody>
          <a:bodyPr vert="eaVert" lIns="86411" tIns="43205" rIns="86411" bIns="43205" anchor="t">
            <a:spAutoFit/>
          </a:bodyPr>
          <a:p>
            <a:pPr defTabSz="863600">
              <a:spcBef>
                <a:spcPct val="50000"/>
              </a:spcBef>
            </a:pPr>
            <a:r>
              <a:rPr lang="zh-CN" altLang="en-US" sz="3400" dirty="0">
                <a:latin typeface="Times New Roman" panose="02020603050405020304" pitchFamily="18" charset="0"/>
                <a:ea typeface="楷体_GB2312" pitchFamily="49" charset="-122"/>
              </a:rPr>
              <a:t>砖红色</a:t>
            </a:r>
            <a:endParaRPr lang="zh-CN" altLang="en-US" sz="3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3" name="Text Box 3"/>
          <p:cNvSpPr txBox="1"/>
          <p:nvPr/>
        </p:nvSpPr>
        <p:spPr>
          <a:xfrm>
            <a:off x="1952625" y="3541713"/>
            <a:ext cx="3811588" cy="595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latin typeface="Times New Roman" panose="02020603050405020304" pitchFamily="18" charset="0"/>
                <a:ea typeface="华文中宋" pitchFamily="2" charset="-122"/>
              </a:rPr>
              <a:t>碳酸钠</a:t>
            </a:r>
            <a:endParaRPr lang="zh-CN" altLang="en-US" sz="33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34" name="Text Box 4"/>
          <p:cNvSpPr txBox="1"/>
          <p:nvPr/>
        </p:nvSpPr>
        <p:spPr>
          <a:xfrm>
            <a:off x="7132638" y="3541713"/>
            <a:ext cx="3810000" cy="595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latin typeface="Times New Roman" panose="02020603050405020304" pitchFamily="18" charset="0"/>
                <a:ea typeface="华文中宋" pitchFamily="2" charset="-122"/>
              </a:rPr>
              <a:t>碳酸氢钠 </a:t>
            </a:r>
            <a:endParaRPr lang="zh-CN" altLang="en-US" sz="3300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435" name="Text Box 6"/>
          <p:cNvSpPr txBox="1"/>
          <p:nvPr/>
        </p:nvSpPr>
        <p:spPr>
          <a:xfrm>
            <a:off x="1116013" y="4268788"/>
            <a:ext cx="3263900" cy="1350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白色粉末</a:t>
            </a: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  <a:sym typeface="宋体" panose="02010600030101010101" pitchFamily="2" charset="-122"/>
              </a:rPr>
              <a:t>纯碱、苏打</a:t>
            </a: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5916613" y="4268788"/>
            <a:ext cx="4264025" cy="1360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</a:rPr>
              <a:t>白色晶体</a:t>
            </a: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300" dirty="0">
                <a:solidFill>
                  <a:srgbClr val="FFCC00"/>
                </a:solidFill>
                <a:latin typeface="Times New Roman" panose="02020603050405020304" pitchFamily="18" charset="0"/>
                <a:ea typeface="华文中宋" pitchFamily="2" charset="-122"/>
                <a:sym typeface="宋体" panose="02010600030101010101" pitchFamily="2" charset="-122"/>
              </a:rPr>
              <a:t>小苏打</a:t>
            </a:r>
            <a:endParaRPr lang="zh-CN" altLang="en-US" sz="3300" dirty="0">
              <a:solidFill>
                <a:srgbClr val="FFCC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pic>
        <p:nvPicPr>
          <p:cNvPr id="1843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65125"/>
            <a:ext cx="4090987" cy="3065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366713"/>
            <a:ext cx="4238625" cy="317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78" name="圆角矩形 8">
            <a:hlinkClick r:id="" action="ppaction://noaction"/>
          </p:cNvPr>
          <p:cNvSpPr/>
          <p:nvPr/>
        </p:nvSpPr>
        <p:spPr>
          <a:xfrm>
            <a:off x="323850" y="419100"/>
            <a:ext cx="2998788" cy="6111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科学探究一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9479" name="矩形 196641"/>
          <p:cNvSpPr/>
          <p:nvPr/>
        </p:nvSpPr>
        <p:spPr>
          <a:xfrm>
            <a:off x="3551238" y="374650"/>
            <a:ext cx="7970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固体的溶解性与溶液的酸碱性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96674" name="表格 196673"/>
          <p:cNvGraphicFramePr/>
          <p:nvPr/>
        </p:nvGraphicFramePr>
        <p:xfrm>
          <a:off x="225425" y="1497013"/>
          <a:ext cx="10890250" cy="4506913"/>
        </p:xfrm>
        <a:graphic>
          <a:graphicData uri="http://schemas.openxmlformats.org/drawingml/2006/table">
            <a:tbl>
              <a:tblPr/>
              <a:tblGrid>
                <a:gridCol w="3478213"/>
                <a:gridCol w="3602037"/>
                <a:gridCol w="3810000"/>
              </a:tblGrid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实验步骤</a:t>
                      </a:r>
                      <a:endParaRPr lang="zh-CN" altLang="zh-CN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2</a:t>
                      </a:r>
                      <a:r>
                        <a:rPr lang="zh-CN" altLang="zh-CN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CO</a:t>
                      </a:r>
                      <a:r>
                        <a:rPr lang="zh-CN" altLang="zh-CN" b="1" baseline="-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NaHCO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44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1" name="Line 23"/>
          <p:cNvSpPr/>
          <p:nvPr/>
        </p:nvSpPr>
        <p:spPr>
          <a:xfrm>
            <a:off x="231775" y="3316288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2" name="Line 24"/>
          <p:cNvSpPr/>
          <p:nvPr/>
        </p:nvSpPr>
        <p:spPr>
          <a:xfrm>
            <a:off x="231775" y="423227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3" name="Line 25"/>
          <p:cNvSpPr/>
          <p:nvPr/>
        </p:nvSpPr>
        <p:spPr>
          <a:xfrm>
            <a:off x="231775" y="491172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4" name="Rectangle 28"/>
          <p:cNvSpPr/>
          <p:nvPr/>
        </p:nvSpPr>
        <p:spPr>
          <a:xfrm>
            <a:off x="350838" y="2438400"/>
            <a:ext cx="3219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加入几滴水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5" name="Rectangle 29"/>
          <p:cNvSpPr/>
          <p:nvPr/>
        </p:nvSpPr>
        <p:spPr>
          <a:xfrm>
            <a:off x="350838" y="3544888"/>
            <a:ext cx="33686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6" name="Rectangle 30"/>
          <p:cNvSpPr/>
          <p:nvPr/>
        </p:nvSpPr>
        <p:spPr>
          <a:xfrm>
            <a:off x="350838" y="4300538"/>
            <a:ext cx="50514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1~2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滴酚酞溶液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7" name="Rectangle 31"/>
          <p:cNvSpPr/>
          <p:nvPr/>
        </p:nvSpPr>
        <p:spPr>
          <a:xfrm>
            <a:off x="350838" y="517525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初步结论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8" name="圆角矩形 8">
            <a:hlinkClick r:id="" action="ppaction://noaction"/>
          </p:cNvPr>
          <p:cNvSpPr/>
          <p:nvPr/>
        </p:nvSpPr>
        <p:spPr>
          <a:xfrm>
            <a:off x="323850" y="419100"/>
            <a:ext cx="2998788" cy="6111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科学探究一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19479" name="矩形 196641"/>
          <p:cNvSpPr/>
          <p:nvPr/>
        </p:nvSpPr>
        <p:spPr>
          <a:xfrm>
            <a:off x="3551238" y="374650"/>
            <a:ext cx="7970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固体的溶解性与溶液的酸碱性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16066" name="表格 216065"/>
          <p:cNvGraphicFramePr/>
          <p:nvPr>
            <p:custDataLst>
              <p:tags r:id="rId1"/>
            </p:custDataLst>
          </p:nvPr>
        </p:nvGraphicFramePr>
        <p:xfrm>
          <a:off x="225425" y="1497013"/>
          <a:ext cx="10890250" cy="4506913"/>
        </p:xfrm>
        <a:graphic>
          <a:graphicData uri="http://schemas.openxmlformats.org/drawingml/2006/table">
            <a:tbl>
              <a:tblPr/>
              <a:tblGrid>
                <a:gridCol w="3478213"/>
                <a:gridCol w="3602037"/>
                <a:gridCol w="3810000"/>
              </a:tblGrid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实验步骤</a:t>
                      </a:r>
                      <a:endParaRPr lang="zh-CN" altLang="zh-CN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2</a:t>
                      </a:r>
                      <a:r>
                        <a:rPr lang="zh-CN" altLang="zh-CN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CO</a:t>
                      </a:r>
                      <a:r>
                        <a:rPr lang="zh-CN" altLang="zh-CN" b="1" baseline="-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NaHCO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44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Rectangle 17"/>
          <p:cNvSpPr/>
          <p:nvPr/>
        </p:nvSpPr>
        <p:spPr>
          <a:xfrm>
            <a:off x="3856038" y="2438400"/>
            <a:ext cx="31765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加水结块；放热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6" name="Rectangle 18"/>
          <p:cNvSpPr/>
          <p:nvPr/>
        </p:nvSpPr>
        <p:spPr>
          <a:xfrm>
            <a:off x="7405688" y="2249488"/>
            <a:ext cx="353853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加水部分溶解；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感受不到热量变化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7" name="Rectangle 19"/>
          <p:cNvSpPr/>
          <p:nvPr/>
        </p:nvSpPr>
        <p:spPr>
          <a:xfrm>
            <a:off x="3763963" y="3544888"/>
            <a:ext cx="47847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振荡时间长时可溶解 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8" name="Rectangle 20"/>
          <p:cNvSpPr/>
          <p:nvPr/>
        </p:nvSpPr>
        <p:spPr>
          <a:xfrm>
            <a:off x="8121650" y="3544888"/>
            <a:ext cx="28209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固体量减少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9" name="Rectangle 21"/>
          <p:cNvSpPr/>
          <p:nvPr/>
        </p:nvSpPr>
        <p:spPr>
          <a:xfrm>
            <a:off x="4389438" y="4300538"/>
            <a:ext cx="30924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溶液变红(较深)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0" name="Rectangle 22"/>
          <p:cNvSpPr/>
          <p:nvPr/>
        </p:nvSpPr>
        <p:spPr>
          <a:xfrm>
            <a:off x="8137525" y="4300538"/>
            <a:ext cx="28051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溶液变微红色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1" name="Line 23"/>
          <p:cNvSpPr/>
          <p:nvPr/>
        </p:nvSpPr>
        <p:spPr>
          <a:xfrm>
            <a:off x="231775" y="3316288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2" name="Line 24"/>
          <p:cNvSpPr/>
          <p:nvPr/>
        </p:nvSpPr>
        <p:spPr>
          <a:xfrm>
            <a:off x="231775" y="423227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3" name="Line 25"/>
          <p:cNvSpPr/>
          <p:nvPr/>
        </p:nvSpPr>
        <p:spPr>
          <a:xfrm>
            <a:off x="231775" y="491172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4" name="Rectangle 28"/>
          <p:cNvSpPr/>
          <p:nvPr/>
        </p:nvSpPr>
        <p:spPr>
          <a:xfrm>
            <a:off x="350838" y="2438400"/>
            <a:ext cx="3219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加入几滴水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5" name="Rectangle 29"/>
          <p:cNvSpPr/>
          <p:nvPr/>
        </p:nvSpPr>
        <p:spPr>
          <a:xfrm>
            <a:off x="350838" y="3544888"/>
            <a:ext cx="33686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6" name="Rectangle 30"/>
          <p:cNvSpPr/>
          <p:nvPr/>
        </p:nvSpPr>
        <p:spPr>
          <a:xfrm>
            <a:off x="350838" y="4300538"/>
            <a:ext cx="50514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1~2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滴酚酞溶液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7" name="Rectangle 31"/>
          <p:cNvSpPr/>
          <p:nvPr/>
        </p:nvSpPr>
        <p:spPr>
          <a:xfrm>
            <a:off x="350838" y="517525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初步结论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8" name="圆角矩形 8">
            <a:hlinkClick r:id="" action="ppaction://noaction"/>
          </p:cNvPr>
          <p:cNvSpPr/>
          <p:nvPr/>
        </p:nvSpPr>
        <p:spPr>
          <a:xfrm>
            <a:off x="323850" y="419100"/>
            <a:ext cx="2998788" cy="6111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科学探究一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20509" name="矩形 216093"/>
          <p:cNvSpPr/>
          <p:nvPr/>
        </p:nvSpPr>
        <p:spPr>
          <a:xfrm>
            <a:off x="3551238" y="374650"/>
            <a:ext cx="7970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固体的溶解性与溶液的酸碱性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16066" name="表格 216065"/>
          <p:cNvGraphicFramePr/>
          <p:nvPr>
            <p:custDataLst>
              <p:tags r:id="rId1"/>
            </p:custDataLst>
          </p:nvPr>
        </p:nvGraphicFramePr>
        <p:xfrm>
          <a:off x="225425" y="1497013"/>
          <a:ext cx="10890250" cy="4506913"/>
        </p:xfrm>
        <a:graphic>
          <a:graphicData uri="http://schemas.openxmlformats.org/drawingml/2006/table">
            <a:tbl>
              <a:tblPr/>
              <a:tblGrid>
                <a:gridCol w="3478213"/>
                <a:gridCol w="3602037"/>
                <a:gridCol w="3810000"/>
              </a:tblGrid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实验步骤</a:t>
                      </a:r>
                      <a:endParaRPr lang="zh-CN" altLang="zh-CN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2</a:t>
                      </a:r>
                      <a:r>
                        <a:rPr lang="zh-CN" altLang="zh-CN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CO</a:t>
                      </a:r>
                      <a:r>
                        <a:rPr lang="zh-CN" altLang="zh-CN" b="1" baseline="-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zh-CN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NaHCO</a:t>
                      </a:r>
                      <a:r>
                        <a:rPr lang="zh-CN" altLang="zh-CN" b="1" baseline="-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itchFamily="2" charset="-122"/>
                        </a:rPr>
                        <a:t>3</a:t>
                      </a:r>
                      <a:endParaRPr lang="zh-CN" altLang="zh-CN" b="1" baseline="-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44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Tx/>
                        <a:buSzTx/>
                        <a:buFontTx/>
                        <a:buChar char="–"/>
                        <a:defRPr sz="2400" kern="1200"/>
                      </a:lvl2pPr>
                      <a:lvl3pPr marL="1143000" lvl="2" indent="-228600">
                        <a:buClrTx/>
                        <a:buSzTx/>
                        <a:buFontTx/>
                        <a:buChar char="•"/>
                        <a:defRPr sz="2000" kern="1200"/>
                      </a:lvl3pPr>
                      <a:lvl4pPr marL="1600200" lvl="3" indent="-228600">
                        <a:buClrTx/>
                        <a:buSzTx/>
                        <a:buFontTx/>
                        <a:buChar char="–"/>
                        <a:defRPr sz="1800" kern="1200"/>
                      </a:lvl4pPr>
                      <a:lvl5pPr marL="2057400" lvl="4" indent="-228600">
                        <a:buClrTx/>
                        <a:buSzTx/>
                        <a:buFontTx/>
                        <a:buChar char="»"/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Rectangle 17"/>
          <p:cNvSpPr/>
          <p:nvPr/>
        </p:nvSpPr>
        <p:spPr>
          <a:xfrm>
            <a:off x="3856038" y="2438400"/>
            <a:ext cx="31765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加水结块；放热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6" name="Rectangle 18"/>
          <p:cNvSpPr/>
          <p:nvPr/>
        </p:nvSpPr>
        <p:spPr>
          <a:xfrm>
            <a:off x="7405688" y="2249488"/>
            <a:ext cx="353853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加水部分溶解；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感受不到热量变化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7" name="Rectangle 19"/>
          <p:cNvSpPr/>
          <p:nvPr/>
        </p:nvSpPr>
        <p:spPr>
          <a:xfrm>
            <a:off x="3763963" y="3544888"/>
            <a:ext cx="47847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振荡时间长时可溶解 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8" name="Rectangle 20"/>
          <p:cNvSpPr/>
          <p:nvPr/>
        </p:nvSpPr>
        <p:spPr>
          <a:xfrm>
            <a:off x="8121650" y="3544888"/>
            <a:ext cx="2820988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固体量减少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9" name="Rectangle 21"/>
          <p:cNvSpPr/>
          <p:nvPr/>
        </p:nvSpPr>
        <p:spPr>
          <a:xfrm>
            <a:off x="4389438" y="4300538"/>
            <a:ext cx="30924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溶液变红(较深)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0" name="Rectangle 22"/>
          <p:cNvSpPr/>
          <p:nvPr/>
        </p:nvSpPr>
        <p:spPr>
          <a:xfrm>
            <a:off x="8137525" y="4300538"/>
            <a:ext cx="28051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溶液变微红色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1" name="Line 23"/>
          <p:cNvSpPr/>
          <p:nvPr/>
        </p:nvSpPr>
        <p:spPr>
          <a:xfrm>
            <a:off x="231775" y="3316288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2" name="Line 24"/>
          <p:cNvSpPr/>
          <p:nvPr/>
        </p:nvSpPr>
        <p:spPr>
          <a:xfrm>
            <a:off x="231775" y="423227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3" name="Line 25"/>
          <p:cNvSpPr/>
          <p:nvPr/>
        </p:nvSpPr>
        <p:spPr>
          <a:xfrm>
            <a:off x="231775" y="4911725"/>
            <a:ext cx="10888663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04" name="Rectangle 28"/>
          <p:cNvSpPr/>
          <p:nvPr/>
        </p:nvSpPr>
        <p:spPr>
          <a:xfrm>
            <a:off x="350838" y="2438400"/>
            <a:ext cx="32194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加入几滴水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5" name="Rectangle 29"/>
          <p:cNvSpPr/>
          <p:nvPr/>
        </p:nvSpPr>
        <p:spPr>
          <a:xfrm>
            <a:off x="350838" y="3544888"/>
            <a:ext cx="33686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mL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水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6" name="Rectangle 30"/>
          <p:cNvSpPr/>
          <p:nvPr/>
        </p:nvSpPr>
        <p:spPr>
          <a:xfrm>
            <a:off x="350838" y="4300538"/>
            <a:ext cx="50514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加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1~2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滴酚酞溶液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7" name="Rectangle 31"/>
          <p:cNvSpPr/>
          <p:nvPr/>
        </p:nvSpPr>
        <p:spPr>
          <a:xfrm>
            <a:off x="350838" y="517525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初步结论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08" name="圆角矩形 8">
            <a:hlinkClick r:id="" action="ppaction://noaction"/>
          </p:cNvPr>
          <p:cNvSpPr/>
          <p:nvPr/>
        </p:nvSpPr>
        <p:spPr>
          <a:xfrm>
            <a:off x="323850" y="419100"/>
            <a:ext cx="2998788" cy="6111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p>
            <a:pPr algn="ctr" eaLnBrk="0" hangingPunct="0">
              <a:buFont typeface="Arial" panose="020B0604020202020204" pitchFamily="34" charset="0"/>
            </a:pPr>
            <a:r>
              <a:rPr lang="zh-CN" altLang="en-US" sz="3300" dirty="0">
                <a:latin typeface="Arial" panose="020B0604020202020204" pitchFamily="34" charset="0"/>
                <a:ea typeface="华文中宋" pitchFamily="2" charset="-122"/>
                <a:sym typeface="宋体" panose="02010600030101010101" pitchFamily="2" charset="-122"/>
              </a:rPr>
              <a:t>科学探究一</a:t>
            </a:r>
            <a:endParaRPr lang="zh-CN" altLang="en-US" sz="3300" dirty="0">
              <a:latin typeface="Arial" panose="020B0604020202020204" pitchFamily="34" charset="0"/>
              <a:ea typeface="华文中宋" pitchFamily="2" charset="-122"/>
              <a:sym typeface="宋体" panose="02010600030101010101" pitchFamily="2" charset="-122"/>
            </a:endParaRPr>
          </a:p>
        </p:txBody>
      </p:sp>
      <p:sp>
        <p:nvSpPr>
          <p:cNvPr id="20509" name="矩形 216093"/>
          <p:cNvSpPr/>
          <p:nvPr/>
        </p:nvSpPr>
        <p:spPr>
          <a:xfrm>
            <a:off x="3551238" y="374650"/>
            <a:ext cx="79708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固体的溶解性与溶液的酸碱性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247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85" y="1272540"/>
            <a:ext cx="7566025" cy="495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TABLE_BEAUTIFY" val="smartTable{26eca4c4-504d-414f-aa32-44071aeec2d6}"/>
</p:tagLst>
</file>

<file path=ppt/tags/tag2.xml><?xml version="1.0" encoding="utf-8"?>
<p:tagLst xmlns:p="http://schemas.openxmlformats.org/presentationml/2006/main">
  <p:tag name="KSO_WM_UNIT_TABLE_BEAUTIFY" val="smartTable{26eca4c4-504d-414f-aa32-44071aeec2d6}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2715</Words>
  <Application>WPS 演示</Application>
  <PresentationFormat>自定义</PresentationFormat>
  <Paragraphs>498</Paragraphs>
  <Slides>44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44</vt:i4>
      </vt:variant>
    </vt:vector>
  </HeadingPairs>
  <TitlesOfParts>
    <vt:vector size="69" baseType="lpstr">
      <vt:lpstr>Arial</vt:lpstr>
      <vt:lpstr>宋体</vt:lpstr>
      <vt:lpstr>Wingdings</vt:lpstr>
      <vt:lpstr>Times New Roman</vt:lpstr>
      <vt:lpstr>黑体</vt:lpstr>
      <vt:lpstr>华文中宋</vt:lpstr>
      <vt:lpstr>Wingdings 3</vt:lpstr>
      <vt:lpstr>Symbol</vt:lpstr>
      <vt:lpstr>Arial</vt:lpstr>
      <vt:lpstr>等线</vt:lpstr>
      <vt:lpstr>仿宋</vt:lpstr>
      <vt:lpstr>微软雅黑</vt:lpstr>
      <vt:lpstr>Arial Unicode MS</vt:lpstr>
      <vt:lpstr>Garamond</vt:lpstr>
      <vt:lpstr>Segoe Print</vt:lpstr>
      <vt:lpstr>Symbol</vt:lpstr>
      <vt:lpstr>楷体_GB2312</vt:lpstr>
      <vt:lpstr>新宋体</vt:lpstr>
      <vt:lpstr>华文彩云</vt:lpstr>
      <vt:lpstr>幼圆</vt:lpstr>
      <vt:lpstr>Century Gothic</vt:lpstr>
      <vt:lpstr>1_默认设计模板</vt:lpstr>
      <vt:lpstr>2_默认设计模板</vt:lpstr>
      <vt:lpstr>3_默认设计模板</vt:lpstr>
      <vt:lpstr>4_默认设计模板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青</cp:lastModifiedBy>
  <cp:revision>412</cp:revision>
  <cp:lastPrinted>2020-02-29T13:21:00Z</cp:lastPrinted>
  <dcterms:created xsi:type="dcterms:W3CDTF">2020-02-26T06:15:00Z</dcterms:created>
  <dcterms:modified xsi:type="dcterms:W3CDTF">2021-07-22T04:57:18Z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NXTAG2">
    <vt:lpwstr>0008009817000000000001023600</vt:lpwstr>
  </property>
  <property fmtid="{D5CDD505-2E9C-101B-9397-08002B2CF9AE}" pid="4" name="KSOProductBuildVer">
    <vt:lpwstr>2052-11.1.0.10314</vt:lpwstr>
  </property>
</Properties>
</file>