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7" r:id="rId2"/>
    <p:sldId id="634" r:id="rId3"/>
    <p:sldId id="293" r:id="rId4"/>
    <p:sldId id="608" r:id="rId5"/>
    <p:sldId id="609" r:id="rId6"/>
    <p:sldId id="613" r:id="rId7"/>
    <p:sldId id="610" r:id="rId8"/>
    <p:sldId id="611" r:id="rId9"/>
    <p:sldId id="612" r:id="rId10"/>
    <p:sldId id="650" r:id="rId11"/>
    <p:sldId id="644" r:id="rId12"/>
    <p:sldId id="630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00"/>
    <a:srgbClr val="3992DB"/>
    <a:srgbClr val="005DA2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>
        <p:scale>
          <a:sx n="92" d="100"/>
          <a:sy n="92" d="100"/>
        </p:scale>
        <p:origin x="-1488" y="-540"/>
      </p:cViewPr>
      <p:guideLst>
        <p:guide orient="horz" pos="1504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673"/>
        <p:guide pos="2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587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3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 userDrawn="1"/>
        </p:nvSpPr>
        <p:spPr>
          <a:xfrm>
            <a:off x="7841436" y="168522"/>
            <a:ext cx="944508" cy="351000"/>
          </a:xfrm>
          <a:prstGeom prst="round2Diag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3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模块三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2021/5/17/Mon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2769235" y="1580515"/>
            <a:ext cx="5772785" cy="906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计算机应用基础</a:t>
            </a: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3514090" y="2486660"/>
            <a:ext cx="4806950" cy="53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授课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班级</a:t>
            </a:r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：</a:t>
            </a:r>
            <a:r>
              <a:rPr lang="en-US" altLang="zh-CN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</a:t>
            </a:r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级英语教育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636010" y="2486660"/>
            <a:ext cx="4906010" cy="1333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8643620" y="1898015"/>
            <a:ext cx="500380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475055" y="3071925"/>
            <a:ext cx="432048" cy="432834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78911" y="3072318"/>
            <a:ext cx="432048" cy="432048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26983" y="3071925"/>
            <a:ext cx="432833" cy="432834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82767" y="3071925"/>
            <a:ext cx="432833" cy="432834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530839" y="3071925"/>
            <a:ext cx="432833" cy="432834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49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34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4" grpId="0"/>
      <p:bldP spid="47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>
            <a:off x="611505" y="699770"/>
            <a:ext cx="777684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/>
          <p:nvPr/>
        </p:nvSpPr>
        <p:spPr>
          <a:xfrm>
            <a:off x="946785" y="292100"/>
            <a:ext cx="47859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</a:t>
            </a:r>
            <a:r>
              <a:rPr lang="zh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三字经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37573" y="208677"/>
            <a:ext cx="894259" cy="501061"/>
            <a:chOff x="2215144" y="927951"/>
            <a:chExt cx="1244730" cy="918628"/>
          </a:xfrm>
        </p:grpSpPr>
        <p:sp>
          <p:nvSpPr>
            <p:cNvPr id="69" name="平行四边形 68"/>
            <p:cNvSpPr/>
            <p:nvPr/>
          </p:nvSpPr>
          <p:spPr>
            <a:xfrm>
              <a:off x="2215144" y="1003799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0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971580"/>
            <a:ext cx="4657725" cy="309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5876" y="795450"/>
            <a:ext cx="3923928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2500"/>
              </a:lnSpc>
              <a:buFont typeface="Wingdings" pitchFamily="2" charset="2"/>
              <a:buChar char="|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文本录入：</a:t>
            </a:r>
            <a:endParaRPr lang="en-US" altLang="zh-CN" sz="1200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光标定位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单击、换行、空格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  <a:p>
            <a:pPr>
              <a:lnSpc>
                <a:spcPts val="25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标点符号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，。、：；“”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《》……</a:t>
            </a:r>
          </a:p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特殊符号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</a:t>
            </a:r>
          </a:p>
          <a:p>
            <a:pPr>
              <a:lnSpc>
                <a:spcPts val="25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      插入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/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改写状态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/>
            </a:endParaRPr>
          </a:p>
          <a:p>
            <a:pPr marL="171450" indent="-171450">
              <a:lnSpc>
                <a:spcPts val="2500"/>
              </a:lnSpc>
              <a:buFont typeface="Wingdings" pitchFamily="2" charset="2"/>
              <a:buChar char="|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字体格式：</a:t>
            </a:r>
            <a:endParaRPr lang="en-US" altLang="zh-CN" sz="1200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/>
            </a:endParaRPr>
          </a:p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      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字体、字形、字号、字符间距、颜色、下划线等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/>
            </a:endParaRPr>
          </a:p>
          <a:p>
            <a:pPr marL="171450" indent="-171450">
              <a:lnSpc>
                <a:spcPts val="2500"/>
              </a:lnSpc>
              <a:buFont typeface="Wingdings" pitchFamily="2" charset="2"/>
              <a:buChar char="|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段落格式：</a:t>
            </a:r>
            <a:endParaRPr lang="en-US" altLang="zh-CN" sz="1200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/>
            </a:endParaRPr>
          </a:p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      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对齐方式、缩进、间距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/>
            </a:endParaRPr>
          </a:p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      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项目符号、编号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/>
            </a:endParaRPr>
          </a:p>
          <a:p>
            <a:pPr marL="171450" indent="-171450">
              <a:lnSpc>
                <a:spcPts val="2500"/>
              </a:lnSpc>
              <a:buFont typeface="Wingdings" pitchFamily="2" charset="2"/>
              <a:buChar char="|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查找替换</a:t>
            </a:r>
            <a:endParaRPr lang="en-US" altLang="zh-CN" sz="1200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/>
            </a:endParaRPr>
          </a:p>
          <a:p>
            <a:pPr marL="171450" indent="-171450">
              <a:lnSpc>
                <a:spcPts val="2500"/>
              </a:lnSpc>
              <a:buFont typeface="Wingdings" pitchFamily="2" charset="2"/>
              <a:buChar char="|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边框和底纹：</a:t>
            </a:r>
            <a:endParaRPr lang="en-US" altLang="zh-CN" sz="1200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/>
            </a:endParaRPr>
          </a:p>
          <a:p>
            <a:pPr>
              <a:lnSpc>
                <a:spcPts val="25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        可应用于文字、段落、文档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451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>
            <a:off x="611505" y="699770"/>
            <a:ext cx="777684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/>
          <p:nvPr/>
        </p:nvSpPr>
        <p:spPr>
          <a:xfrm>
            <a:off x="1155824" y="304800"/>
            <a:ext cx="3200152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项目一基础练习二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37573" y="208677"/>
            <a:ext cx="894259" cy="523220"/>
            <a:chOff x="2215144" y="927951"/>
            <a:chExt cx="1244730" cy="959254"/>
          </a:xfrm>
        </p:grpSpPr>
        <p:sp>
          <p:nvSpPr>
            <p:cNvPr id="69" name="平行四边形 68"/>
            <p:cNvSpPr/>
            <p:nvPr/>
          </p:nvSpPr>
          <p:spPr>
            <a:xfrm>
              <a:off x="2215144" y="1003799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0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64088" y="1347614"/>
            <a:ext cx="208829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ebdings" pitchFamily="18" charset="2"/>
              <a:buChar char="®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项目符号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buFont typeface="Webdings" pitchFamily="18" charset="2"/>
              <a:buChar char="®"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首字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下沉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buFont typeface="Webdings" pitchFamily="18" charset="2"/>
              <a:buChar char="®"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分栏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buFont typeface="Webdings" pitchFamily="18" charset="2"/>
              <a:buChar char="®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艺术型边框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buFont typeface="Webdings" pitchFamily="18" charset="2"/>
              <a:buChar char="®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页面颜色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buFont typeface="Webdings" pitchFamily="18" charset="2"/>
              <a:buChar char="®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插入页码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15566"/>
            <a:ext cx="2782851" cy="393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63688" y="2886969"/>
            <a:ext cx="5040560" cy="4996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字体与段落格式的设置</a:t>
            </a:r>
            <a:endParaRPr kumimoji="0" lang="zh-CN" sz="2000" b="0" i="0" u="none" strike="noStrike" cap="none" normalizeH="0" baseline="0" dirty="0" smtClean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395" y="1347470"/>
            <a:ext cx="51923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Word的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启动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与退出</a:t>
            </a:r>
            <a:endParaRPr lang="zh-CN" altLang="en-US" sz="20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3688" y="1851670"/>
            <a:ext cx="468052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文档的打开与保存</a:t>
            </a:r>
            <a:endParaRPr lang="zh-CN" altLang="en-US" sz="20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395" y="2355850"/>
            <a:ext cx="597789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文本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的输入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、修改、编辑、查找和替换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611505" y="699770"/>
            <a:ext cx="777684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/>
          <p:nvPr/>
        </p:nvSpPr>
        <p:spPr>
          <a:xfrm>
            <a:off x="946785" y="292100"/>
            <a:ext cx="47859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CN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制作学业规划</a:t>
            </a:r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书</a:t>
            </a:r>
            <a:r>
              <a:rPr lang="en-US" altLang="zh-CN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---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小结</a:t>
            </a:r>
            <a:endParaRPr lang="zh-CN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37573" y="208677"/>
            <a:ext cx="894259" cy="521970"/>
            <a:chOff x="2215144" y="927951"/>
            <a:chExt cx="1244730" cy="956962"/>
          </a:xfrm>
        </p:grpSpPr>
        <p:sp>
          <p:nvSpPr>
            <p:cNvPr id="69" name="平行四边形 68"/>
            <p:cNvSpPr/>
            <p:nvPr/>
          </p:nvSpPr>
          <p:spPr>
            <a:xfrm>
              <a:off x="2215144" y="1003799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0" name="文本框 9"/>
            <p:cNvSpPr txBox="1"/>
            <p:nvPr/>
          </p:nvSpPr>
          <p:spPr>
            <a:xfrm>
              <a:off x="2393075" y="927951"/>
              <a:ext cx="1066799" cy="95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/>
      <p:bldP spid="5" grpId="0"/>
      <p:bldP spid="6" grpId="0"/>
      <p:bldP spid="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>
            <a:off x="611505" y="699770"/>
            <a:ext cx="777684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/>
          <p:nvPr/>
        </p:nvSpPr>
        <p:spPr>
          <a:xfrm>
            <a:off x="1147274" y="304800"/>
            <a:ext cx="4496296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知识回顾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37573" y="208677"/>
            <a:ext cx="894259" cy="523220"/>
            <a:chOff x="2215144" y="927951"/>
            <a:chExt cx="1244730" cy="959254"/>
          </a:xfrm>
        </p:grpSpPr>
        <p:sp>
          <p:nvSpPr>
            <p:cNvPr id="69" name="平行四边形 68"/>
            <p:cNvSpPr/>
            <p:nvPr/>
          </p:nvSpPr>
          <p:spPr>
            <a:xfrm>
              <a:off x="2215144" y="1003799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0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00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52396" y="1071552"/>
            <a:ext cx="6120000" cy="26432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计算机系统的组成</a:t>
            </a:r>
            <a:endParaRPr lang="en-US" altLang="zh-CN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进制的转换</a:t>
            </a:r>
            <a:endParaRPr lang="en-US" altLang="zh-CN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Windows7</a:t>
            </a:r>
            <a:r>
              <a:rPr lang="zh-CN" altLang="en-US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的操作</a:t>
            </a:r>
            <a:endParaRPr lang="en-US" altLang="zh-CN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文件及文件夹的处理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zh-CN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/>
          <p:nvPr/>
        </p:nvSpPr>
        <p:spPr>
          <a:xfrm>
            <a:off x="867224" y="996124"/>
            <a:ext cx="3061834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Word2010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的使用</a:t>
            </a:r>
            <a:endParaRPr lang="en-GB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Parallelogram 21"/>
          <p:cNvSpPr/>
          <p:nvPr/>
        </p:nvSpPr>
        <p:spPr>
          <a:xfrm>
            <a:off x="7136070" y="-2866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22"/>
          <p:cNvSpPr/>
          <p:nvPr/>
        </p:nvSpPr>
        <p:spPr>
          <a:xfrm>
            <a:off x="7596336" y="1536767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978872" y="1544039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152189" y="1077866"/>
            <a:ext cx="341135" cy="341756"/>
            <a:chOff x="6084168" y="1274820"/>
            <a:chExt cx="432048" cy="432834"/>
          </a:xfrm>
        </p:grpSpPr>
        <p:sp>
          <p:nvSpPr>
            <p:cNvPr id="27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66969" y="1078093"/>
            <a:ext cx="341135" cy="341135"/>
            <a:chOff x="4788024" y="1275213"/>
            <a:chExt cx="432048" cy="432048"/>
          </a:xfrm>
        </p:grpSpPr>
        <p:sp>
          <p:nvSpPr>
            <p:cNvPr id="3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70405" y="1077866"/>
            <a:ext cx="341755" cy="341756"/>
            <a:chOff x="5436096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58237" y="1077866"/>
            <a:ext cx="341755" cy="341756"/>
            <a:chOff x="3491880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62293" y="1077866"/>
            <a:ext cx="341755" cy="341756"/>
            <a:chOff x="4139952" y="1274820"/>
            <a:chExt cx="432833" cy="432834"/>
          </a:xfrm>
        </p:grpSpPr>
        <p:sp>
          <p:nvSpPr>
            <p:cNvPr id="3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72515" y="1756410"/>
            <a:ext cx="5285740" cy="3167380"/>
            <a:chOff x="1072515" y="1756410"/>
            <a:chExt cx="5285740" cy="3167380"/>
          </a:xfrm>
        </p:grpSpPr>
        <p:pic>
          <p:nvPicPr>
            <p:cNvPr id="70" name="图片 70" descr="模块2内容结构及相关知识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515" y="1756410"/>
              <a:ext cx="5285740" cy="3167380"/>
            </a:xfrm>
            <a:prstGeom prst="rect">
              <a:avLst/>
            </a:prstGeom>
          </p:spPr>
        </p:pic>
        <p:sp>
          <p:nvSpPr>
            <p:cNvPr id="2" name="圆角矩形 1"/>
            <p:cNvSpPr/>
            <p:nvPr/>
          </p:nvSpPr>
          <p:spPr>
            <a:xfrm>
              <a:off x="2966509" y="2067694"/>
              <a:ext cx="1533483" cy="1584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项目</a:t>
              </a:r>
              <a:r>
                <a:rPr lang="en-US" altLang="zh-CN" sz="11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1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：制作三字经</a:t>
              </a:r>
              <a:endParaRPr lang="zh-CN" altLang="en-US" sz="1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>
            <a:off x="611505" y="699770"/>
            <a:ext cx="777684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/>
          <p:nvPr/>
        </p:nvSpPr>
        <p:spPr>
          <a:xfrm>
            <a:off x="1071889" y="292100"/>
            <a:ext cx="47859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排版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137573" y="208677"/>
            <a:ext cx="894259" cy="523220"/>
            <a:chOff x="2215144" y="927951"/>
            <a:chExt cx="1244730" cy="959254"/>
          </a:xfrm>
        </p:grpSpPr>
        <p:sp>
          <p:nvSpPr>
            <p:cNvPr id="69" name="平行四边形 68"/>
            <p:cNvSpPr/>
            <p:nvPr/>
          </p:nvSpPr>
          <p:spPr>
            <a:xfrm>
              <a:off x="2215144" y="1003799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0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00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048385"/>
            <a:ext cx="2793365" cy="3294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890" y="1248410"/>
            <a:ext cx="2908935" cy="2893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015" y="1048385"/>
            <a:ext cx="3218815" cy="29171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61000" y="4450715"/>
            <a:ext cx="2701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等等</a:t>
            </a:r>
            <a:r>
              <a:rPr lang="zh-CN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●●●●●●●●●●</a:t>
            </a:r>
            <a:endParaRPr lang="zh-C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>
            <a:off x="611505" y="699770"/>
            <a:ext cx="777684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/>
          <p:nvPr/>
        </p:nvSpPr>
        <p:spPr>
          <a:xfrm>
            <a:off x="1143327" y="292100"/>
            <a:ext cx="47859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海报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137573" y="208677"/>
            <a:ext cx="894259" cy="521970"/>
            <a:chOff x="2215144" y="927951"/>
            <a:chExt cx="1244730" cy="956962"/>
          </a:xfrm>
        </p:grpSpPr>
        <p:sp>
          <p:nvSpPr>
            <p:cNvPr id="69" name="平行四边形 68"/>
            <p:cNvSpPr/>
            <p:nvPr/>
          </p:nvSpPr>
          <p:spPr>
            <a:xfrm>
              <a:off x="2215144" y="1003799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0" name="文本框 9"/>
            <p:cNvSpPr txBox="1"/>
            <p:nvPr/>
          </p:nvSpPr>
          <p:spPr>
            <a:xfrm>
              <a:off x="2393075" y="927951"/>
              <a:ext cx="1066799" cy="95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00</a:t>
              </a:r>
              <a:endParaRPr 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6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55" y="1021080"/>
            <a:ext cx="2840990" cy="375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445" y="1021080"/>
            <a:ext cx="2877820" cy="3756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90" y="1021080"/>
            <a:ext cx="2831465" cy="3656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203598"/>
            <a:ext cx="4824536" cy="30243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843558"/>
            <a:ext cx="3168352" cy="40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347614"/>
            <a:ext cx="502847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直接连接符 64"/>
          <p:cNvCxnSpPr/>
          <p:nvPr/>
        </p:nvCxnSpPr>
        <p:spPr>
          <a:xfrm>
            <a:off x="611505" y="699770"/>
            <a:ext cx="777684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/>
          <p:nvPr/>
        </p:nvSpPr>
        <p:spPr>
          <a:xfrm>
            <a:off x="1143327" y="292100"/>
            <a:ext cx="47859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表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格</a:t>
            </a:r>
            <a:endParaRPr lang="zh-CN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37573" y="208677"/>
            <a:ext cx="894259" cy="521970"/>
            <a:chOff x="2215144" y="927951"/>
            <a:chExt cx="1244730" cy="956962"/>
          </a:xfrm>
        </p:grpSpPr>
        <p:sp>
          <p:nvSpPr>
            <p:cNvPr id="69" name="平行四边形 68"/>
            <p:cNvSpPr/>
            <p:nvPr/>
          </p:nvSpPr>
          <p:spPr>
            <a:xfrm>
              <a:off x="2215144" y="1003799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0" name="文本框 9"/>
            <p:cNvSpPr txBox="1"/>
            <p:nvPr/>
          </p:nvSpPr>
          <p:spPr>
            <a:xfrm>
              <a:off x="2393075" y="927951"/>
              <a:ext cx="1066799" cy="95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00</a:t>
              </a:r>
              <a:endParaRPr 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>
            <a:off x="611505" y="699770"/>
            <a:ext cx="777684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/>
          <p:nvPr/>
        </p:nvSpPr>
        <p:spPr>
          <a:xfrm>
            <a:off x="1214765" y="292100"/>
            <a:ext cx="47859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论文排版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137573" y="208677"/>
            <a:ext cx="894259" cy="521970"/>
            <a:chOff x="2215144" y="927951"/>
            <a:chExt cx="1244730" cy="956962"/>
          </a:xfrm>
        </p:grpSpPr>
        <p:sp>
          <p:nvSpPr>
            <p:cNvPr id="69" name="平行四边形 68"/>
            <p:cNvSpPr/>
            <p:nvPr/>
          </p:nvSpPr>
          <p:spPr>
            <a:xfrm>
              <a:off x="2215144" y="1003799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0" name="文本框 9"/>
            <p:cNvSpPr txBox="1"/>
            <p:nvPr/>
          </p:nvSpPr>
          <p:spPr>
            <a:xfrm>
              <a:off x="2393075" y="927951"/>
              <a:ext cx="1066799" cy="95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00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4" name="图片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987574"/>
            <a:ext cx="2880320" cy="36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9872" y="987574"/>
            <a:ext cx="2592288" cy="36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8184" y="987574"/>
            <a:ext cx="2520280" cy="36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>
            <a:off x="611505" y="699770"/>
            <a:ext cx="777684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/>
          <p:nvPr/>
        </p:nvSpPr>
        <p:spPr>
          <a:xfrm>
            <a:off x="946785" y="292100"/>
            <a:ext cx="47859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CN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制作学业规划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137573" y="208677"/>
            <a:ext cx="894259" cy="501061"/>
            <a:chOff x="2215144" y="927951"/>
            <a:chExt cx="1244730" cy="918628"/>
          </a:xfrm>
        </p:grpSpPr>
        <p:sp>
          <p:nvSpPr>
            <p:cNvPr id="69" name="平行四边形 68"/>
            <p:cNvSpPr/>
            <p:nvPr/>
          </p:nvSpPr>
          <p:spPr>
            <a:xfrm>
              <a:off x="2215144" y="1003799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0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119873" y="1707654"/>
            <a:ext cx="6915417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sz="20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熟悉</a:t>
            </a:r>
            <a:r>
              <a:rPr 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Word的工作界面，掌握启动与退出Word软件的方法。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sz="20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学会</a:t>
            </a:r>
            <a:r>
              <a:rPr 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使用Word创建和保存文档，掌握打开文档、保存文档的方法。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sz="20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掌握</a:t>
            </a:r>
            <a:r>
              <a:rPr 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输入、修改、编辑、查找和替换文本的方法。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sz="20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掌握</a:t>
            </a:r>
            <a:r>
              <a:rPr 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字体格式与段落格式的设置。</a:t>
            </a:r>
          </a:p>
        </p:txBody>
      </p:sp>
      <p:sp>
        <p:nvSpPr>
          <p:cNvPr id="10" name="矩形 9"/>
          <p:cNvSpPr/>
          <p:nvPr/>
        </p:nvSpPr>
        <p:spPr>
          <a:xfrm>
            <a:off x="827584" y="1029965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>
            <a:off x="611505" y="699770"/>
            <a:ext cx="7776845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/>
          <p:nvPr/>
        </p:nvSpPr>
        <p:spPr>
          <a:xfrm>
            <a:off x="946785" y="292100"/>
            <a:ext cx="47859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</a:t>
            </a:r>
            <a:r>
              <a:rPr lang="zh-CN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三字经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37573" y="208677"/>
            <a:ext cx="894259" cy="501061"/>
            <a:chOff x="2215144" y="927951"/>
            <a:chExt cx="1244730" cy="918628"/>
          </a:xfrm>
        </p:grpSpPr>
        <p:sp>
          <p:nvSpPr>
            <p:cNvPr id="69" name="平行四边形 68"/>
            <p:cNvSpPr/>
            <p:nvPr/>
          </p:nvSpPr>
          <p:spPr>
            <a:xfrm>
              <a:off x="2215144" y="1003799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0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23728" y="885949"/>
            <a:ext cx="5407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使用Word 2010完成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三字经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的制作</a:t>
            </a:r>
          </a:p>
        </p:txBody>
      </p:sp>
      <p:sp>
        <p:nvSpPr>
          <p:cNvPr id="10" name="矩形 9"/>
          <p:cNvSpPr/>
          <p:nvPr/>
        </p:nvSpPr>
        <p:spPr>
          <a:xfrm>
            <a:off x="485520" y="885949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项目要求</a:t>
            </a:r>
          </a:p>
        </p:txBody>
      </p:sp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171064" y="1428139"/>
            <a:ext cx="4657725" cy="309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/>
    </p:bldLst>
  </p:timing>
</p:sld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292</Words>
  <Application>Microsoft Office PowerPoint</Application>
  <PresentationFormat>全屏显示(16:9)</PresentationFormat>
  <Paragraphs>69</Paragraphs>
  <Slides>12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丫丫精饰</dc:title>
  <dc:subject>丫丫精饰</dc:subject>
  <dc:creator>丫丫精饰</dc:creator>
  <cp:keywords>https:/cyppt.taobao.com</cp:keywords>
  <dc:description>https://cyppt.taobao.com/</dc:description>
  <cp:lastModifiedBy>iCura</cp:lastModifiedBy>
  <cp:revision>173</cp:revision>
  <dcterms:created xsi:type="dcterms:W3CDTF">2015-12-11T17:46:00Z</dcterms:created>
  <dcterms:modified xsi:type="dcterms:W3CDTF">2021-05-17T09:30:26Z</dcterms:modified>
  <cp:category>https://cyppt.taobao.com/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