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421" r:id="rId3"/>
    <p:sldId id="427" r:id="rId4"/>
    <p:sldId id="424" r:id="rId5"/>
    <p:sldId id="425" r:id="rId6"/>
    <p:sldId id="429" r:id="rId7"/>
    <p:sldId id="431" r:id="rId8"/>
    <p:sldId id="520" r:id="rId9"/>
    <p:sldId id="439" r:id="rId10"/>
    <p:sldId id="549" r:id="rId11"/>
    <p:sldId id="550" r:id="rId12"/>
    <p:sldId id="551" r:id="rId13"/>
    <p:sldId id="552" r:id="rId14"/>
    <p:sldId id="436" r:id="rId15"/>
    <p:sldId id="437" r:id="rId16"/>
    <p:sldId id="440" r:id="rId17"/>
    <p:sldId id="477" r:id="rId18"/>
    <p:sldId id="441" r:id="rId19"/>
    <p:sldId id="442" r:id="rId20"/>
    <p:sldId id="447" r:id="rId21"/>
    <p:sldId id="443" r:id="rId22"/>
    <p:sldId id="444" r:id="rId23"/>
    <p:sldId id="445" r:id="rId24"/>
    <p:sldId id="446" r:id="rId25"/>
    <p:sldId id="555" r:id="rId26"/>
    <p:sldId id="426" r:id="rId27"/>
    <p:sldId id="553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72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374B655-0AFC-4191-9B39-52A67550EAEF}" type="datetimeFigureOut">
              <a:rPr lang="zh-CN" altLang="en-US"/>
              <a:t>2020/10/3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FC83C7F-03F6-48F7-B3C3-BFAB12FDF0A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38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CFE8-6327-4195-AA48-F8186E3FD0C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3C2A-17F0-4828-A065-EC3189ED86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C105-47C2-4141-898E-156DA749BC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AA6B-D6E3-4237-900C-2648ADB924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AFA4-1DC3-4130-B774-68CCFF82874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C1E0-646E-4071-800A-4DE03C0A9D3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5ECF-FA67-4E7C-86F7-46ED7FE15C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1C2F-FB38-49D4-A96A-AEFBED5073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33FB-558C-4865-B5E6-35B5CC1618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D595-042F-41CF-A7AD-C16B1FEFA44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C9F7-0E75-414C-8C3C-935EAB5D25E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756B098C-26DD-41F0-A44E-97308D6E523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2" charset="2"/>
        <a:buChar char="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2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84213" y="4983163"/>
            <a:ext cx="7920037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4800" b="1" dirty="0">
                <a:solidFill>
                  <a:schemeClr val="tx2"/>
                </a:solidFill>
              </a:rPr>
              <a:t>第</a:t>
            </a:r>
            <a:r>
              <a:rPr lang="en-US" altLang="zh-CN" sz="4800" b="1" dirty="0">
                <a:solidFill>
                  <a:schemeClr val="tx2"/>
                </a:solidFill>
              </a:rPr>
              <a:t>1</a:t>
            </a:r>
            <a:r>
              <a:rPr lang="zh-CN" altLang="en-US" sz="4800" b="1" dirty="0">
                <a:solidFill>
                  <a:schemeClr val="tx2"/>
                </a:solidFill>
              </a:rPr>
              <a:t>章  走近细胞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chemeClr val="tx2"/>
                </a:solidFill>
              </a:rPr>
              <a:t>第</a:t>
            </a:r>
            <a:r>
              <a:rPr lang="en-US" altLang="zh-CN" sz="4000" b="1" dirty="0">
                <a:solidFill>
                  <a:schemeClr val="tx2"/>
                </a:solidFill>
              </a:rPr>
              <a:t>1</a:t>
            </a:r>
            <a:r>
              <a:rPr lang="zh-CN" altLang="en-US" sz="4000" b="1">
                <a:solidFill>
                  <a:schemeClr val="tx2"/>
                </a:solidFill>
              </a:rPr>
              <a:t>节  从生物圈到</a:t>
            </a:r>
            <a:r>
              <a:rPr lang="zh-CN" altLang="en-US" sz="4000" b="1" smtClean="0">
                <a:solidFill>
                  <a:schemeClr val="tx2"/>
                </a:solidFill>
              </a:rPr>
              <a:t>细胞（第一课时）</a:t>
            </a:r>
            <a:endParaRPr lang="zh-CN" altLang="en-US" sz="4000" b="1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24479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</a:rPr>
              <a:t>人教版必修</a:t>
            </a:r>
            <a:r>
              <a:rPr lang="en-US" altLang="zh-CN" b="1">
                <a:solidFill>
                  <a:schemeClr val="tx2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450" y="1520825"/>
            <a:ext cx="7315200" cy="454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3"/>
          <p:cNvSpPr txBox="1"/>
          <p:nvPr/>
        </p:nvSpPr>
        <p:spPr>
          <a:xfrm>
            <a:off x="3044825" y="528638"/>
            <a:ext cx="36576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Arial" panose="020B0604020202020204" pitchFamily="34" charset="0"/>
                <a:ea typeface="隶书" pitchFamily="1" charset="-122"/>
              </a:rPr>
              <a:t>变形虫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l7"/>
          <p:cNvPicPr>
            <a:picLocks noChangeAspect="1"/>
          </p:cNvPicPr>
          <p:nvPr/>
        </p:nvPicPr>
        <p:blipFill>
          <a:blip r:embed="rId2" cstate="print">
            <a:lum contrast="100000"/>
          </a:blip>
          <a:stretch>
            <a:fillRect/>
          </a:stretch>
        </p:blipFill>
        <p:spPr>
          <a:xfrm>
            <a:off x="6400800" y="685800"/>
            <a:ext cx="2219325" cy="456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1" name="Picture 5" descr="l8"/>
          <p:cNvPicPr>
            <a:picLocks noChangeAspect="1"/>
          </p:cNvPicPr>
          <p:nvPr/>
        </p:nvPicPr>
        <p:blipFill>
          <a:blip r:embed="rId3" cstate="print">
            <a:lum contrast="66000"/>
          </a:blip>
          <a:srcRect r="3226"/>
          <a:stretch>
            <a:fillRect/>
          </a:stretch>
        </p:blipFill>
        <p:spPr>
          <a:xfrm>
            <a:off x="3276600" y="0"/>
            <a:ext cx="21336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2" name="Picture 6" descr="l9"/>
          <p:cNvPicPr>
            <a:picLocks noChangeAspect="1"/>
          </p:cNvPicPr>
          <p:nvPr/>
        </p:nvPicPr>
        <p:blipFill>
          <a:blip r:embed="rId4" cstate="print">
            <a:lum contrast="48000"/>
          </a:blip>
          <a:stretch>
            <a:fillRect/>
          </a:stretch>
        </p:blipFill>
        <p:spPr>
          <a:xfrm>
            <a:off x="296863" y="1978025"/>
            <a:ext cx="19050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3" name="Line 7"/>
          <p:cNvSpPr/>
          <p:nvPr/>
        </p:nvSpPr>
        <p:spPr>
          <a:xfrm flipV="1">
            <a:off x="2286000" y="1828800"/>
            <a:ext cx="838200" cy="106680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6264" name="Line 8"/>
          <p:cNvSpPr/>
          <p:nvPr/>
        </p:nvSpPr>
        <p:spPr>
          <a:xfrm>
            <a:off x="5486400" y="1752600"/>
            <a:ext cx="838200" cy="76200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14" name="Text Box 9"/>
          <p:cNvSpPr txBox="1"/>
          <p:nvPr/>
        </p:nvSpPr>
        <p:spPr>
          <a:xfrm>
            <a:off x="1143000" y="5260975"/>
            <a:ext cx="56959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Times New Roman" panose="02020603050405020304" pitchFamily="18" charset="0"/>
                <a:ea typeface="隶书" pitchFamily="1" charset="-122"/>
              </a:rPr>
              <a:t>变形虫的分裂生殖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ic_6230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238" y="1368425"/>
            <a:ext cx="5334000" cy="504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 Box 3"/>
          <p:cNvSpPr txBox="1"/>
          <p:nvPr/>
        </p:nvSpPr>
        <p:spPr>
          <a:xfrm>
            <a:off x="3275013" y="300038"/>
            <a:ext cx="24384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Arial" panose="020B0604020202020204" pitchFamily="34" charset="0"/>
                <a:ea typeface="隶书" pitchFamily="1" charset="-122"/>
              </a:rPr>
              <a:t>眼虫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image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9238" y="1673225"/>
            <a:ext cx="6096000" cy="447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Text Box 3"/>
          <p:cNvSpPr txBox="1"/>
          <p:nvPr/>
        </p:nvSpPr>
        <p:spPr>
          <a:xfrm>
            <a:off x="3275013" y="452438"/>
            <a:ext cx="28956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Arial" panose="020B0604020202020204" pitchFamily="34" charset="0"/>
                <a:ea typeface="隶书" pitchFamily="1" charset="-122"/>
              </a:rPr>
              <a:t>衣藻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20041015135395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363" y="1704975"/>
            <a:ext cx="5948362" cy="438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Text Box 3"/>
          <p:cNvSpPr txBox="1"/>
          <p:nvPr/>
        </p:nvSpPr>
        <p:spPr>
          <a:xfrm>
            <a:off x="2816225" y="376238"/>
            <a:ext cx="43434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Arial" panose="020B0604020202020204" pitchFamily="34" charset="0"/>
                <a:ea typeface="隶书" pitchFamily="1" charset="-122"/>
              </a:rPr>
              <a:t>大肠杆菌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/>
          <p:nvPr/>
        </p:nvSpPr>
        <p:spPr>
          <a:xfrm>
            <a:off x="2740025" y="300038"/>
            <a:ext cx="29718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latin typeface="Arial" panose="020B0604020202020204" pitchFamily="34" charset="0"/>
                <a:ea typeface="隶书" pitchFamily="1" charset="-122"/>
              </a:rPr>
              <a:t>酵母菌</a:t>
            </a:r>
          </a:p>
        </p:txBody>
      </p:sp>
      <p:pic>
        <p:nvPicPr>
          <p:cNvPr id="21506" name="Picture 3" descr="200410151437368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150" y="1749425"/>
            <a:ext cx="4722813" cy="4287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/>
          <p:nvPr/>
        </p:nvSpPr>
        <p:spPr>
          <a:xfrm>
            <a:off x="1524080" y="685872"/>
            <a:ext cx="6329362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 smtClean="0">
                <a:solidFill>
                  <a:schemeClr val="hlink"/>
                </a:solidFill>
                <a:ea typeface="隶书" pitchFamily="1" charset="-122"/>
              </a:rPr>
              <a:t>实例</a:t>
            </a:r>
            <a:r>
              <a:rPr lang="en-US" altLang="zh-CN" sz="4400" b="1" dirty="0" smtClean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2</a:t>
            </a:r>
            <a:r>
              <a:rPr lang="en-US" altLang="zh-CN" sz="44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. </a:t>
            </a:r>
            <a:r>
              <a:rPr lang="zh-CN" altLang="en-US" sz="44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人的生殖和发育</a:t>
            </a:r>
          </a:p>
        </p:txBody>
      </p:sp>
      <p:pic>
        <p:nvPicPr>
          <p:cNvPr id="23554" name="Picture 5" descr="人的生殖"/>
          <p:cNvPicPr>
            <a:picLocks noChangeAspect="1"/>
          </p:cNvPicPr>
          <p:nvPr/>
        </p:nvPicPr>
        <p:blipFill>
          <a:blip r:embed="rId2" cstate="print"/>
          <a:srcRect t="17647" b="2139"/>
          <a:stretch>
            <a:fillRect/>
          </a:stretch>
        </p:blipFill>
        <p:spPr>
          <a:xfrm>
            <a:off x="527050" y="1520825"/>
            <a:ext cx="8229600" cy="489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912" y="228684"/>
            <a:ext cx="35051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一、生命活动与细胞的关系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/>
          </p:nvPr>
        </p:nvSpPr>
        <p:spPr>
          <a:xfrm>
            <a:off x="228600" y="762000"/>
            <a:ext cx="8534400" cy="1143000"/>
          </a:xfrm>
          <a:solidFill>
            <a:srgbClr val="FF9999"/>
          </a:solidFill>
        </p:spPr>
        <p:txBody>
          <a:bodyPr wrap="square" lIns="91440" tIns="45720" rIns="91440" bIns="45720" anchor="t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、每个人的个体发育是从什么细胞开始的？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你和父母之间什么细胞充当了“桥梁”</a:t>
            </a:r>
            <a:r>
              <a:rPr lang="en-US" altLang="zh-CN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26627" name="Text Box 5"/>
          <p:cNvSpPr txBox="1"/>
          <p:nvPr/>
        </p:nvSpPr>
        <p:spPr>
          <a:xfrm>
            <a:off x="914400" y="2209800"/>
            <a:ext cx="5867400" cy="11604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受精卵是新生命的开始。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精子和卵细胞是“桥梁”。</a:t>
            </a:r>
          </a:p>
        </p:txBody>
      </p:sp>
      <p:sp>
        <p:nvSpPr>
          <p:cNvPr id="26628" name="Rectangle 3"/>
          <p:cNvSpPr/>
          <p:nvPr/>
        </p:nvSpPr>
        <p:spPr>
          <a:xfrm>
            <a:off x="228600" y="3810000"/>
            <a:ext cx="8534400" cy="762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、胚胎发育与细胞的生命活动有什么关系</a:t>
            </a:r>
            <a:r>
              <a:rPr lang="en-US" altLang="zh-CN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914400" y="4876800"/>
            <a:ext cx="75438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胚胎发育的本质就是细胞的分裂、分化和生长。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bldLvl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685872"/>
            <a:ext cx="9144000" cy="3825875"/>
            <a:chOff x="0" y="1752600"/>
            <a:chExt cx="9144000" cy="3825875"/>
          </a:xfrm>
        </p:grpSpPr>
        <p:pic>
          <p:nvPicPr>
            <p:cNvPr id="24577" name="Picture 4" descr="发育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52644"/>
              <a:ext cx="2751138" cy="2819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78" name="Picture 5" descr="发育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1752600"/>
              <a:ext cx="2263775" cy="2819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79" name="Picture 6" descr="人的发育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1752600"/>
              <a:ext cx="4191000" cy="28114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0" name="Text Box 7"/>
            <p:cNvSpPr txBox="1"/>
            <p:nvPr/>
          </p:nvSpPr>
          <p:spPr>
            <a:xfrm>
              <a:off x="0" y="4876800"/>
              <a:ext cx="2733675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zh-CN" altLang="en-US" sz="4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周的胚胎</a:t>
              </a:r>
            </a:p>
          </p:txBody>
        </p:sp>
        <p:sp>
          <p:nvSpPr>
            <p:cNvPr id="24581" name="Text Box 8"/>
            <p:cNvSpPr txBox="1"/>
            <p:nvPr/>
          </p:nvSpPr>
          <p:spPr>
            <a:xfrm>
              <a:off x="2590800" y="4876800"/>
              <a:ext cx="3124200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zh-CN" altLang="en-US" sz="4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周的胚胎</a:t>
              </a:r>
            </a:p>
          </p:txBody>
        </p:sp>
        <p:sp>
          <p:nvSpPr>
            <p:cNvPr id="24582" name="Text Box 9"/>
            <p:cNvSpPr txBox="1"/>
            <p:nvPr/>
          </p:nvSpPr>
          <p:spPr>
            <a:xfrm>
              <a:off x="5868988" y="4800600"/>
              <a:ext cx="2138362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</a:t>
              </a:r>
              <a:r>
                <a:rPr lang="zh-CN" altLang="en-US" sz="4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新生儿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902" y="4800564"/>
            <a:ext cx="7010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</a:t>
            </a:r>
            <a:r>
              <a:rPr lang="zh-CN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多细胞生物的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生殖和发育</a:t>
            </a:r>
            <a:r>
              <a:rPr lang="zh-CN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离不开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细胞</a:t>
            </a:r>
            <a:r>
              <a:rPr lang="zh-CN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的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分裂和分化</a:t>
            </a:r>
            <a:r>
              <a:rPr lang="zh-CN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。</a:t>
            </a:r>
            <a:endParaRPr lang="zh-CN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100" y="1447852"/>
            <a:ext cx="3410990" cy="321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594" y="1447852"/>
            <a:ext cx="3896200" cy="321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4" name="矩形 3"/>
          <p:cNvSpPr/>
          <p:nvPr/>
        </p:nvSpPr>
        <p:spPr>
          <a:xfrm>
            <a:off x="914496" y="5638742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我们现在的学习活动又有哪些细胞的参与呢？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762100" y="5029158"/>
            <a:ext cx="6553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完成一个简单的缩手反射，至少需要哪些细胞参与？</a:t>
            </a:r>
            <a:endParaRPr lang="zh-CN" altLang="en-US" b="1" dirty="0"/>
          </a:p>
        </p:txBody>
      </p:sp>
      <p:sp>
        <p:nvSpPr>
          <p:cNvPr id="6" name="Text Box 4"/>
          <p:cNvSpPr txBox="1"/>
          <p:nvPr/>
        </p:nvSpPr>
        <p:spPr>
          <a:xfrm>
            <a:off x="2362258" y="762070"/>
            <a:ext cx="73279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hlink"/>
                </a:solidFill>
                <a:ea typeface="隶书" pitchFamily="1" charset="-122"/>
              </a:rPr>
              <a:t>实例</a:t>
            </a:r>
            <a:r>
              <a:rPr lang="en-US" altLang="zh-CN" sz="2800" b="1" dirty="0" smtClean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3</a:t>
            </a:r>
            <a:r>
              <a:rPr lang="en-US" altLang="zh-CN" sz="28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. </a:t>
            </a:r>
            <a:r>
              <a:rPr lang="zh-CN" altLang="en-US" sz="28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缩手反射的结构基础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714" y="228684"/>
            <a:ext cx="35051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一、生命活动与细胞的关系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非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38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c:\users\ADMINI~1\appdata\roaming\360se6\USERDA~1\Temp\T0109A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c:\users\ADMINI~1\appdata\roaming\360se6\USERDA~1\Temp\T0132E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43434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I~1\appdata\roaming\360se6\USERDA~1\Temp\T0174F~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962400"/>
            <a:ext cx="48466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GljMS45OTc3ODguY29tL21pbmkvc2hvcHN0YXRpb24vcGljL0xOLzAwLzAwMDAvMDAwMDE5L0xOMDAwMDE5NDQuanB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-304800"/>
            <a:ext cx="5105400" cy="4191000"/>
          </a:xfrm>
          <a:prstGeom prst="rect">
            <a:avLst/>
          </a:prstGeom>
          <a:solidFill>
            <a:srgbClr val="FEA7A0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 descr="口罩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352800"/>
            <a:ext cx="48006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笑对非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381000"/>
            <a:ext cx="4648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110" y="1219258"/>
            <a:ext cx="8153186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+mn-ea"/>
              </a:rPr>
              <a:t>    多细胞生物</a:t>
            </a:r>
            <a:r>
              <a:rPr lang="zh-CN" altLang="en-US" sz="3200" b="1" dirty="0" smtClean="0">
                <a:latin typeface="+mn-ea"/>
              </a:rPr>
              <a:t>的生命活动离不开细胞。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200" b="1" dirty="0" smtClean="0">
                <a:latin typeface="+mn-ea"/>
              </a:rPr>
              <a:t>依靠</a:t>
            </a:r>
            <a:r>
              <a:rPr lang="zh-CN" altLang="en-US" sz="3200" b="1" u="sng" dirty="0" smtClean="0">
                <a:latin typeface="+mn-ea"/>
              </a:rPr>
              <a:t>                </a:t>
            </a:r>
            <a:r>
              <a:rPr lang="zh-CN" altLang="en-US" sz="3200" b="1" dirty="0" smtClean="0">
                <a:latin typeface="+mn-ea"/>
              </a:rPr>
              <a:t>密切合作，共同完成一系列复杂的生命活动（</a:t>
            </a:r>
            <a:r>
              <a:rPr lang="en-US" altLang="zh-CN" sz="3200" b="1" dirty="0" smtClean="0">
                <a:latin typeface="+mn-ea"/>
              </a:rPr>
              <a:t>P4</a:t>
            </a:r>
            <a:r>
              <a:rPr lang="zh-CN" altLang="en-US" sz="3200" b="1" dirty="0" smtClean="0">
                <a:latin typeface="+mn-ea"/>
              </a:rPr>
              <a:t>）</a:t>
            </a:r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96" y="1981238"/>
            <a:ext cx="373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</a:rPr>
              <a:t>各种分化的细胞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110" y="304882"/>
            <a:ext cx="35051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一、生命活动与细胞的关系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/>
          <p:nvPr/>
        </p:nvSpPr>
        <p:spPr>
          <a:xfrm>
            <a:off x="1752674" y="914466"/>
            <a:ext cx="563865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实例</a:t>
            </a:r>
            <a:r>
              <a:rPr lang="en-US" altLang="zh-CN" sz="3200" b="1" dirty="0" smtClean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4</a:t>
            </a:r>
            <a:r>
              <a:rPr lang="zh-CN" altLang="en-US" sz="32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．</a:t>
            </a:r>
            <a:r>
              <a:rPr lang="en-US" altLang="zh-CN" sz="32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HIV</a:t>
            </a:r>
            <a:r>
              <a:rPr lang="zh-CN" altLang="en-US" sz="32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病毒与艾滋病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381110" y="1752644"/>
            <a:ext cx="4267200" cy="4211638"/>
            <a:chOff x="148" y="208"/>
            <a:chExt cx="2484" cy="3680"/>
          </a:xfrm>
        </p:grpSpPr>
        <p:pic>
          <p:nvPicPr>
            <p:cNvPr id="4" name="Picture 5" descr="显示在T细胞表面有许多"/>
            <p:cNvPicPr>
              <a:picLocks noChangeAspect="1"/>
            </p:cNvPicPr>
            <p:nvPr/>
          </p:nvPicPr>
          <p:blipFill>
            <a:blip r:embed="rId2" cstate="print"/>
            <a:srcRect l="9767" r="9341" b="5000"/>
            <a:stretch>
              <a:fillRect/>
            </a:stretch>
          </p:blipFill>
          <p:spPr>
            <a:xfrm>
              <a:off x="148" y="208"/>
              <a:ext cx="2480" cy="3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Text Box 6"/>
            <p:cNvSpPr txBox="1"/>
            <p:nvPr/>
          </p:nvSpPr>
          <p:spPr>
            <a:xfrm>
              <a:off x="151" y="3528"/>
              <a:ext cx="2481" cy="360"/>
            </a:xfrm>
            <a:prstGeom prst="rect">
              <a:avLst/>
            </a:prstGeom>
            <a:noFill/>
            <a:ln w="63500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HIV</a:t>
              </a:r>
              <a:r>
                <a:rPr lang="zh-CN" altLang="en-US" sz="32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攻击人的</a:t>
              </a:r>
              <a:r>
                <a:rPr lang="en-US" altLang="zh-CN" sz="32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T</a:t>
              </a:r>
              <a:r>
                <a:rPr lang="zh-CN" altLang="en-US" sz="3200" b="1" dirty="0">
                  <a:solidFill>
                    <a:srgbClr val="000000"/>
                  </a:solidFill>
                  <a:latin typeface="楷体_GB2312" pitchFamily="1" charset="-122"/>
                  <a:ea typeface="楷体_GB2312" pitchFamily="1" charset="-122"/>
                </a:rPr>
                <a:t>细胞</a:t>
              </a:r>
            </a:p>
          </p:txBody>
        </p:sp>
      </p:grpSp>
      <p:pic>
        <p:nvPicPr>
          <p:cNvPr id="6" name="Picture 7" descr="艾滋病病毒（模式图）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105386" y="1752644"/>
            <a:ext cx="338455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912" y="228684"/>
            <a:ext cx="35051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一、生命活动与细胞的关系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57782" y="5486346"/>
            <a:ext cx="3387725" cy="609600"/>
          </a:xfrm>
          <a:prstGeom prst="rect">
            <a:avLst/>
          </a:prstGeom>
          <a:solidFill>
            <a:srgbClr val="99CCFF"/>
          </a:solidFill>
          <a:ln w="6350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隶书" pitchFamily="1" charset="-122"/>
                <a:ea typeface="隶书" pitchFamily="1" charset="-122"/>
              </a:rPr>
              <a:t>HIV</a:t>
            </a:r>
            <a:r>
              <a:rPr lang="zh-CN" altLang="en-US" sz="4000" b="1" dirty="0">
                <a:solidFill>
                  <a:srgbClr val="000000"/>
                </a:solidFill>
                <a:latin typeface="隶书" pitchFamily="1" charset="-122"/>
                <a:ea typeface="隶书" pitchFamily="1" charset="-122"/>
              </a:rPr>
              <a:t>模式图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/>
          <p:nvPr/>
        </p:nvSpPr>
        <p:spPr>
          <a:xfrm>
            <a:off x="533506" y="381080"/>
            <a:ext cx="7859712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讨论：</a:t>
            </a:r>
            <a:r>
              <a:rPr lang="en-US" altLang="zh-CN" sz="3200" b="1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HIV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破坏淋巴细胞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导致艾滋病。还能举出特定的细胞受到损伤导致疾病的例子吗？</a:t>
            </a: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454" name="Text Box 6"/>
          <p:cNvSpPr txBox="1"/>
          <p:nvPr/>
        </p:nvSpPr>
        <p:spPr>
          <a:xfrm>
            <a:off x="0" y="2362228"/>
            <a:ext cx="8763000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胰岛细胞受损</a:t>
            </a:r>
            <a:endParaRPr lang="zh-CN" altLang="en-US" sz="4000" b="1" dirty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    脊髓中的运动神经元</a:t>
            </a:r>
            <a:endParaRPr lang="zh-CN" altLang="en-US" sz="4000" b="1" dirty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    大脑皮层上的听觉神经元</a:t>
            </a:r>
            <a:endParaRPr lang="zh-CN" altLang="en-US" sz="4000" b="1" dirty="0">
              <a:solidFill>
                <a:schemeClr val="fol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455" name="Rectangle 7"/>
          <p:cNvSpPr/>
          <p:nvPr/>
        </p:nvSpPr>
        <p:spPr>
          <a:xfrm>
            <a:off x="4191010" y="2438426"/>
            <a:ext cx="47704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胰岛素依赖型糖尿病</a:t>
            </a:r>
          </a:p>
        </p:txBody>
      </p:sp>
      <p:sp>
        <p:nvSpPr>
          <p:cNvPr id="104456" name="Rectangle 8"/>
          <p:cNvSpPr/>
          <p:nvPr/>
        </p:nvSpPr>
        <p:spPr>
          <a:xfrm>
            <a:off x="5486376" y="3276604"/>
            <a:ext cx="32416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相应肢体瘫痪</a:t>
            </a:r>
          </a:p>
        </p:txBody>
      </p:sp>
      <p:sp>
        <p:nvSpPr>
          <p:cNvPr id="104457" name="Rectangle 9"/>
          <p:cNvSpPr/>
          <p:nvPr/>
        </p:nvSpPr>
        <p:spPr>
          <a:xfrm>
            <a:off x="6400752" y="4114782"/>
            <a:ext cx="2222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听觉障碍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55" grpId="0"/>
      <p:bldP spid="104456" grpId="0"/>
      <p:bldP spid="1044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/>
          <p:nvPr/>
        </p:nvSpPr>
        <p:spPr>
          <a:xfrm>
            <a:off x="762100" y="457200"/>
            <a:ext cx="7924700" cy="1190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讨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论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5: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生命活动离不开细胞，你还能举出其他实例来说明吗？</a:t>
            </a:r>
          </a:p>
        </p:txBody>
      </p:sp>
      <p:sp>
        <p:nvSpPr>
          <p:cNvPr id="105477" name="Text Box 5"/>
          <p:cNvSpPr txBox="1"/>
          <p:nvPr/>
        </p:nvSpPr>
        <p:spPr>
          <a:xfrm>
            <a:off x="1447882" y="1828842"/>
            <a:ext cx="7086414" cy="258532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生物体的运动离不开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肌细胞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兴奋的传导离不开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神经细胞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腺体的分泌离不开相关的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腺细胞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96" y="5181554"/>
            <a:ext cx="7623175" cy="64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结论：生物的生命活动离不开细胞。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/>
          <p:nvPr/>
        </p:nvSpPr>
        <p:spPr>
          <a:xfrm>
            <a:off x="1295486" y="304882"/>
            <a:ext cx="6259512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一</a:t>
            </a:r>
            <a:r>
              <a:rPr lang="en-US" altLang="zh-CN" sz="44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.</a:t>
            </a:r>
            <a:r>
              <a:rPr lang="zh-CN" altLang="en-US" sz="44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生命活动离不开细胞</a:t>
            </a:r>
          </a:p>
        </p:txBody>
      </p:sp>
      <p:sp>
        <p:nvSpPr>
          <p:cNvPr id="35842" name="Text Box 5"/>
          <p:cNvSpPr txBox="1"/>
          <p:nvPr/>
        </p:nvSpPr>
        <p:spPr>
          <a:xfrm>
            <a:off x="228714" y="1371654"/>
            <a:ext cx="853440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             无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论是</a:t>
            </a:r>
            <a:r>
              <a:rPr lang="zh-CN" altLang="en-US" sz="36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没有细胞结构的病</a:t>
            </a:r>
            <a:r>
              <a:rPr lang="zh-CN" altLang="en-US" sz="3600" b="1" dirty="0" smtClean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毒</a:t>
            </a:r>
            <a:r>
              <a:rPr lang="zh-CN" altLang="en-US" sz="3600" b="1" dirty="0"/>
              <a:t>，</a:t>
            </a:r>
            <a:r>
              <a:rPr lang="zh-CN" altLang="en-US" sz="36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还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zh-CN" altLang="en-US" sz="36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单细胞生物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或</a:t>
            </a:r>
            <a:r>
              <a:rPr lang="zh-CN" altLang="en-US" sz="3600" b="1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多细胞生物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它们的生命活动都离不开</a:t>
            </a:r>
            <a:r>
              <a:rPr lang="zh-CN" altLang="en-US" sz="3600" b="1" i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细胞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是生物体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结构和功能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基本单位。细胞只有保持完整性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才能完成各项生命活动。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36" y="3124208"/>
            <a:ext cx="14319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细胞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5765" y="183515"/>
            <a:ext cx="5769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一、生命活动离不开细胞</a:t>
            </a:r>
          </a:p>
        </p:txBody>
      </p:sp>
      <p:graphicFrame>
        <p:nvGraphicFramePr>
          <p:cNvPr id="5" name="表格 4"/>
          <p:cNvGraphicFramePr/>
          <p:nvPr/>
        </p:nvGraphicFramePr>
        <p:xfrm>
          <a:off x="258445" y="882650"/>
          <a:ext cx="8627745" cy="385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80"/>
                <a:gridCol w="2128520"/>
                <a:gridCol w="4817745"/>
              </a:tblGrid>
              <a:tr h="3663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生物类型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举例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生命活动与细胞的关系            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zh-CN" altLang="en-US" sz="2800" u="sng">
                          <a:solidFill>
                            <a:schemeClr val="tx1"/>
                          </a:solidFill>
                        </a:rPr>
                        <a:t>                  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病毒</a:t>
                      </a: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非细胞生物</a:t>
                      </a:r>
                    </a:p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寄生在</a:t>
                      </a:r>
                      <a:r>
                        <a:rPr lang="zh-CN" altLang="en-US" sz="2800" b="1" u="sng">
                          <a:solidFill>
                            <a:srgbClr val="FF0000"/>
                          </a:solidFill>
                          <a:sym typeface="+mn-ea"/>
                        </a:rPr>
                        <a:t>          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才能生活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</a:rPr>
                        <a:t>草履虫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</a:rPr>
                        <a:t>单细胞生物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</a:rPr>
                        <a:t>依靠</a:t>
                      </a:r>
                      <a:r>
                        <a:rPr lang="zh-CN" altLang="en-US" sz="2800" b="1" u="sng">
                          <a:solidFill>
                            <a:srgbClr val="FF0000"/>
                          </a:solidFill>
                          <a:sym typeface="+mn-ea"/>
                        </a:rPr>
                        <a:t>            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完成各种生命活动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4465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</a:rPr>
                        <a:t>人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</a:rPr>
                        <a:t>多细胞生物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依靠</a:t>
                      </a:r>
                      <a:r>
                        <a:rPr lang="zh-CN" altLang="en-US" sz="2800" b="1" u="sng">
                          <a:solidFill>
                            <a:srgbClr val="FF0000"/>
                          </a:solidFill>
                          <a:sym typeface="+mn-ea"/>
                        </a:rPr>
                        <a:t>                     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密切配合共同完成各种复杂的生命活动</a:t>
                      </a:r>
                    </a:p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58445" y="4737100"/>
            <a:ext cx="85623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以</a:t>
            </a:r>
            <a:r>
              <a:rPr lang="zh-CN" altLang="en-US" sz="2800" b="1" u="sng">
                <a:solidFill>
                  <a:srgbClr val="FF0000"/>
                </a:solidFill>
              </a:rPr>
              <a:t>           </a:t>
            </a:r>
            <a:r>
              <a:rPr lang="zh-CN" altLang="en-US" sz="2800" b="1"/>
              <a:t>为基础的生物与环境之间物质和能量的交换</a:t>
            </a:r>
          </a:p>
          <a:p>
            <a:r>
              <a:rPr lang="zh-CN" altLang="en-US" sz="2800" b="1"/>
              <a:t>以</a:t>
            </a:r>
            <a:r>
              <a:rPr lang="zh-CN" altLang="en-US" sz="2800" b="1" u="sng">
                <a:solidFill>
                  <a:srgbClr val="FF0000"/>
                </a:solidFill>
              </a:rPr>
              <a:t>                     </a:t>
            </a:r>
            <a:r>
              <a:rPr lang="zh-CN" altLang="en-US" sz="2800" b="1"/>
              <a:t>为基础的生长发育</a:t>
            </a:r>
          </a:p>
          <a:p>
            <a:r>
              <a:rPr lang="zh-CN" altLang="en-US" sz="2800" b="1"/>
              <a:t>以</a:t>
            </a:r>
            <a:r>
              <a:rPr lang="zh-CN" altLang="en-US" sz="2800" b="1" u="sng">
                <a:solidFill>
                  <a:srgbClr val="FF0000"/>
                </a:solidFill>
              </a:rPr>
              <a:t>                                            </a:t>
            </a:r>
            <a:r>
              <a:rPr lang="zh-CN" altLang="en-US" sz="2800" b="1"/>
              <a:t>为基础的遗传与变异</a:t>
            </a:r>
          </a:p>
          <a:p>
            <a:r>
              <a:rPr lang="zh-CN" altLang="en-US" sz="2800" b="1"/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   </a:t>
            </a:r>
            <a:r>
              <a:rPr lang="zh-CN" altLang="en-US" sz="2800" b="1" u="sng">
                <a:solidFill>
                  <a:srgbClr val="FF0000"/>
                </a:solidFill>
              </a:rPr>
              <a:t>            </a:t>
            </a:r>
            <a:r>
              <a:rPr lang="zh-CN" altLang="en-US" sz="2800" b="1"/>
              <a:t>是生物体结构和功能的基本单位。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30495" y="1451610"/>
            <a:ext cx="1529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活细胞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52340" y="2375535"/>
            <a:ext cx="1568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单个细胞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52340" y="3321685"/>
            <a:ext cx="2637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各种分化的细胞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6900" y="4737100"/>
            <a:ext cx="1953895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baseline="-25000">
                <a:solidFill>
                  <a:srgbClr val="FF0000"/>
                </a:solidFill>
              </a:rPr>
              <a:t>细胞代谢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6900" y="5147945"/>
            <a:ext cx="2042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细胞增殖分化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1050" y="5608320"/>
            <a:ext cx="422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细胞内基因的传递和变化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1515" y="6029960"/>
            <a:ext cx="113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细胞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533506" y="609674"/>
            <a:ext cx="7732611" cy="408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（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2008 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广东）禽流感病毒和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HIV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的生存和复制</a:t>
            </a:r>
            <a:r>
              <a:rPr lang="zh-CN" altLang="en-US" sz="3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繁殖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的场所必须是（          ）</a:t>
            </a:r>
            <a:b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无机环境</a:t>
            </a:r>
            <a:b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富含有机质的环境</a:t>
            </a:r>
          </a:p>
          <a:p>
            <a:pPr>
              <a:lnSpc>
                <a:spcPct val="120000"/>
              </a:lnSpc>
            </a:pPr>
            <a:r>
              <a:rPr lang="zh-CN" altLang="en-US" sz="3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C. 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生物体的细胞间质内</a:t>
            </a:r>
            <a:b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生物体的活细胞内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238930" y="1447852"/>
            <a:ext cx="1066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744538" y="1003300"/>
            <a:ext cx="7924800" cy="47450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（2007 四川）下列有关叙述错误的是（         ）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A. 一切生物的生命活动都是在细胞内或在细胞参与下完成的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B. SARS病毒没有细胞结构也能独立完成生命活动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C. 除病毒外，一切生物体都是由细胞构成的，细胞是构成有机体的基本单位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D. 单细胞生物依靠一个细胞就能完成各种生命活动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7526338" y="1039813"/>
            <a:ext cx="609600" cy="463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2100" y="609674"/>
            <a:ext cx="8534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SARS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病毒主要侵害了人体哪些部位的细胞？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316" y="838268"/>
            <a:ext cx="3556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0"/>
          <p:cNvGrpSpPr/>
          <p:nvPr/>
        </p:nvGrpSpPr>
        <p:grpSpPr bwMode="auto">
          <a:xfrm>
            <a:off x="4572000" y="1371654"/>
            <a:ext cx="3657504" cy="3877495"/>
            <a:chOff x="5867400" y="2971801"/>
            <a:chExt cx="2895600" cy="3339043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2971801"/>
              <a:ext cx="2895600" cy="24934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圆角矩形 18"/>
            <p:cNvSpPr/>
            <p:nvPr/>
          </p:nvSpPr>
          <p:spPr>
            <a:xfrm>
              <a:off x="6289675" y="5596469"/>
              <a:ext cx="1971675" cy="714375"/>
            </a:xfrm>
            <a:prstGeom prst="round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dirty="0">
                  <a:latin typeface="黑体" panose="02010609060101010101" pitchFamily="49" charset="-122"/>
                  <a:ea typeface="黑体" panose="02010609060101010101" pitchFamily="49" charset="-122"/>
                </a:rPr>
                <a:t>SARS</a:t>
              </a:r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患者肺部</a:t>
              </a:r>
              <a:r>
                <a:rPr kumimoji="1" lang="en-US" altLang="zh-CN" dirty="0">
                  <a:latin typeface="黑体" panose="02010609060101010101" pitchFamily="49" charset="-122"/>
                  <a:ea typeface="黑体" panose="02010609060101010101" pitchFamily="49" charset="-122"/>
                </a:rPr>
                <a:t>X</a:t>
              </a:r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光</a:t>
              </a:r>
              <a:r>
                <a:rPr kumimoji="1" lang="en-US" altLang="zh-CN" dirty="0">
                  <a:latin typeface="黑体" panose="02010609060101010101" pitchFamily="49" charset="-122"/>
                  <a:ea typeface="黑体" panose="02010609060101010101" pitchFamily="49" charset="-122"/>
                </a:rPr>
                <a:t/>
              </a:r>
              <a:br>
                <a:rPr kumimoji="1" lang="en-US" altLang="zh-CN" dirty="0">
                  <a:latin typeface="黑体" panose="02010609060101010101" pitchFamily="49" charset="-122"/>
                  <a:ea typeface="黑体" panose="02010609060101010101" pitchFamily="49" charset="-122"/>
                </a:rPr>
              </a:br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片示弥漫性阴影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9704" y="5333950"/>
            <a:ext cx="7239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SARS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病毒主要侵害了人体的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上呼吸道细胞、肺部细胞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，由于肺部细胞受损，导致患者呼吸困难，患者因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呼吸功能衰竭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而死亡， 此外，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SARS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病毒还侵害人体其他部位的细胞 。</a:t>
            </a:r>
            <a:endParaRPr lang="zh-CN" altLang="en-US" sz="1600" dirty="0"/>
          </a:p>
        </p:txBody>
      </p:sp>
      <p:pic>
        <p:nvPicPr>
          <p:cNvPr id="17" name="Picture 6" descr="非典印象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308" y="1447852"/>
            <a:ext cx="3581306" cy="28193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990694" y="4495772"/>
            <a:ext cx="198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非典印象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24"/>
          <p:cNvSpPr>
            <a:spLocks noChangeArrowheads="1"/>
          </p:cNvSpPr>
          <p:nvPr/>
        </p:nvSpPr>
        <p:spPr bwMode="auto">
          <a:xfrm>
            <a:off x="1371600" y="1066800"/>
            <a:ext cx="32624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病毒具</a:t>
            </a:r>
            <a:r>
              <a:rPr lang="zh-CN" altLang="en-US" sz="24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有怎样的结构？</a:t>
            </a:r>
            <a:endParaRPr lang="zh-CN" altLang="en-US" sz="24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90513" y="1528763"/>
            <a:ext cx="4191000" cy="1587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90513" y="1073150"/>
            <a:ext cx="1157369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问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0" y="1066800"/>
            <a:ext cx="3556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26"/>
          <p:cNvSpPr txBox="1">
            <a:spLocks noChangeArrowheads="1"/>
          </p:cNvSpPr>
          <p:nvPr/>
        </p:nvSpPr>
        <p:spPr bwMode="auto">
          <a:xfrm>
            <a:off x="304912" y="1752644"/>
            <a:ext cx="7695998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病毒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没有细胞结构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，仅由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蛋白质外壳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和内部的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遗传物质核酸（</a:t>
            </a: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DNA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RNA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组成。</a:t>
            </a:r>
            <a:endParaRPr lang="zh-CN" altLang="en-US" sz="3600" dirty="0"/>
          </a:p>
        </p:txBody>
      </p:sp>
      <p:pic>
        <p:nvPicPr>
          <p:cNvPr id="25" name="Picture 7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78" y="3276604"/>
            <a:ext cx="34290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组合 29"/>
          <p:cNvGrpSpPr/>
          <p:nvPr/>
        </p:nvGrpSpPr>
        <p:grpSpPr>
          <a:xfrm>
            <a:off x="990694" y="4267178"/>
            <a:ext cx="6262687" cy="1373187"/>
            <a:chOff x="990695" y="2506712"/>
            <a:chExt cx="6262687" cy="1373187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3367182" y="2506712"/>
              <a:ext cx="1250950" cy="13731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蛋白质</a:t>
              </a:r>
            </a:p>
            <a:p>
              <a:endPara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zh-CN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核酸</a:t>
              </a: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4572000" y="2743218"/>
              <a:ext cx="2667000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V="1">
              <a:off x="4510182" y="3116312"/>
              <a:ext cx="2743200" cy="53340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990695" y="2748012"/>
              <a:ext cx="1905000" cy="1066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SARS病毒的结构</a:t>
              </a:r>
            </a:p>
          </p:txBody>
        </p:sp>
        <p:sp>
          <p:nvSpPr>
            <p:cNvPr id="23" name="AutoShape 3"/>
            <p:cNvSpPr/>
            <p:nvPr/>
          </p:nvSpPr>
          <p:spPr bwMode="auto">
            <a:xfrm>
              <a:off x="2862357" y="2676575"/>
              <a:ext cx="152400" cy="1143000"/>
            </a:xfrm>
            <a:prstGeom prst="leftBrace">
              <a:avLst>
                <a:gd name="adj1" fmla="val 62500"/>
                <a:gd name="adj2" fmla="val 50000"/>
              </a:avLst>
            </a:prstGeom>
            <a:noFill/>
            <a:ln w="38100">
              <a:solidFill>
                <a:srgbClr val="0066FF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4724396" y="60959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SARS</a:t>
            </a:r>
            <a:r>
              <a:rPr lang="zh-CN" altLang="en-US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病毒</a:t>
            </a:r>
            <a:br>
              <a:rPr lang="zh-CN" altLang="en-US" b="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传染性非典型肺炎</a:t>
            </a:r>
            <a:r>
              <a:rPr lang="en-US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04912" y="228684"/>
            <a:ext cx="35051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一、生命活动与细胞的关系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400" y="1066800"/>
            <a:ext cx="4800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问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病毒怎样生活和繁殖的？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52400" y="1524000"/>
            <a:ext cx="4724400" cy="635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066800"/>
            <a:ext cx="3556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98" y="1828842"/>
            <a:ext cx="7543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病毒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不能独立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生活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只能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寄生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活细胞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912" y="4038584"/>
            <a:ext cx="7086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思考：</a:t>
            </a:r>
            <a:r>
              <a:rPr lang="zh-CN" altLang="zh-CN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可以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用富含有机物的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培养基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</a:rPr>
              <a:t>培养病毒吗？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隶书" pitchFamily="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704" y="2514624"/>
            <a:ext cx="7924592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繁殖：靠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遗传物质，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宿主细胞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内的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其它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物质，制造新的病毒。</a:t>
            </a:r>
            <a:endParaRPr lang="zh-CN" altLang="en-US" sz="28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2600" y="4800600"/>
            <a:ext cx="555625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病</a:t>
            </a:r>
            <a:r>
              <a:rPr lang="zh-CN" altLang="en-US" sz="2800" b="1" dirty="0"/>
              <a:t>毒</a:t>
            </a:r>
            <a:r>
              <a:rPr lang="zh-CN" altLang="en-US" sz="2800" b="1" dirty="0">
                <a:solidFill>
                  <a:srgbClr val="FF0000"/>
                </a:solidFill>
              </a:rPr>
              <a:t>不能</a:t>
            </a:r>
            <a:r>
              <a:rPr lang="zh-CN" altLang="en-US" sz="2800" b="1" dirty="0"/>
              <a:t>在培养基上培养（离开活细胞无法进行生命活动）</a:t>
            </a:r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33375"/>
            <a:ext cx="14478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912" y="228684"/>
            <a:ext cx="35051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一、生命活动与细胞的关系</a:t>
            </a:r>
          </a:p>
        </p:txBody>
      </p:sp>
      <p:sp>
        <p:nvSpPr>
          <p:cNvPr id="12" name="矩形 11"/>
          <p:cNvSpPr/>
          <p:nvPr/>
        </p:nvSpPr>
        <p:spPr>
          <a:xfrm>
            <a:off x="228714" y="6172128"/>
            <a:ext cx="3393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分类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：植物病毒   动物病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毒</a:t>
            </a:r>
            <a:endParaRPr lang="zh-CN" altLang="en-US" sz="20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10020" y="609593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2400" b="1" i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噬菌体</a:t>
            </a:r>
            <a:endParaRPr lang="zh-CN" altLang="en-US" sz="24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2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308" y="990664"/>
            <a:ext cx="182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◇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结构特点：</a:t>
            </a:r>
            <a:endParaRPr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endParaRPr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◇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遗传物质：</a:t>
            </a:r>
            <a:endParaRPr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endParaRPr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◇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生活方式：</a:t>
            </a:r>
            <a:endParaRPr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endParaRPr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endParaRPr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◇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繁殖过程</a:t>
            </a:r>
            <a:r>
              <a:rPr lang="zh-CN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：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00338" y="231775"/>
            <a:ext cx="28956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☆病  毒☆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64" y="914466"/>
            <a:ext cx="67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没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有</a:t>
            </a:r>
            <a:r>
              <a:rPr lang="zh-CN" altLang="en-US" sz="2400" b="1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                  </a:t>
            </a:r>
            <a:r>
              <a:rPr lang="en-US" altLang="zh-CN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,  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仅有</a:t>
            </a:r>
            <a:r>
              <a:rPr lang="zh-CN" altLang="en-US" sz="2400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            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外</a:t>
            </a:r>
            <a:r>
              <a:rPr lang="zh-CN" alt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壳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和</a:t>
            </a:r>
            <a:r>
              <a:rPr lang="zh-CN" altLang="en-US" sz="2400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            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组</a:t>
            </a:r>
            <a:r>
              <a:rPr lang="zh-CN" alt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成</a:t>
            </a:r>
            <a:endParaRPr lang="en-US" altLang="zh-CN" sz="240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58" y="1752644"/>
            <a:ext cx="335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DNA</a:t>
            </a:r>
            <a:r>
              <a:rPr lang="zh-CN" alt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或</a:t>
            </a:r>
            <a:r>
              <a:rPr lang="en-US" altLang="zh-CN" sz="24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RNA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60" y="2362228"/>
            <a:ext cx="670542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寄生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在</a:t>
            </a:r>
            <a:r>
              <a:rPr lang="zh-CN" altLang="en-US" sz="2400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             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中。（</a:t>
            </a:r>
            <a:r>
              <a:rPr lang="zh-CN" altLang="en-US" sz="2400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            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在</a:t>
            </a:r>
            <a:r>
              <a:rPr lang="zh-CN" alt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培养基上培养）</a:t>
            </a:r>
            <a:endParaRPr lang="en-US" altLang="zh-CN" sz="240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60" y="3505198"/>
            <a:ext cx="647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在活细胞中，靠</a:t>
            </a:r>
            <a:r>
              <a:rPr lang="zh-CN" alt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自身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的</a:t>
            </a:r>
            <a:r>
              <a:rPr lang="zh-CN" alt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遗传物质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，利用</a:t>
            </a:r>
            <a:r>
              <a:rPr lang="zh-CN" alt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宿主细胞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内</a:t>
            </a:r>
            <a:r>
              <a:rPr lang="zh-CN" alt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其它</a:t>
            </a:r>
            <a:r>
              <a:rPr lang="zh-CN" alt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物质，合成新的子代病毒。</a:t>
            </a:r>
            <a:endParaRPr lang="en-US" altLang="zh-CN" sz="24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70" y="5029158"/>
            <a:ext cx="7086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像病毒那样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没有细胞结构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的生物，也只有依赖 </a:t>
            </a:r>
            <a:r>
              <a:rPr lang="zh-CN" alt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             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 才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能生存</a:t>
            </a:r>
            <a:r>
              <a:rPr lang="zh-CN" altLang="en-US" sz="3200" dirty="0">
                <a:solidFill>
                  <a:srgbClr val="C00000"/>
                </a:solidFill>
                <a:latin typeface="+mn-ea"/>
                <a:ea typeface="+mn-ea"/>
              </a:rPr>
              <a:t>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902" y="5105356"/>
            <a:ext cx="114297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  结论：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46" y="990664"/>
            <a:ext cx="15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细胞结</a:t>
            </a:r>
            <a:r>
              <a:rPr lang="zh-CN" alt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构     </a:t>
            </a:r>
            <a:endParaRPr lang="zh-CN" altLang="en-US" sz="2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2990" y="990664"/>
            <a:ext cx="137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蛋白质</a:t>
            </a:r>
            <a:endParaRPr lang="zh-CN" altLang="en-US" sz="2400" b="1" dirty="0"/>
          </a:p>
        </p:txBody>
      </p:sp>
      <p:sp>
        <p:nvSpPr>
          <p:cNvPr id="23" name="矩形 22"/>
          <p:cNvSpPr/>
          <p:nvPr/>
        </p:nvSpPr>
        <p:spPr>
          <a:xfrm>
            <a:off x="6934138" y="9906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核酸</a:t>
            </a:r>
            <a:endParaRPr lang="zh-CN" altLang="en-US" sz="2400" b="1" dirty="0"/>
          </a:p>
        </p:txBody>
      </p:sp>
      <p:sp>
        <p:nvSpPr>
          <p:cNvPr id="24" name="矩形 23"/>
          <p:cNvSpPr/>
          <p:nvPr/>
        </p:nvSpPr>
        <p:spPr>
          <a:xfrm>
            <a:off x="3276634" y="243842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活细胞</a:t>
            </a:r>
            <a:endParaRPr lang="zh-CN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5181584" y="243842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不能</a:t>
            </a:r>
            <a:endParaRPr lang="zh-CN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2438456" y="548634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活细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胞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SW00100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94" y="1676446"/>
            <a:ext cx="7620000" cy="487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6"/>
          <p:cNvSpPr txBox="1"/>
          <p:nvPr/>
        </p:nvSpPr>
        <p:spPr>
          <a:xfrm>
            <a:off x="1143090" y="762070"/>
            <a:ext cx="71755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实例</a:t>
            </a:r>
            <a:r>
              <a:rPr lang="en-US" altLang="zh-CN" sz="4400" b="1" dirty="0" smtClean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en-US" altLang="zh-CN" sz="44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.</a:t>
            </a:r>
            <a:r>
              <a:rPr lang="zh-CN" altLang="en-US" sz="4400" b="1" dirty="0">
                <a:solidFill>
                  <a:schemeClr val="hlink"/>
                </a:solidFill>
                <a:latin typeface="隶书" pitchFamily="1" charset="-122"/>
                <a:ea typeface="隶书" pitchFamily="1" charset="-122"/>
              </a:rPr>
              <a:t>草履虫的运动和分裂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912" y="228684"/>
            <a:ext cx="35051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一、生命活动与细胞的关系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/>
          <p:nvPr/>
        </p:nvSpPr>
        <p:spPr>
          <a:xfrm>
            <a:off x="381000" y="304800"/>
            <a:ext cx="8305800" cy="1260475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、除运动和分裂外，草履虫还能完成哪些生命活动？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609600" y="1676400"/>
            <a:ext cx="8229600" cy="879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还能完成摄食、呼吸、生长、应激性等生命活动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381000" y="2933700"/>
            <a:ext cx="8305800" cy="1260475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、如果没有完整的细胞结构，草履虫还能完成这些生命活动吗？</a:t>
            </a:r>
          </a:p>
        </p:txBody>
      </p:sp>
      <p:sp>
        <p:nvSpPr>
          <p:cNvPr id="19459" name="Text Box 5"/>
          <p:cNvSpPr txBox="1"/>
          <p:nvPr/>
        </p:nvSpPr>
        <p:spPr>
          <a:xfrm>
            <a:off x="609600" y="4343400"/>
            <a:ext cx="8264525" cy="1117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如果没有完整的细胞结构，草履虫不可能完成这些生命活动。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/>
          <p:nvPr/>
        </p:nvSpPr>
        <p:spPr>
          <a:xfrm>
            <a:off x="533400" y="3810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438" y="1371654"/>
            <a:ext cx="8818562" cy="175432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隶书" pitchFamily="1" charset="-122"/>
                <a:ea typeface="隶书" pitchFamily="1" charset="-122"/>
              </a:rPr>
              <a:t>    </a:t>
            </a:r>
            <a:r>
              <a:rPr lang="zh-CN" altLang="en-US" sz="3600" b="1" dirty="0" smtClean="0">
                <a:solidFill>
                  <a:schemeClr val="tx2"/>
                </a:solidFill>
                <a:latin typeface="+mn-ea"/>
                <a:ea typeface="+mn-ea"/>
              </a:rPr>
              <a:t>单</a:t>
            </a:r>
            <a:r>
              <a:rPr lang="zh-CN" altLang="en-US" sz="3600" b="1" dirty="0">
                <a:solidFill>
                  <a:schemeClr val="tx2"/>
                </a:solidFill>
                <a:latin typeface="+mn-ea"/>
                <a:ea typeface="+mn-ea"/>
              </a:rPr>
              <a:t>细胞生</a:t>
            </a:r>
            <a:r>
              <a:rPr lang="zh-CN" altLang="en-US" sz="3600" b="1" dirty="0" smtClean="0">
                <a:solidFill>
                  <a:schemeClr val="tx2"/>
                </a:solidFill>
                <a:latin typeface="+mn-ea"/>
                <a:ea typeface="+mn-ea"/>
              </a:rPr>
              <a:t>物</a:t>
            </a:r>
            <a:r>
              <a:rPr lang="zh-CN" altLang="en-US" sz="3600" b="1" dirty="0" smtClean="0">
                <a:latin typeface="+mn-ea"/>
                <a:ea typeface="+mn-ea"/>
              </a:rPr>
              <a:t>的生命活动离不开细胞。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600" b="1" dirty="0" smtClean="0">
                <a:latin typeface="+mn-ea"/>
                <a:ea typeface="+mn-ea"/>
              </a:rPr>
              <a:t>依</a:t>
            </a:r>
            <a:r>
              <a:rPr lang="zh-CN" altLang="en-US" sz="3600" b="1" dirty="0">
                <a:latin typeface="+mn-ea"/>
                <a:ea typeface="+mn-ea"/>
              </a:rPr>
              <a:t>靠</a:t>
            </a:r>
            <a:r>
              <a:rPr lang="zh-CN" altLang="en-US" sz="3600" b="1" u="sng" dirty="0">
                <a:latin typeface="+mn-ea"/>
                <a:ea typeface="+mn-ea"/>
              </a:rPr>
              <a:t>               </a:t>
            </a:r>
            <a:r>
              <a:rPr lang="zh-CN" altLang="en-US" sz="3600" b="1" dirty="0">
                <a:latin typeface="+mn-ea"/>
                <a:ea typeface="+mn-ea"/>
              </a:rPr>
              <a:t>就能完成各种生命活动。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86" y="2286030"/>
            <a:ext cx="2338388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单个细胞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912" y="228684"/>
            <a:ext cx="350510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一、生命活动与细胞的关系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15465" y="5038090"/>
            <a:ext cx="478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+mn-ea"/>
              </a:rPr>
              <a:t>自然界中还有哪些生物的结构与草履虫相似？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砖雕艺术">
  <a:themeElements>
    <a:clrScheme name="砖雕艺术 1">
      <a:dk1>
        <a:srgbClr val="080808"/>
      </a:dk1>
      <a:lt1>
        <a:srgbClr val="FFFFFF"/>
      </a:lt1>
      <a:dk2>
        <a:srgbClr val="0039AC"/>
      </a:dk2>
      <a:lt2>
        <a:srgbClr val="C0C0C0"/>
      </a:lt2>
      <a:accent1>
        <a:srgbClr val="FFFF99"/>
      </a:accent1>
      <a:accent2>
        <a:srgbClr val="FFCC66"/>
      </a:accent2>
      <a:accent3>
        <a:srgbClr val="FFFFFF"/>
      </a:accent3>
      <a:accent4>
        <a:srgbClr val="060606"/>
      </a:accent4>
      <a:accent5>
        <a:srgbClr val="FFFFCA"/>
      </a:accent5>
      <a:accent6>
        <a:srgbClr val="E7B95C"/>
      </a:accent6>
      <a:hlink>
        <a:srgbClr val="0066FF"/>
      </a:hlink>
      <a:folHlink>
        <a:srgbClr val="CC3300"/>
      </a:folHlink>
    </a:clrScheme>
    <a:fontScheme name="砖雕艺术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砖雕艺术 1">
        <a:dk1>
          <a:srgbClr val="080808"/>
        </a:dk1>
        <a:lt1>
          <a:srgbClr val="FFFFFF"/>
        </a:lt1>
        <a:dk2>
          <a:srgbClr val="0039AC"/>
        </a:dk2>
        <a:lt2>
          <a:srgbClr val="C0C0C0"/>
        </a:lt2>
        <a:accent1>
          <a:srgbClr val="FFFF99"/>
        </a:accent1>
        <a:accent2>
          <a:srgbClr val="FFCC66"/>
        </a:accent2>
        <a:accent3>
          <a:srgbClr val="FFFFFF"/>
        </a:accent3>
        <a:accent4>
          <a:srgbClr val="060606"/>
        </a:accent4>
        <a:accent5>
          <a:srgbClr val="FFFFCA"/>
        </a:accent5>
        <a:accent6>
          <a:srgbClr val="E7B95C"/>
        </a:accent6>
        <a:hlink>
          <a:srgbClr val="0066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2">
        <a:dk1>
          <a:srgbClr val="333399"/>
        </a:dk1>
        <a:lt1>
          <a:srgbClr val="ADD3AF"/>
        </a:lt1>
        <a:dk2>
          <a:srgbClr val="D65700"/>
        </a:dk2>
        <a:lt2>
          <a:srgbClr val="B2B2B2"/>
        </a:lt2>
        <a:accent1>
          <a:srgbClr val="B8E9EE"/>
        </a:accent1>
        <a:accent2>
          <a:srgbClr val="FFCC00"/>
        </a:accent2>
        <a:accent3>
          <a:srgbClr val="D3E6D4"/>
        </a:accent3>
        <a:accent4>
          <a:srgbClr val="2A2A82"/>
        </a:accent4>
        <a:accent5>
          <a:srgbClr val="D8F2F5"/>
        </a:accent5>
        <a:accent6>
          <a:srgbClr val="E7B900"/>
        </a:accent6>
        <a:hlink>
          <a:srgbClr val="00808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3">
        <a:dk1>
          <a:srgbClr val="003BB2"/>
        </a:dk1>
        <a:lt1>
          <a:srgbClr val="CCFFCC"/>
        </a:lt1>
        <a:dk2>
          <a:srgbClr val="003366"/>
        </a:dk2>
        <a:lt2>
          <a:srgbClr val="C0C0C0"/>
        </a:lt2>
        <a:accent1>
          <a:srgbClr val="FFFFFF"/>
        </a:accent1>
        <a:accent2>
          <a:srgbClr val="009900"/>
        </a:accent2>
        <a:accent3>
          <a:srgbClr val="E2FFE2"/>
        </a:accent3>
        <a:accent4>
          <a:srgbClr val="003197"/>
        </a:accent4>
        <a:accent5>
          <a:srgbClr val="FFFFFF"/>
        </a:accent5>
        <a:accent6>
          <a:srgbClr val="008A00"/>
        </a:accent6>
        <a:hlink>
          <a:srgbClr val="333399"/>
        </a:hlink>
        <a:folHlink>
          <a:srgbClr val="E4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4">
        <a:dk1>
          <a:srgbClr val="0000CC"/>
        </a:dk1>
        <a:lt1>
          <a:srgbClr val="CCECFF"/>
        </a:lt1>
        <a:dk2>
          <a:srgbClr val="006666"/>
        </a:dk2>
        <a:lt2>
          <a:srgbClr val="C0C0C0"/>
        </a:lt2>
        <a:accent1>
          <a:srgbClr val="FFFF99"/>
        </a:accent1>
        <a:accent2>
          <a:srgbClr val="FFCCFF"/>
        </a:accent2>
        <a:accent3>
          <a:srgbClr val="E2F4FF"/>
        </a:accent3>
        <a:accent4>
          <a:srgbClr val="0000AE"/>
        </a:accent4>
        <a:accent5>
          <a:srgbClr val="FFFFCA"/>
        </a:accent5>
        <a:accent6>
          <a:srgbClr val="E7B9E7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5">
        <a:dk1>
          <a:srgbClr val="000000"/>
        </a:dk1>
        <a:lt1>
          <a:srgbClr val="FFFFCC"/>
        </a:lt1>
        <a:dk2>
          <a:srgbClr val="5A5A86"/>
        </a:dk2>
        <a:lt2>
          <a:srgbClr val="C0C0C0"/>
        </a:lt2>
        <a:accent1>
          <a:srgbClr val="D5E9F7"/>
        </a:accent1>
        <a:accent2>
          <a:srgbClr val="FFCC00"/>
        </a:accent2>
        <a:accent3>
          <a:srgbClr val="FFFFE2"/>
        </a:accent3>
        <a:accent4>
          <a:srgbClr val="000000"/>
        </a:accent4>
        <a:accent5>
          <a:srgbClr val="E7F2FA"/>
        </a:accent5>
        <a:accent6>
          <a:srgbClr val="E7B900"/>
        </a:accent6>
        <a:hlink>
          <a:srgbClr val="CC3300"/>
        </a:hlink>
        <a:folHlink>
          <a:srgbClr val="007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6">
        <a:dk1>
          <a:srgbClr val="006666"/>
        </a:dk1>
        <a:lt1>
          <a:srgbClr val="FFECD9"/>
        </a:lt1>
        <a:dk2>
          <a:srgbClr val="000099"/>
        </a:dk2>
        <a:lt2>
          <a:srgbClr val="B2B2B2"/>
        </a:lt2>
        <a:accent1>
          <a:srgbClr val="EAEAEA"/>
        </a:accent1>
        <a:accent2>
          <a:srgbClr val="FF6600"/>
        </a:accent2>
        <a:accent3>
          <a:srgbClr val="FFF4E9"/>
        </a:accent3>
        <a:accent4>
          <a:srgbClr val="005656"/>
        </a:accent4>
        <a:accent5>
          <a:srgbClr val="F3F3F3"/>
        </a:accent5>
        <a:accent6>
          <a:srgbClr val="E75C00"/>
        </a:accent6>
        <a:hlink>
          <a:srgbClr val="00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7">
        <a:dk1>
          <a:srgbClr val="585884"/>
        </a:dk1>
        <a:lt1>
          <a:srgbClr val="DDDDDD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99CC00"/>
        </a:accent2>
        <a:accent3>
          <a:srgbClr val="EBEBEB"/>
        </a:accent3>
        <a:accent4>
          <a:srgbClr val="4A4A70"/>
        </a:accent4>
        <a:accent5>
          <a:srgbClr val="FFFFE2"/>
        </a:accent5>
        <a:accent6>
          <a:srgbClr val="8AB900"/>
        </a:accent6>
        <a:hlink>
          <a:srgbClr val="FF3300"/>
        </a:hlink>
        <a:folHlink>
          <a:srgbClr val="6E3B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8">
        <a:dk1>
          <a:srgbClr val="333399"/>
        </a:dk1>
        <a:lt1>
          <a:srgbClr val="FFD9D9"/>
        </a:lt1>
        <a:dk2>
          <a:srgbClr val="00716E"/>
        </a:dk2>
        <a:lt2>
          <a:srgbClr val="C0C0C0"/>
        </a:lt2>
        <a:accent1>
          <a:srgbClr val="AED2BA"/>
        </a:accent1>
        <a:accent2>
          <a:srgbClr val="FF9933"/>
        </a:accent2>
        <a:accent3>
          <a:srgbClr val="FFE9E9"/>
        </a:accent3>
        <a:accent4>
          <a:srgbClr val="2A2A82"/>
        </a:accent4>
        <a:accent5>
          <a:srgbClr val="D3E5D9"/>
        </a:accent5>
        <a:accent6>
          <a:srgbClr val="E78A2D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CDESIGNJ</Template>
  <TotalTime>1</TotalTime>
  <Words>893</Words>
  <Application>Microsoft Office PowerPoint</Application>
  <PresentationFormat>全屏显示(4:3)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砖雕艺术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130</cp:revision>
  <dcterms:created xsi:type="dcterms:W3CDTF">2015-08-17T07:03:00Z</dcterms:created>
  <dcterms:modified xsi:type="dcterms:W3CDTF">2020-10-03T07:29:20Z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2052-10.1.0.7520</vt:lpwstr>
  </property>
</Properties>
</file>