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6DD9-5D72-4E9A-9F1A-FB5F04B80661}" type="datetimeFigureOut">
              <a:rPr lang="zh-CN" altLang="en-US" smtClean="0"/>
              <a:t>2016-3-20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4D5-D74D-4C96-BD0D-13C4490A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16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6DD9-5D72-4E9A-9F1A-FB5F04B80661}" type="datetimeFigureOut">
              <a:rPr lang="zh-CN" altLang="en-US" smtClean="0"/>
              <a:t>2016-3-20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4D5-D74D-4C96-BD0D-13C4490A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197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215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286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618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630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348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705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374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16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552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7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6DD9-5D72-4E9A-9F1A-FB5F04B80661}" type="datetimeFigureOut">
              <a:rPr lang="zh-CN" altLang="en-US" smtClean="0"/>
              <a:t>2016-3-20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4D5-D74D-4C96-BD0D-13C4490A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5412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78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045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784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127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729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52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143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906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05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16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801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993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913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523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072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352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20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646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109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879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3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428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965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398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423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121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443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354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153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849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507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6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773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95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381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829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3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04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554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108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949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07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1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756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074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901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150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7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521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488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256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637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575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371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65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407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5508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553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004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429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2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445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890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4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459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948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808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465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7794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211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7579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196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3197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93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5122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00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0327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26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210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51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530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4681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0957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1754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29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738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916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4952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7555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8535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435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4245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9229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83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7406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6DD9-5D72-4E9A-9F1A-FB5F04B80661}" type="datetimeFigureOut">
              <a:rPr lang="zh-CN" altLang="en-US" smtClean="0"/>
              <a:t>2016-3-20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4D5-D74D-4C96-BD0D-13C4490A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204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1185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2558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9179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4288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625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3683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1445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3706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3338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402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62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42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4210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1137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260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049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8243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8548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699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763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8637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35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767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2585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90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7894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0770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5363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0905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8534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3935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753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38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6204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2668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4677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8270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1416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6400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934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072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729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8469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2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0411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5999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6549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8722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2513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5218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7868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1046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7664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3311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77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3974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108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5413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619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171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5639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738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1695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8681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086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815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496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1487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7273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9574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7341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2036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2562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011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3034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85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4911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8807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6251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1007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1646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8956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08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56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1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6DD9-5D72-4E9A-9F1A-FB5F04B80661}" type="datetimeFigureOut">
              <a:rPr lang="zh-CN" altLang="en-US" smtClean="0"/>
              <a:t>2016-3-20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4D5-D74D-4C96-BD0D-13C4490A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904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9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00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4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81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44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14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77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3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7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2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6DD9-5D72-4E9A-9F1A-FB5F04B80661}" type="datetimeFigureOut">
              <a:rPr lang="zh-CN" altLang="en-US" smtClean="0"/>
              <a:t>2016-3-20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4D5-D74D-4C96-BD0D-13C4490A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6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9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91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79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98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11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15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87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10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35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2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6DD9-5D72-4E9A-9F1A-FB5F04B80661}" type="datetimeFigureOut">
              <a:rPr lang="zh-CN" altLang="en-US" smtClean="0"/>
              <a:t>2016-3-20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4D5-D74D-4C96-BD0D-13C4490A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495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32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63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24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333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24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904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20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28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1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6DD9-5D72-4E9A-9F1A-FB5F04B80661}" type="datetimeFigureOut">
              <a:rPr lang="zh-CN" altLang="en-US" smtClean="0"/>
              <a:t>2016-3-20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4D5-D74D-4C96-BD0D-13C4490A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133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76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906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15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7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39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86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853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009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50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1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6DD9-5D72-4E9A-9F1A-FB5F04B80661}" type="datetimeFigureOut">
              <a:rPr lang="zh-CN" altLang="en-US" smtClean="0"/>
              <a:t>2016-3-20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4D5-D74D-4C96-BD0D-13C4490A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6149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77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557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1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730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167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275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516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687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214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3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6DD9-5D72-4E9A-9F1A-FB5F04B80661}" type="datetimeFigureOut">
              <a:rPr lang="zh-CN" altLang="en-US" smtClean="0"/>
              <a:t>2016-3-20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4D5-D74D-4C96-BD0D-13C4490A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7530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633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856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97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017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161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4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44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039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496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13E-B431-4108-B4F2-2C8972B678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0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6DD9-5D72-4E9A-9F1A-FB5F04B80661}" type="datetimeFigureOut">
              <a:rPr lang="zh-CN" altLang="en-US" smtClean="0"/>
              <a:t>2016-3-20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4D5-D74D-4C96-BD0D-13C4490A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7247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F264-4E7C-4E33-B0F4-175BBF9597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850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00F-6F50-4E03-A9FA-DF6E7EDE58C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568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5190-5114-4046-8236-E50E25B028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36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6A5-AA30-44E3-8A62-9D6983A7ED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607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E098-D1D9-44D3-BEE7-BCDF438A6E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444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4CD-6E52-435A-ADE0-361F13BF4F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754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56AC-A1A0-4E19-BBF0-77E14419D0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958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AB-F1C0-4636-952E-0E00DA4153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927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0BA-7596-44F5-8E33-55646DE7DA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847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8968-5DBB-4FAD-B806-D958BDB053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7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6DD9-5D72-4E9A-9F1A-FB5F04B80661}" type="datetimeFigureOut">
              <a:rPr lang="zh-CN" altLang="en-US" smtClean="0"/>
              <a:t>2016-3-20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084D5-D74D-4C96-BD0D-13C4490A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19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0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6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4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7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9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6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6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2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6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2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2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6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7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9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7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609D-2D14-40DD-94D6-A8BB2079CD6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H:\&#35835;&#20070;&#20154;&#26159;&#24184;&#31119;&#20154;01\&#21098;&#20999;&#20064;&#20027;&#24109;&#23492;&#35821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8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B1%DF%BF%F2%CB%D8%B2%C4&amp;in=17996&amp;cl=2&amp;cm=1&amp;sc=0&amp;lm=-1&amp;pn=110&amp;rn=1&amp;di=1468069460&amp;ln=200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1.jpeg"/><Relationship Id="rId5" Type="http://schemas.openxmlformats.org/officeDocument/2006/relationships/hyperlink" Target="http://www.gmw.cn/03zhuanti/sheqing/55zn/jiabin/xiemian.htm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 flipV="1">
            <a:off x="0" y="35052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-33338" y="-25400"/>
            <a:ext cx="9177338" cy="6883400"/>
            <a:chOff x="0" y="0"/>
            <a:chExt cx="5782" cy="4337"/>
          </a:xfrm>
        </p:grpSpPr>
        <p:sp>
          <p:nvSpPr>
            <p:cNvPr id="2057" name="Rectangle 4"/>
            <p:cNvSpPr>
              <a:spLocks noChangeArrowheads="1"/>
            </p:cNvSpPr>
            <p:nvPr/>
          </p:nvSpPr>
          <p:spPr bwMode="auto">
            <a:xfrm>
              <a:off x="22" y="4082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9" name="Text Box 8"/>
            <p:cNvSpPr txBox="1">
              <a:spLocks noChangeArrowheads="1"/>
            </p:cNvSpPr>
            <p:nvPr/>
          </p:nvSpPr>
          <p:spPr bwMode="auto">
            <a:xfrm>
              <a:off x="454" y="1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052" name="Picture 9" descr="享受读书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静夜读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毛泽东夜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64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享受读书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49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剪切习主席寄语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57329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305800" cy="914400"/>
          </a:xfrm>
        </p:spPr>
        <p:txBody>
          <a:bodyPr/>
          <a:lstStyle/>
          <a:p>
            <a:pPr eaLnBrk="1" hangingPunct="1"/>
            <a:r>
              <a:rPr lang="zh-CN" altLang="en-US" sz="3200" b="1" smtClean="0">
                <a:solidFill>
                  <a:srgbClr val="000066"/>
                </a:solidFill>
                <a:latin typeface="华文行楷" pitchFamily="2" charset="-122"/>
                <a:ea typeface="华文行楷" pitchFamily="2" charset="-122"/>
              </a:rPr>
              <a:t>精读、美读课文第</a:t>
            </a:r>
            <a:r>
              <a:rPr lang="en-US" altLang="zh-CN" sz="3200" b="1" smtClean="0">
                <a:solidFill>
                  <a:srgbClr val="000066"/>
                </a:solidFill>
                <a:latin typeface="华文行楷" pitchFamily="2" charset="-122"/>
                <a:ea typeface="华文行楷" pitchFamily="2" charset="-122"/>
              </a:rPr>
              <a:t>3</a:t>
            </a:r>
            <a:r>
              <a:rPr lang="zh-CN" altLang="en-US" sz="3200" b="1" smtClean="0">
                <a:solidFill>
                  <a:srgbClr val="000066"/>
                </a:solidFill>
                <a:latin typeface="华文行楷" pitchFamily="2" charset="-122"/>
                <a:ea typeface="华文行楷" pitchFamily="2" charset="-122"/>
              </a:rPr>
              <a:t>自然段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066800" y="3581400"/>
            <a:ext cx="5622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mtClean="0">
                <a:solidFill>
                  <a:srgbClr val="6666FF"/>
                </a:solidFill>
                <a:latin typeface="华文行楷" pitchFamily="2" charset="-122"/>
                <a:ea typeface="华文行楷" pitchFamily="2" charset="-122"/>
              </a:rPr>
              <a:t>2.</a:t>
            </a:r>
            <a:r>
              <a:rPr lang="zh-CN" altLang="en-US" sz="4000" b="1" smtClean="0">
                <a:solidFill>
                  <a:srgbClr val="6666FF"/>
                </a:solidFill>
                <a:latin typeface="华文行楷" pitchFamily="2" charset="-122"/>
                <a:ea typeface="华文行楷" pitchFamily="2" charset="-122"/>
              </a:rPr>
              <a:t>该段运用了什么论证方法和修辞手法？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553200" cy="990600"/>
          </a:xfrm>
          <a:noFill/>
        </p:spPr>
        <p:txBody>
          <a:bodyPr/>
          <a:lstStyle/>
          <a:p>
            <a:pPr marL="381000" indent="-381000" algn="l" eaLnBrk="1" hangingPunct="1">
              <a:lnSpc>
                <a:spcPct val="120000"/>
              </a:lnSpc>
            </a:pPr>
            <a:r>
              <a:rPr lang="zh-CN" altLang="en-US" sz="2000" smtClean="0">
                <a:solidFill>
                  <a:srgbClr val="FF66CC"/>
                </a:solidFill>
                <a:latin typeface="经典行书简" pitchFamily="49" charset="-122"/>
                <a:ea typeface="经典行书简" pitchFamily="49" charset="-122"/>
              </a:rPr>
              <a:t> </a:t>
            </a: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990600" y="1524000"/>
            <a:ext cx="73152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6666FF"/>
                </a:solidFill>
                <a:latin typeface="华文行楷" pitchFamily="2" charset="-122"/>
                <a:ea typeface="华文行楷" pitchFamily="2" charset="-122"/>
              </a:rPr>
              <a:t>1.</a:t>
            </a:r>
            <a:r>
              <a:rPr lang="zh-CN" altLang="en-US" sz="3600" b="1" smtClean="0">
                <a:solidFill>
                  <a:srgbClr val="6666FF"/>
                </a:solidFill>
                <a:latin typeface="华文行楷" pitchFamily="2" charset="-122"/>
                <a:ea typeface="华文行楷" pitchFamily="2" charset="-122"/>
              </a:rPr>
              <a:t>首句中的“不仅</a:t>
            </a:r>
            <a:r>
              <a:rPr lang="en-US" altLang="zh-CN" sz="3600" b="1" smtClean="0">
                <a:solidFill>
                  <a:srgbClr val="6666FF"/>
                </a:solidFill>
                <a:latin typeface="华文行楷" pitchFamily="2" charset="-122"/>
                <a:ea typeface="华文行楷" pitchFamily="2" charset="-122"/>
              </a:rPr>
              <a:t>--</a:t>
            </a:r>
            <a:r>
              <a:rPr lang="zh-CN" altLang="en-US" sz="3600" b="1" smtClean="0">
                <a:solidFill>
                  <a:srgbClr val="6666FF"/>
                </a:solidFill>
                <a:latin typeface="华文行楷" pitchFamily="2" charset="-122"/>
                <a:ea typeface="华文行楷" pitchFamily="2" charset="-122"/>
              </a:rPr>
              <a:t>而且</a:t>
            </a:r>
            <a:r>
              <a:rPr lang="en-US" altLang="zh-CN" sz="3600" b="1" smtClean="0">
                <a:solidFill>
                  <a:srgbClr val="6666FF"/>
                </a:solidFill>
                <a:latin typeface="华文行楷" pitchFamily="2" charset="-122"/>
                <a:ea typeface="华文行楷" pitchFamily="2" charset="-122"/>
              </a:rPr>
              <a:t>--”</a:t>
            </a:r>
            <a:r>
              <a:rPr lang="zh-CN" altLang="en-US" sz="3600" b="1" smtClean="0">
                <a:solidFill>
                  <a:srgbClr val="6666FF"/>
                </a:solidFill>
                <a:latin typeface="华文行楷" pitchFamily="2" charset="-122"/>
                <a:ea typeface="华文行楷" pitchFamily="2" charset="-122"/>
              </a:rPr>
              <a:t>是什么关联词？这句话在文中的作用？</a:t>
            </a:r>
          </a:p>
        </p:txBody>
      </p:sp>
      <p:grpSp>
        <p:nvGrpSpPr>
          <p:cNvPr id="11270" name="Group 10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11271" name="Rectangle 11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72" name="Rectangle 12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73" name="Text Box 15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4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334000"/>
            <a:ext cx="914400" cy="5334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" name="Text Box 10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6477000" cy="6030913"/>
          </a:xfrm>
        </p:spPr>
        <p:txBody>
          <a:bodyPr anchor="ctr">
            <a:spAutoFit/>
          </a:bodyPr>
          <a:lstStyle/>
          <a:p>
            <a:pPr marL="0" indent="2667000">
              <a:spcBef>
                <a:spcPct val="0"/>
              </a:spcBef>
              <a:buFontTx/>
              <a:buNone/>
              <a:defRPr/>
            </a:pPr>
            <a:r>
              <a:rPr lang="en-US" altLang="zh-CN" sz="4000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《</a:t>
            </a:r>
            <a:r>
              <a:rPr lang="zh-CN" altLang="en-US" sz="4000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论语</a:t>
            </a:r>
            <a:r>
              <a:rPr lang="en-US" altLang="zh-CN" sz="4000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》</a:t>
            </a:r>
          </a:p>
          <a:p>
            <a:pPr marL="0" indent="2667000">
              <a:spcBef>
                <a:spcPct val="0"/>
              </a:spcBef>
              <a:buFontTx/>
              <a:buNone/>
              <a:defRPr/>
            </a:pPr>
            <a:endParaRPr lang="en-US" altLang="zh-CN" sz="2800" dirty="0" smtClean="0">
              <a:solidFill>
                <a:srgbClr val="FF0000"/>
              </a:solidFill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dirty="0" smtClean="0">
                <a:latin typeface="+mn-ea"/>
                <a:cs typeface="Times New Roman" pitchFamily="18" charset="0"/>
              </a:rPr>
              <a:t>    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儒家的经典之一。主要记录孔子</a:t>
            </a:r>
            <a:endParaRPr lang="en-US" altLang="zh-CN" sz="2800" b="1" dirty="0" smtClean="0">
              <a:latin typeface="+mn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n-ea"/>
                <a:cs typeface="Times New Roman" pitchFamily="18" charset="0"/>
              </a:rPr>
              <a:t>的言行，由孔子的弟子所辑录。全书</a:t>
            </a:r>
            <a:endParaRPr lang="en-US" altLang="zh-CN" sz="2800" b="1" dirty="0" smtClean="0">
              <a:latin typeface="+mn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n-ea"/>
                <a:cs typeface="Times New Roman" pitchFamily="18" charset="0"/>
              </a:rPr>
              <a:t>共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20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篇，内容包括孔子的哲学思想、</a:t>
            </a:r>
            <a:endParaRPr lang="en-US" altLang="zh-CN" sz="2800" b="1" dirty="0" smtClean="0">
              <a:latin typeface="+mn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n-ea"/>
                <a:cs typeface="Times New Roman" pitchFamily="18" charset="0"/>
              </a:rPr>
              <a:t>政治主张、教育理论、品德修养及孔</a:t>
            </a:r>
            <a:endParaRPr lang="en-US" altLang="zh-CN" sz="2800" b="1" dirty="0" smtClean="0">
              <a:latin typeface="+mn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n-ea"/>
                <a:cs typeface="Times New Roman" pitchFamily="18" charset="0"/>
              </a:rPr>
              <a:t>子一生的活动情况。多半是简短的谈</a:t>
            </a:r>
            <a:endParaRPr lang="en-US" altLang="zh-CN" sz="2800" b="1" dirty="0" smtClean="0">
              <a:latin typeface="+mn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n-ea"/>
                <a:cs typeface="Times New Roman" pitchFamily="18" charset="0"/>
              </a:rPr>
              <a:t>话和问答。语言简练含蓄，有的还具</a:t>
            </a:r>
            <a:endParaRPr lang="en-US" altLang="zh-CN" sz="2800" b="1" dirty="0" smtClean="0">
              <a:latin typeface="+mn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n-ea"/>
                <a:cs typeface="Times New Roman" pitchFamily="18" charset="0"/>
              </a:rPr>
              <a:t>有一定的文学性。</a:t>
            </a:r>
            <a:endParaRPr lang="zh-CN" altLang="en-US" sz="2800" b="1" dirty="0" smtClean="0">
              <a:latin typeface="+mn-ea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n-ea"/>
                <a:cs typeface="Times New Roman" pitchFamily="18" charset="0"/>
              </a:rPr>
              <a:t>   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论语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不仅是研究孔子的主要</a:t>
            </a:r>
            <a:endParaRPr lang="en-US" altLang="zh-CN" sz="2800" b="1" dirty="0" smtClean="0">
              <a:latin typeface="+mn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n-ea"/>
                <a:cs typeface="Times New Roman" pitchFamily="18" charset="0"/>
              </a:rPr>
              <a:t>资料，而且也是古代典范的语录体</a:t>
            </a:r>
            <a:endParaRPr lang="en-US" altLang="zh-CN" sz="2800" b="1" dirty="0" smtClean="0">
              <a:latin typeface="+mn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n-ea"/>
                <a:cs typeface="Times New Roman" pitchFamily="18" charset="0"/>
              </a:rPr>
              <a:t>散文，具有重要的思想价值和历史</a:t>
            </a:r>
            <a:endParaRPr lang="en-US" altLang="zh-CN" sz="2800" b="1" dirty="0" smtClean="0">
              <a:latin typeface="+mn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n-ea"/>
                <a:cs typeface="Times New Roman" pitchFamily="18" charset="0"/>
              </a:rPr>
              <a:t>价值。</a:t>
            </a:r>
            <a:endParaRPr lang="zh-CN" altLang="en-US" sz="2800" b="1" dirty="0" smtClean="0">
              <a:latin typeface="+mn-ea"/>
            </a:endParaRPr>
          </a:p>
        </p:txBody>
      </p:sp>
      <p:pic>
        <p:nvPicPr>
          <p:cNvPr id="12293" name="Picture 12" descr="C:\Users\一衣带水\Desktop\e83c56ee13659f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2438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4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334000"/>
            <a:ext cx="914400" cy="5334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13315" name="Group 5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20" name="Text Box 10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686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6626225" cy="5754688"/>
          </a:xfrm>
        </p:spPr>
        <p:txBody>
          <a:bodyPr wrap="none" anchor="ctr">
            <a:spAutoFit/>
          </a:bodyPr>
          <a:lstStyle/>
          <a:p>
            <a:pPr marL="0" indent="304800" algn="ctr"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《</a:t>
            </a:r>
            <a:r>
              <a:rPr lang="zh-CN" altLang="en-US" sz="4000" b="1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史记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》</a:t>
            </a: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endParaRPr lang="en-US" altLang="zh-CN" sz="2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dirty="0" smtClean="0">
                <a:latin typeface="+mj-ea"/>
                <a:ea typeface="+mj-ea"/>
                <a:cs typeface="Times New Roman" pitchFamily="18" charset="0"/>
              </a:rPr>
              <a:t>    </a:t>
            </a: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西汉司马迁（公元前</a:t>
            </a:r>
            <a:r>
              <a:rPr lang="en-US" altLang="zh-CN" sz="2800" b="1" dirty="0" smtClean="0">
                <a:latin typeface="+mj-ea"/>
                <a:ea typeface="+mj-ea"/>
                <a:cs typeface="Times New Roman" pitchFamily="18" charset="0"/>
              </a:rPr>
              <a:t>145-</a:t>
            </a: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前</a:t>
            </a:r>
            <a:r>
              <a:rPr lang="en-US" altLang="zh-CN" sz="2800" b="1" dirty="0" smtClean="0">
                <a:latin typeface="+mj-ea"/>
                <a:ea typeface="+mj-ea"/>
                <a:cs typeface="Times New Roman" pitchFamily="18" charset="0"/>
              </a:rPr>
              <a:t>87</a:t>
            </a: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），</a:t>
            </a:r>
            <a:endParaRPr lang="en-US" altLang="zh-CN" sz="28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字字长，他的</a:t>
            </a:r>
            <a:r>
              <a:rPr lang="en-US" altLang="zh-CN" sz="2800" b="1" dirty="0" smtClean="0">
                <a:latin typeface="+mj-ea"/>
                <a:ea typeface="+mj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史记</a:t>
            </a:r>
            <a:r>
              <a:rPr lang="en-US" altLang="zh-CN" sz="2800" b="1" dirty="0" smtClean="0">
                <a:latin typeface="+mj-ea"/>
                <a:ea typeface="+mj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在中国散文发</a:t>
            </a:r>
            <a:endParaRPr lang="en-US" altLang="zh-CN" sz="28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展史上起着承前启后的作用，它</a:t>
            </a:r>
            <a:endParaRPr lang="en-US" altLang="zh-CN" sz="28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既开创了中国纪传体史学，也开</a:t>
            </a:r>
            <a:endParaRPr lang="en-US" altLang="zh-CN" sz="28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创了中国的传记文学，</a:t>
            </a:r>
            <a:r>
              <a:rPr lang="en-US" altLang="zh-CN" sz="2800" b="1" dirty="0" smtClean="0">
                <a:latin typeface="+mj-ea"/>
                <a:ea typeface="+mj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史记</a:t>
            </a:r>
            <a:r>
              <a:rPr lang="en-US" altLang="zh-CN" sz="2800" b="1" dirty="0" smtClean="0">
                <a:latin typeface="+mj-ea"/>
                <a:ea typeface="+mj-ea"/>
                <a:cs typeface="Times New Roman" pitchFamily="18" charset="0"/>
              </a:rPr>
              <a:t>》</a:t>
            </a: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是我国第一部纪传体通史，它记</a:t>
            </a:r>
            <a:endParaRPr lang="en-US" altLang="zh-CN" sz="28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述了上自黄帝下至汉武帝太初</a:t>
            </a:r>
            <a:endParaRPr lang="en-US" altLang="zh-CN" sz="28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年间</a:t>
            </a:r>
            <a:r>
              <a:rPr lang="en-US" altLang="zh-CN" sz="2800" b="1" dirty="0" smtClean="0">
                <a:latin typeface="+mj-ea"/>
                <a:ea typeface="+mj-ea"/>
                <a:cs typeface="Times New Roman" pitchFamily="18" charset="0"/>
              </a:rPr>
              <a:t>3000</a:t>
            </a: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年间的历史，全书共</a:t>
            </a:r>
            <a:endParaRPr lang="en-US" altLang="zh-CN" sz="28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ea"/>
                <a:ea typeface="+mj-ea"/>
                <a:cs typeface="Times New Roman" pitchFamily="18" charset="0"/>
              </a:rPr>
              <a:t>103</a:t>
            </a: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篇，</a:t>
            </a:r>
            <a:r>
              <a:rPr lang="en-US" altLang="zh-CN" sz="2800" b="1" dirty="0" smtClean="0">
                <a:latin typeface="+mj-ea"/>
                <a:ea typeface="+mj-ea"/>
                <a:cs typeface="Times New Roman" pitchFamily="18" charset="0"/>
              </a:rPr>
              <a:t>50</a:t>
            </a: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多万字。内容分为</a:t>
            </a:r>
            <a:endParaRPr lang="en-US" altLang="zh-CN" sz="28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本纪、世家、列传、表、</a:t>
            </a:r>
            <a:endParaRPr lang="en-US" altLang="zh-CN" sz="28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书等五个部分。</a:t>
            </a:r>
            <a:endParaRPr lang="zh-CN" altLang="en-US" sz="2800" b="1" dirty="0" smtClean="0">
              <a:latin typeface="+mj-ea"/>
              <a:ea typeface="+mj-ea"/>
            </a:endParaRPr>
          </a:p>
        </p:txBody>
      </p:sp>
      <p:pic>
        <p:nvPicPr>
          <p:cNvPr id="13317" name="Picture 2" descr="C:\Users\一衣带水\Desktop\111ec12a56443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2667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8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334000"/>
            <a:ext cx="914400" cy="5334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14343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4" name="Rectangle 7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5" name="Text Box 10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993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7010400" cy="5754688"/>
          </a:xfrm>
        </p:spPr>
        <p:txBody>
          <a:bodyPr anchor="ctr">
            <a:spAutoFit/>
          </a:bodyPr>
          <a:lstStyle/>
          <a:p>
            <a:pPr marL="0" indent="304800" algn="ctr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文天祥</a:t>
            </a:r>
            <a:endParaRPr lang="en-US" altLang="zh-CN" sz="4000" b="1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endParaRPr lang="zh-CN" altLang="en-US" sz="2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+mn-ea"/>
                <a:cs typeface="Times New Roman" pitchFamily="18" charset="0"/>
              </a:rPr>
              <a:t>  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1279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年阴历十月初一，文天祥被押送抵至大都。元世祖忽必烈很赞赏文天祥的才干，他派已降的南宋恭帝及多批降臣前来劝诱，文天祥不为所动，言词拒绝，后于十月初五日被关进兵马司牢房。</a:t>
            </a:r>
            <a:endParaRPr lang="zh-CN" altLang="en-US" sz="2800" b="1" dirty="0" smtClean="0">
              <a:latin typeface="+mn-ea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+mn-ea"/>
                <a:cs typeface="Times New Roman" pitchFamily="18" charset="0"/>
              </a:rPr>
              <a:t>  文天祥不愧为状元出身的诗人，在关押三年期间，写作几百篇诗词文章，以抒发爱国之情。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1281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年夏季，在暑气、腐气、秽气等七气的熏蒸中，文天祥说要“以一正气而敌七气”，他慷慨挥毫，在牢中写就了千古流传，掷地有声的铿锵之作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正气歌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。</a:t>
            </a:r>
            <a:endParaRPr lang="zh-CN" altLang="en-US" sz="2800" b="1" dirty="0" smtClean="0">
              <a:latin typeface="+mn-ea"/>
            </a:endParaRPr>
          </a:p>
        </p:txBody>
      </p:sp>
      <p:pic>
        <p:nvPicPr>
          <p:cNvPr id="14341" name="Picture 2" descr="C:\Users\一衣带水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20574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C:\Users\一衣带水\Desktop\5aec923be3f530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334000"/>
            <a:ext cx="914400" cy="5334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15363" name="Group 5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68" name="Text Box 10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096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5791200" cy="5754688"/>
          </a:xfrm>
        </p:spPr>
        <p:txBody>
          <a:bodyPr anchor="ctr">
            <a:spAutoFit/>
          </a:bodyPr>
          <a:lstStyle/>
          <a:p>
            <a:pPr marL="0" indent="304800" algn="ctr"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   </a:t>
            </a:r>
            <a:r>
              <a:rPr lang="zh-CN" altLang="en-US" sz="4000" b="1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马克思</a:t>
            </a:r>
            <a:endParaRPr lang="en-US" altLang="zh-CN" sz="4000" b="1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endParaRPr lang="zh-CN" altLang="en-US" sz="2000" dirty="0" smtClean="0">
              <a:latin typeface="+mj-ea"/>
              <a:ea typeface="+mj-ea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+mn-ea"/>
                <a:cs typeface="Times New Roman" pitchFamily="18" charset="0"/>
              </a:rPr>
              <a:t>   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1818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年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5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月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5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日出生于德国莱茵省特里尔市，伟大的无产阶级革命导师，创立了科学共产主义理论。曾主编了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莱茵报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。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新莱茵报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等报刊。与恩格斯一起创立了共产主义者同盟，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1848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年，发表了国际共产主义运动的第一个战斗纲领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共产党宣言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。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1864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年创建第一国际， 撰写了著作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资本论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。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1883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年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月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14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日病逝于伦敦。</a:t>
            </a:r>
            <a:endParaRPr lang="zh-CN" altLang="en-US" sz="2800" b="1" dirty="0" smtClean="0">
              <a:latin typeface="+mn-ea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endParaRPr lang="zh-CN" altLang="en-US" sz="2800" dirty="0" smtClean="0">
              <a:latin typeface="+mn-ea"/>
            </a:endParaRPr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3124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9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334000"/>
            <a:ext cx="914400" cy="5334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392" name="Text Box 10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98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943600" cy="5940425"/>
          </a:xfrm>
        </p:spPr>
        <p:txBody>
          <a:bodyPr anchor="ctr">
            <a:spAutoFit/>
          </a:bodyPr>
          <a:lstStyle/>
          <a:p>
            <a:pPr marL="0" indent="2743200">
              <a:spcBef>
                <a:spcPct val="0"/>
              </a:spcBef>
              <a:buFontTx/>
              <a:buNone/>
              <a:defRPr/>
            </a:pPr>
            <a:r>
              <a:rPr lang="zh-CN" sz="4000" b="1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鲁迅</a:t>
            </a:r>
            <a:endParaRPr lang="en-US" altLang="zh-CN" sz="4000" b="1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2743200">
              <a:spcBef>
                <a:spcPct val="0"/>
              </a:spcBef>
              <a:buFontTx/>
              <a:buNone/>
              <a:defRPr/>
            </a:pPr>
            <a:endParaRPr lang="zh-CN" sz="2000" dirty="0" smtClean="0"/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zh-CN" altLang="en-US" sz="2800" dirty="0" smtClean="0">
                <a:latin typeface="+mn-ea"/>
                <a:cs typeface="Times New Roman" pitchFamily="18" charset="0"/>
              </a:rPr>
              <a:t>  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鲁迅（</a:t>
            </a:r>
            <a:r>
              <a:rPr lang="en-US" altLang="zh-CN" b="1" dirty="0" smtClean="0">
                <a:latin typeface="+mn-ea"/>
                <a:cs typeface="Times New Roman" pitchFamily="18" charset="0"/>
              </a:rPr>
              <a:t>1881-1936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），中国现代伟大的文学作家，新文学运动的奠基人之一。原名周树人，字豫才，浙江绍兴人。</a:t>
            </a:r>
            <a:r>
              <a:rPr lang="en-US" altLang="zh-CN" b="1" dirty="0" smtClean="0">
                <a:latin typeface="+mn-ea"/>
                <a:cs typeface="Times New Roman" pitchFamily="18" charset="0"/>
              </a:rPr>
              <a:t>1918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年，首次咏“鲁迅”为笔名，发表了中国现代文史上第一篇白话小说</a:t>
            </a:r>
            <a:r>
              <a:rPr lang="en-US" altLang="zh-CN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狂人日记</a:t>
            </a:r>
            <a:r>
              <a:rPr lang="en-US" altLang="zh-CN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，奠定了新文学运动的基石。在他从文的</a:t>
            </a:r>
            <a:r>
              <a:rPr lang="en-US" altLang="zh-CN" b="1" dirty="0" smtClean="0">
                <a:latin typeface="+mn-ea"/>
                <a:cs typeface="Times New Roman" pitchFamily="18" charset="0"/>
              </a:rPr>
              <a:t>30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年间，共有“述著了</a:t>
            </a:r>
            <a:r>
              <a:rPr lang="en-US" altLang="zh-CN" b="1" dirty="0" smtClean="0">
                <a:latin typeface="+mn-ea"/>
                <a:cs typeface="Times New Roman" pitchFamily="18" charset="0"/>
              </a:rPr>
              <a:t>29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种，</a:t>
            </a:r>
            <a:r>
              <a:rPr lang="en-US" altLang="zh-CN" b="1" dirty="0" smtClean="0">
                <a:latin typeface="+mn-ea"/>
                <a:cs typeface="Times New Roman" pitchFamily="18" charset="0"/>
              </a:rPr>
              <a:t>250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余字”为我们留下了珍贵的文化遗产。</a:t>
            </a:r>
            <a:endParaRPr lang="zh-CN" altLang="en-US" b="1" dirty="0" smtClean="0">
              <a:latin typeface="+mn-ea"/>
            </a:endParaRPr>
          </a:p>
        </p:txBody>
      </p:sp>
      <p:pic>
        <p:nvPicPr>
          <p:cNvPr id="16389" name="Picture 8" descr="C:\Users\一衣带水\Desktop\e8e8827d8077adfa.octet-st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971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7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334000"/>
            <a:ext cx="914400" cy="5334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17411" name="Group 5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1741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17" name="Text Box 10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788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7086600" cy="6308725"/>
          </a:xfrm>
        </p:spPr>
        <p:txBody>
          <a:bodyPr anchor="ctr">
            <a:spAutoFit/>
          </a:bodyPr>
          <a:lstStyle/>
          <a:p>
            <a:pPr marL="0" indent="304800" algn="ctr">
              <a:spcBef>
                <a:spcPct val="0"/>
              </a:spcBef>
              <a:buFontTx/>
              <a:buNone/>
              <a:defRPr/>
            </a:pPr>
            <a:r>
              <a:rPr lang="zh-CN" altLang="zh-CN" sz="4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zh-CN" sz="4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列夫</a:t>
            </a:r>
            <a:r>
              <a:rPr lang="zh-CN" altLang="zh-CN" sz="4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·</a:t>
            </a:r>
            <a:r>
              <a:rPr lang="zh-CN" sz="4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托尔斯泰</a:t>
            </a:r>
            <a:endParaRPr lang="en-US" altLang="zh-CN" sz="4000" b="1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304800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n-ea"/>
                <a:cs typeface="Times New Roman" pitchFamily="18" charset="0"/>
              </a:rPr>
              <a:t>19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世纪最伟大的作家之一。出生于贵族家庭，受到卢梭，孟德斯鸠等启蒙思想家影响。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1855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年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11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月到彼得堡进入文学界，其成名作：自述体小说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童年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1855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）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少年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1857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）；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1863~1869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年创作了长篇历史小说，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战争与和平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，这是其所创作历程中的第一个里程碑；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1873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年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~1877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年他经过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12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次修改，完成其第二部里程碑式巨著。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安娜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·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卡列尼娜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，小说艺术已达炉火纯青。特别是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1889-1899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年创作的长篇小说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复活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是他长期思想，艺术的探索的总结，也是俄国社会批判最全面，最深刻，有力的一部著作，成为世界文学部朽名著。</a:t>
            </a:r>
            <a:endParaRPr lang="zh-CN" altLang="en-US" sz="2800" b="1" dirty="0" smtClean="0">
              <a:latin typeface="+mn-ea"/>
            </a:endParaRPr>
          </a:p>
        </p:txBody>
      </p:sp>
      <p:pic>
        <p:nvPicPr>
          <p:cNvPr id="17413" name="Picture 8" descr="C:\Users\一衣带水\Desktop\6971da7ff74f6a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2209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8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334000"/>
            <a:ext cx="914400" cy="5334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40" name="Text Box 10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891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6096000" cy="5448300"/>
          </a:xfrm>
        </p:spPr>
        <p:txBody>
          <a:bodyPr anchor="ctr">
            <a:spAutoFit/>
          </a:bodyPr>
          <a:lstStyle/>
          <a:p>
            <a:pPr marL="0" indent="279400" algn="ctr">
              <a:spcBef>
                <a:spcPct val="0"/>
              </a:spcBef>
              <a:buFontTx/>
              <a:buNone/>
              <a:defRPr/>
            </a:pPr>
            <a:r>
              <a:rPr lang="zh-CN" altLang="zh-CN" sz="4000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zh-CN" sz="4000" b="1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歌德</a:t>
            </a:r>
            <a:endParaRPr lang="en-US" altLang="zh-CN" sz="4000" b="1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279400">
              <a:spcBef>
                <a:spcPct val="0"/>
              </a:spcBef>
              <a:buFontTx/>
              <a:buNone/>
              <a:defRPr/>
            </a:pPr>
            <a:endParaRPr lang="zh-CN" sz="2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279400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+mn-ea"/>
                <a:cs typeface="Times New Roman" pitchFamily="18" charset="0"/>
              </a:rPr>
              <a:t>   </a:t>
            </a:r>
            <a:r>
              <a:rPr lang="zh-CN" b="1" dirty="0" smtClean="0">
                <a:latin typeface="+mn-ea"/>
                <a:cs typeface="Times New Roman" pitchFamily="18" charset="0"/>
              </a:rPr>
              <a:t>歌德（</a:t>
            </a:r>
            <a:r>
              <a:rPr lang="en-US" altLang="zh-CN" b="1" dirty="0" smtClean="0">
                <a:latin typeface="+mn-ea"/>
                <a:cs typeface="Times New Roman" pitchFamily="18" charset="0"/>
              </a:rPr>
              <a:t>1788-1832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），德国诗人、剧作家、思想家，生于莱茵河畔法兰克福富裕市民家庭，学过法律。深受卢梭等著作影响</a:t>
            </a:r>
            <a:r>
              <a:rPr lang="en-US" altLang="zh-CN" b="1" dirty="0" smtClean="0">
                <a:latin typeface="+mn-ea"/>
                <a:cs typeface="Times New Roman" pitchFamily="18" charset="0"/>
              </a:rPr>
              <a:t>;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和席勒交谊深厚，青年时为狂飙运动的主要人物。早期重要作品有剧本书信体小说</a:t>
            </a:r>
            <a:r>
              <a:rPr lang="en-US" altLang="zh-CN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少年维特之烦恼</a:t>
            </a:r>
            <a:r>
              <a:rPr lang="en-US" altLang="zh-CN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。代表作诗剧</a:t>
            </a:r>
            <a:r>
              <a:rPr lang="en-US" altLang="zh-CN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浮士德</a:t>
            </a:r>
            <a:r>
              <a:rPr lang="en-US" altLang="zh-CN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。</a:t>
            </a:r>
            <a:endParaRPr lang="zh-CN" altLang="en-US" b="1" dirty="0" smtClean="0">
              <a:latin typeface="+mn-ea"/>
            </a:endParaRPr>
          </a:p>
        </p:txBody>
      </p:sp>
      <p:pic>
        <p:nvPicPr>
          <p:cNvPr id="18437" name="Picture 8" descr="C:\Users\一衣带水\Desktop\e2967decb91107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895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2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334000"/>
            <a:ext cx="914400" cy="5334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64" name="Text Box 10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79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096000" cy="4894263"/>
          </a:xfrm>
        </p:spPr>
        <p:txBody>
          <a:bodyPr anchor="ctr">
            <a:spAutoFit/>
          </a:bodyPr>
          <a:lstStyle/>
          <a:p>
            <a:pPr marL="0" indent="279400" algn="ctr">
              <a:spcBef>
                <a:spcPct val="0"/>
              </a:spcBef>
              <a:buFontTx/>
              <a:buNone/>
              <a:defRPr/>
            </a:pPr>
            <a:r>
              <a:rPr lang="en-US" altLang="zh-CN" sz="4000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  </a:t>
            </a:r>
            <a:r>
              <a:rPr lang="zh-CN" altLang="en-US" sz="4000" b="1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拜伦</a:t>
            </a:r>
            <a:endParaRPr lang="en-US" altLang="zh-CN" sz="4000" b="1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279400">
              <a:spcBef>
                <a:spcPct val="0"/>
              </a:spcBef>
              <a:buFontTx/>
              <a:buNone/>
              <a:defRPr/>
            </a:pPr>
            <a:endParaRPr lang="zh-CN" altLang="en-US" sz="2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279400">
              <a:spcBef>
                <a:spcPct val="0"/>
              </a:spcBef>
              <a:buFontTx/>
              <a:buNone/>
              <a:defRPr/>
            </a:pPr>
            <a:r>
              <a:rPr lang="zh-CN" altLang="en-US" sz="2800" dirty="0" smtClean="0">
                <a:latin typeface="+mn-ea"/>
                <a:cs typeface="Times New Roman" pitchFamily="18" charset="0"/>
              </a:rPr>
              <a:t>   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拜伦（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1788-1824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）英国诗人。出生于伦敦破落的贵族家庭，深受启蒙主义的熏陶。拜伦从小学生时代开始写是，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1812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年发表的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恰尔德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·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哈罗德游记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是他的成名之作。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1861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年，在意大利，他写了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恰尔德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·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哈罗德游记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的第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，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4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两章。这都是抒情叙事长诗和未完成的巨著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唐璜</a:t>
            </a:r>
            <a:r>
              <a:rPr lang="en-US" altLang="zh-CN" sz="2800" b="1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800" b="1" dirty="0" smtClean="0">
                <a:latin typeface="+mn-ea"/>
                <a:cs typeface="Times New Roman" pitchFamily="18" charset="0"/>
              </a:rPr>
              <a:t>是他的代表作。</a:t>
            </a:r>
            <a:endParaRPr lang="zh-CN" altLang="en-US" sz="2800" b="1" dirty="0" smtClean="0">
              <a:latin typeface="+mn-ea"/>
            </a:endParaRPr>
          </a:p>
        </p:txBody>
      </p:sp>
      <p:pic>
        <p:nvPicPr>
          <p:cNvPr id="19461" name="Picture 8" descr="C:\Users\一衣带水\Desktop\45fdcb1a7d72be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895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6800" y="609600"/>
            <a:ext cx="4876800" cy="1039813"/>
          </a:xfrm>
        </p:spPr>
        <p:txBody>
          <a:bodyPr/>
          <a:lstStyle/>
          <a:p>
            <a:pPr eaLnBrk="1" hangingPunct="1"/>
            <a:r>
              <a:rPr lang="zh-CN" sz="3600" b="1" smtClean="0">
                <a:solidFill>
                  <a:srgbClr val="3333FF"/>
                </a:solidFill>
                <a:latin typeface="爱度综艺简体" pitchFamily="2" charset="-122"/>
                <a:ea typeface="爱度综艺简体" pitchFamily="2" charset="-122"/>
              </a:rPr>
              <a:t>（二）（精读）</a:t>
            </a:r>
            <a:r>
              <a:rPr lang="zh-CN" smtClean="0">
                <a:latin typeface="爱度综艺简体" pitchFamily="2" charset="-122"/>
                <a:ea typeface="爱度综艺简体" pitchFamily="2" charset="-122"/>
              </a:rPr>
              <a:t> 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-33338" y="-25400"/>
            <a:ext cx="9177338" cy="6883400"/>
            <a:chOff x="0" y="0"/>
            <a:chExt cx="5782" cy="4337"/>
          </a:xfrm>
        </p:grpSpPr>
        <p:sp>
          <p:nvSpPr>
            <p:cNvPr id="20486" name="Rectangle 4"/>
            <p:cNvSpPr>
              <a:spLocks noChangeArrowheads="1"/>
            </p:cNvSpPr>
            <p:nvPr/>
          </p:nvSpPr>
          <p:spPr bwMode="auto">
            <a:xfrm>
              <a:off x="22" y="4082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48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54" y="1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219200" y="1447800"/>
            <a:ext cx="624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66"/>
                </a:solidFill>
                <a:latin typeface="华文行楷" pitchFamily="2" charset="-122"/>
                <a:ea typeface="华文行楷" pitchFamily="2" charset="-122"/>
              </a:rPr>
              <a:t>精读、美读课文第</a:t>
            </a:r>
            <a:r>
              <a:rPr lang="en-US" altLang="zh-CN" sz="3200" b="1" smtClean="0">
                <a:solidFill>
                  <a:srgbClr val="000066"/>
                </a:solidFill>
                <a:latin typeface="华文行楷" pitchFamily="2" charset="-122"/>
                <a:ea typeface="华文行楷" pitchFamily="2" charset="-122"/>
              </a:rPr>
              <a:t>3</a:t>
            </a:r>
            <a:r>
              <a:rPr lang="zh-CN" altLang="en-US" sz="3200" b="1" smtClean="0">
                <a:solidFill>
                  <a:srgbClr val="000066"/>
                </a:solidFill>
                <a:latin typeface="华文行楷" pitchFamily="2" charset="-122"/>
                <a:ea typeface="华文行楷" pitchFamily="2" charset="-122"/>
              </a:rPr>
              <a:t>自然段</a:t>
            </a: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609600" y="2286000"/>
            <a:ext cx="7924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mtClean="0">
                <a:solidFill>
                  <a:srgbClr val="6666FF"/>
                </a:solidFill>
              </a:rPr>
              <a:t>仿照课文句式把下面句子补充完整。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mtClean="0">
                <a:solidFill>
                  <a:srgbClr val="6666FF"/>
                </a:solidFill>
              </a:rPr>
              <a:t>     从</a:t>
            </a:r>
            <a:r>
              <a:rPr lang="zh-CN" altLang="en-US" sz="4000" b="1" u="sng" smtClean="0">
                <a:solidFill>
                  <a:srgbClr val="6666FF"/>
                </a:solidFill>
              </a:rPr>
              <a:t>      </a:t>
            </a:r>
            <a:r>
              <a:rPr lang="zh-CN" altLang="en-US" sz="4000" b="1" smtClean="0">
                <a:solidFill>
                  <a:srgbClr val="6666FF"/>
                </a:solidFill>
              </a:rPr>
              <a:t>学得</a:t>
            </a:r>
            <a:r>
              <a:rPr lang="zh-CN" altLang="en-US" sz="4000" b="1" u="sng" smtClean="0">
                <a:solidFill>
                  <a:srgbClr val="6666FF"/>
                </a:solidFill>
              </a:rPr>
              <a:t>          </a:t>
            </a:r>
            <a:r>
              <a:rPr lang="zh-CN" altLang="en-US" sz="4000" b="1" smtClean="0">
                <a:solidFill>
                  <a:srgbClr val="6666FF"/>
                </a:solidFill>
              </a:rPr>
              <a:t>；从</a:t>
            </a:r>
            <a:r>
              <a:rPr lang="zh-CN" altLang="en-US" sz="4000" b="1" u="sng" smtClean="0">
                <a:solidFill>
                  <a:srgbClr val="6666FF"/>
                </a:solidFill>
              </a:rPr>
              <a:t>      </a:t>
            </a:r>
            <a:r>
              <a:rPr lang="zh-CN" altLang="en-US" sz="4000" b="1" smtClean="0">
                <a:solidFill>
                  <a:srgbClr val="6666FF"/>
                </a:solidFill>
              </a:rPr>
              <a:t>学得</a:t>
            </a:r>
            <a:r>
              <a:rPr lang="zh-CN" altLang="en-US" sz="4000" b="1" u="sng" smtClean="0">
                <a:solidFill>
                  <a:srgbClr val="6666FF"/>
                </a:solidFill>
              </a:rPr>
              <a:t>          </a:t>
            </a:r>
            <a:r>
              <a:rPr lang="zh-CN" altLang="en-US" sz="4000" b="1" smtClean="0">
                <a:solidFill>
                  <a:srgbClr val="6666FF"/>
                </a:solidFill>
              </a:rPr>
              <a:t>；从</a:t>
            </a:r>
            <a:r>
              <a:rPr lang="zh-CN" altLang="en-US" sz="4000" b="1" u="sng" smtClean="0">
                <a:solidFill>
                  <a:srgbClr val="6666FF"/>
                </a:solidFill>
              </a:rPr>
              <a:t>      </a:t>
            </a:r>
            <a:r>
              <a:rPr lang="zh-CN" altLang="en-US" sz="4000" b="1" smtClean="0">
                <a:solidFill>
                  <a:srgbClr val="6666FF"/>
                </a:solidFill>
              </a:rPr>
              <a:t>学得 </a:t>
            </a:r>
            <a:r>
              <a:rPr lang="zh-CN" altLang="en-US" sz="4000" b="1" u="sng" smtClean="0">
                <a:solidFill>
                  <a:srgbClr val="6666FF"/>
                </a:solidFill>
              </a:rPr>
              <a:t>          </a:t>
            </a:r>
            <a:r>
              <a:rPr lang="zh-CN" altLang="en-US" sz="4000" b="1" smtClean="0">
                <a:solidFill>
                  <a:srgbClr val="6666FF"/>
                </a:solidFill>
              </a:rPr>
              <a:t>。（言之成理即可）</a:t>
            </a:r>
            <a:endParaRPr lang="en-US" sz="4000" b="1" smtClean="0">
              <a:solidFill>
                <a:srgbClr val="66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 flipV="1">
            <a:off x="0" y="35052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685800" y="2646363"/>
            <a:ext cx="7162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000000"/>
                </a:solidFill>
              </a:rPr>
              <a:t>A</a:t>
            </a:r>
            <a:r>
              <a:rPr lang="zh-CN" altLang="en-US" sz="3200" b="1" smtClean="0">
                <a:solidFill>
                  <a:srgbClr val="000000"/>
                </a:solidFill>
              </a:rPr>
              <a:t>苦  </a:t>
            </a:r>
            <a:r>
              <a:rPr lang="en-US" altLang="zh-CN" sz="3200" b="1" smtClean="0">
                <a:solidFill>
                  <a:srgbClr val="000000"/>
                </a:solidFill>
              </a:rPr>
              <a:t>B</a:t>
            </a:r>
            <a:r>
              <a:rPr lang="zh-CN" altLang="en-US" sz="3200" b="1" smtClean="0">
                <a:solidFill>
                  <a:srgbClr val="000000"/>
                </a:solidFill>
              </a:rPr>
              <a:t>苦中有乐  </a:t>
            </a:r>
            <a:r>
              <a:rPr lang="en-US" altLang="zh-CN" sz="3200" b="1" smtClean="0">
                <a:solidFill>
                  <a:srgbClr val="000000"/>
                </a:solidFill>
              </a:rPr>
              <a:t>C</a:t>
            </a:r>
            <a:r>
              <a:rPr lang="zh-CN" altLang="en-US" sz="3200" b="1" smtClean="0">
                <a:solidFill>
                  <a:srgbClr val="000000"/>
                </a:solidFill>
              </a:rPr>
              <a:t>乐   </a:t>
            </a:r>
            <a:r>
              <a:rPr lang="en-US" altLang="zh-CN" sz="3200" b="1" smtClean="0">
                <a:solidFill>
                  <a:srgbClr val="000000"/>
                </a:solidFill>
              </a:rPr>
              <a:t>D</a:t>
            </a:r>
            <a:r>
              <a:rPr lang="zh-CN" altLang="en-US" sz="3200" b="1" smtClean="0">
                <a:solidFill>
                  <a:srgbClr val="000000"/>
                </a:solidFill>
              </a:rPr>
              <a:t>乐中有苦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703263" y="2000250"/>
            <a:ext cx="624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</a:rPr>
              <a:t>你读书的感受</a:t>
            </a:r>
            <a:r>
              <a:rPr lang="en-US" altLang="zh-CN" sz="3600" b="1" smtClean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3077" name="Picture 13" descr="yuk=_QlE2Eq9m1z4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22"/>
          <p:cNvSpPr txBox="1">
            <a:spLocks noChangeArrowheads="1"/>
          </p:cNvSpPr>
          <p:nvPr/>
        </p:nvSpPr>
        <p:spPr bwMode="auto">
          <a:xfrm>
            <a:off x="703263" y="3830638"/>
            <a:ext cx="3581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</a:rPr>
              <a:t>你读书的目的：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3200" b="1" smtClean="0">
              <a:solidFill>
                <a:srgbClr val="000000"/>
              </a:solidFill>
            </a:endParaRPr>
          </a:p>
        </p:txBody>
      </p:sp>
      <p:sp>
        <p:nvSpPr>
          <p:cNvPr id="3079" name="Text Box 23"/>
          <p:cNvSpPr txBox="1">
            <a:spLocks noChangeArrowheads="1"/>
          </p:cNvSpPr>
          <p:nvPr/>
        </p:nvSpPr>
        <p:spPr bwMode="auto">
          <a:xfrm>
            <a:off x="762000" y="4554538"/>
            <a:ext cx="792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000000"/>
                </a:solidFill>
              </a:rPr>
              <a:t>A </a:t>
            </a:r>
            <a:r>
              <a:rPr lang="zh-CN" altLang="en-US" sz="3200" b="1" smtClean="0">
                <a:solidFill>
                  <a:srgbClr val="000000"/>
                </a:solidFill>
              </a:rPr>
              <a:t>考出好成绩  </a:t>
            </a:r>
            <a:r>
              <a:rPr lang="en-US" altLang="zh-CN" sz="3200" b="1" smtClean="0">
                <a:solidFill>
                  <a:srgbClr val="000000"/>
                </a:solidFill>
              </a:rPr>
              <a:t>B </a:t>
            </a:r>
            <a:r>
              <a:rPr lang="zh-CN" altLang="en-US" sz="3200" b="1" smtClean="0">
                <a:solidFill>
                  <a:srgbClr val="000000"/>
                </a:solidFill>
              </a:rPr>
              <a:t>让家长高兴 </a:t>
            </a:r>
            <a:endParaRPr lang="en-US" altLang="zh-CN" sz="3200" b="1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000000"/>
                </a:solidFill>
              </a:rPr>
              <a:t>C  </a:t>
            </a:r>
            <a:r>
              <a:rPr lang="zh-CN" altLang="en-US" sz="3200" b="1" smtClean="0">
                <a:solidFill>
                  <a:srgbClr val="000000"/>
                </a:solidFill>
              </a:rPr>
              <a:t>获取知识   </a:t>
            </a:r>
            <a:r>
              <a:rPr lang="en-US" altLang="zh-CN" sz="3200" b="1" smtClean="0">
                <a:solidFill>
                  <a:srgbClr val="000000"/>
                </a:solidFill>
              </a:rPr>
              <a:t>D </a:t>
            </a:r>
            <a:r>
              <a:rPr lang="zh-CN" altLang="en-US" sz="3200" b="1" smtClean="0">
                <a:solidFill>
                  <a:srgbClr val="000000"/>
                </a:solidFill>
              </a:rPr>
              <a:t>不知道</a:t>
            </a:r>
          </a:p>
        </p:txBody>
      </p:sp>
      <p:sp>
        <p:nvSpPr>
          <p:cNvPr id="3080" name="Text Box 25"/>
          <p:cNvSpPr txBox="1">
            <a:spLocks noChangeArrowheads="1"/>
          </p:cNvSpPr>
          <p:nvPr/>
        </p:nvSpPr>
        <p:spPr bwMode="auto">
          <a:xfrm>
            <a:off x="533400" y="762000"/>
            <a:ext cx="312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6000" b="1" smtClean="0">
                <a:solidFill>
                  <a:srgbClr val="3366FF"/>
                </a:solidFill>
              </a:rPr>
              <a:t>小调查</a:t>
            </a: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4" name="Text Box 14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79939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5000" y="762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 spc="300" dirty="0">
                <a:solidFill>
                  <a:srgbClr val="3333FF"/>
                </a:solidFill>
                <a:latin typeface="爱度综艺简体" pitchFamily="2" charset="-122"/>
                <a:ea typeface="爱度综艺简体" pitchFamily="2" charset="-122"/>
              </a:rPr>
              <a:t>小组朗读第</a:t>
            </a:r>
            <a:r>
              <a:rPr lang="en-US" altLang="zh-CN" sz="3200" b="1" kern="0" spc="300" dirty="0">
                <a:solidFill>
                  <a:srgbClr val="3333FF"/>
                </a:solidFill>
                <a:latin typeface="爱度综艺简体" pitchFamily="2" charset="-122"/>
                <a:ea typeface="爱度综艺简体" pitchFamily="2" charset="-122"/>
              </a:rPr>
              <a:t>4</a:t>
            </a:r>
            <a:r>
              <a:rPr lang="zh-CN" altLang="en-US" sz="3200" b="1" kern="0" spc="300" dirty="0">
                <a:solidFill>
                  <a:srgbClr val="3333FF"/>
                </a:solidFill>
                <a:latin typeface="爱度综艺简体" pitchFamily="2" charset="-122"/>
                <a:ea typeface="爱度综艺简体" pitchFamily="2" charset="-122"/>
              </a:rPr>
              <a:t>自然段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39624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好书：使人向往高尚、厌恶暴力、同情弱者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 （引用） </a:t>
            </a:r>
            <a:r>
              <a:rPr lang="zh-CN" altLang="en-US" sz="2400" b="1" smtClean="0">
                <a:solidFill>
                  <a:srgbClr val="6600FF"/>
                </a:solidFill>
                <a:latin typeface="经典行书简" pitchFamily="49" charset="-122"/>
                <a:ea typeface="经典行书简" pitchFamily="49" charset="-122"/>
              </a:rPr>
              <a:t>笛卡儿：读书使人向善、使人情趣高雅、趋避凡俗</a:t>
            </a:r>
            <a:r>
              <a:rPr lang="zh-CN" altLang="en-US" sz="24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坏书：宣扬暴力等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（引用） </a:t>
            </a:r>
            <a:r>
              <a:rPr lang="zh-CN" altLang="en-US" sz="2400" b="1" smtClean="0">
                <a:solidFill>
                  <a:srgbClr val="6600FF"/>
                </a:solidFill>
                <a:latin typeface="经典行书简" pitchFamily="49" charset="-122"/>
                <a:ea typeface="经典行书简" pitchFamily="49" charset="-122"/>
              </a:rPr>
              <a:t>雨果：读书使人避恶。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609600" y="2971800"/>
            <a:ext cx="82216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书有好书和坏书。那么，好书和坏书给人什么影响</a:t>
            </a:r>
            <a:r>
              <a:rPr lang="en-US" altLang="zh-CN" sz="2800" b="1" smtClean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609600" y="2133600"/>
            <a:ext cx="557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请找出“读书使人向善”的句子。</a:t>
            </a:r>
          </a:p>
        </p:txBody>
      </p:sp>
      <p:grpSp>
        <p:nvGrpSpPr>
          <p:cNvPr id="21510" name="Group 8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21511" name="Rectangle 9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2" name="Rectangle 10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3" name="Text Box 13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5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33338" y="-25400"/>
            <a:ext cx="9177338" cy="6883400"/>
            <a:chOff x="0" y="0"/>
            <a:chExt cx="5782" cy="4337"/>
          </a:xfrm>
        </p:grpSpPr>
        <p:sp>
          <p:nvSpPr>
            <p:cNvPr id="22534" name="Rectangle 3"/>
            <p:cNvSpPr>
              <a:spLocks noChangeArrowheads="1"/>
            </p:cNvSpPr>
            <p:nvPr/>
          </p:nvSpPr>
          <p:spPr bwMode="auto">
            <a:xfrm>
              <a:off x="22" y="4082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454" y="1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1272" name="Picture 8" descr="u=301161498,4008219623&amp;fm=52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u=3617800092,3120108668&amp;fm=51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u=3621297941,657725177&amp;fm=52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10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xinsrc_352110324002854669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4438"/>
            <a:ext cx="441960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19"/>
          <p:cNvSpPr txBox="1">
            <a:spLocks noChangeArrowheads="1"/>
          </p:cNvSpPr>
          <p:nvPr/>
        </p:nvSpPr>
        <p:spPr bwMode="auto">
          <a:xfrm>
            <a:off x="5065713" y="914400"/>
            <a:ext cx="1517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 smtClean="0">
                <a:solidFill>
                  <a:srgbClr val="FF66CC"/>
                </a:solidFill>
                <a:latin typeface="经典行书简" pitchFamily="49" charset="-122"/>
                <a:ea typeface="经典行书简" pitchFamily="49" charset="-122"/>
              </a:rPr>
              <a:t>《</a:t>
            </a:r>
            <a:r>
              <a:rPr lang="zh-CN" altLang="en-US" sz="2500" b="1" smtClean="0">
                <a:solidFill>
                  <a:srgbClr val="FF66CC"/>
                </a:solidFill>
                <a:latin typeface="经典行书简" pitchFamily="49" charset="-122"/>
                <a:ea typeface="经典行书简" pitchFamily="49" charset="-122"/>
              </a:rPr>
              <a:t>我要读书</a:t>
            </a:r>
            <a:r>
              <a:rPr lang="en-US" altLang="zh-CN" sz="2500" b="1" smtClean="0">
                <a:solidFill>
                  <a:srgbClr val="FF66CC"/>
                </a:solidFill>
                <a:latin typeface="经典行书简" pitchFamily="49" charset="-122"/>
                <a:ea typeface="经典行书简" pitchFamily="49" charset="-122"/>
              </a:rPr>
              <a:t>》----</a:t>
            </a:r>
            <a:r>
              <a:rPr lang="zh-CN" altLang="en-US" sz="2500" b="1" smtClean="0">
                <a:solidFill>
                  <a:srgbClr val="FF66CC"/>
                </a:solidFill>
                <a:latin typeface="经典行书简" pitchFamily="49" charset="-122"/>
                <a:ea typeface="经典行书简" pitchFamily="49" charset="-122"/>
              </a:rPr>
              <a:t>希望工程的标志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 smtClean="0">
                <a:solidFill>
                  <a:srgbClr val="FF66CC"/>
                </a:solidFill>
                <a:latin typeface="经典行书简" pitchFamily="49" charset="-122"/>
                <a:ea typeface="经典行书简" pitchFamily="49" charset="-122"/>
              </a:rPr>
              <a:t>〈</a:t>
            </a:r>
            <a:r>
              <a:rPr lang="zh-CN" altLang="en-US" sz="2500" b="1" smtClean="0">
                <a:solidFill>
                  <a:srgbClr val="FF66CC"/>
                </a:solidFill>
                <a:latin typeface="经典行书简" pitchFamily="49" charset="-122"/>
                <a:ea typeface="经典行书简" pitchFamily="49" charset="-122"/>
              </a:rPr>
              <a:t>大眼睛</a:t>
            </a:r>
            <a:r>
              <a:rPr lang="en-US" altLang="zh-CN" sz="2500" b="1" smtClean="0">
                <a:solidFill>
                  <a:srgbClr val="FF66CC"/>
                </a:solidFill>
                <a:latin typeface="经典行书简" pitchFamily="49" charset="-122"/>
                <a:ea typeface="经典行书简" pitchFamily="49" charset="-122"/>
              </a:rPr>
              <a:t>〉</a:t>
            </a:r>
            <a:r>
              <a:rPr lang="zh-CN" altLang="en-US" sz="2500" b="1" smtClean="0">
                <a:solidFill>
                  <a:srgbClr val="FF66CC"/>
                </a:solidFill>
                <a:latin typeface="经典行书简" pitchFamily="49" charset="-122"/>
                <a:ea typeface="经典行书简" pitchFamily="49" charset="-122"/>
              </a:rPr>
              <a:t>苏明娟，贫困山区的失学儿童</a:t>
            </a:r>
          </a:p>
        </p:txBody>
      </p:sp>
      <p:sp>
        <p:nvSpPr>
          <p:cNvPr id="23556" name="WordArt 20"/>
          <p:cNvSpPr>
            <a:spLocks noChangeArrowheads="1" noChangeShapeType="1" noTextEdit="1"/>
          </p:cNvSpPr>
          <p:nvPr/>
        </p:nvSpPr>
        <p:spPr bwMode="auto">
          <a:xfrm rot="5400000">
            <a:off x="5905500" y="2705100"/>
            <a:ext cx="2667000" cy="762000"/>
          </a:xfrm>
          <a:prstGeom prst="rect">
            <a:avLst/>
          </a:prstGeom>
        </p:spPr>
        <p:txBody>
          <a:bodyPr vert="eaVert"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kern="1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华文行楷"/>
                <a:ea typeface="华文行楷"/>
              </a:rPr>
              <a:t>小  结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560" name="Text Box 10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6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304800" y="1828800"/>
            <a:ext cx="81534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5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等线" pitchFamily="2" charset="-122"/>
                <a:ea typeface="等线" pitchFamily="2" charset="-122"/>
              </a:rPr>
              <a:t>1</a:t>
            </a:r>
            <a:r>
              <a:rPr kumimoji="1" lang="zh-CN" altLang="en-US" sz="5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等线" pitchFamily="2" charset="-122"/>
                <a:ea typeface="等线" pitchFamily="2" charset="-122"/>
              </a:rPr>
              <a:t>、阅读向名人学习</a:t>
            </a:r>
            <a:r>
              <a:rPr kumimoji="1" lang="zh-CN" altLang="en-US" sz="5400" b="1" dirty="0">
                <a:solidFill>
                  <a:srgbClr val="FFFFFF"/>
                </a:solidFill>
                <a:latin typeface="等线" pitchFamily="2" charset="-122"/>
                <a:ea typeface="等线" pitchFamily="2" charset="-122"/>
              </a:rPr>
              <a:t>读书的</a:t>
            </a:r>
            <a:r>
              <a:rPr kumimoji="1" lang="zh-CN" altLang="en-US" sz="5400" b="1" dirty="0">
                <a:solidFill>
                  <a:srgbClr val="000000">
                    <a:lumMod val="95000"/>
                    <a:lumOff val="5000"/>
                  </a:srgbClr>
                </a:solidFill>
                <a:latin typeface="等线" pitchFamily="2" charset="-122"/>
                <a:ea typeface="等线" pitchFamily="2" charset="-122"/>
              </a:rPr>
              <a:t>方法。</a:t>
            </a:r>
            <a:endParaRPr kumimoji="1" lang="en-US" altLang="zh-CN" sz="5400" b="1" dirty="0">
              <a:solidFill>
                <a:srgbClr val="000000">
                  <a:lumMod val="95000"/>
                  <a:lumOff val="5000"/>
                </a:srgbClr>
              </a:solidFill>
              <a:latin typeface="等线" pitchFamily="2" charset="-122"/>
              <a:ea typeface="等线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5400" b="1" dirty="0">
                <a:solidFill>
                  <a:srgbClr val="000000">
                    <a:lumMod val="95000"/>
                    <a:lumOff val="5000"/>
                  </a:srgbClr>
                </a:solidFill>
                <a:latin typeface="等线" pitchFamily="2" charset="-122"/>
                <a:ea typeface="等线" pitchFamily="2" charset="-122"/>
              </a:rPr>
              <a:t>2</a:t>
            </a:r>
            <a:r>
              <a:rPr kumimoji="1" lang="zh-CN" altLang="en-US" sz="5400" b="1" dirty="0">
                <a:solidFill>
                  <a:srgbClr val="000000">
                    <a:lumMod val="95000"/>
                    <a:lumOff val="5000"/>
                  </a:srgbClr>
                </a:solidFill>
                <a:latin typeface="等线" pitchFamily="2" charset="-122"/>
                <a:ea typeface="等线" pitchFamily="2" charset="-122"/>
              </a:rPr>
              <a:t>、读一本</a:t>
            </a:r>
            <a:r>
              <a:rPr kumimoji="1" lang="zh-CN" altLang="en-US" sz="5400" b="1" dirty="0">
                <a:solidFill>
                  <a:srgbClr val="FF0000"/>
                </a:solidFill>
                <a:latin typeface="等线" pitchFamily="2" charset="-122"/>
                <a:ea typeface="等线" pitchFamily="2" charset="-122"/>
              </a:rPr>
              <a:t>好书</a:t>
            </a:r>
            <a:r>
              <a:rPr kumimoji="1" lang="zh-CN" altLang="en-US" sz="5400" b="1" dirty="0">
                <a:solidFill>
                  <a:srgbClr val="FFFFFF"/>
                </a:solidFill>
                <a:latin typeface="等线" pitchFamily="2" charset="-122"/>
                <a:ea typeface="等线" pitchFamily="2" charset="-122"/>
              </a:rPr>
              <a:t>，写一篇</a:t>
            </a:r>
            <a:r>
              <a:rPr kumimoji="1" lang="en-US" altLang="zh-CN" sz="5400" b="1" dirty="0">
                <a:solidFill>
                  <a:srgbClr val="000000">
                    <a:lumMod val="95000"/>
                    <a:lumOff val="5000"/>
                  </a:srgbClr>
                </a:solidFill>
                <a:latin typeface="等线" pitchFamily="2" charset="-122"/>
                <a:ea typeface="等线" pitchFamily="2" charset="-122"/>
              </a:rPr>
              <a:t>600</a:t>
            </a:r>
            <a:r>
              <a:rPr kumimoji="1" lang="zh-CN" altLang="en-US" sz="5400" b="1" dirty="0">
                <a:solidFill>
                  <a:srgbClr val="000000">
                    <a:lumMod val="95000"/>
                    <a:lumOff val="5000"/>
                  </a:srgbClr>
                </a:solidFill>
                <a:latin typeface="等线" pitchFamily="2" charset="-122"/>
                <a:ea typeface="等线" pitchFamily="2" charset="-122"/>
              </a:rPr>
              <a:t>字左右的读书笔记</a:t>
            </a:r>
            <a:r>
              <a:rPr kumimoji="1" lang="zh-CN" altLang="en-US" sz="5400" b="1" dirty="0">
                <a:solidFill>
                  <a:srgbClr val="FFFFFF"/>
                </a:solidFill>
                <a:latin typeface="等线" pitchFamily="2" charset="-122"/>
                <a:ea typeface="等线" pitchFamily="2" charset="-122"/>
              </a:rPr>
              <a:t>或</a:t>
            </a:r>
            <a:r>
              <a:rPr kumimoji="1" lang="zh-CN" altLang="en-US" sz="5400" b="1" dirty="0">
                <a:solidFill>
                  <a:srgbClr val="FF0000"/>
                </a:solidFill>
                <a:latin typeface="等线" pitchFamily="2" charset="-122"/>
                <a:ea typeface="等线" pitchFamily="2" charset="-122"/>
              </a:rPr>
              <a:t>心得</a:t>
            </a:r>
            <a:r>
              <a:rPr kumimoji="1" lang="zh-CN" altLang="en-US" sz="5400" b="1" dirty="0">
                <a:solidFill>
                  <a:srgbClr val="000000">
                    <a:lumMod val="95000"/>
                    <a:lumOff val="5000"/>
                  </a:srgbClr>
                </a:solidFill>
                <a:latin typeface="等线" pitchFamily="2" charset="-122"/>
                <a:ea typeface="等线" pitchFamily="2" charset="-122"/>
              </a:rPr>
              <a:t>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800" b="1" dirty="0">
                <a:solidFill>
                  <a:srgbClr val="FFFFFF"/>
                </a:solidFill>
                <a:latin typeface="经典行书简" pitchFamily="49" charset="-122"/>
                <a:ea typeface="经典行书简" pitchFamily="49" charset="-122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2438400" y="838200"/>
            <a:ext cx="3810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华文行楷" pitchFamily="2" charset="-122"/>
                <a:ea typeface="华文行楷" pitchFamily="2" charset="-122"/>
              </a:rPr>
              <a:t>作      业</a:t>
            </a:r>
            <a:endParaRPr lang="zh-CN" altLang="en-US" sz="66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</a:endParaRPr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24581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582" name="Rectangle 7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583" name="Text Box 10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8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7"/>
          <p:cNvSpPr txBox="1">
            <a:spLocks noChangeArrowheads="1"/>
          </p:cNvSpPr>
          <p:nvPr/>
        </p:nvSpPr>
        <p:spPr bwMode="auto">
          <a:xfrm>
            <a:off x="3733800" y="5113338"/>
            <a:ext cx="1447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谢谢</a:t>
            </a:r>
          </a:p>
        </p:txBody>
      </p:sp>
      <p:sp>
        <p:nvSpPr>
          <p:cNvPr id="4" name="矩形 3"/>
          <p:cNvSpPr/>
          <p:nvPr/>
        </p:nvSpPr>
        <p:spPr>
          <a:xfrm>
            <a:off x="1003300" y="2054225"/>
            <a:ext cx="687399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kern="10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爱度综艺简体" pitchFamily="2" charset="-122"/>
                <a:ea typeface="爱度综艺简体" pitchFamily="2" charset="-122"/>
              </a:rPr>
              <a:t>从明天起</a:t>
            </a:r>
            <a:endParaRPr lang="en-US" altLang="zh-CN" sz="4000" b="1" kern="10" dirty="0">
              <a:ln w="31550" cmpd="sng">
                <a:gradFill>
                  <a:gsLst>
                    <a:gs pos="25000">
                      <a:srgbClr val="BBE0E3">
                        <a:shade val="25000"/>
                        <a:satMod val="190000"/>
                      </a:srgbClr>
                    </a:gs>
                    <a:gs pos="80000">
                      <a:srgbClr val="BBE0E3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爱度综艺简体" pitchFamily="2" charset="-122"/>
              <a:ea typeface="爱度综艺简体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b="1" kern="10" dirty="0">
              <a:ln w="31550" cmpd="sng">
                <a:gradFill>
                  <a:gsLst>
                    <a:gs pos="25000">
                      <a:srgbClr val="BBE0E3">
                        <a:shade val="25000"/>
                        <a:satMod val="190000"/>
                      </a:srgbClr>
                    </a:gs>
                    <a:gs pos="80000">
                      <a:srgbClr val="BBE0E3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爱度综艺简体" pitchFamily="2" charset="-122"/>
              <a:ea typeface="爱度综艺简体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kern="10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爱度综艺简体" pitchFamily="2" charset="-122"/>
                <a:ea typeface="爱度综艺简体" pitchFamily="2" charset="-122"/>
              </a:rPr>
              <a:t>做一个快乐而幸福的读书人吧</a:t>
            </a:r>
            <a:endParaRPr lang="zh-CN" altLang="en-US" sz="4000" b="1" dirty="0">
              <a:ln w="31550" cmpd="sng">
                <a:gradFill>
                  <a:gsLst>
                    <a:gs pos="25000">
                      <a:srgbClr val="BBE0E3">
                        <a:shade val="25000"/>
                        <a:satMod val="190000"/>
                      </a:srgbClr>
                    </a:gs>
                    <a:gs pos="80000">
                      <a:srgbClr val="BBE0E3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爱度综艺简体" pitchFamily="2" charset="-122"/>
              <a:ea typeface="爱度综艺简体" pitchFamily="2" charset="-122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07" name="Text Box 9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1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8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6172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/>
              </a:rPr>
              <a:t>读 书 人 是 幸 福 人</a:t>
            </a:r>
          </a:p>
        </p:txBody>
      </p:sp>
      <p:sp>
        <p:nvSpPr>
          <p:cNvPr id="4099" name="WordArt 12"/>
          <p:cNvSpPr>
            <a:spLocks noChangeArrowheads="1" noChangeShapeType="1" noTextEdit="1"/>
          </p:cNvSpPr>
          <p:nvPr/>
        </p:nvSpPr>
        <p:spPr bwMode="auto">
          <a:xfrm>
            <a:off x="6400800" y="4114800"/>
            <a:ext cx="1447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 smtClean="0">
                <a:gradFill rotWithShape="1">
                  <a:gsLst>
                    <a:gs pos="0">
                      <a:srgbClr val="0070C0"/>
                    </a:gs>
                    <a:gs pos="31000">
                      <a:srgbClr val="0070C0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/>
              </a:rPr>
              <a:t>谢冕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03" name="Text Box 9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2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5184775"/>
          </a:xfrm>
          <a:noFill/>
        </p:spPr>
      </p:pic>
      <p:sp>
        <p:nvSpPr>
          <p:cNvPr id="6147" name="Oval 3"/>
          <p:cNvSpPr>
            <a:spLocks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CN" smtClean="0"/>
              <a:t>教学目标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8001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1</a:t>
            </a:r>
            <a:r>
              <a:rPr lang="zh-CN" altLang="en-US" sz="4800" b="1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．学会提炼文章的主旨。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2. </a:t>
            </a:r>
            <a:r>
              <a:rPr lang="zh-CN" altLang="en-US" sz="4800" b="1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理解</a:t>
            </a:r>
            <a:r>
              <a:rPr lang="en-US" altLang="en-US" sz="4800" b="1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“</a:t>
            </a:r>
            <a:r>
              <a:rPr lang="zh-CN" altLang="en-US" sz="4800" b="1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读书人是幸福人</a:t>
            </a:r>
            <a:r>
              <a:rPr lang="en-US" altLang="en-US" sz="4800" b="1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”</a:t>
            </a:r>
            <a:r>
              <a:rPr lang="zh-CN" altLang="en-US" sz="4800" b="1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的内涵，从而热爱读书、积极阅读，做一个快乐的读书人。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-33338" y="-25400"/>
            <a:ext cx="9177338" cy="6883400"/>
            <a:chOff x="0" y="0"/>
            <a:chExt cx="5782" cy="4337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22" y="4082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28" name="Text Box 10"/>
            <p:cNvSpPr txBox="1">
              <a:spLocks noChangeArrowheads="1"/>
            </p:cNvSpPr>
            <p:nvPr/>
          </p:nvSpPr>
          <p:spPr bwMode="auto">
            <a:xfrm>
              <a:off x="454" y="1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068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  <p:bldP spid="614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u=57699577,579096553&amp;fm=0&amp;gp=1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514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1200" y="152400"/>
            <a:ext cx="2971800" cy="1241425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3333FF"/>
                </a:solidFill>
                <a:latin typeface="华文行楷" pitchFamily="2" charset="-122"/>
                <a:ea typeface="华文行楷" pitchFamily="2" charset="-122"/>
              </a:rPr>
              <a:t>作者介绍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1447800"/>
            <a:ext cx="5257800" cy="5029200"/>
          </a:xfrm>
        </p:spPr>
        <p:txBody>
          <a:bodyPr/>
          <a:lstStyle/>
          <a:p>
            <a:pPr algn="l" eaLnBrk="1" hangingPunct="1">
              <a:lnSpc>
                <a:spcPts val="3200"/>
              </a:lnSpc>
            </a:pP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谢冕，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1932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1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月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6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日生于福建省福州市人。曾用笔名谢鱼梁。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1955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年考入北京大学中国语言文学系，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1960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年毕业留校任教至今。现为北京大学教授、博士研究生导师、北京大学中国语言文学研究所  所长。谢冕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1948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年开始文学创作，著有学术专著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湖岸诗评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共和国的星光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等十余种，以及散文随笔集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世纪留言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永远的校园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流向远方的水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心中风景</a:t>
            </a:r>
            <a:r>
              <a:rPr kumimoji="1" lang="en-US" altLang="zh-CN" sz="2600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kumimoji="1" lang="zh-CN" altLang="en-US" sz="2600" smtClean="0">
                <a:latin typeface="楷体_GB2312" pitchFamily="49" charset="-122"/>
                <a:ea typeface="楷体_GB2312" pitchFamily="49" charset="-122"/>
              </a:rPr>
              <a:t>等。   </a:t>
            </a:r>
          </a:p>
          <a:p>
            <a:pPr algn="l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en-US" altLang="zh-CN" sz="2600" smtClean="0"/>
          </a:p>
        </p:txBody>
      </p:sp>
      <p:pic>
        <p:nvPicPr>
          <p:cNvPr id="6149" name="Picture 9" descr="xiemia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-34925" y="0"/>
            <a:ext cx="9178925" cy="6858000"/>
            <a:chOff x="-22" y="0"/>
            <a:chExt cx="5782" cy="4320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-22" y="0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53" name="Text Box 11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9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1000" y="533400"/>
            <a:ext cx="838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zh-CN" sz="4000" b="1" smtClean="0">
                <a:solidFill>
                  <a:srgbClr val="FF66CC"/>
                </a:solidFill>
              </a:rPr>
              <a:t>         </a:t>
            </a:r>
            <a:r>
              <a:rPr lang="en-US" altLang="zh-CN" sz="4000" b="1" smtClean="0">
                <a:solidFill>
                  <a:srgbClr val="3333FF"/>
                </a:solidFill>
                <a:latin typeface="爱度综艺简体" pitchFamily="2" charset="-122"/>
                <a:ea typeface="爱度综艺简体" pitchFamily="2" charset="-122"/>
              </a:rPr>
              <a:t>(</a:t>
            </a:r>
            <a:r>
              <a:rPr lang="zh-CN" altLang="en-US" sz="4000" b="1" smtClean="0">
                <a:solidFill>
                  <a:srgbClr val="3333FF"/>
                </a:solidFill>
                <a:latin typeface="爱度综艺简体" pitchFamily="2" charset="-122"/>
                <a:ea typeface="爱度综艺简体" pitchFamily="2" charset="-122"/>
              </a:rPr>
              <a:t>一</a:t>
            </a:r>
            <a:r>
              <a:rPr lang="en-US" altLang="zh-CN" sz="4000" b="1" smtClean="0">
                <a:solidFill>
                  <a:srgbClr val="3333FF"/>
                </a:solidFill>
                <a:latin typeface="爱度综艺简体" pitchFamily="2" charset="-122"/>
                <a:ea typeface="爱度综艺简体" pitchFamily="2" charset="-122"/>
              </a:rPr>
              <a:t>) </a:t>
            </a:r>
            <a:r>
              <a:rPr lang="zh-CN" altLang="en-US" sz="4000" b="1" smtClean="0">
                <a:solidFill>
                  <a:srgbClr val="3333FF"/>
                </a:solidFill>
                <a:latin typeface="爱度综艺简体" pitchFamily="2" charset="-122"/>
                <a:ea typeface="爱度综艺简体" pitchFamily="2" charset="-122"/>
              </a:rPr>
              <a:t>整体感知全文</a:t>
            </a:r>
            <a:r>
              <a:rPr lang="en-US" altLang="zh-CN" sz="4000" b="1" smtClean="0">
                <a:solidFill>
                  <a:srgbClr val="3333FF"/>
                </a:solidFill>
                <a:latin typeface="爱度综艺简体" pitchFamily="2" charset="-122"/>
                <a:ea typeface="爱度综艺简体" pitchFamily="2" charset="-122"/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zh-CN" sz="4000" b="1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4800" b="1" smtClean="0">
                <a:solidFill>
                  <a:srgbClr val="000000"/>
                </a:solidFill>
                <a:latin typeface="黑体" pitchFamily="49" charset="-122"/>
                <a:ea typeface="经典行书简" pitchFamily="49" charset="-122"/>
              </a:rPr>
              <a:t>1</a:t>
            </a:r>
            <a:r>
              <a:rPr lang="zh-CN" altLang="en-US" sz="4800" b="1" smtClean="0">
                <a:solidFill>
                  <a:srgbClr val="000000"/>
                </a:solidFill>
                <a:latin typeface="黑体" pitchFamily="49" charset="-122"/>
                <a:ea typeface="经典行书简" pitchFamily="49" charset="-122"/>
              </a:rPr>
              <a:t>、文章的中心论点是什么？</a:t>
            </a:r>
            <a:endParaRPr lang="en-US" altLang="zh-CN" sz="4800" b="1" smtClean="0">
              <a:solidFill>
                <a:srgbClr val="000000"/>
              </a:solidFill>
              <a:latin typeface="黑体" pitchFamily="49" charset="-122"/>
              <a:ea typeface="经典行书简" pitchFamily="49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zh-CN" sz="4800" b="1" smtClean="0">
              <a:solidFill>
                <a:srgbClr val="000000"/>
              </a:solidFill>
              <a:latin typeface="黑体" pitchFamily="49" charset="-122"/>
              <a:ea typeface="经典行书简" pitchFamily="49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zh-CN" sz="4800" b="1" smtClean="0">
                <a:solidFill>
                  <a:srgbClr val="000000"/>
                </a:solidFill>
                <a:latin typeface="黑体" pitchFamily="49" charset="-122"/>
                <a:ea typeface="经典行书简" pitchFamily="49" charset="-122"/>
              </a:rPr>
              <a:t> 2</a:t>
            </a:r>
            <a:r>
              <a:rPr lang="zh-CN" altLang="en-US" sz="4800" b="1" smtClean="0">
                <a:solidFill>
                  <a:srgbClr val="000000"/>
                </a:solidFill>
                <a:latin typeface="黑体" pitchFamily="49" charset="-122"/>
                <a:ea typeface="经典行书简" pitchFamily="49" charset="-122"/>
              </a:rPr>
              <a:t>、请找出或归纳出每一自然段的中心句。</a:t>
            </a:r>
            <a:endParaRPr lang="en-US" altLang="zh-CN" sz="4800" b="1" smtClean="0">
              <a:solidFill>
                <a:srgbClr val="000000"/>
              </a:solidFill>
              <a:latin typeface="黑体" pitchFamily="49" charset="-122"/>
              <a:ea typeface="经典行书简" pitchFamily="49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zh-CN" sz="4800" b="1" smtClean="0">
              <a:solidFill>
                <a:srgbClr val="000000"/>
              </a:solidFill>
              <a:latin typeface="黑体" pitchFamily="49" charset="-122"/>
              <a:ea typeface="经典行书简" pitchFamily="49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zh-CN" sz="4800" b="1" smtClean="0">
                <a:solidFill>
                  <a:srgbClr val="000000"/>
                </a:solidFill>
                <a:latin typeface="黑体" pitchFamily="49" charset="-122"/>
                <a:ea typeface="经典行书简" pitchFamily="49" charset="-122"/>
              </a:rPr>
              <a:t> 3</a:t>
            </a:r>
            <a:r>
              <a:rPr lang="zh-CN" altLang="en-US" sz="4800" b="1" smtClean="0">
                <a:solidFill>
                  <a:srgbClr val="000000"/>
                </a:solidFill>
                <a:latin typeface="黑体" pitchFamily="49" charset="-122"/>
                <a:ea typeface="经典行书简" pitchFamily="49" charset="-122"/>
              </a:rPr>
              <a:t>、文章采用了怎样的论证结构？</a:t>
            </a:r>
            <a:endParaRPr lang="zh-CN" altLang="en-US" sz="4800" b="1" smtClean="0">
              <a:solidFill>
                <a:srgbClr val="000000"/>
              </a:solidFill>
              <a:latin typeface="经典行书简" pitchFamily="49" charset="-122"/>
              <a:ea typeface="经典行书简" pitchFamily="49" charset="-122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74" name="Text Box 8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 descr="图片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3333FF"/>
                </a:solidFill>
                <a:latin typeface="华文行楷" pitchFamily="2" charset="-122"/>
                <a:ea typeface="华文行楷" pitchFamily="2" charset="-122"/>
              </a:rPr>
              <a:t>找出或归纳出每一自然段的中心句</a:t>
            </a:r>
            <a:r>
              <a:rPr lang="en-US" altLang="zh-CN" sz="3600" b="1" smtClean="0">
                <a:solidFill>
                  <a:srgbClr val="3333FF"/>
                </a:solidFill>
                <a:latin typeface="华文行楷" pitchFamily="2" charset="-122"/>
                <a:ea typeface="华文行楷" pitchFamily="2" charset="-122"/>
              </a:rPr>
              <a:t>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600200"/>
            <a:ext cx="8001000" cy="9144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zh-CN" altLang="en-US" sz="2500" b="1" smtClean="0">
                <a:latin typeface="经典行书简" pitchFamily="49" charset="-122"/>
                <a:ea typeface="经典行书简" pitchFamily="49" charset="-122"/>
              </a:rPr>
              <a:t>第</a:t>
            </a:r>
            <a:r>
              <a:rPr lang="en-US" altLang="zh-CN" sz="2500" b="1" smtClean="0">
                <a:latin typeface="经典行书简" pitchFamily="49" charset="-122"/>
                <a:ea typeface="经典行书简" pitchFamily="49" charset="-122"/>
              </a:rPr>
              <a:t>1</a:t>
            </a:r>
            <a:r>
              <a:rPr lang="zh-CN" altLang="en-US" sz="2500" b="1" smtClean="0">
                <a:latin typeface="经典行书简" pitchFamily="49" charset="-122"/>
                <a:ea typeface="经典行书简" pitchFamily="49" charset="-122"/>
              </a:rPr>
              <a:t>自然段：我常想读书人是世间幸福人，因为他除                 了拥有现实的世界之外，还拥有另一个更为浩瀚也更为丰富的世界。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85800" y="3200400"/>
            <a:ext cx="894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5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第</a:t>
            </a:r>
            <a:r>
              <a:rPr lang="en-US" altLang="zh-CN" sz="25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2</a:t>
            </a:r>
            <a:r>
              <a:rPr lang="zh-CN" altLang="en-US" sz="25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自然段：阅读能增广见识，进入不同时空的他人世界。</a:t>
            </a:r>
            <a:endParaRPr lang="zh-CN" altLang="en-US" sz="2500" b="1" smtClean="0">
              <a:solidFill>
                <a:srgbClr val="6600FF"/>
              </a:solidFill>
              <a:latin typeface="经典行书简" pitchFamily="49" charset="-122"/>
              <a:ea typeface="经典行书简" pitchFamily="49" charset="-122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85800" y="39624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5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第</a:t>
            </a:r>
            <a:r>
              <a:rPr lang="en-US" altLang="zh-CN" sz="25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3</a:t>
            </a:r>
            <a:r>
              <a:rPr lang="zh-CN" altLang="en-US" sz="25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自然段：读书加惠于人们的不仅是知识的增广，而且还在于精神的感化与陶冶。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85800" y="5715000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5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第</a:t>
            </a:r>
            <a:r>
              <a:rPr lang="en-US" altLang="zh-CN" sz="25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5</a:t>
            </a:r>
            <a:r>
              <a:rPr lang="zh-CN" altLang="en-US" sz="25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自然段：读书人是幸福人。（也是全篇主旨）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85800" y="5029200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5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第</a:t>
            </a:r>
            <a:r>
              <a:rPr lang="en-US" altLang="zh-CN" sz="25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4</a:t>
            </a:r>
            <a:r>
              <a:rPr lang="zh-CN" altLang="en-US" sz="25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自然段：与好书结缘能使人“向善”、“避恶”。</a:t>
            </a:r>
          </a:p>
        </p:txBody>
      </p:sp>
      <p:grpSp>
        <p:nvGrpSpPr>
          <p:cNvPr id="8201" name="Group 10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8202" name="Rectangle 11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03" name="Rectangle 12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04" name="Text Box 15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69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4" grpId="0"/>
      <p:bldP spid="22535" grpId="0"/>
      <p:bldP spid="22536" grpId="0"/>
      <p:bldP spid="225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7772400" cy="103981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spc="600" dirty="0" smtClean="0">
                <a:solidFill>
                  <a:srgbClr val="3333FF"/>
                </a:solidFill>
                <a:latin typeface="爱度综艺简体" pitchFamily="2" charset="-122"/>
                <a:ea typeface="爱度综艺简体" pitchFamily="2" charset="-122"/>
              </a:rPr>
              <a:t>（二）（精读）</a:t>
            </a:r>
            <a:r>
              <a:rPr lang="zh-CN" altLang="en-US" spc="600" dirty="0" smtClean="0">
                <a:latin typeface="爱度综艺简体" pitchFamily="2" charset="-122"/>
                <a:ea typeface="爱度综艺简体" pitchFamily="2" charset="-122"/>
              </a:rPr>
              <a:t> </a:t>
            </a:r>
          </a:p>
        </p:txBody>
      </p:sp>
      <p:sp>
        <p:nvSpPr>
          <p:cNvPr id="9219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16002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6666FF"/>
                </a:solidFill>
                <a:latin typeface="华文行楷" pitchFamily="2" charset="-122"/>
                <a:ea typeface="华文行楷" pitchFamily="2" charset="-122"/>
              </a:rPr>
              <a:t>一、</a:t>
            </a:r>
            <a:r>
              <a:rPr lang="zh-CN" altLang="en-US" sz="3200" b="1" smtClean="0">
                <a:solidFill>
                  <a:srgbClr val="3333FF"/>
                </a:solidFill>
                <a:latin typeface="方正姚体" pitchFamily="2" charset="-122"/>
                <a:ea typeface="方正姚体" pitchFamily="2" charset="-122"/>
              </a:rPr>
              <a:t>全体学生朗读课文第</a:t>
            </a:r>
            <a:r>
              <a:rPr lang="en-US" altLang="zh-CN" sz="3200" b="1" smtClean="0">
                <a:solidFill>
                  <a:srgbClr val="3333FF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3200" b="1" smtClean="0">
                <a:solidFill>
                  <a:srgbClr val="3333FF"/>
                </a:solidFill>
                <a:latin typeface="方正姚体" pitchFamily="2" charset="-122"/>
                <a:ea typeface="方正姚体" pitchFamily="2" charset="-122"/>
              </a:rPr>
              <a:t>、</a:t>
            </a:r>
            <a:r>
              <a:rPr lang="en-US" altLang="zh-CN" sz="3200" b="1" smtClean="0">
                <a:solidFill>
                  <a:srgbClr val="3333FF"/>
                </a:solidFill>
                <a:latin typeface="方正姚体" pitchFamily="2" charset="-122"/>
                <a:ea typeface="方正姚体" pitchFamily="2" charset="-122"/>
              </a:rPr>
              <a:t>2</a:t>
            </a:r>
            <a:r>
              <a:rPr lang="zh-CN" altLang="en-US" sz="3200" b="1" smtClean="0">
                <a:solidFill>
                  <a:srgbClr val="3333FF"/>
                </a:solidFill>
                <a:latin typeface="方正姚体" pitchFamily="2" charset="-122"/>
                <a:ea typeface="方正姚体" pitchFamily="2" charset="-122"/>
              </a:rPr>
              <a:t>自然段</a:t>
            </a:r>
            <a:endParaRPr lang="zh-CN" altLang="en-US" sz="3200" b="1" smtClean="0">
              <a:solidFill>
                <a:srgbClr val="6666FF"/>
              </a:solidFill>
              <a:latin typeface="方正姚体" pitchFamily="2" charset="-122"/>
              <a:ea typeface="方正姚体" pitchFamily="2" charset="-12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3200" b="1" smtClean="0">
              <a:solidFill>
                <a:srgbClr val="6666FF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altLang="zh-CN" sz="3600" b="1" smtClean="0">
              <a:solidFill>
                <a:srgbClr val="000000"/>
              </a:solidFill>
            </a:endParaRP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1828800" y="2667000"/>
            <a:ext cx="6324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00"/>
                </a:solidFill>
                <a:latin typeface="经典行书简" pitchFamily="49" charset="-122"/>
                <a:ea typeface="华文行楷" pitchFamily="2" charset="-122"/>
                <a:cs typeface="经典行书简" pitchFamily="49" charset="-122"/>
              </a:rPr>
              <a:t>找出作者关于“读书人为什么是幸福人”的语句。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zh-CN" sz="3200" smtClean="0">
              <a:solidFill>
                <a:srgbClr val="000000"/>
              </a:solidFill>
              <a:latin typeface="经典行书简" pitchFamily="49" charset="-122"/>
              <a:ea typeface="华文行楷" pitchFamily="2" charset="-122"/>
              <a:cs typeface="经典行书简" pitchFamily="49" charset="-122"/>
            </a:endParaRPr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9222" name="Rectangle 7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23" name="Rectangle 8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24" name="Text Box 11"/>
            <p:cNvSpPr txBox="1">
              <a:spLocks noChangeArrowheads="1"/>
            </p:cNvSpPr>
            <p:nvPr/>
          </p:nvSpPr>
          <p:spPr bwMode="auto">
            <a:xfrm>
              <a:off x="432" y="2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3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6248400" cy="685800"/>
          </a:xfrm>
        </p:spPr>
        <p:txBody>
          <a:bodyPr/>
          <a:lstStyle/>
          <a:p>
            <a:pPr algn="l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800" smtClean="0">
                <a:latin typeface="华文行楷" pitchFamily="2" charset="-122"/>
                <a:ea typeface="华文行楷" pitchFamily="2" charset="-122"/>
              </a:rPr>
              <a:t>  </a:t>
            </a:r>
            <a:r>
              <a:rPr lang="en-US" altLang="zh-CN" sz="2800" b="1" smtClean="0">
                <a:solidFill>
                  <a:srgbClr val="6600FF"/>
                </a:solidFill>
                <a:latin typeface="华文行楷" pitchFamily="2" charset="-122"/>
                <a:ea typeface="华文行楷" pitchFamily="2" charset="-122"/>
              </a:rPr>
              <a:t>(1)</a:t>
            </a:r>
            <a:r>
              <a:rPr lang="zh-CN" altLang="en-US" sz="2800" b="1" smtClean="0">
                <a:solidFill>
                  <a:srgbClr val="6600FF"/>
                </a:solidFill>
                <a:latin typeface="华文行楷" pitchFamily="2" charset="-122"/>
                <a:ea typeface="华文行楷" pitchFamily="2" charset="-122"/>
              </a:rPr>
              <a:t>读书人拥有两个世界</a:t>
            </a:r>
            <a:r>
              <a:rPr lang="zh-CN" altLang="en-US" sz="2000" smtClean="0"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676400" y="2286000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zh-CN" sz="28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  </a:t>
            </a:r>
            <a:r>
              <a:rPr lang="zh-CN" altLang="en-US" sz="28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现实世界       （人人都有）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zh-CN" altLang="en-US" sz="28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  更丰富的世界  （读书人独有）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752600" y="44958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不仅多识草木虫鱼</a:t>
            </a:r>
            <a:r>
              <a:rPr lang="en-US" altLang="zh-CN" sz="28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, </a:t>
            </a:r>
            <a:r>
              <a:rPr lang="zh-CN" altLang="en-US" sz="28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而且可以上溯远古，下及未来</a:t>
            </a:r>
            <a:r>
              <a:rPr lang="en-US" altLang="zh-CN" sz="28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, </a:t>
            </a:r>
            <a:r>
              <a:rPr lang="zh-CN" altLang="en-US" sz="2800" b="1" smtClean="0">
                <a:solidFill>
                  <a:srgbClr val="000000"/>
                </a:solidFill>
                <a:latin typeface="经典行书简" pitchFamily="49" charset="-122"/>
                <a:ea typeface="经典行书简" pitchFamily="49" charset="-122"/>
              </a:rPr>
              <a:t>饱览存在与非存在的奇风异俗。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1600200" y="3581400"/>
            <a:ext cx="62484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6600FF"/>
                </a:solidFill>
                <a:latin typeface="华文行楷" pitchFamily="2" charset="-122"/>
                <a:ea typeface="华文行楷" pitchFamily="2" charset="-122"/>
              </a:rPr>
              <a:t>(2)</a:t>
            </a:r>
            <a:r>
              <a:rPr lang="zh-CN" altLang="en-US" sz="2800" b="1" smtClean="0">
                <a:solidFill>
                  <a:srgbClr val="6600FF"/>
                </a:solidFill>
                <a:latin typeface="华文行楷" pitchFamily="2" charset="-122"/>
                <a:ea typeface="华文行楷" pitchFamily="2" charset="-122"/>
              </a:rPr>
              <a:t>阅读能进入不同时空的他人世界</a:t>
            </a:r>
            <a:r>
              <a:rPr lang="zh-CN" altLang="en-US" sz="2800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-34925" y="-26988"/>
            <a:ext cx="9178925" cy="6884988"/>
            <a:chOff x="-22" y="-17"/>
            <a:chExt cx="5782" cy="4337"/>
          </a:xfrm>
        </p:grpSpPr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-22" y="-17"/>
              <a:ext cx="5782" cy="272"/>
            </a:xfrm>
            <a:prstGeom prst="rect">
              <a:avLst/>
            </a:prstGeom>
            <a:solidFill>
              <a:srgbClr val="BCE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432" y="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0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1532</Words>
  <Application>Microsoft Office PowerPoint</Application>
  <PresentationFormat>全屏显示(4:3)</PresentationFormat>
  <Paragraphs>108</Paragraphs>
  <Slides>24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25</vt:i4>
      </vt:variant>
      <vt:variant>
        <vt:lpstr>幻灯片标题</vt:lpstr>
      </vt:variant>
      <vt:variant>
        <vt:i4>24</vt:i4>
      </vt:variant>
    </vt:vector>
  </HeadingPairs>
  <TitlesOfParts>
    <vt:vector size="49" baseType="lpstr">
      <vt:lpstr>Office 主题​​</vt:lpstr>
      <vt:lpstr>默认设计模板</vt:lpstr>
      <vt:lpstr>1_默认设计模板</vt:lpstr>
      <vt:lpstr>2_默认设计模板</vt:lpstr>
      <vt:lpstr>3_默认设计模板</vt:lpstr>
      <vt:lpstr>4_默认设计模板</vt:lpstr>
      <vt:lpstr>5_默认设计模板</vt:lpstr>
      <vt:lpstr>6_默认设计模板</vt:lpstr>
      <vt:lpstr>7_默认设计模板</vt:lpstr>
      <vt:lpstr>8_默认设计模板</vt:lpstr>
      <vt:lpstr>9_默认设计模板</vt:lpstr>
      <vt:lpstr>10_默认设计模板</vt:lpstr>
      <vt:lpstr>11_默认设计模板</vt:lpstr>
      <vt:lpstr>12_默认设计模板</vt:lpstr>
      <vt:lpstr>13_默认设计模板</vt:lpstr>
      <vt:lpstr>14_默认设计模板</vt:lpstr>
      <vt:lpstr>15_默认设计模板</vt:lpstr>
      <vt:lpstr>16_默认设计模板</vt:lpstr>
      <vt:lpstr>17_默认设计模板</vt:lpstr>
      <vt:lpstr>18_默认设计模板</vt:lpstr>
      <vt:lpstr>19_默认设计模板</vt:lpstr>
      <vt:lpstr>20_默认设计模板</vt:lpstr>
      <vt:lpstr>21_默认设计模板</vt:lpstr>
      <vt:lpstr>22_默认设计模板</vt:lpstr>
      <vt:lpstr>23_默认设计模板</vt:lpstr>
      <vt:lpstr>PowerPoint 演示文稿</vt:lpstr>
      <vt:lpstr>PowerPoint 演示文稿</vt:lpstr>
      <vt:lpstr>PowerPoint 演示文稿</vt:lpstr>
      <vt:lpstr>教学目标</vt:lpstr>
      <vt:lpstr>作者介绍</vt:lpstr>
      <vt:lpstr>PowerPoint 演示文稿</vt:lpstr>
      <vt:lpstr>找出或归纳出每一自然段的中心句:</vt:lpstr>
      <vt:lpstr>（二）（精读） </vt:lpstr>
      <vt:lpstr>PowerPoint 演示文稿</vt:lpstr>
      <vt:lpstr>精读、美读课文第3自然段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（二）（精读）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2</cp:revision>
  <dcterms:created xsi:type="dcterms:W3CDTF">2016-03-20T01:37:23Z</dcterms:created>
  <dcterms:modified xsi:type="dcterms:W3CDTF">2016-03-20T01:42:59Z</dcterms:modified>
</cp:coreProperties>
</file>