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47" r:id="rId5"/>
    <p:sldId id="410" r:id="rId6"/>
    <p:sldId id="409" r:id="rId7"/>
    <p:sldId id="411" r:id="rId8"/>
    <p:sldId id="413" r:id="rId9"/>
    <p:sldId id="294" r:id="rId10"/>
    <p:sldId id="331" r:id="rId11"/>
    <p:sldId id="449" r:id="rId12"/>
    <p:sldId id="279" r:id="rId13"/>
    <p:sldId id="450" r:id="rId14"/>
    <p:sldId id="340" r:id="rId15"/>
    <p:sldId id="341" r:id="rId16"/>
    <p:sldId id="338" r:id="rId17"/>
    <p:sldId id="298" r:id="rId18"/>
    <p:sldId id="339" r:id="rId19"/>
    <p:sldId id="342" r:id="rId20"/>
    <p:sldId id="343" r:id="rId21"/>
    <p:sldId id="344" r:id="rId22"/>
    <p:sldId id="345" r:id="rId23"/>
    <p:sldId id="323" r:id="rId24"/>
    <p:sldId id="337" r:id="rId25"/>
    <p:sldId id="325" r:id="rId26"/>
    <p:sldId id="333" r:id="rId27"/>
    <p:sldId id="289" r:id="rId28"/>
    <p:sldId id="313" r:id="rId29"/>
    <p:sldId id="314" r:id="rId30"/>
    <p:sldId id="414" r:id="rId31"/>
    <p:sldId id="415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FFFF00"/>
    <a:srgbClr val="660066"/>
    <a:srgbClr val="6600CC"/>
    <a:srgbClr val="0000FF"/>
    <a:srgbClr val="6666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86" y="-108"/>
      </p:cViewPr>
      <p:guideLst>
        <p:guide orient="horz" pos="2195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83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84793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122" name="组合 5121"/>
          <p:cNvGrpSpPr/>
          <p:nvPr/>
        </p:nvGrpSpPr>
        <p:grpSpPr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123" name="直接连接符 5122"/>
            <p:cNvSpPr/>
            <p:nvPr/>
          </p:nvSpPr>
          <p:spPr>
            <a:xfrm>
              <a:off x="912" y="1584"/>
              <a:ext cx="456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4" name="任意多边形 5123"/>
            <p:cNvSpPr/>
            <p:nvPr/>
          </p:nvSpPr>
          <p:spPr>
            <a:xfrm>
              <a:off x="-1584" y="864"/>
              <a:ext cx="2304" cy="2304"/>
            </a:xfrm>
            <a:custGeom>
              <a:avLst/>
              <a:gdLst>
                <a:gd name="A1" fmla="val 12083"/>
                <a:gd name="A2" fmla="val -32000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44083" y="2369"/>
                  </a:moveTo>
                  <a:arcTo wR="32000" hR="32000" stAng="-4068954" swAng="8137868"/>
                  <a:arcTo wR="32000" hR="32000" stAng="-17531086" swAng="41"/>
                  <a:lnTo>
                    <a:pt x="44083" y="61632"/>
                  </a:lnTo>
                  <a:lnTo>
                    <a:pt x="44083" y="2368"/>
                  </a:lnTo>
                  <a:arcTo wR="32000" hR="32000" stAng="-4068995" swAng="41"/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5125" name="任意多边形 5124"/>
            <p:cNvSpPr/>
            <p:nvPr/>
          </p:nvSpPr>
          <p:spPr>
            <a:xfrm>
              <a:off x="-2030" y="192"/>
              <a:ext cx="2544" cy="2544"/>
            </a:xfrm>
            <a:custGeom>
              <a:avLst/>
              <a:gdLst>
                <a:gd name="A1" fmla="val 18994"/>
                <a:gd name="A2" fmla="val -30013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994" y="6247"/>
                  </a:moveTo>
                  <a:arcTo wR="32000" hR="32000" stAng="-3215437" swAng="6430810"/>
                  <a:arcTo wR="32000" hR="32000" stAng="-18384627" swAng="64"/>
                  <a:lnTo>
                    <a:pt x="50994" y="57754"/>
                  </a:lnTo>
                  <a:lnTo>
                    <a:pt x="50994" y="6246"/>
                  </a:lnTo>
                  <a:arcTo wR="32000" hR="32000" stAng="-3215501" swAng="64"/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5126" name="标题 5125"/>
          <p:cNvSpPr>
            <a:spLocks noGrp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buClrTx/>
              <a:buSzTx/>
              <a:buFontTx/>
              <a:defRPr sz="4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7" name="副标题 5126"/>
          <p:cNvSpPr>
            <a:spLocks noGrp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tx2"/>
              </a:buClr>
              <a:buSzPct val="6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5128" name="日期占位符 512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9" name="页脚占位符 51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130" name="灯片编号占位符 51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8367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99955" y="1827213"/>
            <a:ext cx="358367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5222" y="301625"/>
            <a:ext cx="1828403" cy="5640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79215" cy="5640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6306" name="图片 226305" descr="河山图标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100" y="6477000"/>
            <a:ext cx="30099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7" name="图片 226306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0" y="5410200"/>
            <a:ext cx="63246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8" name="图片 226307" descr="green_green_green_bottom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24488"/>
            <a:ext cx="3048000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9" name="图片 226308" descr="green_green_green_to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310" name="标题 22630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26311" name="文本占位符 22631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6312" name="日期占位符 22631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6313" name="页脚占位符 22631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6314" name="灯片编号占位符 22631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097"/>
          <p:cNvGrpSpPr/>
          <p:nvPr/>
        </p:nvGrpSpPr>
        <p:grpSpPr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099" name="任意多边形 4098"/>
            <p:cNvSpPr/>
            <p:nvPr/>
          </p:nvSpPr>
          <p:spPr>
            <a:xfrm>
              <a:off x="-2040" y="432"/>
              <a:ext cx="2592" cy="1968"/>
            </a:xfrm>
            <a:custGeom>
              <a:avLst/>
              <a:gdLst>
                <a:gd name="A1" fmla="val 18296"/>
                <a:gd name="A2" fmla="val -30880"/>
                <a:gd name="A3" fmla="val 31512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296" y="5746"/>
                  </a:moveTo>
                  <a:arcTo wR="32000" hR="32000" stAng="-3307678" swAng="6615294"/>
                  <a:arcTo wR="32000" hR="32000" stAng="-18292383" swAng="61"/>
                  <a:lnTo>
                    <a:pt x="50296" y="58255"/>
                  </a:lnTo>
                  <a:lnTo>
                    <a:pt x="50296" y="5745"/>
                  </a:lnTo>
                  <a:arcTo wR="32000" hR="32000" stAng="-3307739" swAng="61"/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100" name="任意多边形 4099"/>
            <p:cNvSpPr/>
            <p:nvPr/>
          </p:nvSpPr>
          <p:spPr>
            <a:xfrm>
              <a:off x="-1528" y="0"/>
              <a:ext cx="1949" cy="1987"/>
            </a:xfrm>
            <a:custGeom>
              <a:avLst/>
              <a:gdLst>
                <a:gd name="A1" fmla="val 18077"/>
                <a:gd name="A2" fmla="val -30880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077" y="5595"/>
                  </a:moveTo>
                  <a:arcTo wR="32000" hR="32000" stAng="-3336255" swAng="6672450"/>
                  <a:arcTo wR="32000" hR="32000" stAng="-18263805" swAng="61"/>
                  <a:lnTo>
                    <a:pt x="50077" y="58406"/>
                  </a:lnTo>
                  <a:lnTo>
                    <a:pt x="50077" y="5594"/>
                  </a:lnTo>
                  <a:arcTo wR="32000" hR="32000" stAng="-3336316" swAng="61"/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01" name="直接连接符 4100"/>
            <p:cNvSpPr/>
            <p:nvPr/>
          </p:nvSpPr>
          <p:spPr>
            <a:xfrm>
              <a:off x="864" y="960"/>
              <a:ext cx="460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2" name="标题 410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3" name="文本占位符 410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4" name="日期占位符 410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5" name="页脚占位符 410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106" name="灯片编号占位符 410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jpeg"/><Relationship Id="rId7" Type="http://schemas.openxmlformats.org/officeDocument/2006/relationships/image" Target="../media/image18.png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4691" name="文本框 114690"/>
          <p:cNvSpPr txBox="1"/>
          <p:nvPr/>
        </p:nvSpPr>
        <p:spPr>
          <a:xfrm>
            <a:off x="2195513" y="3573463"/>
            <a:ext cx="4970462" cy="175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人教课标版   </a:t>
            </a:r>
            <a:endParaRPr lang="zh-CN" altLang="en-US" sz="2800" dirty="0">
              <a:solidFill>
                <a:srgbClr val="99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高二必修</a:t>
            </a:r>
            <a:r>
              <a:rPr lang="en-US" altLang="zh-CN" sz="280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 </a:t>
            </a:r>
            <a:br>
              <a:rPr lang="en-US" altLang="zh-CN" sz="280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lang="en-US" altLang="zh-CN" sz="280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Unit 1</a:t>
            </a:r>
            <a:endParaRPr lang="en-US" altLang="zh-CN" sz="2800">
              <a:solidFill>
                <a:srgbClr val="99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4692" name="矩形 114691"/>
          <p:cNvSpPr/>
          <p:nvPr/>
        </p:nvSpPr>
        <p:spPr>
          <a:xfrm>
            <a:off x="2195513" y="1628775"/>
            <a:ext cx="54006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英语教学课件</a:t>
            </a:r>
            <a:endParaRPr lang="zh-CN" altLang="en-US" sz="3600" b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1275" y="0"/>
            <a:ext cx="5372100" cy="1143000"/>
          </a:xfrm>
        </p:spPr>
        <p:txBody>
          <a:bodyPr/>
          <a:p>
            <a:r>
              <a:rPr lang="en-US" altLang="zh-CN"/>
              <a:t>Fast reading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835"/>
            <a:ext cx="8229600" cy="4525645"/>
          </a:xfrm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1.What is the problem?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2.What’s the cause of cholera?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  Make a question: two theories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3.Where did many deaths happen and no death happen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from the map?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4.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What extra evidence did he find?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5.What conclusion can we draw?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7522" name="文本框 107521"/>
          <p:cNvSpPr txBox="1"/>
          <p:nvPr/>
        </p:nvSpPr>
        <p:spPr>
          <a:xfrm>
            <a:off x="539750" y="549275"/>
            <a:ext cx="5113338" cy="64135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What is the problem?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文本框 107522"/>
          <p:cNvSpPr txBox="1"/>
          <p:nvPr/>
        </p:nvSpPr>
        <p:spPr>
          <a:xfrm>
            <a:off x="323850" y="1989138"/>
            <a:ext cx="8424863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0">
                <a:latin typeface="Arial" panose="020B0604020202020204" pitchFamily="34" charset="0"/>
              </a:rPr>
              <a:t>Cholera was the deadly disease of its day. Neither its cause nor its cure </a:t>
            </a:r>
            <a:endParaRPr lang="en-US" altLang="zh-CN" b="0">
              <a:latin typeface="Arial" panose="020B0604020202020204" pitchFamily="34" charset="0"/>
            </a:endParaRPr>
          </a:p>
          <a:p>
            <a:r>
              <a:rPr lang="en-US" altLang="zh-CN" b="0">
                <a:latin typeface="Arial" panose="020B0604020202020204" pitchFamily="34" charset="0"/>
              </a:rPr>
              <a:t>was understood.</a:t>
            </a:r>
            <a:endParaRPr lang="en-US" altLang="zh-CN" b="0">
              <a:latin typeface="Arial" panose="020B0604020202020204" pitchFamily="34" charset="0"/>
            </a:endParaRPr>
          </a:p>
        </p:txBody>
      </p:sp>
      <p:sp>
        <p:nvSpPr>
          <p:cNvPr id="107524" name="文本框 107523"/>
          <p:cNvSpPr txBox="1"/>
          <p:nvPr/>
        </p:nvSpPr>
        <p:spPr>
          <a:xfrm>
            <a:off x="539750" y="4724400"/>
            <a:ext cx="7632700" cy="701675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  <a:latin typeface="Arial" panose="020B0604020202020204" pitchFamily="34" charset="0"/>
              </a:rPr>
              <a:t>What’s the cause of cholera?</a:t>
            </a:r>
            <a:endParaRPr lang="en-US" altLang="zh-CN" sz="4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7527" name="下箭头 107526"/>
          <p:cNvSpPr/>
          <p:nvPr/>
        </p:nvSpPr>
        <p:spPr>
          <a:xfrm>
            <a:off x="4284663" y="3716338"/>
            <a:ext cx="720725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/>
      <p:bldP spid="107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8546" name="文本框 108545"/>
          <p:cNvSpPr txBox="1"/>
          <p:nvPr/>
        </p:nvSpPr>
        <p:spPr>
          <a:xfrm>
            <a:off x="250825" y="620713"/>
            <a:ext cx="7921625" cy="64135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Make a question: two theories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文本框 108548"/>
          <p:cNvSpPr txBox="1"/>
          <p:nvPr/>
        </p:nvSpPr>
        <p:spPr>
          <a:xfrm>
            <a:off x="395288" y="1700213"/>
            <a:ext cx="8497887" cy="1906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1. Cholera multiplied in the air.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A cloud of dangerous gas floated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around until it found its victims.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8550" name="文本框 108549"/>
          <p:cNvSpPr txBox="1"/>
          <p:nvPr/>
        </p:nvSpPr>
        <p:spPr>
          <a:xfrm>
            <a:off x="611188" y="3762375"/>
            <a:ext cx="7626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Times New Roman" panose="02020603050405020304" pitchFamily="18" charset="0"/>
              </a:rPr>
              <a:t>2. People absorbed it with their meals.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9" grpId="0"/>
      <p:bldP spid="1085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5474" name="图片 105473" descr="Figure-11-6"/>
          <p:cNvPicPr>
            <a:picLocks noChangeAspect="1"/>
          </p:cNvPicPr>
          <p:nvPr/>
        </p:nvPicPr>
        <p:blipFill>
          <a:blip r:embed="rId2"/>
          <a:srcRect t="52861" r="122"/>
          <a:stretch>
            <a:fillRect/>
          </a:stretch>
        </p:blipFill>
        <p:spPr>
          <a:xfrm>
            <a:off x="14288" y="65088"/>
            <a:ext cx="9129712" cy="6796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5" name="文本框 105474"/>
          <p:cNvSpPr txBox="1"/>
          <p:nvPr/>
        </p:nvSpPr>
        <p:spPr>
          <a:xfrm rot="186808">
            <a:off x="2124075" y="908050"/>
            <a:ext cx="32337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Broad Street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5476" name="椭圆 105475"/>
          <p:cNvSpPr/>
          <p:nvPr/>
        </p:nvSpPr>
        <p:spPr>
          <a:xfrm>
            <a:off x="6372225" y="2276475"/>
            <a:ext cx="1008063" cy="792163"/>
          </a:xfrm>
          <a:prstGeom prst="ellipse">
            <a:avLst/>
          </a:prstGeom>
          <a:noFill/>
          <a:ln w="508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5477" name="组合 105476"/>
          <p:cNvGrpSpPr/>
          <p:nvPr/>
        </p:nvGrpSpPr>
        <p:grpSpPr>
          <a:xfrm>
            <a:off x="4284663" y="490538"/>
            <a:ext cx="3816350" cy="1930400"/>
            <a:chOff x="2699" y="309"/>
            <a:chExt cx="2404" cy="1216"/>
          </a:xfrm>
        </p:grpSpPr>
        <p:pic>
          <p:nvPicPr>
            <p:cNvPr id="105478" name="图片 105477" descr="五星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" y="1071"/>
              <a:ext cx="499" cy="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79" name="图片 105478" descr="五星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6" y="1071"/>
              <a:ext cx="499" cy="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0" name="图片 105479" descr="五星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4" y="309"/>
              <a:ext cx="499" cy="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1" name="图片 105480" descr="五星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6" y="1125"/>
              <a:ext cx="499" cy="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5482" name="组合 105481"/>
          <p:cNvGrpSpPr/>
          <p:nvPr/>
        </p:nvGrpSpPr>
        <p:grpSpPr>
          <a:xfrm>
            <a:off x="4716463" y="333375"/>
            <a:ext cx="2063750" cy="3676650"/>
            <a:chOff x="2971" y="210"/>
            <a:chExt cx="1300" cy="2316"/>
          </a:xfrm>
        </p:grpSpPr>
        <p:pic>
          <p:nvPicPr>
            <p:cNvPr id="105483" name="图片 105482" descr="五星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" y="210"/>
              <a:ext cx="348" cy="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4" name="图片 105483" descr="五星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3" y="1888"/>
              <a:ext cx="348" cy="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5" name="图片 105484" descr="五星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3" y="2160"/>
              <a:ext cx="348" cy="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486" name="图片 105485" descr="五星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" y="210"/>
              <a:ext cx="348" cy="3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5487" name="矩形 105486"/>
          <p:cNvSpPr/>
          <p:nvPr/>
        </p:nvSpPr>
        <p:spPr>
          <a:xfrm>
            <a:off x="287338" y="2565400"/>
            <a:ext cx="5940425" cy="7921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Many deaths happened here.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5488" name="矩形 105487"/>
          <p:cNvSpPr/>
          <p:nvPr/>
        </p:nvSpPr>
        <p:spPr>
          <a:xfrm>
            <a:off x="250825" y="4076700"/>
            <a:ext cx="5905500" cy="8651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solidFill>
                  <a:srgbClr val="00AC00"/>
                </a:solidFill>
                <a:latin typeface="Arial" panose="020B0604020202020204" pitchFamily="34" charset="0"/>
              </a:rPr>
              <a:t>No death happened here.</a:t>
            </a:r>
            <a:endParaRPr lang="en-US" altLang="zh-CN" sz="3200">
              <a:solidFill>
                <a:srgbClr val="00AC00"/>
              </a:solidFill>
              <a:latin typeface="Arial" panose="020B0604020202020204" pitchFamily="34" charset="0"/>
            </a:endParaRPr>
          </a:p>
        </p:txBody>
      </p:sp>
      <p:sp>
        <p:nvSpPr>
          <p:cNvPr id="105489" name="下箭头 105488"/>
          <p:cNvSpPr/>
          <p:nvPr/>
        </p:nvSpPr>
        <p:spPr>
          <a:xfrm>
            <a:off x="2916238" y="5013325"/>
            <a:ext cx="503237" cy="576263"/>
          </a:xfrm>
          <a:prstGeom prst="downArrow">
            <a:avLst>
              <a:gd name="adj1" fmla="val 50000"/>
              <a:gd name="adj2" fmla="val 28627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05490" name="图片 105489" descr="问号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335756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91" name="矩形 105490"/>
          <p:cNvSpPr/>
          <p:nvPr/>
        </p:nvSpPr>
        <p:spPr>
          <a:xfrm>
            <a:off x="179388" y="5661025"/>
            <a:ext cx="7920037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solidFill>
                  <a:schemeClr val="accent2"/>
                </a:solidFill>
                <a:latin typeface="Arial" panose="020B0604020202020204" pitchFamily="34" charset="0"/>
              </a:rPr>
              <a:t>The water from the pump was to blame.</a:t>
            </a:r>
            <a:endParaRPr lang="en-US" altLang="zh-CN" sz="3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05492" name="图片 105491" descr="7_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663" y="1268413"/>
            <a:ext cx="1008062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93" name="文本框 105492"/>
          <p:cNvSpPr txBox="1"/>
          <p:nvPr/>
        </p:nvSpPr>
        <p:spPr>
          <a:xfrm>
            <a:off x="6745288" y="2276475"/>
            <a:ext cx="23987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Public house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5494" name="图片 105493" descr="pump_hand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88" y="620713"/>
            <a:ext cx="1809750" cy="1997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5495" name="组合 105494"/>
          <p:cNvGrpSpPr/>
          <p:nvPr/>
        </p:nvGrpSpPr>
        <p:grpSpPr>
          <a:xfrm>
            <a:off x="6732588" y="2617788"/>
            <a:ext cx="133350" cy="433387"/>
            <a:chOff x="884" y="2651"/>
            <a:chExt cx="171" cy="485"/>
          </a:xfrm>
        </p:grpSpPr>
        <p:sp>
          <p:nvSpPr>
            <p:cNvPr id="105496" name="椭圆 105495" descr="Water droplets"/>
            <p:cNvSpPr/>
            <p:nvPr/>
          </p:nvSpPr>
          <p:spPr>
            <a:xfrm rot="269825">
              <a:off x="884" y="2653"/>
              <a:ext cx="47" cy="483"/>
            </a:xfrm>
            <a:prstGeom prst="ellipse">
              <a:avLst/>
            </a:prstGeom>
            <a:blipFill rotWithShape="0">
              <a:blip r:embed="rId8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97" name="椭圆 105496" descr="Water droplets"/>
            <p:cNvSpPr/>
            <p:nvPr/>
          </p:nvSpPr>
          <p:spPr>
            <a:xfrm>
              <a:off x="946" y="2651"/>
              <a:ext cx="47" cy="483"/>
            </a:xfrm>
            <a:prstGeom prst="ellipse">
              <a:avLst/>
            </a:prstGeom>
            <a:blipFill rotWithShape="0">
              <a:blip r:embed="rId8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98" name="椭圆 105497" descr="Water droplets"/>
            <p:cNvSpPr/>
            <p:nvPr/>
          </p:nvSpPr>
          <p:spPr>
            <a:xfrm rot="-269825" flipH="1">
              <a:off x="1008" y="2653"/>
              <a:ext cx="47" cy="483"/>
            </a:xfrm>
            <a:prstGeom prst="ellipse">
              <a:avLst/>
            </a:prstGeom>
            <a:blipFill rotWithShape="0">
              <a:blip r:embed="rId8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autoRev="1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7" grpId="0" animBg="1"/>
      <p:bldP spid="105488" grpId="0" animBg="1"/>
      <p:bldP spid="105491" grpId="0" animBg="1"/>
      <p:bldP spid="105493" grpId="0"/>
      <p:bldP spid="1054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4274" name="组合 54273"/>
          <p:cNvGrpSpPr/>
          <p:nvPr/>
        </p:nvGrpSpPr>
        <p:grpSpPr>
          <a:xfrm>
            <a:off x="4778375" y="4883150"/>
            <a:ext cx="409575" cy="695325"/>
            <a:chOff x="1347" y="2587"/>
            <a:chExt cx="279" cy="438"/>
          </a:xfrm>
        </p:grpSpPr>
        <p:sp>
          <p:nvSpPr>
            <p:cNvPr id="54275" name="矩形 54274"/>
            <p:cNvSpPr/>
            <p:nvPr/>
          </p:nvSpPr>
          <p:spPr>
            <a:xfrm>
              <a:off x="1347" y="2601"/>
              <a:ext cx="277" cy="423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65882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76" name="椭圆 54275"/>
            <p:cNvSpPr/>
            <p:nvPr/>
          </p:nvSpPr>
          <p:spPr>
            <a:xfrm>
              <a:off x="1347" y="2587"/>
              <a:ext cx="279" cy="47"/>
            </a:xfrm>
            <a:prstGeom prst="ellipse">
              <a:avLst/>
            </a:prstGeom>
            <a:gradFill rotWithShape="0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77" name="直接连接符 54276"/>
            <p:cNvSpPr/>
            <p:nvPr/>
          </p:nvSpPr>
          <p:spPr>
            <a:xfrm>
              <a:off x="1348" y="3025"/>
              <a:ext cx="272" cy="0"/>
            </a:xfrm>
            <a:prstGeom prst="line">
              <a:avLst/>
            </a:prstGeom>
            <a:ln w="9525" cap="flat" cmpd="sng">
              <a:pattFill prst="sphere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54278" name="图片 54277" descr="pump_hand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3" y="754063"/>
            <a:ext cx="2062162" cy="2278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4279" name="组合 54278"/>
          <p:cNvGrpSpPr/>
          <p:nvPr/>
        </p:nvGrpSpPr>
        <p:grpSpPr>
          <a:xfrm>
            <a:off x="2886075" y="4884738"/>
            <a:ext cx="407988" cy="695325"/>
            <a:chOff x="1347" y="2587"/>
            <a:chExt cx="279" cy="438"/>
          </a:xfrm>
        </p:grpSpPr>
        <p:sp>
          <p:nvSpPr>
            <p:cNvPr id="54280" name="矩形 54279"/>
            <p:cNvSpPr/>
            <p:nvPr/>
          </p:nvSpPr>
          <p:spPr>
            <a:xfrm>
              <a:off x="1347" y="2601"/>
              <a:ext cx="277" cy="423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65882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81" name="椭圆 54280"/>
            <p:cNvSpPr/>
            <p:nvPr/>
          </p:nvSpPr>
          <p:spPr>
            <a:xfrm>
              <a:off x="1347" y="2587"/>
              <a:ext cx="279" cy="47"/>
            </a:xfrm>
            <a:prstGeom prst="ellipse">
              <a:avLst/>
            </a:prstGeom>
            <a:gradFill rotWithShape="0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82" name="直接连接符 54281"/>
            <p:cNvSpPr/>
            <p:nvPr/>
          </p:nvSpPr>
          <p:spPr>
            <a:xfrm>
              <a:off x="1348" y="3025"/>
              <a:ext cx="272" cy="0"/>
            </a:xfrm>
            <a:prstGeom prst="line">
              <a:avLst/>
            </a:prstGeom>
            <a:ln w="9525" cap="flat" cmpd="sng">
              <a:pattFill prst="sphere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4283" name="矩形 54282" descr="Water droplets"/>
          <p:cNvSpPr/>
          <p:nvPr/>
        </p:nvSpPr>
        <p:spPr>
          <a:xfrm>
            <a:off x="3255963" y="4076700"/>
            <a:ext cx="369887" cy="508000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4284" name="组合 54283"/>
          <p:cNvGrpSpPr/>
          <p:nvPr/>
        </p:nvGrpSpPr>
        <p:grpSpPr>
          <a:xfrm>
            <a:off x="4716463" y="3068638"/>
            <a:ext cx="133350" cy="608012"/>
            <a:chOff x="884" y="2651"/>
            <a:chExt cx="171" cy="485"/>
          </a:xfrm>
        </p:grpSpPr>
        <p:sp>
          <p:nvSpPr>
            <p:cNvPr id="54285" name="椭圆 54284" descr="Water droplets"/>
            <p:cNvSpPr/>
            <p:nvPr/>
          </p:nvSpPr>
          <p:spPr>
            <a:xfrm rot="269825">
              <a:off x="884" y="2653"/>
              <a:ext cx="47" cy="483"/>
            </a:xfrm>
            <a:prstGeom prst="ellipse">
              <a:avLst/>
            </a:prstGeom>
            <a:blipFill rotWithShape="0">
              <a:blip r:embed="rId3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86" name="椭圆 54285" descr="Water droplets"/>
            <p:cNvSpPr/>
            <p:nvPr/>
          </p:nvSpPr>
          <p:spPr>
            <a:xfrm>
              <a:off x="946" y="2651"/>
              <a:ext cx="47" cy="483"/>
            </a:xfrm>
            <a:prstGeom prst="ellipse">
              <a:avLst/>
            </a:prstGeom>
            <a:blipFill rotWithShape="0">
              <a:blip r:embed="rId3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87" name="椭圆 54286" descr="Water droplets"/>
            <p:cNvSpPr/>
            <p:nvPr/>
          </p:nvSpPr>
          <p:spPr>
            <a:xfrm rot="-269825" flipH="1">
              <a:off x="1008" y="2653"/>
              <a:ext cx="47" cy="483"/>
            </a:xfrm>
            <a:prstGeom prst="ellipse">
              <a:avLst/>
            </a:prstGeom>
            <a:blipFill rotWithShape="0">
              <a:blip r:embed="rId3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4288" name="组合 54287"/>
          <p:cNvGrpSpPr/>
          <p:nvPr/>
        </p:nvGrpSpPr>
        <p:grpSpPr>
          <a:xfrm>
            <a:off x="6540500" y="4883150"/>
            <a:ext cx="407988" cy="695325"/>
            <a:chOff x="1347" y="2587"/>
            <a:chExt cx="279" cy="438"/>
          </a:xfrm>
        </p:grpSpPr>
        <p:sp>
          <p:nvSpPr>
            <p:cNvPr id="54289" name="矩形 54288"/>
            <p:cNvSpPr/>
            <p:nvPr/>
          </p:nvSpPr>
          <p:spPr>
            <a:xfrm>
              <a:off x="1347" y="2601"/>
              <a:ext cx="277" cy="423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65882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90" name="椭圆 54289"/>
            <p:cNvSpPr/>
            <p:nvPr/>
          </p:nvSpPr>
          <p:spPr>
            <a:xfrm>
              <a:off x="1347" y="2587"/>
              <a:ext cx="279" cy="47"/>
            </a:xfrm>
            <a:prstGeom prst="ellipse">
              <a:avLst/>
            </a:prstGeom>
            <a:gradFill rotWithShape="0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91" name="直接连接符 54290"/>
            <p:cNvSpPr/>
            <p:nvPr/>
          </p:nvSpPr>
          <p:spPr>
            <a:xfrm>
              <a:off x="1348" y="3025"/>
              <a:ext cx="272" cy="0"/>
            </a:xfrm>
            <a:prstGeom prst="line">
              <a:avLst/>
            </a:prstGeom>
            <a:ln w="9525" cap="flat" cmpd="sng">
              <a:pattFill prst="sphere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4292" name="矩形 54291" descr="White marble"/>
          <p:cNvSpPr/>
          <p:nvPr/>
        </p:nvSpPr>
        <p:spPr>
          <a:xfrm>
            <a:off x="5148263" y="4076700"/>
            <a:ext cx="371475" cy="508000"/>
          </a:xfrm>
          <a:prstGeom prst="rect">
            <a:avLst/>
          </a:prstGeom>
          <a:blipFill rotWithShape="0">
            <a:blip r:embed="rId4"/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93" name="矩形 54292" descr="White marble"/>
          <p:cNvSpPr/>
          <p:nvPr/>
        </p:nvSpPr>
        <p:spPr>
          <a:xfrm>
            <a:off x="6913563" y="4076700"/>
            <a:ext cx="369887" cy="508000"/>
          </a:xfrm>
          <a:prstGeom prst="rect">
            <a:avLst/>
          </a:prstGeom>
          <a:blipFill rotWithShape="0">
            <a:blip r:embed="rId4"/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94" name="任意多边形 54293"/>
          <p:cNvSpPr/>
          <p:nvPr/>
        </p:nvSpPr>
        <p:spPr>
          <a:xfrm>
            <a:off x="3482975" y="2938463"/>
            <a:ext cx="1274763" cy="709612"/>
          </a:xfrm>
          <a:custGeom>
            <a:avLst/>
            <a:gdLst/>
            <a:ahLst/>
            <a:cxnLst/>
            <a:pathLst>
              <a:path w="870" h="447">
                <a:moveTo>
                  <a:pt x="870" y="0"/>
                </a:moveTo>
                <a:cubicBezTo>
                  <a:pt x="789" y="57"/>
                  <a:pt x="708" y="115"/>
                  <a:pt x="586" y="138"/>
                </a:cubicBezTo>
                <a:cubicBezTo>
                  <a:pt x="464" y="161"/>
                  <a:pt x="236" y="87"/>
                  <a:pt x="138" y="138"/>
                </a:cubicBezTo>
                <a:cubicBezTo>
                  <a:pt x="40" y="189"/>
                  <a:pt x="20" y="318"/>
                  <a:pt x="0" y="447"/>
                </a:cubicBezTo>
              </a:path>
            </a:pathLst>
          </a:custGeom>
          <a:noFill/>
          <a:ln w="38100" cap="flat" cmpd="sng">
            <a:solidFill>
              <a:srgbClr val="0099CC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95" name="任意多边形 54294"/>
          <p:cNvSpPr/>
          <p:nvPr/>
        </p:nvSpPr>
        <p:spPr>
          <a:xfrm>
            <a:off x="4794250" y="2938463"/>
            <a:ext cx="500063" cy="644525"/>
          </a:xfrm>
          <a:custGeom>
            <a:avLst/>
            <a:gdLst/>
            <a:ahLst/>
            <a:cxnLst/>
            <a:pathLst>
              <a:path w="341" h="406">
                <a:moveTo>
                  <a:pt x="0" y="0"/>
                </a:moveTo>
                <a:cubicBezTo>
                  <a:pt x="109" y="67"/>
                  <a:pt x="219" y="135"/>
                  <a:pt x="276" y="203"/>
                </a:cubicBezTo>
                <a:cubicBezTo>
                  <a:pt x="333" y="271"/>
                  <a:pt x="337" y="338"/>
                  <a:pt x="341" y="406"/>
                </a:cubicBezTo>
              </a:path>
            </a:pathLst>
          </a:custGeom>
          <a:noFill/>
          <a:ln w="38100" cap="flat" cmpd="sng">
            <a:solidFill>
              <a:srgbClr val="0099CC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96" name="任意多边形 54295"/>
          <p:cNvSpPr/>
          <p:nvPr/>
        </p:nvSpPr>
        <p:spPr>
          <a:xfrm>
            <a:off x="4878388" y="2951163"/>
            <a:ext cx="2239962" cy="631825"/>
          </a:xfrm>
          <a:custGeom>
            <a:avLst/>
            <a:gdLst/>
            <a:ahLst/>
            <a:cxnLst/>
            <a:pathLst>
              <a:path w="1529" h="398">
                <a:moveTo>
                  <a:pt x="0" y="0"/>
                </a:moveTo>
                <a:cubicBezTo>
                  <a:pt x="376" y="70"/>
                  <a:pt x="752" y="140"/>
                  <a:pt x="992" y="179"/>
                </a:cubicBezTo>
                <a:cubicBezTo>
                  <a:pt x="1232" y="218"/>
                  <a:pt x="1351" y="200"/>
                  <a:pt x="1440" y="236"/>
                </a:cubicBezTo>
                <a:cubicBezTo>
                  <a:pt x="1529" y="272"/>
                  <a:pt x="1529" y="335"/>
                  <a:pt x="1529" y="398"/>
                </a:cubicBezTo>
              </a:path>
            </a:pathLst>
          </a:custGeom>
          <a:noFill/>
          <a:ln w="38100" cap="flat" cmpd="sng">
            <a:solidFill>
              <a:srgbClr val="0099CC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98" name="矩形 54297"/>
          <p:cNvSpPr/>
          <p:nvPr/>
        </p:nvSpPr>
        <p:spPr>
          <a:xfrm>
            <a:off x="2838450" y="4514850"/>
            <a:ext cx="5616575" cy="14097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Small, white, flocculent particles</a:t>
            </a:r>
            <a:endParaRPr lang="en-US" altLang="zh-CN">
              <a:solidFill>
                <a:srgbClr val="66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301" name="文本框 54300"/>
          <p:cNvSpPr txBox="1"/>
          <p:nvPr/>
        </p:nvSpPr>
        <p:spPr>
          <a:xfrm>
            <a:off x="395288" y="1052513"/>
            <a:ext cx="295275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Arial" panose="020B0604020202020204" pitchFamily="34" charset="0"/>
              </a:rPr>
              <a:t>The water was from the river</a:t>
            </a:r>
            <a:endParaRPr lang="en-US" altLang="zh-CN" sz="2800">
              <a:latin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</a:rPr>
              <a:t> which had been polluted by</a:t>
            </a:r>
            <a:endParaRPr lang="en-US" altLang="zh-CN" sz="2800">
              <a:latin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</a:rPr>
              <a:t> the dirty water from London.</a:t>
            </a:r>
            <a:endParaRPr lang="en-US" altLang="zh-CN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nimBg="1"/>
      <p:bldP spid="54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6498" name="文本框 106497"/>
          <p:cNvSpPr txBox="1"/>
          <p:nvPr/>
        </p:nvSpPr>
        <p:spPr>
          <a:xfrm>
            <a:off x="466725" y="260350"/>
            <a:ext cx="8137525" cy="10668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Find supporting evidence: What extra evidence did he find?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文本框 106499"/>
          <p:cNvSpPr txBox="1"/>
          <p:nvPr/>
        </p:nvSpPr>
        <p:spPr>
          <a:xfrm>
            <a:off x="323850" y="1624013"/>
            <a:ext cx="8280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0">
                <a:latin typeface="Verdana" panose="020B0604030504040204" pitchFamily="34" charset="0"/>
              </a:rPr>
              <a:t>     A woman and her daughter who lived far away but drank the water also died.</a:t>
            </a:r>
            <a:endParaRPr lang="en-US" altLang="zh-CN" sz="2800" b="0">
              <a:latin typeface="Verdana" panose="020B0604030504040204" pitchFamily="34" charset="0"/>
            </a:endParaRPr>
          </a:p>
        </p:txBody>
      </p:sp>
      <p:sp>
        <p:nvSpPr>
          <p:cNvPr id="106501" name="文本框 106500"/>
          <p:cNvSpPr txBox="1"/>
          <p:nvPr/>
        </p:nvSpPr>
        <p:spPr>
          <a:xfrm>
            <a:off x="900113" y="3429000"/>
            <a:ext cx="7489825" cy="579438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Draw a conclusion with certainty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下箭头 106501"/>
          <p:cNvSpPr/>
          <p:nvPr/>
        </p:nvSpPr>
        <p:spPr>
          <a:xfrm>
            <a:off x="3995738" y="2852738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503" name="椭圆 106502"/>
          <p:cNvSpPr/>
          <p:nvPr/>
        </p:nvSpPr>
        <p:spPr>
          <a:xfrm>
            <a:off x="1116013" y="4365625"/>
            <a:ext cx="6697662" cy="18002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b="0">
                <a:solidFill>
                  <a:srgbClr val="6600FF"/>
                </a:solidFill>
                <a:latin typeface="Arial" panose="020B0604020202020204" pitchFamily="34" charset="0"/>
              </a:rPr>
              <a:t>The polluted water </a:t>
            </a:r>
            <a:endParaRPr lang="en-US" altLang="zh-CN" b="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0">
                <a:solidFill>
                  <a:srgbClr val="6600FF"/>
                </a:solidFill>
                <a:latin typeface="Arial" panose="020B0604020202020204" pitchFamily="34" charset="0"/>
              </a:rPr>
              <a:t>carried the virus.</a:t>
            </a:r>
            <a:endParaRPr lang="en-US" altLang="zh-CN" b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00" grpId="0"/>
      <p:bldP spid="106501" grpId="0" animBg="1"/>
      <p:bldP spid="1065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9571" name="矩形 109570"/>
          <p:cNvSpPr/>
          <p:nvPr/>
        </p:nvSpPr>
        <p:spPr>
          <a:xfrm>
            <a:off x="496888" y="1265238"/>
            <a:ext cx="82518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I. Read the text carefully and fill in the blanks.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09572" name="矩形 109571"/>
          <p:cNvSpPr/>
          <p:nvPr/>
        </p:nvSpPr>
        <p:spPr>
          <a:xfrm>
            <a:off x="1835150" y="1984375"/>
            <a:ext cx="5216525" cy="5889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Many people died of cholera.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3" name="矩形 109572"/>
          <p:cNvSpPr/>
          <p:nvPr/>
        </p:nvSpPr>
        <p:spPr>
          <a:xfrm>
            <a:off x="468313" y="3271838"/>
            <a:ext cx="8440737" cy="588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John Snow tried to find out its _____ and ____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4" name="直接连接符 109573"/>
          <p:cNvSpPr/>
          <p:nvPr/>
        </p:nvSpPr>
        <p:spPr>
          <a:xfrm>
            <a:off x="4356100" y="2636838"/>
            <a:ext cx="0" cy="431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75" name="矩形 109574"/>
          <p:cNvSpPr/>
          <p:nvPr/>
        </p:nvSpPr>
        <p:spPr>
          <a:xfrm>
            <a:off x="395288" y="5013325"/>
            <a:ext cx="4032250" cy="15636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People drank water from the pump in ______ Street.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6" name="矩形 109575"/>
          <p:cNvSpPr/>
          <p:nvPr/>
        </p:nvSpPr>
        <p:spPr>
          <a:xfrm>
            <a:off x="5219700" y="5503863"/>
            <a:ext cx="2022475" cy="588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Most died.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grpSp>
        <p:nvGrpSpPr>
          <p:cNvPr id="109577" name="组合 109576"/>
          <p:cNvGrpSpPr/>
          <p:nvPr/>
        </p:nvGrpSpPr>
        <p:grpSpPr>
          <a:xfrm>
            <a:off x="2916238" y="4437063"/>
            <a:ext cx="2808287" cy="504825"/>
            <a:chOff x="1519" y="3339"/>
            <a:chExt cx="1769" cy="318"/>
          </a:xfrm>
        </p:grpSpPr>
        <p:sp>
          <p:nvSpPr>
            <p:cNvPr id="109578" name="直接连接符 109577"/>
            <p:cNvSpPr/>
            <p:nvPr/>
          </p:nvSpPr>
          <p:spPr>
            <a:xfrm>
              <a:off x="1519" y="3339"/>
              <a:ext cx="0" cy="31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579" name="直接连接符 109578"/>
            <p:cNvSpPr/>
            <p:nvPr/>
          </p:nvSpPr>
          <p:spPr>
            <a:xfrm>
              <a:off x="3288" y="3339"/>
              <a:ext cx="0" cy="31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580" name="直接连接符 109579"/>
            <p:cNvSpPr/>
            <p:nvPr/>
          </p:nvSpPr>
          <p:spPr>
            <a:xfrm>
              <a:off x="1519" y="3339"/>
              <a:ext cx="176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9581" name="直接连接符 109580"/>
          <p:cNvSpPr/>
          <p:nvPr/>
        </p:nvSpPr>
        <p:spPr>
          <a:xfrm>
            <a:off x="4716463" y="5805488"/>
            <a:ext cx="360362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82" name="直接连接符 109581"/>
          <p:cNvSpPr/>
          <p:nvPr/>
        </p:nvSpPr>
        <p:spPr>
          <a:xfrm>
            <a:off x="4356100" y="3933825"/>
            <a:ext cx="0" cy="431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83" name="矩形 109582"/>
          <p:cNvSpPr/>
          <p:nvPr/>
        </p:nvSpPr>
        <p:spPr>
          <a:xfrm>
            <a:off x="5815013" y="3284538"/>
            <a:ext cx="11334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cause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09584" name="矩形 109583"/>
          <p:cNvSpPr/>
          <p:nvPr/>
        </p:nvSpPr>
        <p:spPr>
          <a:xfrm>
            <a:off x="7596188" y="3281363"/>
            <a:ext cx="9525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cure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09585" name="矩形 109584"/>
          <p:cNvSpPr/>
          <p:nvPr/>
        </p:nvSpPr>
        <p:spPr>
          <a:xfrm>
            <a:off x="395288" y="5949950"/>
            <a:ext cx="126841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Broad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09586" name="文本框 109585"/>
          <p:cNvSpPr txBox="1"/>
          <p:nvPr/>
        </p:nvSpPr>
        <p:spPr>
          <a:xfrm>
            <a:off x="179388" y="115888"/>
            <a:ext cx="3671887" cy="891540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4000" i="1">
                <a:solidFill>
                  <a:srgbClr val="FF0000"/>
                </a:solidFill>
                <a:latin typeface="Times New Roman" panose="02020603050405020304" pitchFamily="18" charset="0"/>
              </a:rPr>
              <a:t>Careful reading</a:t>
            </a:r>
            <a:r>
              <a:rPr lang="en-US" altLang="zh-CN" sz="4000" i="1">
                <a:latin typeface="Times New Roman" panose="02020603050405020304" pitchFamily="18" charset="0"/>
              </a:rPr>
              <a:t> </a:t>
            </a:r>
            <a:endParaRPr lang="en-US" altLang="zh-CN" sz="4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 animBg="1"/>
      <p:bldP spid="109573" grpId="0" animBg="1"/>
      <p:bldP spid="109575" grpId="0" animBg="1"/>
      <p:bldP spid="109576" grpId="0" animBg="1"/>
      <p:bldP spid="109583" grpId="0"/>
      <p:bldP spid="109584" grpId="0"/>
      <p:bldP spid="109585" grpId="0"/>
      <p:bldP spid="10958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0594" name="矩形 110593"/>
          <p:cNvSpPr/>
          <p:nvPr/>
        </p:nvSpPr>
        <p:spPr>
          <a:xfrm>
            <a:off x="468313" y="1196975"/>
            <a:ext cx="4032250" cy="15636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Families were given free beer in the pub at __________ Street.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矩形 110594"/>
          <p:cNvSpPr/>
          <p:nvPr/>
        </p:nvSpPr>
        <p:spPr>
          <a:xfrm>
            <a:off x="4716463" y="1196975"/>
            <a:ext cx="4103687" cy="15636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People removed the ______ from the water pump.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矩形 110595"/>
          <p:cNvSpPr/>
          <p:nvPr/>
        </p:nvSpPr>
        <p:spPr>
          <a:xfrm>
            <a:off x="1331913" y="3933825"/>
            <a:ext cx="2630487" cy="10763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People had no</a:t>
            </a:r>
            <a:b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7" name="矩形 110596"/>
          <p:cNvSpPr/>
          <p:nvPr/>
        </p:nvSpPr>
        <p:spPr>
          <a:xfrm>
            <a:off x="5364163" y="3937000"/>
            <a:ext cx="2428875" cy="10763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The disease </a:t>
            </a:r>
            <a:b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___________</a:t>
            </a:r>
            <a:endParaRPr lang="en-US" altLang="zh-CN" sz="32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8" name="直接连接符 110597"/>
          <p:cNvSpPr/>
          <p:nvPr/>
        </p:nvSpPr>
        <p:spPr>
          <a:xfrm>
            <a:off x="2555875" y="2924175"/>
            <a:ext cx="0" cy="86518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0599" name="直接连接符 110598"/>
          <p:cNvSpPr/>
          <p:nvPr/>
        </p:nvSpPr>
        <p:spPr>
          <a:xfrm>
            <a:off x="6588125" y="2997200"/>
            <a:ext cx="0" cy="6477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0600" name="矩形 110599"/>
          <p:cNvSpPr/>
          <p:nvPr/>
        </p:nvSpPr>
        <p:spPr>
          <a:xfrm>
            <a:off x="468313" y="2181543"/>
            <a:ext cx="214788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Cambridge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0601" name="矩形 110600"/>
          <p:cNvSpPr/>
          <p:nvPr/>
        </p:nvSpPr>
        <p:spPr>
          <a:xfrm>
            <a:off x="1443038" y="4430713"/>
            <a:ext cx="13128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deaths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0602" name="矩形 110601"/>
          <p:cNvSpPr/>
          <p:nvPr/>
        </p:nvSpPr>
        <p:spPr>
          <a:xfrm>
            <a:off x="4716463" y="1697038"/>
            <a:ext cx="13573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handle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0603" name="矩形 110602"/>
          <p:cNvSpPr/>
          <p:nvPr/>
        </p:nvSpPr>
        <p:spPr>
          <a:xfrm>
            <a:off x="5364163" y="4437063"/>
            <a:ext cx="24082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slowed down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  <p:bldP spid="110596" grpId="0" animBg="1"/>
      <p:bldP spid="110597" grpId="0" animBg="1"/>
      <p:bldP spid="110600" grpId="0"/>
      <p:bldP spid="110601" grpId="0"/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1618" name="矩形 111617"/>
          <p:cNvSpPr/>
          <p:nvPr/>
        </p:nvSpPr>
        <p:spPr>
          <a:xfrm>
            <a:off x="539750" y="1916113"/>
            <a:ext cx="3455988" cy="10763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_______ water carried the disease.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矩形 111618"/>
          <p:cNvSpPr/>
          <p:nvPr/>
        </p:nvSpPr>
        <p:spPr>
          <a:xfrm>
            <a:off x="4283075" y="1916113"/>
            <a:ext cx="4537075" cy="25384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Theory 2 that people ________ the disease with their meals proved right. And theory 1 was wrong.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0" name="矩形 111619"/>
          <p:cNvSpPr/>
          <p:nvPr/>
        </p:nvSpPr>
        <p:spPr>
          <a:xfrm>
            <a:off x="611188" y="4581525"/>
            <a:ext cx="8005762" cy="5889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________ the source of all the water supplies.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1621" name="组合 111620"/>
          <p:cNvGrpSpPr/>
          <p:nvPr/>
        </p:nvGrpSpPr>
        <p:grpSpPr>
          <a:xfrm>
            <a:off x="2843213" y="692150"/>
            <a:ext cx="2808287" cy="1079500"/>
            <a:chOff x="2200" y="2750"/>
            <a:chExt cx="1769" cy="680"/>
          </a:xfrm>
        </p:grpSpPr>
        <p:grpSp>
          <p:nvGrpSpPr>
            <p:cNvPr id="111622" name="组合 111621"/>
            <p:cNvGrpSpPr/>
            <p:nvPr/>
          </p:nvGrpSpPr>
          <p:grpSpPr>
            <a:xfrm rot="10800000">
              <a:off x="2200" y="2750"/>
              <a:ext cx="1769" cy="318"/>
              <a:chOff x="1519" y="3339"/>
              <a:chExt cx="1769" cy="318"/>
            </a:xfrm>
          </p:grpSpPr>
          <p:sp>
            <p:nvSpPr>
              <p:cNvPr id="111623" name="直接连接符 111622"/>
              <p:cNvSpPr/>
              <p:nvPr/>
            </p:nvSpPr>
            <p:spPr>
              <a:xfrm>
                <a:off x="1519" y="3339"/>
                <a:ext cx="0" cy="31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1624" name="直接连接符 111623"/>
              <p:cNvSpPr/>
              <p:nvPr/>
            </p:nvSpPr>
            <p:spPr>
              <a:xfrm>
                <a:off x="3288" y="3339"/>
                <a:ext cx="0" cy="318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1625" name="直接连接符 111624"/>
              <p:cNvSpPr/>
              <p:nvPr/>
            </p:nvSpPr>
            <p:spPr>
              <a:xfrm>
                <a:off x="1519" y="3339"/>
                <a:ext cx="176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1626" name="直接连接符 111625"/>
            <p:cNvSpPr/>
            <p:nvPr/>
          </p:nvSpPr>
          <p:spPr>
            <a:xfrm>
              <a:off x="3152" y="3158"/>
              <a:ext cx="0" cy="27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1627" name="直接连接符 111626"/>
          <p:cNvSpPr/>
          <p:nvPr/>
        </p:nvSpPr>
        <p:spPr>
          <a:xfrm>
            <a:off x="2124075" y="3141663"/>
            <a:ext cx="0" cy="10795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1628" name="矩形 111627"/>
          <p:cNvSpPr/>
          <p:nvPr/>
        </p:nvSpPr>
        <p:spPr>
          <a:xfrm>
            <a:off x="539750" y="1916113"/>
            <a:ext cx="16271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Polluted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1629" name="矩形 111628"/>
          <p:cNvSpPr/>
          <p:nvPr/>
        </p:nvSpPr>
        <p:spPr>
          <a:xfrm>
            <a:off x="4297363" y="2420938"/>
            <a:ext cx="17875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absorbed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1630" name="矩形 111629"/>
          <p:cNvSpPr/>
          <p:nvPr/>
        </p:nvSpPr>
        <p:spPr>
          <a:xfrm>
            <a:off x="611188" y="4581525"/>
            <a:ext cx="17192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</a:rPr>
              <a:t>Examine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8" grpId="0"/>
      <p:bldP spid="111629" grpId="0"/>
      <p:bldP spid="1116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42" name="矩形 112641"/>
          <p:cNvSpPr/>
          <p:nvPr/>
        </p:nvSpPr>
        <p:spPr>
          <a:xfrm>
            <a:off x="323850" y="627063"/>
            <a:ext cx="485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II. True (T) or false (F):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矩形 112642"/>
          <p:cNvSpPr/>
          <p:nvPr/>
        </p:nvSpPr>
        <p:spPr>
          <a:xfrm>
            <a:off x="539750" y="1341438"/>
            <a:ext cx="8135938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9750" indent="-5397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Cholera would never be controlled even if its cause was found.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The disease attacked the body quickly from the stomach and soon the affected person died.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John Snow began to collect the information before the disease spread.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2644" name="矩形 112643"/>
          <p:cNvSpPr/>
          <p:nvPr/>
        </p:nvSpPr>
        <p:spPr>
          <a:xfrm>
            <a:off x="7019925" y="2205038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5" name="矩形 112644"/>
          <p:cNvSpPr/>
          <p:nvPr/>
        </p:nvSpPr>
        <p:spPr>
          <a:xfrm>
            <a:off x="5724525" y="4156075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6" name="矩形 112645"/>
          <p:cNvSpPr/>
          <p:nvPr/>
        </p:nvSpPr>
        <p:spPr>
          <a:xfrm>
            <a:off x="1042988" y="5949950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  <p:bldP spid="112644" grpId="0"/>
      <p:bldP spid="112645" grpId="0"/>
      <p:bldP spid="1126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1122" name="文本框 261121"/>
          <p:cNvSpPr txBox="1"/>
          <p:nvPr/>
        </p:nvSpPr>
        <p:spPr>
          <a:xfrm>
            <a:off x="1219200" y="2420938"/>
            <a:ext cx="73152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What impressed</a:t>
            </a:r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</a:rPr>
              <a:t> you most in 2020?</a:t>
            </a:r>
            <a:endParaRPr lang="en-US" altLang="zh-CN" sz="6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1123" name="图片 261122" descr="sa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1810" y="-38735"/>
            <a:ext cx="965581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1745615" y="835660"/>
            <a:ext cx="13259435" cy="18764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Why are they wearing masks?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24" name="矩形 81923"/>
          <p:cNvSpPr/>
          <p:nvPr/>
        </p:nvSpPr>
        <p:spPr>
          <a:xfrm>
            <a:off x="323850" y="404813"/>
            <a:ext cx="8534400" cy="614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III. Choose the best answers.</a:t>
            </a:r>
            <a:endParaRPr lang="en-US" altLang="zh-CN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1. What’s the purpose of the text?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To show us how difficult it was to find a cure for cholera.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B. To tell us how John Snow found the cause of cholera and the cure for it.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To show us how difficult it was to carry out experiments at that time.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D. To tell us the way cholera spread and how serious it was.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81927" name="图片 81926" descr="a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852738"/>
            <a:ext cx="646113" cy="64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2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3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1924">
                                            <p:txEl>
                                              <p:charRg st="3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65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924">
                                            <p:txEl>
                                              <p:charRg st="65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128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1924">
                                            <p:txEl>
                                              <p:charRg st="128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20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81924">
                                            <p:txEl>
                                              <p:charRg st="204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charRg st="278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1924">
                                            <p:txEl>
                                              <p:charRg st="278" end="3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3426" name="矩形 103425"/>
          <p:cNvSpPr/>
          <p:nvPr/>
        </p:nvSpPr>
        <p:spPr>
          <a:xfrm>
            <a:off x="611188" y="765175"/>
            <a:ext cx="8208962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What inspired John Snow according to the first paragraph?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altLang="zh-CN">
                <a:latin typeface="Times New Roman" panose="02020603050405020304" pitchFamily="18" charset="0"/>
              </a:rPr>
              <a:t> Being Queen Victoria’s personal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physician.			 		 	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B. Finding where cholera happened.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Helping ordinary people who suffered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from cholera.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103427" name="图片 103426" descr="a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106863"/>
            <a:ext cx="646113" cy="64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3970" name="矩形 83969"/>
          <p:cNvSpPr/>
          <p:nvPr/>
        </p:nvSpPr>
        <p:spPr>
          <a:xfrm>
            <a:off x="684213" y="1057275"/>
            <a:ext cx="8280400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3. Why was cholera called “King Cholera” in the text?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</a:rPr>
              <a:t>A. Because cholera caused many deaths.</a:t>
            </a:r>
            <a:endParaRPr lang="en-US" altLang="zh-CN">
              <a:latin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</a:rPr>
              <a:t>B. Because it got its name from Queen Victoria.</a:t>
            </a:r>
            <a:endParaRPr lang="en-US" altLang="zh-CN">
              <a:latin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</a:rPr>
              <a:t>C. Because cholera was the most deadly disease of its day.</a:t>
            </a:r>
            <a:endParaRPr lang="en-US" altLang="zh-CN">
              <a:latin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</a:rPr>
              <a:t>D. Because it was defeated with the help of the king.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83972" name="图片 83971" descr="a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746500"/>
            <a:ext cx="646112" cy="64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62" name="矩形 92161"/>
          <p:cNvSpPr/>
          <p:nvPr/>
        </p:nvSpPr>
        <p:spPr>
          <a:xfrm>
            <a:off x="898525" y="1336675"/>
            <a:ext cx="7489825" cy="3412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Another title of the text might be ______.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altLang="zh-CN">
                <a:latin typeface="Times New Roman" panose="02020603050405020304" pitchFamily="18" charset="0"/>
              </a:rPr>
              <a:t> John Snow and cholera   	 	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altLang="zh-CN">
                <a:latin typeface="Times New Roman" panose="02020603050405020304" pitchFamily="18" charset="0"/>
              </a:rPr>
              <a:t> The discovery of cholera    	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John Snow: a great scientist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92163" name="图片 92162" descr="a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708275"/>
            <a:ext cx="646112" cy="64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圆角矩形 45061"/>
          <p:cNvSpPr/>
          <p:nvPr/>
        </p:nvSpPr>
        <p:spPr>
          <a:xfrm>
            <a:off x="466725" y="836613"/>
            <a:ext cx="8208963" cy="1439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dbl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xfrm>
            <a:off x="395288" y="692150"/>
            <a:ext cx="8135937" cy="1646238"/>
          </a:xfrm>
        </p:spPr>
        <p:txBody>
          <a:bodyPr anchor="ctr"/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What should you do if you're travelling to a country that has a cholera outbreak?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xfrm>
            <a:off x="338138" y="2347913"/>
            <a:ext cx="8496300" cy="3960812"/>
          </a:xfrm>
        </p:spPr>
        <p:txBody>
          <a:bodyPr/>
          <a:p>
            <a:pPr>
              <a:lnSpc>
                <a:spcPct val="120000"/>
              </a:lnSpc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Drink only water that you have boiled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or treated with chlorine or iodine. Other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safe drinks include tea or coffee made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with boiled water and carbonated, bottled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beverages with no ice.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1425" y="191770"/>
            <a:ext cx="4119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Group Discussion</a:t>
            </a:r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0661" name="矩形 70660"/>
          <p:cNvSpPr/>
          <p:nvPr/>
        </p:nvSpPr>
        <p:spPr>
          <a:xfrm>
            <a:off x="828675" y="1349375"/>
            <a:ext cx="7559675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</a:rPr>
              <a:t>Eat only food that's been thoroughly cooked and is still hot, or fruit that you've peeled yourself.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</a:rPr>
              <a:t>Avoid undercooked or raw fish and shellfish. 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685" name="矩形 71684"/>
          <p:cNvSpPr/>
          <p:nvPr/>
        </p:nvSpPr>
        <p:spPr>
          <a:xfrm>
            <a:off x="900113" y="1268413"/>
            <a:ext cx="7488237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</a:rPr>
              <a:t>Avoid raw salads and vegetables.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</a:rPr>
              <a:t>Avoid food and drinks from street vendors.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1686" name="矩形 71685"/>
          <p:cNvSpPr/>
          <p:nvPr/>
        </p:nvSpPr>
        <p:spPr>
          <a:xfrm>
            <a:off x="684213" y="3573463"/>
            <a:ext cx="78581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66"/>
                </a:solidFill>
                <a:latin typeface="Arial" panose="020B0604020202020204" pitchFamily="34" charset="0"/>
              </a:rPr>
              <a:t>"Boil it, cook it, peel it, or forget it."</a:t>
            </a:r>
            <a:endParaRPr lang="en-US" altLang="zh-CN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1687" name="爆炸形 1 71686"/>
          <p:cNvSpPr/>
          <p:nvPr/>
        </p:nvSpPr>
        <p:spPr>
          <a:xfrm>
            <a:off x="6011863" y="4437063"/>
            <a:ext cx="1728787" cy="1439862"/>
          </a:xfrm>
          <a:prstGeom prst="irregularSeal1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688" name="文本框 71687"/>
          <p:cNvSpPr txBox="1"/>
          <p:nvPr/>
        </p:nvSpPr>
        <p:spPr>
          <a:xfrm rot="-887277">
            <a:off x="6372225" y="4868863"/>
            <a:ext cx="930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</a:rPr>
              <a:t>TIPS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  <p:bldP spid="716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2" name="文本框 32771"/>
          <p:cNvSpPr txBox="1"/>
          <p:nvPr/>
        </p:nvSpPr>
        <p:spPr>
          <a:xfrm>
            <a:off x="1038543" y="1470660"/>
            <a:ext cx="7920037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AutoNum type="arabicPeriod"/>
            </a:pPr>
            <a:endParaRPr lang="en-US" altLang="zh-CN" sz="2800" b="1">
              <a:latin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b="1">
                <a:latin typeface="Verdana" panose="020B0604030504040204" pitchFamily="34" charset="0"/>
              </a:rPr>
              <a:t>Read the text and learn the new words by heart</a:t>
            </a:r>
            <a:endParaRPr lang="en-US" altLang="zh-CN" sz="2800" b="1">
              <a:latin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b="1">
                <a:latin typeface="Verdana" panose="020B0604030504040204" pitchFamily="34" charset="0"/>
              </a:rPr>
              <a:t>Find more information about cholera and John Snow on the Internet.</a:t>
            </a:r>
            <a:endParaRPr lang="en-US" altLang="zh-CN" sz="2800" b="1">
              <a:latin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en-US" altLang="zh-CN" sz="2800" b="1">
              <a:latin typeface="Verdana" panose="020B0604030504040204" pitchFamily="34" charset="0"/>
            </a:endParaRPr>
          </a:p>
        </p:txBody>
      </p:sp>
      <p:sp>
        <p:nvSpPr>
          <p:cNvPr id="32775" name="文本框 32774"/>
          <p:cNvSpPr txBox="1"/>
          <p:nvPr/>
        </p:nvSpPr>
        <p:spPr>
          <a:xfrm>
            <a:off x="307658" y="708343"/>
            <a:ext cx="3686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latin typeface="Verdana" panose="020B0604030504040204" pitchFamily="34" charset="0"/>
              </a:rPr>
              <a:t>Homework</a:t>
            </a:r>
            <a:r>
              <a:rPr lang="en-US" altLang="zh-CN">
                <a:latin typeface="Verdana" panose="020B0604030504040204" pitchFamily="34" charset="0"/>
              </a:rPr>
              <a:t>:</a:t>
            </a:r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7670" y="106680"/>
            <a:ext cx="8451850" cy="6423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1457325" y="2829560"/>
            <a:ext cx="768667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DeflateTop">
              <a:avLst/>
            </a:prstTxWarp>
            <a:spAutoFit/>
          </a:bodyPr>
          <a:p>
            <a:pPr algn="ctr"/>
            <a:r>
              <a:rPr lang="en-US" altLang="zh-CN" sz="4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for listening! </a:t>
            </a:r>
            <a:endParaRPr lang="en-US" altLang="zh-CN" sz="44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21165" y="3957320"/>
            <a:ext cx="28257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7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enilist</a:t>
            </a:r>
            <a:endParaRPr lang="en-US" altLang="zh-CN" sz="72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6" name="文本框 274435"/>
          <p:cNvSpPr txBox="1"/>
          <p:nvPr/>
        </p:nvSpPr>
        <p:spPr>
          <a:xfrm>
            <a:off x="0" y="1070610"/>
            <a:ext cx="88220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</a:rPr>
              <a:t>The novel coronavirus, a deadly infectious disease hit China.</a:t>
            </a:r>
            <a:endParaRPr lang="en-US" altLang="zh-CN" sz="7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2146" name="文本框 262145"/>
          <p:cNvSpPr txBox="1"/>
          <p:nvPr/>
        </p:nvSpPr>
        <p:spPr>
          <a:xfrm>
            <a:off x="1258888" y="260350"/>
            <a:ext cx="69342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Which person impressed</a:t>
            </a:r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</a:rPr>
              <a:t> you most during the Spring Festival?</a:t>
            </a:r>
            <a:endParaRPr lang="en-US" altLang="zh-CN" sz="6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2147" name="图片 262146" descr="钟南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1005"/>
            <a:ext cx="9144000" cy="6221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2148" name="文本框 262147"/>
          <p:cNvSpPr txBox="1"/>
          <p:nvPr/>
        </p:nvSpPr>
        <p:spPr>
          <a:xfrm>
            <a:off x="691515" y="5328920"/>
            <a:ext cx="8686800" cy="10064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Zhong Nanshan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(</a:t>
            </a:r>
            <a:r>
              <a:rPr lang="zh-CN" altLang="en-US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钟南山</a:t>
            </a: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148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标题 36865" descr="18books007"/>
          <p:cNvPicPr>
            <a:picLocks noChangeAspect="1"/>
          </p:cNvPicPr>
          <p:nvPr>
            <p:ph type="title"/>
          </p:nvPr>
        </p:nvPicPr>
        <p:blipFill>
          <a:blip r:embed="rId1">
            <a:lum bright="-32001"/>
          </a:blip>
          <a:stretch>
            <a:fillRect/>
          </a:stretch>
        </p:blipFill>
        <p:spPr>
          <a:xfrm>
            <a:off x="1331913" y="514350"/>
            <a:ext cx="1008062" cy="1008063"/>
          </a:xfrm>
        </p:spPr>
      </p:pic>
      <p:sp>
        <p:nvSpPr>
          <p:cNvPr id="36867" name="文本框 36866"/>
          <p:cNvSpPr txBox="1"/>
          <p:nvPr/>
        </p:nvSpPr>
        <p:spPr>
          <a:xfrm>
            <a:off x="2411413" y="620713"/>
            <a:ext cx="39433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latin typeface="Verdana" panose="020B0604030504040204" pitchFamily="34" charset="0"/>
              </a:rPr>
              <a:t>Skimming:</a:t>
            </a:r>
            <a:r>
              <a:rPr lang="en-US" altLang="zh-CN">
                <a:latin typeface="Verdana" panose="020B0604030504040204" pitchFamily="34" charset="0"/>
              </a:rPr>
              <a:t>:</a:t>
            </a:r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36868" name="文本框 36867"/>
          <p:cNvSpPr txBox="1"/>
          <p:nvPr/>
        </p:nvSpPr>
        <p:spPr>
          <a:xfrm>
            <a:off x="684213" y="1989138"/>
            <a:ext cx="81359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Verdana" panose="020B0604030504040204" pitchFamily="34" charset="0"/>
              </a:rPr>
              <a:t>Who was the great scientist in the passage and what was the deadly disease of his day?</a:t>
            </a:r>
            <a:endParaRPr lang="en-US" altLang="zh-CN" sz="3200" b="1">
              <a:latin typeface="Verdana" panose="020B0604030504040204" pitchFamily="34" charset="0"/>
            </a:endParaRPr>
          </a:p>
        </p:txBody>
      </p:sp>
      <p:sp>
        <p:nvSpPr>
          <p:cNvPr id="36869" name="文本框 36868"/>
          <p:cNvSpPr txBox="1"/>
          <p:nvPr/>
        </p:nvSpPr>
        <p:spPr>
          <a:xfrm>
            <a:off x="755650" y="4005263"/>
            <a:ext cx="45370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zh-CN" sz="3600" b="1">
                <a:solidFill>
                  <a:srgbClr val="3366FF"/>
                </a:solidFill>
                <a:latin typeface="Verdana" panose="020B0604030504040204" pitchFamily="34" charset="0"/>
              </a:rPr>
              <a:t>John Snow</a:t>
            </a:r>
            <a:r>
              <a:rPr lang="en-US" altLang="zh-CN" sz="36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n-US" altLang="zh-CN" sz="3600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buChar char="•"/>
            </a:pPr>
            <a:r>
              <a:rPr lang="en-US" altLang="zh-CN" sz="3600" b="1">
                <a:solidFill>
                  <a:srgbClr val="3366FF"/>
                </a:solidFill>
                <a:latin typeface="Verdana" panose="020B0604030504040204" pitchFamily="34" charset="0"/>
              </a:rPr>
              <a:t>cholera</a:t>
            </a:r>
            <a:endParaRPr lang="en-US" altLang="zh-CN" sz="3600" b="1">
              <a:solidFill>
                <a:srgbClr val="3366FF"/>
              </a:solidFill>
              <a:latin typeface="Verdana" panose="020B0604030504040204" pitchFamily="34" charset="0"/>
            </a:endParaRPr>
          </a:p>
        </p:txBody>
      </p:sp>
      <p:pic>
        <p:nvPicPr>
          <p:cNvPr id="36871" name="图片 36870" descr="snowpostcard_s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068638"/>
            <a:ext cx="2879725" cy="350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>
          <a:xfrm>
            <a:off x="1979613" y="476250"/>
            <a:ext cx="5040312" cy="1143000"/>
          </a:xfrm>
        </p:spPr>
        <p:txBody>
          <a:bodyPr anchor="ctr"/>
          <a:p>
            <a:pPr algn="l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What is Cholera?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7993062" cy="4176712"/>
          </a:xfrm>
        </p:spPr>
        <p:txBody>
          <a:bodyPr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Cholera is the illness caused by a bacterium called </a:t>
            </a:r>
            <a:r>
              <a:rPr lang="en-US" altLang="zh-CN" sz="3600" b="1" i="1" dirty="0" err="1">
                <a:latin typeface="Times New Roman" panose="02020603050405020304" pitchFamily="18" charset="0"/>
              </a:rPr>
              <a:t>Vibria cholerae</a:t>
            </a:r>
            <a:r>
              <a:rPr lang="en-US" altLang="zh-CN" sz="3600" b="1" dirty="0">
                <a:latin typeface="Times New Roman" panose="02020603050405020304" pitchFamily="18" charset="0"/>
              </a:rPr>
              <a:t>. It infects people’s intestines(</a:t>
            </a:r>
            <a:r>
              <a:rPr lang="zh-CN" altLang="en-US" sz="3600" b="1" dirty="0">
                <a:latin typeface="Times New Roman" panose="02020603050405020304" pitchFamily="18" charset="0"/>
              </a:rPr>
              <a:t>肠</a:t>
            </a:r>
            <a:r>
              <a:rPr lang="en-US" altLang="zh-CN" sz="3600" b="1" dirty="0">
                <a:latin typeface="Times New Roman" panose="02020603050405020304" pitchFamily="18" charset="0"/>
              </a:rPr>
              <a:t>), causing diarrhea(</a:t>
            </a:r>
            <a:r>
              <a:rPr lang="zh-CN" altLang="en-US" sz="3600" b="1" dirty="0">
                <a:latin typeface="Times New Roman" panose="02020603050405020304" pitchFamily="18" charset="0"/>
              </a:rPr>
              <a:t>腹泻</a:t>
            </a:r>
            <a:r>
              <a:rPr lang="en-US" altLang="zh-CN" sz="3600" b="1" dirty="0">
                <a:latin typeface="Times New Roman" panose="02020603050405020304" pitchFamily="18" charset="0"/>
              </a:rPr>
              <a:t>), vomiting(</a:t>
            </a:r>
            <a:r>
              <a:rPr lang="zh-CN" altLang="en-US" sz="3600" b="1" dirty="0">
                <a:latin typeface="Times New Roman" panose="02020603050405020304" pitchFamily="18" charset="0"/>
              </a:rPr>
              <a:t>呕吐</a:t>
            </a:r>
            <a:r>
              <a:rPr lang="en-US" altLang="zh-CN" sz="3600" b="1" dirty="0">
                <a:latin typeface="Times New Roman" panose="02020603050405020304" pitchFamily="18" charset="0"/>
              </a:rPr>
              <a:t>) and leg cramps(</a:t>
            </a:r>
            <a:r>
              <a:rPr lang="zh-CN" altLang="en-US" sz="3600" b="1" dirty="0">
                <a:latin typeface="Times New Roman" panose="02020603050405020304" pitchFamily="18" charset="0"/>
              </a:rPr>
              <a:t>小腿抽筋</a:t>
            </a:r>
            <a:r>
              <a:rPr lang="en-US" altLang="zh-CN" sz="3600" b="1">
                <a:latin typeface="Times New Roman" panose="02020603050405020304" pitchFamily="18" charset="0"/>
              </a:rPr>
              <a:t>).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charRg st="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0128" name="组合 90127"/>
          <p:cNvGrpSpPr/>
          <p:nvPr/>
        </p:nvGrpSpPr>
        <p:grpSpPr>
          <a:xfrm>
            <a:off x="4356100" y="260350"/>
            <a:ext cx="4111625" cy="5997575"/>
            <a:chOff x="2789" y="119"/>
            <a:chExt cx="2590" cy="3778"/>
          </a:xfrm>
        </p:grpSpPr>
        <p:sp>
          <p:nvSpPr>
            <p:cNvPr id="90129" name="文本框 90128"/>
            <p:cNvSpPr txBox="1"/>
            <p:nvPr/>
          </p:nvSpPr>
          <p:spPr>
            <a:xfrm>
              <a:off x="2789" y="119"/>
              <a:ext cx="2544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Arial" panose="020B0604020202020204" pitchFamily="34" charset="0"/>
                </a:rPr>
                <a:t>draw a conclusion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0" name="文本框 90129"/>
            <p:cNvSpPr txBox="1"/>
            <p:nvPr/>
          </p:nvSpPr>
          <p:spPr>
            <a:xfrm>
              <a:off x="2826" y="686"/>
              <a:ext cx="2544" cy="365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Arial" panose="020B0604020202020204" pitchFamily="34" charset="0"/>
                </a:rPr>
                <a:t>think of a method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1" name="文本框 90130"/>
            <p:cNvSpPr txBox="1"/>
            <p:nvPr/>
          </p:nvSpPr>
          <p:spPr>
            <a:xfrm>
              <a:off x="2835" y="1264"/>
              <a:ext cx="2544" cy="365"/>
            </a:xfrm>
            <a:prstGeom prst="rect">
              <a:avLst/>
            </a:prstGeom>
            <a:solidFill>
              <a:srgbClr val="E3C4BB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Arial" panose="020B0604020202020204" pitchFamily="34" charset="0"/>
                </a:rPr>
                <a:t>collect results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2" name="文本框 90131"/>
            <p:cNvSpPr txBox="1"/>
            <p:nvPr/>
          </p:nvSpPr>
          <p:spPr>
            <a:xfrm>
              <a:off x="2835" y="1842"/>
              <a:ext cx="2544" cy="365"/>
            </a:xfrm>
            <a:prstGeom prst="rect">
              <a:avLst/>
            </a:prstGeom>
            <a:solidFill>
              <a:srgbClr val="CC99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Arial" panose="020B0604020202020204" pitchFamily="34" charset="0"/>
                </a:rPr>
                <a:t>make a question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3" name="文本框 90132"/>
            <p:cNvSpPr txBox="1"/>
            <p:nvPr/>
          </p:nvSpPr>
          <p:spPr>
            <a:xfrm>
              <a:off x="2831" y="2366"/>
              <a:ext cx="2544" cy="365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Arial" panose="020B0604020202020204" pitchFamily="34" charset="0"/>
                </a:rPr>
                <a:t>find a problem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4" name="文本框 90133"/>
            <p:cNvSpPr txBox="1"/>
            <p:nvPr/>
          </p:nvSpPr>
          <p:spPr>
            <a:xfrm>
              <a:off x="2789" y="3022"/>
              <a:ext cx="2544" cy="365"/>
            </a:xfrm>
            <a:prstGeom prst="rect">
              <a:avLst/>
            </a:prstGeom>
            <a:solidFill>
              <a:srgbClr val="A3FBA3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err="1">
                  <a:latin typeface="Arial" panose="020B0604020202020204" pitchFamily="34" charset="0"/>
                </a:rPr>
                <a:t>analyse</a:t>
              </a:r>
              <a:r>
                <a:rPr lang="en-US" altLang="zh-CN" sz="3200">
                  <a:latin typeface="Arial" panose="020B0604020202020204" pitchFamily="34" charset="0"/>
                </a:rPr>
                <a:t> the results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  <p:sp>
          <p:nvSpPr>
            <p:cNvPr id="90135" name="文本框 90134"/>
            <p:cNvSpPr txBox="1"/>
            <p:nvPr/>
          </p:nvSpPr>
          <p:spPr>
            <a:xfrm>
              <a:off x="2835" y="3609"/>
              <a:ext cx="2544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anose="020B0604020202020204" pitchFamily="34" charset="0"/>
                </a:rPr>
                <a:t>Find supporting evidence</a:t>
              </a:r>
              <a:endParaRPr lang="en-US" altLang="zh-CN" sz="2400">
                <a:latin typeface="Arial" panose="020B0604020202020204" pitchFamily="34" charset="0"/>
              </a:endParaRPr>
            </a:p>
          </p:txBody>
        </p:sp>
      </p:grpSp>
      <p:sp>
        <p:nvSpPr>
          <p:cNvPr id="90136" name="燕尾形箭头 90135"/>
          <p:cNvSpPr/>
          <p:nvPr/>
        </p:nvSpPr>
        <p:spPr>
          <a:xfrm>
            <a:off x="3348038" y="3141663"/>
            <a:ext cx="1066800" cy="685800"/>
          </a:xfrm>
          <a:prstGeom prst="notchedRightArrow">
            <a:avLst>
              <a:gd name="adj1" fmla="val 50000"/>
              <a:gd name="adj2" fmla="val 38888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0137" name="文本框 90136"/>
          <p:cNvSpPr txBox="1"/>
          <p:nvPr/>
        </p:nvSpPr>
        <p:spPr>
          <a:xfrm>
            <a:off x="179388" y="1844675"/>
            <a:ext cx="338455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Please put the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zh-CN" b="0">
                <a:solidFill>
                  <a:srgbClr val="FF0000"/>
                </a:solidFill>
                <a:latin typeface="Times New Roman" panose="02020603050405020304" pitchFamily="18" charset="0"/>
              </a:rPr>
              <a:t>stages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in right order according to the passage.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568960"/>
            <a:ext cx="4234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+mn-ea"/>
              </a:rPr>
              <a:t>Pre-reading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4555" y="267335"/>
            <a:ext cx="4342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>
                <a:latin typeface="Times New Roman" panose="02020603050405020304" pitchFamily="18" charset="0"/>
                <a:sym typeface="+mn-ea"/>
              </a:rPr>
              <a:t>The right order: </a:t>
            </a:r>
            <a:endParaRPr lang="en-US" altLang="zh-CN" sz="40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0133" name="文本框 90132"/>
          <p:cNvSpPr txBox="1"/>
          <p:nvPr/>
        </p:nvSpPr>
        <p:spPr>
          <a:xfrm>
            <a:off x="1949450" y="1432878"/>
            <a:ext cx="4038600" cy="5835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1.find a problem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32" name="文本框 90131"/>
          <p:cNvSpPr txBox="1"/>
          <p:nvPr/>
        </p:nvSpPr>
        <p:spPr>
          <a:xfrm>
            <a:off x="1949450" y="2204403"/>
            <a:ext cx="4038600" cy="583565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2.make a question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30" name="文本框 90129"/>
          <p:cNvSpPr txBox="1"/>
          <p:nvPr/>
        </p:nvSpPr>
        <p:spPr>
          <a:xfrm>
            <a:off x="1949133" y="2947988"/>
            <a:ext cx="4038600" cy="58356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3.think of a method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31" name="文本框 90130"/>
          <p:cNvSpPr txBox="1"/>
          <p:nvPr/>
        </p:nvSpPr>
        <p:spPr>
          <a:xfrm>
            <a:off x="1949450" y="3668713"/>
            <a:ext cx="4038600" cy="583565"/>
          </a:xfrm>
          <a:prstGeom prst="rect">
            <a:avLst/>
          </a:prstGeom>
          <a:solidFill>
            <a:srgbClr val="E3C4BB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4.collect results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34" name="文本框 90133"/>
          <p:cNvSpPr txBox="1"/>
          <p:nvPr/>
        </p:nvSpPr>
        <p:spPr>
          <a:xfrm>
            <a:off x="1949450" y="4385310"/>
            <a:ext cx="4888230" cy="583565"/>
          </a:xfrm>
          <a:prstGeom prst="rect">
            <a:avLst/>
          </a:prstGeom>
          <a:solidFill>
            <a:srgbClr val="A3FBA3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err="1">
                <a:latin typeface="Arial" panose="020B0604020202020204" pitchFamily="34" charset="0"/>
              </a:rPr>
              <a:t>5.analyse</a:t>
            </a:r>
            <a:r>
              <a:rPr lang="en-US" altLang="zh-CN" sz="3200">
                <a:latin typeface="Arial" panose="020B0604020202020204" pitchFamily="34" charset="0"/>
              </a:rPr>
              <a:t> the results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35" name="文本框 90134"/>
          <p:cNvSpPr txBox="1"/>
          <p:nvPr/>
        </p:nvSpPr>
        <p:spPr>
          <a:xfrm>
            <a:off x="1949450" y="5154930"/>
            <a:ext cx="5648960" cy="58356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6.find supporting evidence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90129" name="文本框 90128"/>
          <p:cNvSpPr txBox="1"/>
          <p:nvPr/>
        </p:nvSpPr>
        <p:spPr>
          <a:xfrm>
            <a:off x="1949450" y="5738495"/>
            <a:ext cx="5020310" cy="583565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7.draw a conclusion</a:t>
            </a:r>
            <a:endParaRPr lang="en-US" altLang="zh-CN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23" name="矩形 34822"/>
          <p:cNvSpPr/>
          <p:nvPr/>
        </p:nvSpPr>
        <p:spPr>
          <a:xfrm>
            <a:off x="71438" y="1844675"/>
            <a:ext cx="8964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i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John Snow Defeats “King Cholera”</a:t>
            </a:r>
            <a:endParaRPr lang="en-US" altLang="zh-CN" sz="4000" i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000,&quot;width&quot;:960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lipse">
  <a:themeElements>
    <a:clrScheme name="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9B7B7"/>
      </a:accent6>
      <a:hlink>
        <a:srgbClr val="006666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9B7B7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9B7B7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5B7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1D3"/>
        </a:accent3>
        <a:accent4>
          <a:srgbClr val="000000"/>
        </a:accent4>
        <a:accent5>
          <a:srgbClr val="D6D4EA"/>
        </a:accent5>
        <a:accent6>
          <a:srgbClr val="56ADC1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2A285A"/>
        </a:lt1>
        <a:dk2>
          <a:srgbClr val="FFFFFF"/>
        </a:dk2>
        <a:lt2>
          <a:srgbClr val="5F5F5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6D6D6"/>
        </a:accent4>
        <a:accent5>
          <a:srgbClr val="CACAB9"/>
        </a:accent5>
        <a:accent6>
          <a:srgbClr val="7D7C8C"/>
        </a:accent6>
        <a:hlink>
          <a:srgbClr val="46517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60404"/>
        </a:lt1>
        <a:dk2>
          <a:srgbClr val="FFFFFF"/>
        </a:dk2>
        <a:lt2>
          <a:srgbClr val="434343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CDCDC"/>
        </a:accent4>
        <a:accent5>
          <a:srgbClr val="B9CAAA"/>
        </a:accent5>
        <a:accent6>
          <a:srgbClr val="B75B00"/>
        </a:accent6>
        <a:hlink>
          <a:srgbClr val="CC33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8285FE"/>
        </a:dk2>
        <a:lt2>
          <a:srgbClr val="434343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CDCDC"/>
        </a:accent4>
        <a:accent5>
          <a:srgbClr val="B9CAAA"/>
        </a:accent5>
        <a:accent6>
          <a:srgbClr val="8900E5"/>
        </a:accent6>
        <a:hlink>
          <a:srgbClr val="6600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0066FF"/>
        </a:dk2>
        <a:lt2>
          <a:srgbClr val="434343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CDCDC"/>
        </a:accent4>
        <a:accent5>
          <a:srgbClr val="ADCAB9"/>
        </a:accent5>
        <a:accent6>
          <a:srgbClr val="E5B700"/>
        </a:accent6>
        <a:hlink>
          <a:srgbClr val="CC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9900"/>
        </a:lt1>
        <a:dk2>
          <a:srgbClr val="FFFFCC"/>
        </a:dk2>
        <a:lt2>
          <a:srgbClr val="333300"/>
        </a:lt2>
        <a:accent1>
          <a:srgbClr val="CCCC00"/>
        </a:accent1>
        <a:accent2>
          <a:srgbClr val="99CC00"/>
        </a:accent2>
        <a:accent3>
          <a:srgbClr val="B9CAAA"/>
        </a:accent3>
        <a:accent4>
          <a:srgbClr val="DCDCDC"/>
        </a:accent4>
        <a:accent5>
          <a:srgbClr val="E2E2AA"/>
        </a:accent5>
        <a:accent6>
          <a:srgbClr val="89B700"/>
        </a:accent6>
        <a:hlink>
          <a:srgbClr val="336600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660000"/>
        </a:lt1>
        <a:dk2>
          <a:srgbClr val="CCCCCC"/>
        </a:dk2>
        <a:lt2>
          <a:srgbClr val="333333"/>
        </a:lt2>
        <a:accent1>
          <a:srgbClr val="FF6600"/>
        </a:accent1>
        <a:accent2>
          <a:srgbClr val="CC3300"/>
        </a:accent2>
        <a:accent3>
          <a:srgbClr val="B9AAAA"/>
        </a:accent3>
        <a:accent4>
          <a:srgbClr val="DCDCAF"/>
        </a:accent4>
        <a:accent5>
          <a:srgbClr val="FFB9AA"/>
        </a:accent5>
        <a:accent6>
          <a:srgbClr val="B72D00"/>
        </a:accent6>
        <a:hlink>
          <a:srgbClr val="99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4378</Words>
  <Application>WPS 演示</Application>
  <PresentationFormat/>
  <Paragraphs>227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Verdana</vt:lpstr>
      <vt:lpstr>黑体</vt:lpstr>
      <vt:lpstr>Comic Sans MS</vt:lpstr>
      <vt:lpstr>微软雅黑</vt:lpstr>
      <vt:lpstr>Arial Unicode MS</vt:lpstr>
      <vt:lpstr>Calibri</vt:lpstr>
      <vt:lpstr>默认设计模板</vt:lpstr>
      <vt:lpstr>175</vt:lpstr>
      <vt:lpstr>Eclipse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Cholera?</vt:lpstr>
      <vt:lpstr>PowerPoint 演示文稿</vt:lpstr>
      <vt:lpstr>PowerPoint 演示文稿</vt:lpstr>
      <vt:lpstr>PowerPoint 演示文稿</vt:lpstr>
      <vt:lpstr>Fast 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What should you do if you're travelling to a country that has a cholera outbreak?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嘉兴英语教学网</dc:title>
  <dc:creator/>
  <cp:category>www.jxenglish.com</cp:category>
  <cp:lastModifiedBy>wangweihua</cp:lastModifiedBy>
  <cp:revision>10</cp:revision>
  <dcterms:created xsi:type="dcterms:W3CDTF">2020-07-18T12:24:00Z</dcterms:created>
  <dcterms:modified xsi:type="dcterms:W3CDTF">2020-09-15T12:51:03Z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