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13790"/>
            <a:ext cx="7772400" cy="1470025"/>
          </a:xfrm>
        </p:spPr>
        <p:txBody>
          <a:bodyPr>
            <a:normAutofit fontScale="90000"/>
          </a:bodyPr>
          <a:p>
            <a:r>
              <a:rPr lang="zh-CN" altLang="zh-CN" sz="8000"/>
              <a:t>画里阴晴   </a:t>
            </a:r>
            <a:br>
              <a:rPr lang="zh-CN" altLang="zh-CN" sz="8000"/>
            </a:br>
            <a:r>
              <a:rPr lang="zh-CN" altLang="zh-CN"/>
              <a:t>                                    吴冠中</a:t>
            </a:r>
            <a:endParaRPr lang="zh-CN" altLang="zh-CN"/>
          </a:p>
        </p:txBody>
      </p:sp>
      <p:pic>
        <p:nvPicPr>
          <p:cNvPr id="4" name="图片 3" descr="吴冠中画作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619500"/>
            <a:ext cx="5407660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873760"/>
            <a:ext cx="7772400" cy="2014220"/>
          </a:xfrm>
        </p:spPr>
        <p:txBody>
          <a:bodyPr>
            <a:noAutofit/>
          </a:bodyPr>
          <a:p>
            <a:r>
              <a:rPr lang="en-US" altLang="zh-CN" sz="3200"/>
              <a:t>   </a:t>
            </a:r>
            <a:endParaRPr lang="en-US" altLang="zh-CN" sz="3200"/>
          </a:p>
          <a:p>
            <a:r>
              <a:rPr lang="en-US" altLang="zh-CN" sz="3200"/>
              <a:t>   </a:t>
            </a:r>
            <a:r>
              <a:rPr lang="zh-CN" altLang="en-US" sz="3200"/>
              <a:t>可是作者困惑：生活中每次表现不同对象时，永远需要寻找相适应的技法，现成的西方的和我国传统的技法都不很合用。</a:t>
            </a:r>
            <a:endParaRPr lang="zh-CN" altLang="en-US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截图_202008011124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1395" y="660400"/>
            <a:ext cx="2638425" cy="54368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4675" y="660400"/>
            <a:ext cx="5506720" cy="2572385"/>
          </a:xfrm>
        </p:spPr>
        <p:txBody>
          <a:bodyPr>
            <a:normAutofit fontScale="90000"/>
          </a:bodyPr>
          <a:p>
            <a:pPr algn="l"/>
            <a:r>
              <a:rPr lang="zh-CN" altLang="en-US" sz="3110"/>
              <a:t>六、研学第四段</a:t>
            </a:r>
            <a:br>
              <a:rPr lang="zh-CN" altLang="en-US" sz="3110"/>
            </a:br>
            <a:r>
              <a:rPr lang="zh-CN" altLang="en-US" sz="3110"/>
              <a:t>任务：最后一句，又画油画又画水墨，这两个画种都不纯了。拿不定主意该定居在油画布还是水墨之乡。说明作者什么样的艺术主张呢？</a:t>
            </a:r>
            <a:endParaRPr lang="zh-CN" altLang="en-US" sz="311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74675" y="3592830"/>
            <a:ext cx="5139690" cy="676275"/>
          </a:xfrm>
        </p:spPr>
        <p:txBody>
          <a:bodyPr>
            <a:normAutofit fontScale="70000"/>
          </a:bodyPr>
          <a:p>
            <a:r>
              <a:rPr lang="zh-CN" altLang="en-US" sz="2800"/>
              <a:t>艺术贵在创新。 切忌盲目模仿，墨守成规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74675" y="4469130"/>
            <a:ext cx="5345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鱼和熊掌可以兼得，就是一比喻的说法，及借鉴西方技法又承袭传统画法，创作出一种新的画法。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吴冠中画作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25" y="1809750"/>
            <a:ext cx="4857750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吴冠中画作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0" y="1600200"/>
            <a:ext cx="4876800" cy="3657600"/>
          </a:xfrm>
          <a:prstGeom prst="rect">
            <a:avLst/>
          </a:prstGeom>
        </p:spPr>
      </p:pic>
      <p:pic>
        <p:nvPicPr>
          <p:cNvPr id="3" name="图片 2" descr="水墨山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745" y="-140970"/>
            <a:ext cx="5095875" cy="69989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吴冠中画作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0" y="1600200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截图_202008011123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900" y="1052195"/>
            <a:ext cx="6934200" cy="47529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</a:rPr>
              <a:t>学习目标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3150" y="2240280"/>
            <a:ext cx="71564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1把握文章论述的中心，学习借鉴作者的艺术观点——艺术贵在创新。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2了解作者如何自然地引入话题,最后水到渠成地得出结论的方法。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3了解中国画与西洋画的特点，感受不同艺术风格的美，培养的创新精神。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5041900" cy="2551430"/>
          </a:xfrm>
        </p:spPr>
        <p:txBody>
          <a:bodyPr>
            <a:normAutofit/>
          </a:bodyPr>
          <a:p>
            <a:r>
              <a:rPr lang="zh-CN" altLang="en-US" sz="2800">
                <a:solidFill>
                  <a:srgbClr val="FF0000"/>
                </a:solidFill>
              </a:rPr>
              <a:t>渔歌子</a:t>
            </a:r>
            <a:br>
              <a:rPr lang="zh-CN" altLang="en-US"/>
            </a:br>
            <a:r>
              <a:rPr lang="zh-CN" altLang="en-US"/>
              <a:t>       </a:t>
            </a:r>
            <a:r>
              <a:rPr lang="zh-CN" altLang="en-US" sz="2400"/>
              <a:t>唐代：张志和</a:t>
            </a:r>
            <a:br>
              <a:rPr lang="zh-CN" altLang="en-US" sz="2400"/>
            </a:br>
            <a:r>
              <a:rPr lang="zh-CN" altLang="en-US" sz="2400"/>
              <a:t>西塞山前白鹭飞，桃花流水鳜鱼肥。</a:t>
            </a:r>
            <a:br>
              <a:rPr lang="zh-CN" altLang="en-US" sz="2400"/>
            </a:br>
            <a:r>
              <a:rPr lang="zh-CN" altLang="en-US" sz="2400"/>
              <a:t>青箬笠，绿蓑衣，斜风细雨不须归</a:t>
            </a:r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4" name="图片 4" descr="tim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92475" y="2693035"/>
            <a:ext cx="5410835" cy="3510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224280"/>
            <a:ext cx="5114925" cy="5365750"/>
          </a:xfrm>
        </p:spPr>
        <p:txBody>
          <a:bodyPr>
            <a:normAutofit fontScale="90000"/>
          </a:bodyPr>
          <a:p>
            <a:r>
              <a:rPr lang="zh-CN" altLang="en-US" sz="3110"/>
              <a:t>1919年  出生于江苏省宜兴县。</a:t>
            </a:r>
            <a:br>
              <a:rPr lang="zh-CN" altLang="en-US" sz="3110"/>
            </a:br>
            <a:r>
              <a:rPr lang="zh-CN" altLang="en-US" sz="3110"/>
              <a:t>1947年  考取公费留学法国</a:t>
            </a:r>
            <a:br>
              <a:rPr lang="zh-CN" altLang="en-US" sz="3110"/>
            </a:br>
            <a:r>
              <a:rPr lang="zh-CN" altLang="en-US" sz="3110"/>
              <a:t>1991年  接受“法国文艺最高勋位”</a:t>
            </a:r>
            <a:br>
              <a:rPr lang="zh-CN" altLang="en-US" sz="3110"/>
            </a:br>
            <a:r>
              <a:rPr lang="zh-CN" altLang="en-US" sz="3110"/>
              <a:t>2002年  入选法兰西学士院终身通讯院士</a:t>
            </a:r>
            <a:br>
              <a:rPr lang="zh-CN" altLang="en-US" sz="3110"/>
            </a:br>
            <a:r>
              <a:rPr lang="zh-CN" altLang="en-US" sz="3110"/>
              <a:t>2003年  被中国文联授予金彩奖</a:t>
            </a:r>
            <a:br>
              <a:rPr lang="zh-CN" altLang="en-US" sz="3110"/>
            </a:br>
            <a:r>
              <a:rPr lang="zh-CN" altLang="en-US" sz="3110"/>
              <a:t>2010年 去世</a:t>
            </a:r>
            <a:br>
              <a:rPr lang="zh-CN" altLang="en-US" sz="3110"/>
            </a:br>
            <a:r>
              <a:rPr lang="zh-CN" altLang="en-US" sz="3110"/>
              <a:t>终生探索油画的民族化和中国画的现代化</a:t>
            </a:r>
            <a:endParaRPr lang="zh-CN" altLang="en-US" sz="3110" i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482600"/>
            <a:ext cx="7772400" cy="654685"/>
          </a:xfrm>
        </p:spPr>
        <p:txBody>
          <a:bodyPr>
            <a:normAutofit fontScale="70000"/>
          </a:bodyPr>
          <a:p>
            <a:r>
              <a:rPr lang="zh-CN" altLang="en-US" sz="48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二、走进作者</a:t>
            </a:r>
            <a:endParaRPr lang="zh-CN" altLang="en-US" sz="48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00725" y="1344930"/>
            <a:ext cx="3012440" cy="42043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17850" cy="1162050"/>
          </a:xfrm>
        </p:spPr>
        <p:txBody>
          <a:bodyPr/>
          <a:p>
            <a:r>
              <a:rPr lang="zh-CN" altLang="en-US" sz="3200"/>
              <a:t>三、研学第一段</a:t>
            </a:r>
            <a:endParaRPr lang="zh-CN" altLang="en-US" sz="320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r>
              <a:rPr lang="zh-CN" altLang="en-US" sz="2800"/>
              <a:t>任务 </a:t>
            </a:r>
            <a:endParaRPr lang="zh-CN" altLang="en-US" sz="2800"/>
          </a:p>
          <a:p>
            <a:r>
              <a:rPr lang="zh-CN" altLang="en-US" sz="2800"/>
              <a:t> 1、概括第一段所写的内容，主要了哪些景物？</a:t>
            </a:r>
            <a:endParaRPr lang="zh-CN" altLang="en-US" sz="2800"/>
          </a:p>
          <a:p>
            <a:r>
              <a:rPr lang="zh-CN" altLang="en-US" sz="2800"/>
              <a:t>2、热情的主人有些遗憾，作者的心情怎样？从那些词语可以看出来？</a:t>
            </a:r>
            <a:endParaRPr lang="zh-CN" altLang="en-US" sz="2800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26635" y="1435100"/>
            <a:ext cx="1697355" cy="1732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635" y="3168015"/>
            <a:ext cx="1581150" cy="1028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670" y="4603750"/>
            <a:ext cx="13906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雨湿桃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2205" y="586740"/>
            <a:ext cx="6325870" cy="60382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115" y="3830955"/>
            <a:ext cx="7735570" cy="725170"/>
          </a:xfrm>
        </p:spPr>
        <p:txBody>
          <a:bodyPr>
            <a:normAutofit/>
          </a:bodyPr>
          <a:p>
            <a:r>
              <a:rPr lang="en-US" altLang="zh-CN"/>
              <a:t> </a:t>
            </a:r>
            <a:r>
              <a:rPr lang="zh-CN" altLang="en-US"/>
              <a:t>哪个字？</a:t>
            </a:r>
            <a:r>
              <a:rPr lang="en-US" altLang="zh-CN"/>
              <a:t> 画龙点睛 </a:t>
            </a:r>
            <a:r>
              <a:rPr lang="zh-CN" altLang="en-US"/>
              <a:t>承上启下 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3265" y="1132205"/>
            <a:ext cx="7857490" cy="924560"/>
          </a:xfrm>
        </p:spPr>
        <p:txBody>
          <a:bodyPr/>
          <a:p>
            <a:r>
              <a:rPr lang="zh-CN" altLang="en-US" sz="40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默看细雨</a:t>
            </a:r>
            <a:r>
              <a:rPr lang="zh-CN" altLang="en-US" sz="4000">
                <a:solidFill>
                  <a:srgbClr val="FF0000"/>
                </a:solidFill>
              </a:rPr>
              <a:t>湿</a:t>
            </a:r>
            <a:r>
              <a:rPr lang="zh-CN" altLang="en-US" sz="40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桃花     </a:t>
            </a:r>
            <a:endParaRPr lang="zh-CN" altLang="en-US" sz="400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3590" y="2668270"/>
            <a:ext cx="7772400" cy="2744470"/>
          </a:xfrm>
        </p:spPr>
        <p:txBody>
          <a:bodyPr>
            <a:normAutofit/>
          </a:bodyPr>
          <a:p>
            <a:pPr marL="0" indent="0">
              <a:buFont typeface="Wingdings" panose="05000000000000000000" charset="0"/>
            </a:pPr>
            <a:r>
              <a:rPr lang="en-US" altLang="zh-CN"/>
              <a:t> </a:t>
            </a:r>
            <a:br>
              <a:rPr lang="en-US" altLang="zh-CN"/>
            </a:br>
            <a:r>
              <a:rPr lang="zh-CN" altLang="en-US" sz="3200"/>
              <a:t>湿了的大自然景色却格外地有韵味。     </a:t>
            </a:r>
            <a:br>
              <a:rPr lang="zh-CN" altLang="en-US" sz="3200"/>
            </a:br>
            <a:r>
              <a:rPr lang="zh-CN" altLang="en-US" sz="3200"/>
              <a:t>因为雨，有些景物朦胧了，有些形象突出了，表达着不同的意境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9758" y="1168083"/>
            <a:ext cx="7772400" cy="1500187"/>
          </a:xfrm>
        </p:spPr>
        <p:txBody>
          <a:bodyPr>
            <a:noAutofit/>
          </a:bodyPr>
          <a:p>
            <a:r>
              <a:rPr lang="zh-CN" altLang="en-US" sz="3200"/>
              <a:t>四、研学第二段</a:t>
            </a:r>
            <a:endParaRPr lang="zh-CN" altLang="en-US" sz="3200"/>
          </a:p>
          <a:p>
            <a:r>
              <a:rPr lang="zh-CN" altLang="en-US" sz="3200"/>
              <a:t>     任务：在第二段中作者对“湿”有怎么样的态度？在文中找到相关句子</a:t>
            </a:r>
            <a:endParaRPr lang="zh-CN" altLang="en-US"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50845"/>
            <a:ext cx="7772400" cy="2279650"/>
          </a:xfrm>
        </p:spPr>
        <p:txBody>
          <a:bodyPr>
            <a:normAutofit/>
          </a:bodyPr>
          <a:p>
            <a:r>
              <a:rPr lang="en-US" altLang="zh-CN" sz="2220"/>
              <a:t>1</a:t>
            </a:r>
            <a:r>
              <a:rPr lang="zh-CN" altLang="en-US" sz="2220"/>
              <a:t>、明确：作者喜欢表现阴天和微雨。他受益于中国画的成分多。西洋画家喜欢表现晴天，他们崇尚阳光，追求强烈的色彩感。</a:t>
            </a:r>
            <a:br>
              <a:rPr lang="zh-CN" altLang="en-US" sz="2220"/>
            </a:br>
            <a:r>
              <a:rPr lang="en-US" altLang="zh-CN" sz="2220"/>
              <a:t>2</a:t>
            </a:r>
            <a:r>
              <a:rPr lang="zh-CN" altLang="en-US" sz="2220"/>
              <a:t>、</a:t>
            </a:r>
            <a:r>
              <a:rPr lang="zh-CN" altLang="en-US" sz="2220"/>
              <a:t>明确：作为大自然的变态，一种事故来描写；一个是欣赏对象的审美趣味来表现。</a:t>
            </a:r>
            <a:endParaRPr lang="zh-CN" altLang="en-US" sz="222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9758" y="1106488"/>
            <a:ext cx="7772400" cy="1500187"/>
          </a:xfrm>
        </p:spPr>
        <p:txBody>
          <a:bodyPr>
            <a:noAutofit/>
          </a:bodyPr>
          <a:p>
            <a:r>
              <a:rPr lang="zh-CN" altLang="en-US" sz="2800"/>
              <a:t>五、研学第三段</a:t>
            </a:r>
            <a:endParaRPr lang="zh-CN" altLang="en-US" sz="2800"/>
          </a:p>
          <a:p>
            <a:r>
              <a:rPr lang="zh-CN" altLang="en-US" sz="2800"/>
              <a:t>任务：1、作者和西洋画家在绘画过程中喜欢表现阴天还是晴天？为什么？</a:t>
            </a:r>
            <a:endParaRPr lang="zh-CN" altLang="en-US" sz="2800"/>
          </a:p>
          <a:p>
            <a:r>
              <a:rPr lang="en-US" altLang="zh-CN" sz="2800"/>
              <a:t>2</a:t>
            </a:r>
            <a:r>
              <a:rPr lang="zh-CN" altLang="en-US" sz="2800"/>
              <a:t>、</a:t>
            </a:r>
            <a:r>
              <a:rPr lang="zh-CN" altLang="en-US" sz="2800"/>
              <a:t>油画适合表现什么天气？水墨画适合表现什么天气？</a:t>
            </a:r>
            <a:endParaRPr lang="zh-CN" altLang="en-US" sz="2800"/>
          </a:p>
          <a:p>
            <a:r>
              <a:rPr lang="en-US" altLang="zh-CN" sz="2800"/>
              <a:t>3</a:t>
            </a:r>
            <a:r>
              <a:rPr lang="zh-CN" altLang="en-US" sz="2800"/>
              <a:t>、</a:t>
            </a:r>
            <a:r>
              <a:rPr lang="zh-CN" altLang="en-US" sz="2800"/>
              <a:t>西洋画和中国画中的风雨有什么不同？</a:t>
            </a:r>
            <a:endParaRPr lang="zh-CN" altLang="en-US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zh-CN"/>
              <a:t>    </a:t>
            </a:r>
            <a:r>
              <a:rPr lang="zh-CN" altLang="en-US"/>
              <a:t>水墨适合阴天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r>
              <a:rPr lang="zh-CN" altLang="en-US"/>
              <a:t>油画适合晴天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548890"/>
            <a:ext cx="3371850" cy="30289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725" y="2548890"/>
            <a:ext cx="3505200" cy="30575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3282,&quot;width&quot;:3410}"/>
</p:tagLst>
</file>

<file path=ppt/tags/tag2.xml><?xml version="1.0" encoding="utf-8"?>
<p:tagLst xmlns:p="http://schemas.openxmlformats.org/presentationml/2006/main">
  <p:tag name="KSO_WM_UNIT_PLACING_PICTURE_USER_VIEWPORT" val="{&quot;height&quot;:4560,&quot;width&quot;:3600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895</Words>
  <Application>WPS 演示</Application>
  <PresentationFormat/>
  <Paragraphs>52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方正粗黑宋简体</vt:lpstr>
      <vt:lpstr>Calibri</vt:lpstr>
      <vt:lpstr>微软雅黑</vt:lpstr>
      <vt:lpstr>Arial Unicode MS</vt:lpstr>
      <vt:lpstr>Office Theme</vt:lpstr>
      <vt:lpstr>画里阴晴                                        吴冠中</vt:lpstr>
      <vt:lpstr>学习目标</vt:lpstr>
      <vt:lpstr>渔歌子        唐代：张志和 西塞山前白鹭飞，桃花流水鳜鱼肥。 青箬笠，绿蓑衣，斜风细雨不须归。</vt:lpstr>
      <vt:lpstr>1919年  出生于江苏省宜兴县。 1947年  考取公费留学法国 1991年  接受“法国文艺最高勋位” 2002年  入选法兰西学士院终身通讯院士 2003年  被中国文联授予金彩奖 2010年 去世 终生探索油画的民族化和中国画的现代化</vt:lpstr>
      <vt:lpstr>三、研学第一段</vt:lpstr>
      <vt:lpstr> 哪个字？ 画龙点睛 承上启下 </vt:lpstr>
      <vt:lpstr>  湿了的大自然景色却格外地有韵味。      因为雨，有些景物朦胧了，有些形象突出了，表达着不同的意境。</vt:lpstr>
      <vt:lpstr>1、明确：作者喜欢表现阴天和微雨。他受益于中国画的成分多。西洋画家喜欢表现晴天，他们崇尚阳光，追求强烈的色彩感。 2、明确：作为大自然的变态，一种事故来描写；一个是欣赏对象的审美趣味来表现。</vt:lpstr>
      <vt:lpstr>PowerPoint 演示文稿</vt:lpstr>
      <vt:lpstr>PowerPoint 演示文稿</vt:lpstr>
      <vt:lpstr>六、研学第四段 任务：最后一句，又画油画又画水墨，这两个画种都不纯了。拿不定主意该定居在油画布还是水墨之乡。说明作者什么样的艺术主张呢？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画里阴晴                                        吴冠中</dc:title>
  <dc:creator/>
  <cp:lastModifiedBy>Administrator</cp:lastModifiedBy>
  <cp:revision>3</cp:revision>
  <dcterms:created xsi:type="dcterms:W3CDTF">2020-08-01T03:13:00Z</dcterms:created>
  <dcterms:modified xsi:type="dcterms:W3CDTF">2020-08-02T10:22:43Z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