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6" r:id="rId3"/>
    <p:sldId id="267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0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104870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4870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1">
        <a:schemeClr val="bg1"/>
      </p:bgRef>
    </p:bg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048588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048589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p>
            <a:fld id="{5987B321-D06D-4928-A917-83E5C403EB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90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p>
            <a:endParaRPr lang="zh-CN" altLang="en-US"/>
          </a:p>
        </p:txBody>
      </p:sp>
      <p:sp>
        <p:nvSpPr>
          <p:cNvPr id="1048591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59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593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594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595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596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597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598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599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00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01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02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0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0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05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06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07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p>
            <a:fld id="{98ABE569-C1CD-44AC-A747-5D5BD6FCBF1E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048649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4865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987B321-D06D-4928-A917-83E5C403EB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5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5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8ABE569-C1CD-44AC-A747-5D5BD6F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048631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4863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987B321-D06D-4928-A917-83E5C403EB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3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3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8ABE569-C1CD-44AC-A747-5D5BD6F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048611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48612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p>
            <a:fld id="{5987B321-D06D-4928-A917-83E5C403EB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13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p>
            <a:fld id="{98ABE569-C1CD-44AC-A747-5D5BD6FCBF1E}" type="slidenum">
              <a:rPr lang="zh-CN" altLang="en-US" smtClean="0"/>
            </a:fld>
            <a:endParaRPr lang="zh-CN" altLang="en-US"/>
          </a:p>
        </p:txBody>
      </p:sp>
      <p:sp>
        <p:nvSpPr>
          <p:cNvPr id="1048614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1">
        <a:schemeClr val="bg2"/>
      </p:bgRef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048654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048655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p>
            <a:fld id="{5987B321-D06D-4928-A917-83E5C403EB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56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p>
            <a:endParaRPr lang="zh-CN" altLang="en-US"/>
          </a:p>
        </p:txBody>
      </p:sp>
      <p:sp>
        <p:nvSpPr>
          <p:cNvPr id="1048657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58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59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60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61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62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63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64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65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66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67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68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69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70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71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72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73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p>
            <a:fld id="{98ABE569-C1CD-44AC-A747-5D5BD6FCBF1E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04867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987B321-D06D-4928-A917-83E5C403EB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8ABE569-C1CD-44AC-A747-5D5BD6FCBF1E}" type="slidenum">
              <a:rPr lang="zh-CN" altLang="en-US" smtClean="0"/>
            </a:fld>
            <a:endParaRPr lang="zh-CN" altLang="en-US"/>
          </a:p>
        </p:txBody>
      </p:sp>
      <p:sp>
        <p:nvSpPr>
          <p:cNvPr id="1048678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48679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048681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987B321-D06D-4928-A917-83E5C403EB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82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83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8ABE569-C1CD-44AC-A747-5D5BD6FCBF1E}" type="slidenum">
              <a:rPr lang="zh-CN" altLang="en-US" smtClean="0"/>
            </a:fld>
            <a:endParaRPr lang="zh-CN" altLang="en-US"/>
          </a:p>
        </p:txBody>
      </p:sp>
      <p:sp>
        <p:nvSpPr>
          <p:cNvPr id="1048684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48685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48686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048687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048627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p>
            <a:fld id="{5987B321-D06D-4928-A917-83E5C403EB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28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p>
            <a:fld id="{98ABE569-C1CD-44AC-A747-5D5BD6FCBF1E}" type="slidenum">
              <a:rPr lang="zh-CN" altLang="en-US" smtClean="0"/>
            </a:fld>
            <a:endParaRPr lang="zh-CN" altLang="en-US"/>
          </a:p>
        </p:txBody>
      </p:sp>
      <p:sp>
        <p:nvSpPr>
          <p:cNvPr id="1048629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987B321-D06D-4928-A917-83E5C403EB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89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9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8ABE569-C1CD-44AC-A747-5D5BD6F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bg>
      <p:bgRef idx="1001">
        <a:schemeClr val="bg1"/>
      </p:bgRef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9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04869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048694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95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96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97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98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99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700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4870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p>
            <a:fld id="{5987B321-D06D-4928-A917-83E5C403EB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0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p>
            <a:fld id="{98ABE569-C1CD-44AC-A747-5D5BD6FCBF1E}" type="slidenum">
              <a:rPr lang="zh-CN" altLang="en-US" smtClean="0"/>
            </a:fld>
            <a:endParaRPr lang="zh-CN" altLang="en-US"/>
          </a:p>
        </p:txBody>
      </p:sp>
      <p:sp>
        <p:nvSpPr>
          <p:cNvPr id="104870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36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37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048638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48639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04864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4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64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43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44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645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p>
            <a:fld id="{5987B321-D06D-4928-A917-83E5C403EB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46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p>
            <a:fld id="{98ABE569-C1CD-44AC-A747-5D5BD6FCBF1E}" type="slidenum">
              <a:rPr lang="zh-CN" altLang="en-US" smtClean="0"/>
            </a:fld>
            <a:endParaRPr lang="zh-CN" altLang="en-US"/>
          </a:p>
        </p:txBody>
      </p:sp>
      <p:sp>
        <p:nvSpPr>
          <p:cNvPr id="1048647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577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048578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48579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87B321-D06D-4928-A917-83E5C403EB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80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1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582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583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584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p>
            <a:endParaRPr kumimoji="0" lang="en-US" dirty="0"/>
          </a:p>
        </p:txBody>
      </p:sp>
      <p:sp>
        <p:nvSpPr>
          <p:cNvPr id="1048585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latinLnBrk="0" hangingPunct="1"/>
            <a:endParaRPr kumimoji="0" lang="en-US" dirty="0"/>
          </a:p>
        </p:txBody>
      </p:sp>
      <p:sp>
        <p:nvSpPr>
          <p:cNvPr id="1048586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ABE569-C1CD-44AC-A747-5D5BD6FCBF1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dirty="0" smtClean="0"/>
              <a:t>  </a:t>
            </a:r>
            <a:r>
              <a:rPr lang="zh-CN" altLang="en-US" sz="4000" dirty="0" smtClean="0"/>
              <a:t>虚拟语气</a:t>
            </a:r>
            <a:endParaRPr lang="zh-CN" altLang="en-US" sz="4000" dirty="0"/>
          </a:p>
        </p:txBody>
      </p:sp>
      <p:sp>
        <p:nvSpPr>
          <p:cNvPr id="1048609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）虚拟条件句中主句和从句见如下表格：</a:t>
            </a:r>
            <a:endParaRPr lang="zh-CN" altLang="en-US" dirty="0"/>
          </a:p>
        </p:txBody>
      </p:sp>
      <p:graphicFrame>
        <p:nvGraphicFramePr>
          <p:cNvPr id="4194304" name="内容占位符 3"/>
          <p:cNvGraphicFramePr>
            <a:graphicFrameLocks noGrp="1"/>
          </p:cNvGraphicFramePr>
          <p:nvPr>
            <p:ph sz="quarter" idx="1"/>
          </p:nvPr>
        </p:nvGraphicFramePr>
        <p:xfrm>
          <a:off x="251520" y="2132856"/>
          <a:ext cx="8352927" cy="3390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576064">
                <a:tc>
                  <a:txBody>
                    <a:bodyPr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 altLang="en-US" dirty="0" smtClean="0"/>
                        <a:t>           </a:t>
                      </a:r>
                      <a:endParaRPr lang="en-US" altLang="zh-CN" dirty="0" smtClean="0"/>
                    </a:p>
                    <a:p>
                      <a:r>
                        <a:rPr lang="en-US" altLang="zh-CN" dirty="0" smtClean="0"/>
                        <a:t>            </a:t>
                      </a:r>
                      <a:r>
                        <a:rPr lang="zh-CN" altLang="en-US" dirty="0" smtClean="0"/>
                        <a:t>条件从句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 altLang="en-US" dirty="0" smtClean="0"/>
                        <a:t>   </a:t>
                      </a:r>
                      <a:endParaRPr lang="en-US" altLang="zh-CN" dirty="0" smtClean="0"/>
                    </a:p>
                    <a:p>
                      <a:r>
                        <a:rPr lang="en-US" altLang="zh-CN" dirty="0" smtClean="0"/>
                        <a:t>           </a:t>
                      </a:r>
                      <a:r>
                        <a:rPr lang="zh-CN" altLang="en-US" dirty="0" smtClean="0"/>
                        <a:t>结果从句</a:t>
                      </a:r>
                      <a:endParaRPr lang="zh-CN" alt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p>
                      <a:r>
                        <a:rPr lang="zh-CN" altLang="en-US" dirty="0" smtClean="0"/>
                        <a:t>对现在的虚拟（与现在相反）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If+</a:t>
                      </a:r>
                      <a:r>
                        <a:rPr lang="zh-CN" altLang="en-US" dirty="0" smtClean="0"/>
                        <a:t>从句主语</a:t>
                      </a:r>
                      <a:r>
                        <a:rPr lang="en-US" altLang="zh-CN" dirty="0" smtClean="0"/>
                        <a:t>+</a:t>
                      </a:r>
                      <a:r>
                        <a:rPr lang="zh-CN" altLang="en-US" dirty="0" smtClean="0"/>
                        <a:t>动词过去式</a:t>
                      </a:r>
                      <a:r>
                        <a:rPr lang="en-US" altLang="zh-CN" dirty="0" smtClean="0"/>
                        <a:t>/were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endParaRPr lang="en-US" altLang="zh-CN" dirty="0" smtClean="0"/>
                    </a:p>
                    <a:p>
                      <a:r>
                        <a:rPr lang="zh-CN" altLang="en-US" dirty="0" smtClean="0"/>
                        <a:t>主语</a:t>
                      </a:r>
                      <a:r>
                        <a:rPr lang="en-US" altLang="zh-CN" dirty="0" smtClean="0"/>
                        <a:t>+would+</a:t>
                      </a:r>
                      <a:r>
                        <a:rPr lang="zh-CN" altLang="en-US" dirty="0" smtClean="0"/>
                        <a:t>动词原形</a:t>
                      </a:r>
                      <a:endParaRPr lang="zh-CN" alt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p>
                      <a:r>
                        <a:rPr lang="zh-CN" altLang="en-US" dirty="0" smtClean="0"/>
                        <a:t>对过去的虚拟（与过去相反）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endParaRPr lang="en-US" altLang="zh-CN" dirty="0" smtClean="0"/>
                    </a:p>
                    <a:p>
                      <a:r>
                        <a:rPr lang="en-US" altLang="zh-CN" dirty="0" smtClean="0"/>
                        <a:t>If+</a:t>
                      </a:r>
                      <a:r>
                        <a:rPr lang="zh-CN" altLang="en-US" dirty="0" smtClean="0"/>
                        <a:t>从句主语</a:t>
                      </a:r>
                      <a:r>
                        <a:rPr lang="en-US" altLang="zh-CN" dirty="0" smtClean="0"/>
                        <a:t>+</a:t>
                      </a:r>
                      <a:r>
                        <a:rPr lang="zh-CN" altLang="en-US" dirty="0" smtClean="0"/>
                        <a:t>过去完成式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endParaRPr lang="en-US" altLang="zh-CN" dirty="0" smtClean="0"/>
                    </a:p>
                    <a:p>
                      <a:r>
                        <a:rPr lang="zh-CN" altLang="en-US" dirty="0" smtClean="0"/>
                        <a:t>主语</a:t>
                      </a:r>
                      <a:r>
                        <a:rPr lang="en-US" altLang="zh-CN" dirty="0" smtClean="0"/>
                        <a:t>+</a:t>
                      </a:r>
                      <a:r>
                        <a:rPr lang="en-US" altLang="zh-CN" dirty="0" err="1" smtClean="0"/>
                        <a:t>would+have</a:t>
                      </a:r>
                      <a:r>
                        <a:rPr lang="en-US" altLang="zh-CN" dirty="0" smtClean="0"/>
                        <a:t>  done</a:t>
                      </a:r>
                      <a:endParaRPr lang="zh-CN" altLang="en-US" dirty="0"/>
                    </a:p>
                  </a:txBody>
                  <a:tcPr/>
                </a:tc>
              </a:tr>
              <a:tr h="1195536">
                <a:tc>
                  <a:txBody>
                    <a:bodyPr/>
                    <a:p>
                      <a:endParaRPr lang="en-US" altLang="zh-CN" dirty="0" smtClean="0"/>
                    </a:p>
                    <a:p>
                      <a:r>
                        <a:rPr lang="zh-CN" altLang="en-US" dirty="0" smtClean="0"/>
                        <a:t>对将来的虚拟（与将来相反）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endParaRPr lang="en-US" altLang="zh-CN" dirty="0" smtClean="0"/>
                    </a:p>
                    <a:p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式：一般过去式</a:t>
                      </a:r>
                      <a:endParaRPr lang="en-US" altLang="zh-CN" dirty="0" smtClean="0"/>
                    </a:p>
                    <a:p>
                      <a:r>
                        <a:rPr lang="en-US" altLang="zh-CN" dirty="0" smtClean="0"/>
                        <a:t>B</a:t>
                      </a:r>
                      <a:r>
                        <a:rPr lang="zh-CN" altLang="en-US" dirty="0" smtClean="0"/>
                        <a:t>式：</a:t>
                      </a:r>
                      <a:r>
                        <a:rPr lang="en-US" altLang="zh-CN" dirty="0" smtClean="0"/>
                        <a:t>were+</a:t>
                      </a:r>
                      <a:r>
                        <a:rPr lang="zh-CN" altLang="en-US" dirty="0" smtClean="0"/>
                        <a:t>不定式</a:t>
                      </a:r>
                      <a:endParaRPr lang="en-US" altLang="zh-CN" dirty="0" smtClean="0"/>
                    </a:p>
                    <a:p>
                      <a:r>
                        <a:rPr lang="en-US" altLang="zh-CN" dirty="0" smtClean="0"/>
                        <a:t>C</a:t>
                      </a:r>
                      <a:r>
                        <a:rPr lang="zh-CN" altLang="en-US" dirty="0" smtClean="0"/>
                        <a:t>式：</a:t>
                      </a:r>
                      <a:r>
                        <a:rPr lang="en-US" altLang="zh-CN" dirty="0" smtClean="0"/>
                        <a:t>should+</a:t>
                      </a:r>
                      <a:r>
                        <a:rPr lang="zh-CN" altLang="en-US" dirty="0" smtClean="0"/>
                        <a:t>动词原形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endParaRPr lang="en-US" altLang="zh-CN" dirty="0" smtClean="0"/>
                    </a:p>
                    <a:p>
                      <a:r>
                        <a:rPr lang="en-US" altLang="zh-CN" dirty="0" err="1" smtClean="0"/>
                        <a:t>wou;ld</a:t>
                      </a:r>
                      <a:r>
                        <a:rPr lang="en-US" altLang="zh-CN" dirty="0" smtClean="0"/>
                        <a:t>/should+</a:t>
                      </a:r>
                      <a:r>
                        <a:rPr lang="zh-CN" altLang="en-US" dirty="0" smtClean="0"/>
                        <a:t>动词原形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 smtClean="0"/>
              <a:t>①常规虚拟条件句</a:t>
            </a:r>
            <a:endParaRPr lang="zh-CN" altLang="en-US" dirty="0"/>
          </a:p>
        </p:txBody>
      </p:sp>
      <p:sp>
        <p:nvSpPr>
          <p:cNvPr id="1048617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p>
            <a:pPr>
              <a:buNone/>
            </a:pP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例：</a:t>
            </a:r>
            <a:endParaRPr lang="en-US" altLang="zh-CN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dirty="0" smtClean="0"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ea typeface="宋体" panose="02010600030101010101" pitchFamily="2" charset="-122"/>
              </a:rPr>
              <a:t> 1. If  there  no  subjunctive  mood, </a:t>
            </a:r>
            <a:r>
              <a:rPr lang="en-US" altLang="zh-CN" dirty="0" err="1" smtClean="0">
                <a:ea typeface="宋体" panose="02010600030101010101" pitchFamily="2" charset="-122"/>
              </a:rPr>
              <a:t>english_____much</a:t>
            </a:r>
            <a:r>
              <a:rPr lang="en-US" altLang="zh-CN" dirty="0" smtClean="0">
                <a:ea typeface="宋体" panose="02010600030101010101" pitchFamily="2" charset="-122"/>
              </a:rPr>
              <a:t>  easier  to  learn.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dirty="0" smtClean="0"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ea typeface="宋体" panose="02010600030101010101" pitchFamily="2" charset="-122"/>
              </a:rPr>
              <a:t> 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dirty="0" smtClean="0"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ea typeface="宋体" panose="02010600030101010101" pitchFamily="2" charset="-122"/>
              </a:rPr>
              <a:t>  </a:t>
            </a:r>
            <a:r>
              <a:rPr lang="en-US" altLang="zh-CN" dirty="0" err="1" smtClean="0">
                <a:ea typeface="宋体" panose="02010600030101010101" pitchFamily="2" charset="-122"/>
              </a:rPr>
              <a:t>A.could</a:t>
            </a:r>
            <a:r>
              <a:rPr lang="en-US" altLang="zh-CN" dirty="0" smtClean="0">
                <a:ea typeface="宋体" panose="02010600030101010101" pitchFamily="2" charset="-122"/>
              </a:rPr>
              <a:t>  have  been     </a:t>
            </a:r>
            <a:r>
              <a:rPr lang="en-US" altLang="zh-CN" dirty="0" err="1" smtClean="0">
                <a:ea typeface="宋体" panose="02010600030101010101" pitchFamily="2" charset="-122"/>
              </a:rPr>
              <a:t>B.would</a:t>
            </a:r>
            <a:r>
              <a:rPr lang="en-US" altLang="zh-CN" dirty="0" smtClean="0">
                <a:ea typeface="宋体" panose="02010600030101010101" pitchFamily="2" charset="-122"/>
              </a:rPr>
              <a:t>  be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dirty="0" smtClean="0"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ea typeface="宋体" panose="02010600030101010101" pitchFamily="2" charset="-122"/>
              </a:rPr>
              <a:t>  </a:t>
            </a:r>
            <a:r>
              <a:rPr lang="en-US" altLang="zh-CN" dirty="0" err="1" smtClean="0">
                <a:ea typeface="宋体" panose="02010600030101010101" pitchFamily="2" charset="-122"/>
              </a:rPr>
              <a:t>C.will</a:t>
            </a:r>
            <a:r>
              <a:rPr lang="en-US" altLang="zh-CN" dirty="0" smtClean="0">
                <a:ea typeface="宋体" panose="02010600030101010101" pitchFamily="2" charset="-122"/>
              </a:rPr>
              <a:t>  be                      </a:t>
            </a:r>
            <a:r>
              <a:rPr lang="en-US" altLang="zh-CN" dirty="0" err="1" smtClean="0">
                <a:ea typeface="宋体" panose="02010600030101010101" pitchFamily="2" charset="-122"/>
              </a:rPr>
              <a:t>D.would</a:t>
            </a:r>
            <a:r>
              <a:rPr lang="en-US" altLang="zh-CN" dirty="0" smtClean="0">
                <a:ea typeface="宋体" panose="02010600030101010101" pitchFamily="2" charset="-122"/>
              </a:rPr>
              <a:t>  have  been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>
              <a:buNone/>
            </a:pPr>
            <a:endParaRPr lang="en-US" altLang="zh-CN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dirty="0" smtClean="0"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译文</a:t>
            </a:r>
            <a:r>
              <a:rPr lang="en-US" altLang="zh-CN" dirty="0" smtClean="0"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如果英语中没有虚拟语气，那学起来会容易很多。                             </a:t>
            </a: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答</a:t>
            </a: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案：</a:t>
            </a:r>
            <a:r>
              <a:rPr lang="en-US" altLang="zh-CN" dirty="0" smtClean="0">
                <a:ea typeface="宋体" panose="02010600030101010101" pitchFamily="2" charset="-122"/>
              </a:rPr>
              <a:t>B</a:t>
            </a:r>
            <a:endParaRPr lang="en-US" altLang="zh-CN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②虚拟条件句用到状结构的情况：</a:t>
            </a:r>
            <a:endParaRPr lang="zh-CN" altLang="en-US" dirty="0"/>
          </a:p>
        </p:txBody>
      </p:sp>
      <p:sp>
        <p:nvSpPr>
          <p:cNvPr id="1048619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5833" lnSpcReduction="10000"/>
          </a:bodyPr>
          <a:p>
            <a:r>
              <a:rPr lang="zh-CN" altLang="en-US" dirty="0" smtClean="0">
                <a:latin typeface="+mj-lt"/>
              </a:rPr>
              <a:t>条件句中</a:t>
            </a:r>
            <a:r>
              <a:rPr lang="zh-CN" altLang="en-US" dirty="0" smtClean="0">
                <a:latin typeface="+mj-lt"/>
              </a:rPr>
              <a:t>有</a:t>
            </a:r>
            <a:r>
              <a:rPr lang="en-US" altLang="zh-CN" dirty="0" smtClean="0"/>
              <a:t>were, had, should, could </a:t>
            </a:r>
            <a:r>
              <a:rPr lang="zh-CN" altLang="en-US" dirty="0" smtClean="0"/>
              <a:t>时，可以省略</a:t>
            </a:r>
            <a:r>
              <a:rPr lang="en-US" altLang="zh-CN" dirty="0" smtClean="0">
                <a:latin typeface="+mj-lt"/>
              </a:rPr>
              <a:t>if</a:t>
            </a:r>
            <a:r>
              <a:rPr lang="zh-CN" altLang="en-US" dirty="0" smtClean="0"/>
              <a:t>，而把</a:t>
            </a:r>
            <a:r>
              <a:rPr lang="en-US" altLang="zh-CN" dirty="0" smtClean="0"/>
              <a:t>were, had, should, could</a:t>
            </a:r>
            <a:r>
              <a:rPr lang="en-US" altLang="zh-CN" dirty="0" smtClean="0">
                <a:latin typeface="+mn-ea"/>
              </a:rPr>
              <a:t>, </a:t>
            </a:r>
            <a:r>
              <a:rPr lang="zh-CN" altLang="en-US" dirty="0" smtClean="0"/>
              <a:t>放在主语前，用倒装结构。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例：</a:t>
            </a:r>
            <a:endParaRPr lang="en-US" altLang="zh-CN" dirty="0" smtClean="0"/>
          </a:p>
          <a:p>
            <a:r>
              <a:rPr lang="en-US" altLang="zh-CN" dirty="0" smtClean="0">
                <a:latin typeface="+mn-ea"/>
              </a:rPr>
              <a:t> </a:t>
            </a:r>
            <a:r>
              <a:rPr lang="en-US" altLang="zh-CN" dirty="0" smtClean="0"/>
              <a:t>2.  Had  </a:t>
            </a:r>
            <a:r>
              <a:rPr lang="en-US" altLang="zh-CN" dirty="0" err="1" smtClean="0"/>
              <a:t>judy</a:t>
            </a:r>
            <a:r>
              <a:rPr lang="en-US" altLang="zh-CN" dirty="0" smtClean="0"/>
              <a:t>  been  more  careful  on  </a:t>
            </a:r>
            <a:r>
              <a:rPr lang="en-US" altLang="zh-CN" dirty="0" err="1" smtClean="0"/>
              <a:t>Maths</a:t>
            </a:r>
            <a:r>
              <a:rPr lang="en-US" altLang="zh-CN" dirty="0" smtClean="0"/>
              <a:t>  exam, she ____ much  better  results  now.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A.would</a:t>
            </a:r>
            <a:r>
              <a:rPr lang="en-US" altLang="zh-CN" dirty="0" smtClean="0"/>
              <a:t>  be  getting        </a:t>
            </a:r>
            <a:r>
              <a:rPr lang="en-US" altLang="zh-CN" dirty="0" err="1" smtClean="0"/>
              <a:t>B.could</a:t>
            </a:r>
            <a:r>
              <a:rPr lang="en-US" altLang="zh-CN" dirty="0" smtClean="0"/>
              <a:t>  have  got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C.must</a:t>
            </a:r>
            <a:r>
              <a:rPr lang="en-US" altLang="zh-CN" dirty="0" smtClean="0"/>
              <a:t>  get                      </a:t>
            </a:r>
            <a:r>
              <a:rPr lang="en-US" altLang="zh-CN" dirty="0" err="1" smtClean="0"/>
              <a:t>D.would</a:t>
            </a:r>
            <a:r>
              <a:rPr lang="en-US" altLang="zh-CN" dirty="0" smtClean="0"/>
              <a:t>  get</a:t>
            </a:r>
            <a:endParaRPr lang="en-US" altLang="zh-CN" dirty="0" smtClean="0"/>
          </a:p>
          <a:p>
            <a:endParaRPr lang="en-US" altLang="zh-CN" dirty="0" smtClean="0">
              <a:latin typeface="+mn-ea"/>
            </a:endParaRPr>
          </a:p>
          <a:p>
            <a:r>
              <a:rPr lang="en-US" altLang="zh-CN" dirty="0" smtClean="0">
                <a:latin typeface="+mn-ea"/>
              </a:rPr>
              <a:t>【</a:t>
            </a:r>
            <a:r>
              <a:rPr lang="zh-CN" altLang="en-US" dirty="0" smtClean="0">
                <a:latin typeface="+mn-ea"/>
              </a:rPr>
              <a:t>译文</a:t>
            </a:r>
            <a:r>
              <a:rPr lang="en-US" altLang="zh-CN" dirty="0" smtClean="0">
                <a:latin typeface="+mn-ea"/>
              </a:rPr>
              <a:t>】</a:t>
            </a:r>
            <a:r>
              <a:rPr lang="zh-CN" altLang="en-US" dirty="0" smtClean="0">
                <a:latin typeface="+mn-ea"/>
              </a:rPr>
              <a:t>如果</a:t>
            </a:r>
            <a:r>
              <a:rPr lang="en-US" altLang="zh-CN" dirty="0" smtClean="0">
                <a:latin typeface="+mn-ea"/>
              </a:rPr>
              <a:t>Judy</a:t>
            </a:r>
            <a:r>
              <a:rPr lang="zh-CN" altLang="en-US" dirty="0" smtClean="0">
                <a:latin typeface="+mn-ea"/>
              </a:rPr>
              <a:t>在数学考试当中更仔细一点的话，她现在的成绩就会好很多。               答案</a:t>
            </a:r>
            <a:r>
              <a:rPr lang="zh-CN" altLang="en-US" dirty="0" smtClean="0"/>
              <a:t>：</a:t>
            </a:r>
            <a:r>
              <a:rPr lang="en-US" altLang="zh-CN" dirty="0" smtClean="0"/>
              <a:t>B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zh-CN" altLang="en-US" dirty="0">
              <a:latin typeface="+mn-ea"/>
            </a:endParaRPr>
          </a:p>
        </p:txBody>
      </p:sp>
    </p:spTree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③由</a:t>
            </a:r>
            <a:r>
              <a:rPr lang="en-US" altLang="zh-CN" dirty="0" smtClean="0">
                <a:latin typeface="宋体" panose="02010600030101010101" pitchFamily="2" charset="-122"/>
                <a:ea typeface="宋体" panose="02010600030101010101" pitchFamily="2" charset="-122"/>
              </a:rPr>
              <a:t>if  only</a:t>
            </a: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引导</a:t>
            </a: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的虚拟条件句表达愿望：</a:t>
            </a:r>
            <a:endParaRPr lang="zh-CN" altLang="en-US" dirty="0"/>
          </a:p>
        </p:txBody>
      </p:sp>
      <p:sp>
        <p:nvSpPr>
          <p:cNvPr id="1048621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p>
            <a:r>
              <a:rPr lang="zh-CN" altLang="en-US" dirty="0" smtClean="0"/>
              <a:t>类似结构：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if,  as  if,  as  though,  though,  would  rather,  suppose,  imagine,  wish </a:t>
            </a:r>
            <a:r>
              <a:rPr lang="zh-CN" altLang="en-US" dirty="0" smtClean="0"/>
              <a:t>等引导的非真实条件句表达一种臆想的情况。</a:t>
            </a:r>
            <a:endParaRPr lang="en-US" altLang="zh-CN" dirty="0" smtClean="0"/>
          </a:p>
          <a:p>
            <a:r>
              <a:rPr lang="zh-CN" altLang="en-US" dirty="0" smtClean="0"/>
              <a:t>例：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3.It’s  getting  late.  I’d  rather  you____ now.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A.left</a:t>
            </a:r>
            <a:r>
              <a:rPr lang="en-US" altLang="zh-CN" dirty="0" smtClean="0"/>
              <a:t>                        </a:t>
            </a:r>
            <a:r>
              <a:rPr lang="en-US" altLang="zh-CN" dirty="0" err="1" smtClean="0"/>
              <a:t>B.leave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C.are</a:t>
            </a:r>
            <a:r>
              <a:rPr lang="en-US" altLang="zh-CN" dirty="0" smtClean="0"/>
              <a:t>  leaving           </a:t>
            </a:r>
            <a:r>
              <a:rPr lang="en-US" altLang="zh-CN" dirty="0" err="1" smtClean="0"/>
              <a:t>D.will</a:t>
            </a:r>
            <a:r>
              <a:rPr lang="en-US" altLang="zh-CN" dirty="0" smtClean="0"/>
              <a:t>  leave</a:t>
            </a:r>
            <a:endParaRPr lang="en-US" altLang="zh-CN" dirty="0" smtClean="0"/>
          </a:p>
          <a:p>
            <a:r>
              <a:rPr lang="zh-CN" altLang="en-US" dirty="0" smtClean="0"/>
              <a:t>                           </a:t>
            </a:r>
            <a:endParaRPr lang="en-US" altLang="zh-CN" dirty="0" smtClean="0"/>
          </a:p>
          <a:p>
            <a:r>
              <a:rPr lang="en-US" altLang="zh-CN" dirty="0" smtClean="0">
                <a:latin typeface="+mn-ea"/>
              </a:rPr>
              <a:t> </a:t>
            </a:r>
            <a:r>
              <a:rPr lang="en-US" altLang="zh-CN" dirty="0" smtClean="0">
                <a:latin typeface="+mn-ea"/>
              </a:rPr>
              <a:t>                               </a:t>
            </a:r>
            <a:r>
              <a:rPr lang="zh-CN" altLang="en-US" dirty="0" smtClean="0">
                <a:latin typeface="+mn-ea"/>
              </a:rPr>
              <a:t>答案</a:t>
            </a:r>
            <a:r>
              <a:rPr lang="zh-CN" altLang="en-US" dirty="0" smtClean="0">
                <a:latin typeface="+mj-lt"/>
              </a:rPr>
              <a:t>：</a:t>
            </a:r>
            <a:r>
              <a:rPr lang="en-US" altLang="zh-CN" dirty="0" smtClean="0"/>
              <a:t>A</a:t>
            </a:r>
            <a:endParaRPr lang="en-US" altLang="zh-CN" dirty="0" smtClean="0"/>
          </a:p>
        </p:txBody>
      </p: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dirty="0" smtClean="0"/>
              <a:t>(2)</a:t>
            </a:r>
            <a:r>
              <a:rPr lang="zh-CN" altLang="en-US" dirty="0" smtClean="0"/>
              <a:t>特殊结构表达虚拟语气：</a:t>
            </a:r>
            <a:endParaRPr lang="zh-CN" altLang="en-US" dirty="0"/>
          </a:p>
        </p:txBody>
      </p:sp>
      <p:sp>
        <p:nvSpPr>
          <p:cNvPr id="104862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en-US" altLang="zh-CN" dirty="0" smtClean="0">
                <a:ea typeface="宋体" panose="02010600030101010101" pitchFamily="2" charset="-122"/>
              </a:rPr>
              <a:t>It  is  time(that)…, it  is  high  time (that)…</a:t>
            </a:r>
            <a:r>
              <a:rPr lang="zh-CN" altLang="en-US" dirty="0" smtClean="0">
                <a:latin typeface="+mj-lt"/>
                <a:ea typeface="宋体" panose="02010600030101010101" pitchFamily="2" charset="-122"/>
              </a:rPr>
              <a:t>这类结构中，从句中的谓语动词</a:t>
            </a:r>
            <a:r>
              <a:rPr lang="zh-CN" altLang="en-US" dirty="0" smtClean="0">
                <a:latin typeface="+mj-lt"/>
              </a:rPr>
              <a:t>用过去式。</a:t>
            </a:r>
            <a:endParaRPr lang="en-US" altLang="zh-CN" dirty="0" smtClean="0">
              <a:latin typeface="+mj-lt"/>
            </a:endParaRPr>
          </a:p>
          <a:p>
            <a:r>
              <a:rPr lang="zh-CN" altLang="en-US" dirty="0" smtClean="0">
                <a:latin typeface="+mj-lt"/>
              </a:rPr>
              <a:t>例：</a:t>
            </a:r>
            <a:endParaRPr lang="en-US" altLang="zh-CN" dirty="0" smtClean="0">
              <a:latin typeface="+mj-lt"/>
            </a:endParaRPr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It’s  high  time  we ____ cutting  down  the  rainforests.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A.stopped</a:t>
            </a:r>
            <a:r>
              <a:rPr lang="en-US" altLang="zh-CN" dirty="0" smtClean="0"/>
              <a:t>                       </a:t>
            </a:r>
            <a:r>
              <a:rPr lang="en-US" altLang="zh-CN" dirty="0" err="1" smtClean="0"/>
              <a:t>B.had</a:t>
            </a:r>
            <a:r>
              <a:rPr lang="en-US" altLang="zh-CN" dirty="0" smtClean="0"/>
              <a:t>  to  stop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C.shall</a:t>
            </a:r>
            <a:r>
              <a:rPr lang="en-US" altLang="zh-CN" dirty="0" smtClean="0"/>
              <a:t>  stop                    </a:t>
            </a:r>
            <a:r>
              <a:rPr lang="en-US" altLang="zh-CN" dirty="0" err="1" smtClean="0"/>
              <a:t>D.stop</a:t>
            </a:r>
            <a:endParaRPr lang="en-US" altLang="zh-CN" dirty="0" smtClean="0"/>
          </a:p>
          <a:p>
            <a:endParaRPr lang="en-US" altLang="zh-CN" dirty="0" smtClean="0">
              <a:latin typeface="+mj-lt"/>
            </a:endParaRPr>
          </a:p>
          <a:p>
            <a:r>
              <a:rPr lang="en-US" altLang="zh-CN" dirty="0" smtClean="0">
                <a:latin typeface="+mj-lt"/>
              </a:rPr>
              <a:t>【</a:t>
            </a:r>
            <a:r>
              <a:rPr lang="zh-CN" altLang="en-US" dirty="0" smtClean="0">
                <a:latin typeface="+mj-lt"/>
              </a:rPr>
              <a:t>译文</a:t>
            </a:r>
            <a:r>
              <a:rPr lang="en-US" altLang="zh-CN" dirty="0" smtClean="0">
                <a:latin typeface="+mj-lt"/>
              </a:rPr>
              <a:t>】</a:t>
            </a:r>
            <a:r>
              <a:rPr lang="zh-CN" altLang="en-US" dirty="0" smtClean="0">
                <a:latin typeface="+mj-lt"/>
              </a:rPr>
              <a:t>到了我们停止砍伐雨林的时候了。</a:t>
            </a:r>
            <a:endParaRPr lang="en-US" altLang="zh-CN" dirty="0" smtClean="0">
              <a:latin typeface="+mj-lt"/>
            </a:endParaRPr>
          </a:p>
          <a:p>
            <a:r>
              <a:rPr lang="en-US" altLang="zh-CN" dirty="0" smtClean="0">
                <a:latin typeface="+mj-lt"/>
              </a:rPr>
              <a:t> </a:t>
            </a:r>
            <a:r>
              <a:rPr lang="en-US" altLang="zh-CN" dirty="0" smtClean="0">
                <a:latin typeface="+mj-lt"/>
              </a:rPr>
              <a:t>                                                         </a:t>
            </a:r>
            <a:r>
              <a:rPr lang="zh-CN" altLang="en-US" dirty="0" smtClean="0">
                <a:latin typeface="+mj-lt"/>
              </a:rPr>
              <a:t>答案</a:t>
            </a:r>
            <a:r>
              <a:rPr lang="en-US" altLang="zh-CN" dirty="0" smtClean="0">
                <a:latin typeface="+mj-lt"/>
              </a:rPr>
              <a:t>:</a:t>
            </a:r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1048625" name="内容占位符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5833" lnSpcReduction="10000"/>
          </a:bodyPr>
          <a:p>
            <a:r>
              <a:rPr lang="zh-CN" altLang="en-US" dirty="0" smtClean="0">
                <a:latin typeface="宋体" panose="02010600030101010101" pitchFamily="2" charset="-122"/>
              </a:rPr>
              <a:t>②在表示命令、决定、建议等词语后的从句中，动词</a:t>
            </a:r>
            <a:r>
              <a:rPr lang="zh-CN" altLang="en-US" dirty="0" smtClean="0">
                <a:latin typeface="宋体" panose="02010600030101010101" pitchFamily="2" charset="-122"/>
              </a:rPr>
              <a:t>用“</a:t>
            </a:r>
            <a:r>
              <a:rPr lang="en-US" altLang="zh-CN" dirty="0" smtClean="0"/>
              <a:t>should</a:t>
            </a:r>
            <a:r>
              <a:rPr lang="en-US" altLang="zh-CN" dirty="0" smtClean="0">
                <a:latin typeface="+mj-lt"/>
              </a:rPr>
              <a:t> </a:t>
            </a:r>
            <a:r>
              <a:rPr lang="en-US" altLang="zh-CN" dirty="0" smtClean="0">
                <a:latin typeface="宋体" panose="02010600030101010101" pitchFamily="2" charset="-122"/>
              </a:rPr>
              <a:t>+ </a:t>
            </a:r>
            <a:r>
              <a:rPr lang="zh-CN" altLang="en-US" dirty="0" smtClean="0">
                <a:latin typeface="宋体" panose="02010600030101010101" pitchFamily="2" charset="-122"/>
              </a:rPr>
              <a:t>动词原形”的形式，其中</a:t>
            </a:r>
            <a:r>
              <a:rPr lang="en-US" altLang="zh-CN" dirty="0" smtClean="0"/>
              <a:t>should</a:t>
            </a:r>
            <a:r>
              <a:rPr lang="zh-CN" altLang="en-US" dirty="0" smtClean="0">
                <a:latin typeface="宋体" panose="02010600030101010101" pitchFamily="2" charset="-122"/>
              </a:rPr>
              <a:t>可省略。</a:t>
            </a:r>
            <a:endParaRPr lang="en-US" altLang="zh-CN" dirty="0" smtClean="0">
              <a:latin typeface="宋体" panose="02010600030101010101" pitchFamily="2" charset="-122"/>
            </a:endParaRPr>
          </a:p>
          <a:p>
            <a:r>
              <a:rPr lang="zh-CN" altLang="en-US" dirty="0" smtClean="0">
                <a:latin typeface="宋体" panose="02010600030101010101" pitchFamily="2" charset="-122"/>
              </a:rPr>
              <a:t>这一</a:t>
            </a:r>
            <a:r>
              <a:rPr lang="zh-CN" altLang="en-US" dirty="0" smtClean="0">
                <a:latin typeface="宋体" panose="02010600030101010101" pitchFamily="2" charset="-122"/>
              </a:rPr>
              <a:t>类词包括动词：</a:t>
            </a:r>
            <a:r>
              <a:rPr lang="en-US" altLang="zh-CN" dirty="0" smtClean="0"/>
              <a:t>decide,  advise,  demand,  insist,  order,  propose,  recommend,  request,  require,  suggest,  </a:t>
            </a:r>
            <a:r>
              <a:rPr lang="en-US" altLang="zh-CN" dirty="0" err="1" smtClean="0"/>
              <a:t>adcree</a:t>
            </a:r>
            <a:r>
              <a:rPr lang="en-US" altLang="zh-CN" dirty="0" smtClean="0"/>
              <a:t>,  vote</a:t>
            </a:r>
            <a:r>
              <a:rPr lang="en-US" altLang="zh-CN" dirty="0" smtClean="0">
                <a:latin typeface="宋体" panose="02010600030101010101" pitchFamily="2" charset="-122"/>
              </a:rPr>
              <a:t> </a:t>
            </a:r>
            <a:r>
              <a:rPr lang="zh-CN" altLang="en-US" dirty="0" smtClean="0">
                <a:latin typeface="宋体" panose="02010600030101010101" pitchFamily="2" charset="-122"/>
              </a:rPr>
              <a:t>等以及这些动词相对的词；形容词：</a:t>
            </a:r>
            <a:r>
              <a:rPr lang="en-US" altLang="zh-CN" dirty="0" smtClean="0"/>
              <a:t>advisable,  appropriate,  essential,  fitting,  imperative </a:t>
            </a:r>
            <a:r>
              <a:rPr lang="zh-CN" altLang="en-US" dirty="0" smtClean="0">
                <a:latin typeface="宋体" panose="02010600030101010101" pitchFamily="2" charset="-122"/>
              </a:rPr>
              <a:t>等；其他名词如</a:t>
            </a:r>
            <a:r>
              <a:rPr lang="en-US" altLang="zh-CN" dirty="0" smtClean="0"/>
              <a:t>instruction,  resolution</a:t>
            </a:r>
            <a:r>
              <a:rPr lang="zh-CN" altLang="en-US" dirty="0" smtClean="0">
                <a:latin typeface="宋体" panose="02010600030101010101" pitchFamily="2" charset="-122"/>
              </a:rPr>
              <a:t>等。</a:t>
            </a:r>
            <a:endParaRPr lang="en-US" altLang="zh-CN" dirty="0" smtClean="0">
              <a:latin typeface="宋体" panose="02010600030101010101" pitchFamily="2" charset="-122"/>
            </a:endParaRPr>
          </a:p>
          <a:p>
            <a:r>
              <a:rPr lang="zh-CN" altLang="en-US" dirty="0" smtClean="0">
                <a:latin typeface="宋体" panose="02010600030101010101" pitchFamily="2" charset="-122"/>
              </a:rPr>
              <a:t>例：</a:t>
            </a:r>
            <a:endParaRPr lang="en-US" altLang="zh-CN" dirty="0" smtClean="0">
              <a:latin typeface="宋体" panose="02010600030101010101" pitchFamily="2" charset="-122"/>
            </a:endParaRPr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My  boss  ordered  that  legal  documents____ to  him  before  lunch.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A.be</a:t>
            </a:r>
            <a:r>
              <a:rPr lang="zh-CN" altLang="en-US" dirty="0" smtClean="0"/>
              <a:t> </a:t>
            </a:r>
            <a:r>
              <a:rPr lang="en-US" altLang="zh-CN" dirty="0" smtClean="0"/>
              <a:t>sent                       </a:t>
            </a:r>
            <a:r>
              <a:rPr lang="en-US" altLang="zh-CN" dirty="0" err="1" smtClean="0"/>
              <a:t>B.were</a:t>
            </a:r>
            <a:r>
              <a:rPr lang="en-US" altLang="zh-CN" dirty="0" smtClean="0"/>
              <a:t>  sent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C.were</a:t>
            </a:r>
            <a:r>
              <a:rPr lang="en-US" altLang="zh-CN" dirty="0" smtClean="0"/>
              <a:t>  to  be  sent       </a:t>
            </a:r>
            <a:r>
              <a:rPr lang="en-US" altLang="zh-CN" dirty="0" err="1" smtClean="0"/>
              <a:t>D.must</a:t>
            </a:r>
            <a:r>
              <a:rPr lang="en-US" altLang="zh-CN" dirty="0" smtClean="0"/>
              <a:t>  be  sent</a:t>
            </a:r>
            <a:endParaRPr lang="en-US" altLang="zh-CN" dirty="0" smtClean="0"/>
          </a:p>
          <a:p>
            <a:r>
              <a:rPr lang="en-US" altLang="zh-CN" dirty="0" smtClean="0">
                <a:latin typeface="宋体" panose="02010600030101010101" pitchFamily="2" charset="-122"/>
              </a:rPr>
              <a:t>【</a:t>
            </a:r>
            <a:r>
              <a:rPr lang="zh-CN" altLang="en-US" dirty="0" smtClean="0">
                <a:latin typeface="宋体" panose="02010600030101010101" pitchFamily="2" charset="-122"/>
              </a:rPr>
              <a:t>译文</a:t>
            </a:r>
            <a:r>
              <a:rPr lang="en-US" altLang="zh-CN" dirty="0" smtClean="0">
                <a:latin typeface="宋体" panose="02010600030101010101" pitchFamily="2" charset="-122"/>
              </a:rPr>
              <a:t>】</a:t>
            </a:r>
            <a:r>
              <a:rPr lang="zh-CN" altLang="en-US" dirty="0" smtClean="0">
                <a:latin typeface="宋体" panose="02010600030101010101" pitchFamily="2" charset="-122"/>
              </a:rPr>
              <a:t>我的老板命令午饭前必须把这些法律文件送到他那。                                  </a:t>
            </a:r>
            <a:r>
              <a:rPr lang="zh-CN" altLang="en-US" dirty="0" smtClean="0">
                <a:latin typeface="宋体" panose="02010600030101010101" pitchFamily="2" charset="-122"/>
              </a:rPr>
              <a:t>答</a:t>
            </a:r>
            <a:r>
              <a:rPr lang="zh-CN" altLang="en-US" dirty="0" smtClean="0">
                <a:latin typeface="宋体" panose="02010600030101010101" pitchFamily="2" charset="-122"/>
              </a:rPr>
              <a:t>案：</a:t>
            </a:r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 spd="slow"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1942</Words>
  <Application>WPS 演示</Application>
  <PresentationFormat/>
  <Paragraphs>83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Wingdings 2</vt:lpstr>
      <vt:lpstr>Century Schoolbook</vt:lpstr>
      <vt:lpstr>Century</vt:lpstr>
      <vt:lpstr>华文楷体</vt:lpstr>
      <vt:lpstr>微软雅黑</vt:lpstr>
      <vt:lpstr>Arial Unicode MS</vt:lpstr>
      <vt:lpstr>凸显</vt:lpstr>
      <vt:lpstr>  虚拟语气</vt:lpstr>
      <vt:lpstr>（1）虚拟条件句中主句和从句见如下表格：</vt:lpstr>
      <vt:lpstr>①常规虚拟条件句</vt:lpstr>
      <vt:lpstr>②虚拟条件句用到状结构的情况：</vt:lpstr>
      <vt:lpstr>③由if  only引导的虚拟条件句表达愿望：</vt:lpstr>
      <vt:lpstr>(2)特殊结构表达虚拟语气：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虚拟语气</dc:title>
  <dc:creator>Administrator</dc:creator>
  <cp:lastModifiedBy>常添春</cp:lastModifiedBy>
  <cp:revision>1</cp:revision>
  <dcterms:created xsi:type="dcterms:W3CDTF">2020-08-31T15:16:58Z</dcterms:created>
  <dcterms:modified xsi:type="dcterms:W3CDTF">2020-08-31T15:16:59Z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