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61163" cy="99425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4EFCA4-D73D-443A-A758-60844B25C3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CN" altLang="en-US"/>
        </a:p>
      </dgm:t>
    </dgm:pt>
    <dgm:pt modelId="{0B3FE67C-9A76-46BD-857A-191D2CC7D9A8}">
      <dgm:prSet custT="1"/>
      <dgm:spPr/>
      <dgm:t>
        <a:bodyPr/>
        <a:lstStyle/>
        <a:p>
          <a:pPr rtl="0"/>
          <a:r>
            <a:rPr lang="zh-CN" sz="6000" dirty="0" smtClean="0">
              <a:solidFill>
                <a:srgbClr val="FFFF00"/>
              </a:solidFill>
            </a:rPr>
            <a:t>重温</a:t>
          </a:r>
          <a:r>
            <a:rPr lang="en-US" sz="6000" dirty="0" smtClean="0">
              <a:solidFill>
                <a:srgbClr val="FFFF00"/>
              </a:solidFill>
            </a:rPr>
            <a:t>《</a:t>
          </a:r>
          <a:r>
            <a:rPr lang="zh-CN" sz="6000" dirty="0" smtClean="0">
              <a:solidFill>
                <a:srgbClr val="FFFF00"/>
              </a:solidFill>
            </a:rPr>
            <a:t>为人民服务</a:t>
          </a:r>
          <a:r>
            <a:rPr lang="en-US" sz="6000" dirty="0" smtClean="0">
              <a:solidFill>
                <a:srgbClr val="FFFF00"/>
              </a:solidFill>
            </a:rPr>
            <a:t>》</a:t>
          </a:r>
          <a:endParaRPr lang="zh-CN" sz="6000" dirty="0">
            <a:solidFill>
              <a:srgbClr val="FFFF00"/>
            </a:solidFill>
          </a:endParaRPr>
        </a:p>
      </dgm:t>
    </dgm:pt>
    <dgm:pt modelId="{5B5B5B4C-9893-4ACC-8605-D6B673E0ABAE}" type="sibTrans" cxnId="{41A18A35-98A0-4095-92B0-611ABA5E90D5}">
      <dgm:prSet/>
      <dgm:spPr/>
      <dgm:t>
        <a:bodyPr/>
        <a:lstStyle/>
        <a:p>
          <a:endParaRPr lang="zh-CN" altLang="en-US"/>
        </a:p>
      </dgm:t>
    </dgm:pt>
    <dgm:pt modelId="{46E4C724-DB1B-4BFF-9E36-95067A92E88B}" type="parTrans" cxnId="{41A18A35-98A0-4095-92B0-611ABA5E90D5}">
      <dgm:prSet/>
      <dgm:spPr/>
      <dgm:t>
        <a:bodyPr/>
        <a:lstStyle/>
        <a:p>
          <a:endParaRPr lang="zh-CN" altLang="en-US"/>
        </a:p>
      </dgm:t>
    </dgm:pt>
    <dgm:pt modelId="{B7C7C259-5DF6-4512-A97C-94E3FFB87195}" type="pres">
      <dgm:prSet presAssocID="{5A4EFCA4-D73D-443A-A758-60844B25C3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E4D2F45-C8AF-4F45-A529-540CF3CFE4E0}" type="pres">
      <dgm:prSet presAssocID="{0B3FE67C-9A76-46BD-857A-191D2CC7D9A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CAD20C6-E600-48DF-8BEC-9C16A12F5E96}" type="presOf" srcId="{0B3FE67C-9A76-46BD-857A-191D2CC7D9A8}" destId="{7E4D2F45-C8AF-4F45-A529-540CF3CFE4E0}" srcOrd="0" destOrd="0" presId="urn:microsoft.com/office/officeart/2005/8/layout/vList2"/>
    <dgm:cxn modelId="{41A18A35-98A0-4095-92B0-611ABA5E90D5}" srcId="{5A4EFCA4-D73D-443A-A758-60844B25C37B}" destId="{0B3FE67C-9A76-46BD-857A-191D2CC7D9A8}" srcOrd="0" destOrd="0" parTransId="{46E4C724-DB1B-4BFF-9E36-95067A92E88B}" sibTransId="{5B5B5B4C-9893-4ACC-8605-D6B673E0ABAE}"/>
    <dgm:cxn modelId="{DE7B3218-31FB-45FB-8145-2606FE841B47}" type="presOf" srcId="{5A4EFCA4-D73D-443A-A758-60844B25C37B}" destId="{B7C7C259-5DF6-4512-A97C-94E3FFB87195}" srcOrd="0" destOrd="0" presId="urn:microsoft.com/office/officeart/2005/8/layout/vList2"/>
    <dgm:cxn modelId="{AA1DECBE-7E78-4134-99D7-939D71360F39}" type="presParOf" srcId="{B7C7C259-5DF6-4512-A97C-94E3FFB87195}" destId="{7E4D2F45-C8AF-4F45-A529-540CF3CFE4E0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4D2F45-C8AF-4F45-A529-540CF3CFE4E0}">
      <dsp:nvSpPr>
        <dsp:cNvPr id="0" name=""/>
        <dsp:cNvSpPr/>
      </dsp:nvSpPr>
      <dsp:spPr>
        <a:xfrm>
          <a:off x="0" y="268"/>
          <a:ext cx="7776863" cy="15116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6000" kern="1200" dirty="0" smtClean="0">
              <a:solidFill>
                <a:srgbClr val="FFFF00"/>
              </a:solidFill>
            </a:rPr>
            <a:t>重温</a:t>
          </a:r>
          <a:r>
            <a:rPr lang="en-US" sz="6000" kern="1200" dirty="0" smtClean="0">
              <a:solidFill>
                <a:srgbClr val="FFFF00"/>
              </a:solidFill>
            </a:rPr>
            <a:t>《</a:t>
          </a:r>
          <a:r>
            <a:rPr lang="zh-CN" sz="6000" kern="1200" dirty="0" smtClean="0">
              <a:solidFill>
                <a:srgbClr val="FFFF00"/>
              </a:solidFill>
            </a:rPr>
            <a:t>为人民服务</a:t>
          </a:r>
          <a:r>
            <a:rPr lang="en-US" sz="6000" kern="1200" dirty="0" smtClean="0">
              <a:solidFill>
                <a:srgbClr val="FFFF00"/>
              </a:solidFill>
            </a:rPr>
            <a:t>》</a:t>
          </a:r>
          <a:endParaRPr lang="zh-CN" sz="6000" kern="1200" dirty="0">
            <a:solidFill>
              <a:srgbClr val="FFFF00"/>
            </a:solidFill>
          </a:endParaRPr>
        </a:p>
      </dsp:txBody>
      <dsp:txXfrm>
        <a:off x="0" y="268"/>
        <a:ext cx="7776863" cy="1511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70D804A9-8249-45F5-AADA-C771AD2B14E7}" type="datetimeFigureOut">
              <a:rPr lang="zh-CN" altLang="en-US" smtClean="0"/>
              <a:pPr/>
              <a:t>2020/8/30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85199026-404A-46A3-BB07-D5895A632D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5DFA-4A45-4259-8837-E55994CDAAEC}" type="datetimeFigureOut">
              <a:rPr lang="zh-CN" altLang="en-US" smtClean="0"/>
              <a:pPr/>
              <a:t>2020/8/30</a:t>
            </a:fld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B20B44-42C5-4881-8C29-CC1C98D806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5DFA-4A45-4259-8837-E55994CDAAEC}" type="datetimeFigureOut">
              <a:rPr lang="zh-CN" altLang="en-US" smtClean="0"/>
              <a:pPr/>
              <a:t>2020/8/30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B44-42C5-4881-8C29-CC1C98D806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5DFA-4A45-4259-8837-E55994CDAAEC}" type="datetimeFigureOut">
              <a:rPr lang="zh-CN" altLang="en-US" smtClean="0"/>
              <a:pPr/>
              <a:t>2020/8/30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B44-42C5-4881-8C29-CC1C98D806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5DFA-4A45-4259-8837-E55994CDAAEC}" type="datetimeFigureOut">
              <a:rPr lang="zh-CN" altLang="en-US" smtClean="0"/>
              <a:pPr/>
              <a:t>2020/8/30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B20B44-42C5-4881-8C29-CC1C98D806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5DFA-4A45-4259-8837-E55994CDAAEC}" type="datetimeFigureOut">
              <a:rPr lang="zh-CN" altLang="en-US" smtClean="0"/>
              <a:pPr/>
              <a:t>2020/8/30</a:t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B44-42C5-4881-8C29-CC1C98D806C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5DFA-4A45-4259-8837-E55994CDAAEC}" type="datetimeFigureOut">
              <a:rPr lang="zh-CN" altLang="en-US" smtClean="0"/>
              <a:pPr/>
              <a:t>2020/8/30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B44-42C5-4881-8C29-CC1C98D806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5DFA-4A45-4259-8837-E55994CDAAEC}" type="datetimeFigureOut">
              <a:rPr lang="zh-CN" altLang="en-US" smtClean="0"/>
              <a:pPr/>
              <a:t>2020/8/30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2B20B44-42C5-4881-8C29-CC1C98D806C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5DFA-4A45-4259-8837-E55994CDAAEC}" type="datetimeFigureOut">
              <a:rPr lang="zh-CN" altLang="en-US" smtClean="0"/>
              <a:pPr/>
              <a:t>2020/8/30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B44-42C5-4881-8C29-CC1C98D806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5DFA-4A45-4259-8837-E55994CDAAEC}" type="datetimeFigureOut">
              <a:rPr lang="zh-CN" altLang="en-US" smtClean="0"/>
              <a:pPr/>
              <a:t>2020/8/30</a:t>
            </a:fld>
            <a:endParaRPr lang="zh-CN" alt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B44-42C5-4881-8C29-CC1C98D806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5DFA-4A45-4259-8837-E55994CDAAEC}" type="datetimeFigureOut">
              <a:rPr lang="zh-CN" altLang="en-US" smtClean="0"/>
              <a:pPr/>
              <a:t>2020/8/30</a:t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B44-42C5-4881-8C29-CC1C98D806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5DFA-4A45-4259-8837-E55994CDAAEC}" type="datetimeFigureOut">
              <a:rPr lang="zh-CN" altLang="en-US" smtClean="0"/>
              <a:pPr/>
              <a:t>2020/8/30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B44-42C5-4881-8C29-CC1C98D806C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775DFA-4A45-4259-8837-E55994CDAAEC}" type="datetimeFigureOut">
              <a:rPr lang="zh-CN" altLang="en-US" smtClean="0"/>
              <a:pPr/>
              <a:t>2020/8/30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2B20B44-42C5-4881-8C29-CC1C98D806C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43042" y="3857628"/>
            <a:ext cx="5643602" cy="2092222"/>
          </a:xfrm>
        </p:spPr>
        <p:txBody>
          <a:bodyPr>
            <a:noAutofit/>
          </a:bodyPr>
          <a:lstStyle/>
          <a:p>
            <a:pPr algn="ctr"/>
            <a:r>
              <a:rPr lang="zh-CN" altLang="en-US" sz="3600" dirty="0" smtClean="0">
                <a:solidFill>
                  <a:srgbClr val="92D050"/>
                </a:solidFill>
              </a:rPr>
              <a:t>安阳市中等职业技术学校袁红</a:t>
            </a:r>
            <a:endParaRPr lang="en-US" altLang="zh-CN" sz="3600" dirty="0" smtClean="0">
              <a:solidFill>
                <a:srgbClr val="92D050"/>
              </a:solidFill>
            </a:endParaRPr>
          </a:p>
          <a:p>
            <a:pPr algn="ctr"/>
            <a:r>
              <a:rPr lang="en-US" altLang="zh-CN" sz="3600" dirty="0" smtClean="0">
                <a:solidFill>
                  <a:srgbClr val="92D050"/>
                </a:solidFill>
              </a:rPr>
              <a:t>2020</a:t>
            </a:r>
            <a:r>
              <a:rPr lang="zh-CN" altLang="en-US" sz="3600" dirty="0" smtClean="0">
                <a:solidFill>
                  <a:srgbClr val="92D050"/>
                </a:solidFill>
              </a:rPr>
              <a:t>年</a:t>
            </a:r>
            <a:r>
              <a:rPr lang="en-US" altLang="zh-CN" sz="3600" dirty="0" smtClean="0">
                <a:solidFill>
                  <a:srgbClr val="92D050"/>
                </a:solidFill>
              </a:rPr>
              <a:t>8</a:t>
            </a:r>
            <a:r>
              <a:rPr lang="zh-CN" altLang="en-US" sz="3600" dirty="0" smtClean="0">
                <a:solidFill>
                  <a:srgbClr val="92D050"/>
                </a:solidFill>
              </a:rPr>
              <a:t>月</a:t>
            </a:r>
            <a:endParaRPr lang="zh-CN" altLang="en-US" sz="3600" dirty="0">
              <a:solidFill>
                <a:srgbClr val="92D050"/>
              </a:solidFill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971600" y="1268760"/>
          <a:ext cx="7776863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C:\Users\jwk6\Desktop\为人民服务\34a805f3e009581b6ad9eb0c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0688"/>
            <a:ext cx="8777437" cy="5877272"/>
          </a:xfrm>
          <a:prstGeom prst="rect">
            <a:avLst/>
          </a:prstGeom>
          <a:noFill/>
        </p:spPr>
      </p:pic>
      <p:sp>
        <p:nvSpPr>
          <p:cNvPr id="4" name="矩形 3"/>
          <p:cNvSpPr/>
          <p:nvPr/>
        </p:nvSpPr>
        <p:spPr>
          <a:xfrm>
            <a:off x="5868144" y="4509120"/>
            <a:ext cx="309634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4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谢谢收看</a:t>
            </a:r>
            <a:endParaRPr lang="zh-CN" altLang="en-US" sz="4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2200" y="544522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>
                <a:solidFill>
                  <a:srgbClr val="FF0000"/>
                </a:solidFill>
              </a:rPr>
              <a:t>袁红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p0.ssl.qhimgs1.com/bdr/_240_/t01a95358c2ef62ef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 descr="34a805f3e009581b6ad9eb0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96752"/>
            <a:ext cx="8424937" cy="51125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p1.ssl.qhimgs1.com/bdr/_240_/t0102d6515bf24912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35696" y="1916832"/>
            <a:ext cx="2539008" cy="21628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sz="3600" dirty="0" smtClean="0">
                <a:solidFill>
                  <a:srgbClr val="C00000"/>
                </a:solidFill>
              </a:rPr>
              <a:t>时间</a:t>
            </a:r>
            <a:endParaRPr lang="en-US" altLang="zh-CN" sz="36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zh-CN" altLang="en-US" sz="3600" dirty="0" smtClean="0">
                <a:solidFill>
                  <a:srgbClr val="C00000"/>
                </a:solidFill>
              </a:rPr>
              <a:t>地点</a:t>
            </a:r>
            <a:endParaRPr lang="en-US" altLang="zh-CN" sz="36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zh-CN" altLang="en-US" sz="3600" dirty="0" smtClean="0">
                <a:solidFill>
                  <a:srgbClr val="C00000"/>
                </a:solidFill>
              </a:rPr>
              <a:t>事件</a:t>
            </a:r>
            <a:endParaRPr lang="zh-CN" altLang="en-US" sz="3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484784"/>
            <a:ext cx="6480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/>
              <a:t>创作背景</a:t>
            </a:r>
            <a:endParaRPr lang="zh-CN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400" dirty="0" smtClean="0">
                <a:solidFill>
                  <a:schemeClr val="tx1"/>
                </a:solidFill>
              </a:rPr>
              <a:t>原文赏析</a:t>
            </a:r>
            <a:endParaRPr lang="zh-CN" altLang="en-US" sz="4400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268760"/>
            <a:ext cx="8686800" cy="5303838"/>
          </a:xfrm>
        </p:spPr>
        <p:txBody>
          <a:bodyPr>
            <a:normAutofit fontScale="25000" lnSpcReduction="20000"/>
          </a:bodyPr>
          <a:lstStyle/>
          <a:p>
            <a:pPr indent="504000" algn="ctr">
              <a:buNone/>
            </a:pP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zh-CN" sz="4900" dirty="0"/>
              <a:t>　　</a:t>
            </a:r>
            <a:r>
              <a:rPr lang="zh-CN" altLang="zh-CN" sz="9600" b="1" dirty="0" smtClean="0">
                <a:solidFill>
                  <a:srgbClr val="FF0000"/>
                </a:solidFill>
              </a:rPr>
              <a:t>为人民服务</a:t>
            </a:r>
            <a:endParaRPr lang="en-US" altLang="zh-CN" sz="9600" b="1" dirty="0" smtClean="0">
              <a:solidFill>
                <a:srgbClr val="FF0000"/>
              </a:solidFill>
            </a:endParaRPr>
          </a:p>
          <a:p>
            <a:pPr indent="504000">
              <a:buNone/>
            </a:pPr>
            <a:r>
              <a:rPr lang="en-US" altLang="zh-CN" sz="6400" dirty="0" smtClean="0"/>
              <a:t>                                                                                         ------</a:t>
            </a:r>
            <a:r>
              <a:rPr lang="zh-CN" altLang="zh-CN" sz="6400" dirty="0" smtClean="0"/>
              <a:t>毛泽东</a:t>
            </a:r>
            <a:r>
              <a:rPr lang="en-US" altLang="zh-CN" sz="4900" dirty="0"/>
              <a:t/>
            </a:r>
            <a:br>
              <a:rPr lang="en-US" altLang="zh-CN" sz="4900" dirty="0"/>
            </a:br>
            <a:r>
              <a:rPr lang="zh-CN" altLang="zh-CN" sz="4900" dirty="0"/>
              <a:t>　</a:t>
            </a:r>
            <a:r>
              <a:rPr lang="zh-CN" altLang="zh-CN" sz="6400" dirty="0"/>
              <a:t>　</a:t>
            </a:r>
            <a:r>
              <a:rPr lang="en-US" altLang="zh-CN" sz="6400" dirty="0" smtClean="0"/>
              <a:t> </a:t>
            </a:r>
            <a:r>
              <a:rPr lang="zh-CN" altLang="zh-CN" sz="6400" dirty="0" smtClean="0">
                <a:solidFill>
                  <a:srgbClr val="C00000"/>
                </a:solidFill>
              </a:rPr>
              <a:t>我们</a:t>
            </a:r>
            <a:r>
              <a:rPr lang="zh-CN" altLang="zh-CN" sz="6400" dirty="0">
                <a:solidFill>
                  <a:srgbClr val="C00000"/>
                </a:solidFill>
              </a:rPr>
              <a:t>的共产党和共产党所领导的八路军、新四军，是革命的队伍。我们这个队伍完全是为着解放人民的，是彻底地为人民的利益工作的。张思德同志就是我们这个队伍中的一个同志。</a:t>
            </a:r>
            <a:r>
              <a:rPr lang="en-US" altLang="zh-CN" sz="6400" dirty="0">
                <a:solidFill>
                  <a:srgbClr val="C00000"/>
                </a:solidFill>
              </a:rPr>
              <a:t/>
            </a:r>
            <a:br>
              <a:rPr lang="en-US" altLang="zh-CN" sz="6400" dirty="0">
                <a:solidFill>
                  <a:srgbClr val="C00000"/>
                </a:solidFill>
              </a:rPr>
            </a:br>
            <a:r>
              <a:rPr lang="zh-CN" altLang="zh-CN" sz="6400" dirty="0">
                <a:solidFill>
                  <a:srgbClr val="C00000"/>
                </a:solidFill>
              </a:rPr>
              <a:t>　　人总是要死的，但死的意义有不同。中国古时候有个文学家叫做司马迁的说过：“人固有一死，或重于泰山，或轻于鸿毛。”为人民利益而死，就比泰山还重；替法西斯卖力，替剥削人民和压迫人民的人去死，就比鸿毛还轻。张思德同志是为人民利益而死的，他的死是比泰山还要重的。</a:t>
            </a:r>
            <a:r>
              <a:rPr lang="en-US" altLang="zh-CN" sz="6400" dirty="0">
                <a:solidFill>
                  <a:srgbClr val="C00000"/>
                </a:solidFill>
              </a:rPr>
              <a:t/>
            </a:r>
            <a:br>
              <a:rPr lang="en-US" altLang="zh-CN" sz="6400" dirty="0">
                <a:solidFill>
                  <a:srgbClr val="C00000"/>
                </a:solidFill>
              </a:rPr>
            </a:br>
            <a:r>
              <a:rPr lang="zh-CN" altLang="zh-CN" sz="6400" dirty="0">
                <a:solidFill>
                  <a:srgbClr val="C00000"/>
                </a:solidFill>
              </a:rPr>
              <a:t>　　因为我们是为人民服务的，所以，我们如果有缺点，就不怕别人批评指出。不管是什么人，谁向我们指出都行。只要你说得对，我们就改正。你说的办法对人民有好处，我们就照你的办。“精兵简政”这一条意见，就是党外人士李鼎铭先生提出来的；他提得好，对人民有好处，我们就采用了。只要我们为人民的利益坚持好的，为人民的利益改正错的，我们这个队伍就一定会兴旺起来。</a:t>
            </a:r>
            <a:r>
              <a:rPr lang="en-US" altLang="zh-CN" sz="6400" dirty="0">
                <a:solidFill>
                  <a:srgbClr val="C00000"/>
                </a:solidFill>
              </a:rPr>
              <a:t/>
            </a:r>
            <a:br>
              <a:rPr lang="en-US" altLang="zh-CN" sz="6400" dirty="0">
                <a:solidFill>
                  <a:srgbClr val="C00000"/>
                </a:solidFill>
              </a:rPr>
            </a:br>
            <a:r>
              <a:rPr lang="zh-CN" altLang="zh-CN" sz="6400" dirty="0">
                <a:solidFill>
                  <a:srgbClr val="C00000"/>
                </a:solidFill>
              </a:rPr>
              <a:t>　　我们都是来自五湖四海，为了一个共同的革命目标，走到一起来了。我们还要和全国大多数人民走这一条路。我们今天已经领导着有九千一百万人口的根据地，但是还不够，还要更大些，才能取得全民族的解放。我们的同志在困难的时候，要看到成绩，要看到光明，要看到希望，要提高我们的勇气。中国人民正在受难，我们有责任解救他们，我们要努力奋斗。要奋斗就会有牺牲，死人的事是经常发生的。但是我们想到人民的利益，想到大多数人民的痛苦，我们为人民而死，就是死得其所。不过，我们应当尽量地减少那些不必要的牺牲。我们的干部要关心每一个战士，一切革命队伍的人都要互相关心，互相爱护，互相帮助。</a:t>
            </a:r>
            <a:r>
              <a:rPr lang="en-US" altLang="zh-CN" sz="6400" dirty="0">
                <a:solidFill>
                  <a:srgbClr val="C00000"/>
                </a:solidFill>
              </a:rPr>
              <a:t/>
            </a:r>
            <a:br>
              <a:rPr lang="en-US" altLang="zh-CN" sz="6400" dirty="0">
                <a:solidFill>
                  <a:srgbClr val="C00000"/>
                </a:solidFill>
              </a:rPr>
            </a:br>
            <a:r>
              <a:rPr lang="zh-CN" altLang="zh-CN" sz="6400" dirty="0">
                <a:solidFill>
                  <a:srgbClr val="C00000"/>
                </a:solidFill>
              </a:rPr>
              <a:t>　　今后我们的队伍里，不管死了谁，不管是炊事员，是战士，只要他是做过一些有益的工作的，我们都要给他送葬，开追悼会。这要成为一个制度。这个方法也要介绍到老百姓那里去。村上的人死了，开个追悼会。用这样的方法，寄托我们的哀思，使整个人民团结起来</a:t>
            </a:r>
          </a:p>
          <a:p>
            <a:pPr indent="504000">
              <a:buNone/>
            </a:pPr>
            <a:r>
              <a:rPr lang="en-US" altLang="zh-CN" sz="6400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       </a:t>
            </a:r>
            <a:r>
              <a:rPr lang="zh-CN" altLang="zh-CN" sz="6400" dirty="0" smtClean="0">
                <a:solidFill>
                  <a:srgbClr val="C00000"/>
                </a:solidFill>
              </a:rPr>
              <a:t>一九四四年九月八日</a:t>
            </a:r>
            <a:endParaRPr lang="zh-CN" altLang="zh-CN" sz="6400" dirty="0">
              <a:solidFill>
                <a:srgbClr val="C0000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zh-CN" altLang="zh-CN" dirty="0" smtClean="0">
                <a:solidFill>
                  <a:srgbClr val="C00000"/>
                </a:solidFill>
              </a:rPr>
              <a:t>《为人民服务》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altLang="zh-CN" dirty="0" smtClean="0">
                <a:solidFill>
                  <a:srgbClr val="C00000"/>
                </a:solidFill>
              </a:rPr>
              <a:t>                                                    </a:t>
            </a:r>
            <a:r>
              <a:rPr lang="zh-CN" altLang="zh-CN" dirty="0" smtClean="0">
                <a:solidFill>
                  <a:srgbClr val="C00000"/>
                </a:solidFill>
              </a:rPr>
              <a:t>——毛泽东</a:t>
            </a:r>
            <a:endParaRPr lang="zh-CN" altLang="zh-CN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altLang="zh-CN" dirty="0" smtClean="0"/>
              <a:t>  </a:t>
            </a:r>
          </a:p>
          <a:p>
            <a:pPr algn="ctr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    “</a:t>
            </a:r>
            <a:r>
              <a:rPr lang="zh-CN" altLang="zh-CN" dirty="0">
                <a:solidFill>
                  <a:srgbClr val="FF0000"/>
                </a:solidFill>
              </a:rPr>
              <a:t>影响中国历史的政治美文</a:t>
            </a:r>
            <a:r>
              <a:rPr lang="en-US" altLang="zh-CN" dirty="0">
                <a:solidFill>
                  <a:srgbClr val="FF0000"/>
                </a:solidFill>
              </a:rPr>
              <a:t>”</a:t>
            </a:r>
            <a:endParaRPr lang="zh-CN" altLang="zh-CN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1008112"/>
          </a:xfrm>
        </p:spPr>
        <p:txBody>
          <a:bodyPr>
            <a:normAutofit/>
          </a:bodyPr>
          <a:lstStyle/>
          <a:p>
            <a:pPr algn="ctr"/>
            <a:r>
              <a:rPr lang="zh-CN" altLang="en-US" sz="4400" dirty="0" smtClean="0">
                <a:solidFill>
                  <a:schemeClr val="tx1"/>
                </a:solidFill>
              </a:rPr>
              <a:t>历史地位</a:t>
            </a:r>
            <a:endParaRPr lang="zh-CN" alt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历史地位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l"/>
            </a:pPr>
            <a:r>
              <a:rPr lang="zh-CN" altLang="zh-CN" dirty="0">
                <a:solidFill>
                  <a:srgbClr val="FF0000"/>
                </a:solidFill>
              </a:rPr>
              <a:t>政治美文</a:t>
            </a:r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zh-CN" altLang="zh-CN" dirty="0" smtClean="0"/>
              <a:t>既要</a:t>
            </a:r>
            <a:r>
              <a:rPr lang="zh-CN" altLang="zh-CN" dirty="0"/>
              <a:t>有思想，还要文字美。</a:t>
            </a:r>
          </a:p>
          <a:p>
            <a:pPr>
              <a:buNone/>
            </a:pPr>
            <a:r>
              <a:rPr lang="en-US" altLang="zh-CN" dirty="0"/>
              <a:t> </a:t>
            </a:r>
            <a:endParaRPr lang="zh-CN" altLang="zh-CN" dirty="0"/>
          </a:p>
          <a:p>
            <a:pPr>
              <a:buNone/>
            </a:pPr>
            <a:r>
              <a:rPr lang="zh-CN" altLang="zh-CN" dirty="0">
                <a:solidFill>
                  <a:srgbClr val="FF0000"/>
                </a:solidFill>
              </a:rPr>
              <a:t>“政治美文”条件：</a:t>
            </a:r>
          </a:p>
          <a:p>
            <a:pPr>
              <a:buFont typeface="Wingdings" pitchFamily="2" charset="2"/>
              <a:buChar char="l"/>
            </a:pPr>
            <a:r>
              <a:rPr lang="zh-CN" altLang="zh-CN" dirty="0">
                <a:solidFill>
                  <a:srgbClr val="C00000"/>
                </a:solidFill>
              </a:rPr>
              <a:t>一是：</a:t>
            </a:r>
            <a:r>
              <a:rPr lang="zh-CN" altLang="zh-CN" dirty="0"/>
              <a:t>文章提出了一种影响了中华民族政治文明、人格行为的思想；</a:t>
            </a:r>
          </a:p>
          <a:p>
            <a:pPr>
              <a:buFont typeface="Wingdings" pitchFamily="2" charset="2"/>
              <a:buChar char="l"/>
            </a:pPr>
            <a:r>
              <a:rPr lang="zh-CN" altLang="zh-CN" dirty="0">
                <a:solidFill>
                  <a:srgbClr val="C00000"/>
                </a:solidFill>
              </a:rPr>
              <a:t>二是：</a:t>
            </a:r>
            <a:r>
              <a:rPr lang="zh-CN" altLang="zh-CN" dirty="0"/>
              <a:t>文章中的一些名句熟词广为流传，成为格言、成语、座右铭，有的已载入辞典，丰富了民族语言；</a:t>
            </a:r>
          </a:p>
          <a:p>
            <a:pPr>
              <a:buFont typeface="Wingdings" pitchFamily="2" charset="2"/>
              <a:buChar char="l"/>
            </a:pPr>
            <a:r>
              <a:rPr lang="zh-CN" altLang="zh-CN" dirty="0">
                <a:solidFill>
                  <a:srgbClr val="C00000"/>
                </a:solidFill>
              </a:rPr>
              <a:t>三是：</a:t>
            </a:r>
            <a:r>
              <a:rPr lang="zh-CN" altLang="zh-CN" dirty="0"/>
              <a:t>文章符合艺术规律，词、句、章，形、情、理都达到了美的要求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457200"/>
            <a:ext cx="7992888" cy="838200"/>
          </a:xfrm>
        </p:spPr>
        <p:txBody>
          <a:bodyPr>
            <a:normAutofit/>
          </a:bodyPr>
          <a:lstStyle/>
          <a:p>
            <a:r>
              <a:rPr lang="zh-CN" altLang="zh-CN" dirty="0" smtClean="0">
                <a:solidFill>
                  <a:schemeClr val="tx1"/>
                </a:solidFill>
              </a:rPr>
              <a:t>影响中国历史的十篇政治美文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556792"/>
            <a:ext cx="7643192" cy="449309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CN" sz="3300" b="1" dirty="0" smtClean="0">
                <a:solidFill>
                  <a:srgbClr val="FF0000"/>
                </a:solidFill>
              </a:rPr>
              <a:t>1</a:t>
            </a:r>
            <a:r>
              <a:rPr lang="en-US" altLang="zh-CN" sz="3300" b="1" dirty="0">
                <a:solidFill>
                  <a:srgbClr val="FF0000"/>
                </a:solidFill>
              </a:rPr>
              <a:t> </a:t>
            </a:r>
            <a:r>
              <a:rPr lang="zh-CN" altLang="zh-CN" sz="3300" dirty="0">
                <a:solidFill>
                  <a:srgbClr val="FF0000"/>
                </a:solidFill>
              </a:rPr>
              <a:t>《过秦论》</a:t>
            </a:r>
            <a:r>
              <a:rPr lang="en-US" altLang="zh-CN" sz="3300" dirty="0">
                <a:solidFill>
                  <a:srgbClr val="FF0000"/>
                </a:solidFill>
              </a:rPr>
              <a:t>    </a:t>
            </a:r>
            <a:r>
              <a:rPr lang="zh-CN" altLang="zh-CN" sz="3300" dirty="0">
                <a:solidFill>
                  <a:srgbClr val="FF0000"/>
                </a:solidFill>
              </a:rPr>
              <a:t>——贾谊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3300" b="1" dirty="0">
                <a:solidFill>
                  <a:srgbClr val="FF0000"/>
                </a:solidFill>
              </a:rPr>
              <a:t>2 </a:t>
            </a:r>
            <a:r>
              <a:rPr lang="zh-CN" altLang="zh-CN" sz="3300" dirty="0">
                <a:solidFill>
                  <a:srgbClr val="FF0000"/>
                </a:solidFill>
              </a:rPr>
              <a:t>《报任安书》  ——司马迁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3300" b="1" dirty="0">
                <a:solidFill>
                  <a:srgbClr val="FF0000"/>
                </a:solidFill>
              </a:rPr>
              <a:t>3 </a:t>
            </a:r>
            <a:r>
              <a:rPr lang="zh-CN" altLang="zh-CN" sz="3300" dirty="0">
                <a:solidFill>
                  <a:srgbClr val="FF0000"/>
                </a:solidFill>
              </a:rPr>
              <a:t>《出师表》</a:t>
            </a:r>
            <a:r>
              <a:rPr lang="en-US" altLang="zh-CN" sz="3300" dirty="0">
                <a:solidFill>
                  <a:srgbClr val="FF0000"/>
                </a:solidFill>
              </a:rPr>
              <a:t>    </a:t>
            </a:r>
            <a:r>
              <a:rPr lang="zh-CN" altLang="zh-CN" sz="3300" dirty="0">
                <a:solidFill>
                  <a:srgbClr val="FF0000"/>
                </a:solidFill>
              </a:rPr>
              <a:t>——诸葛亮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3300" b="1" dirty="0">
                <a:solidFill>
                  <a:srgbClr val="FF0000"/>
                </a:solidFill>
              </a:rPr>
              <a:t>4 </a:t>
            </a:r>
            <a:r>
              <a:rPr lang="zh-CN" altLang="zh-CN" sz="3300" dirty="0">
                <a:solidFill>
                  <a:srgbClr val="FF0000"/>
                </a:solidFill>
              </a:rPr>
              <a:t>《桃花源记》</a:t>
            </a:r>
            <a:r>
              <a:rPr lang="en-US" altLang="zh-CN" sz="3300" dirty="0">
                <a:solidFill>
                  <a:srgbClr val="FF0000"/>
                </a:solidFill>
              </a:rPr>
              <a:t>  </a:t>
            </a:r>
            <a:r>
              <a:rPr lang="zh-CN" altLang="zh-CN" sz="3300" dirty="0">
                <a:solidFill>
                  <a:srgbClr val="FF0000"/>
                </a:solidFill>
              </a:rPr>
              <a:t>——陶渊明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3300" b="1" dirty="0">
                <a:solidFill>
                  <a:srgbClr val="FF0000"/>
                </a:solidFill>
              </a:rPr>
              <a:t>5 </a:t>
            </a:r>
            <a:r>
              <a:rPr lang="zh-CN" altLang="zh-CN" sz="3300" dirty="0">
                <a:solidFill>
                  <a:srgbClr val="FF0000"/>
                </a:solidFill>
              </a:rPr>
              <a:t>《谏太宗十思疏》——魏徵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3300" b="1" dirty="0">
                <a:solidFill>
                  <a:srgbClr val="FF0000"/>
                </a:solidFill>
              </a:rPr>
              <a:t>6 </a:t>
            </a:r>
            <a:r>
              <a:rPr lang="zh-CN" altLang="zh-CN" sz="3300" dirty="0">
                <a:solidFill>
                  <a:srgbClr val="FF0000"/>
                </a:solidFill>
              </a:rPr>
              <a:t>《岳阳楼记》</a:t>
            </a:r>
            <a:r>
              <a:rPr lang="en-US" altLang="zh-CN" sz="3300" dirty="0">
                <a:solidFill>
                  <a:srgbClr val="FF0000"/>
                </a:solidFill>
              </a:rPr>
              <a:t>  </a:t>
            </a:r>
            <a:r>
              <a:rPr lang="zh-CN" altLang="zh-CN" sz="3300" dirty="0">
                <a:solidFill>
                  <a:srgbClr val="FF0000"/>
                </a:solidFill>
              </a:rPr>
              <a:t>——范仲淹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3300" b="1" dirty="0">
                <a:solidFill>
                  <a:srgbClr val="FF0000"/>
                </a:solidFill>
              </a:rPr>
              <a:t>7 </a:t>
            </a:r>
            <a:r>
              <a:rPr lang="zh-CN" altLang="zh-CN" sz="3300" dirty="0">
                <a:solidFill>
                  <a:srgbClr val="FF0000"/>
                </a:solidFill>
              </a:rPr>
              <a:t>《正气歌序》</a:t>
            </a:r>
            <a:r>
              <a:rPr lang="en-US" altLang="zh-CN" sz="3300" dirty="0">
                <a:solidFill>
                  <a:srgbClr val="FF0000"/>
                </a:solidFill>
              </a:rPr>
              <a:t>  </a:t>
            </a:r>
            <a:r>
              <a:rPr lang="zh-CN" altLang="zh-CN" sz="3300" dirty="0">
                <a:solidFill>
                  <a:srgbClr val="FF0000"/>
                </a:solidFill>
              </a:rPr>
              <a:t>——文天祥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3300" b="1" dirty="0">
                <a:solidFill>
                  <a:srgbClr val="FF0000"/>
                </a:solidFill>
              </a:rPr>
              <a:t>8 </a:t>
            </a:r>
            <a:r>
              <a:rPr lang="zh-CN" altLang="zh-CN" sz="3300" dirty="0">
                <a:solidFill>
                  <a:srgbClr val="FF0000"/>
                </a:solidFill>
              </a:rPr>
              <a:t>《少年中国说》 ——梁启超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3300" b="1" dirty="0">
                <a:solidFill>
                  <a:srgbClr val="FF0000"/>
                </a:solidFill>
              </a:rPr>
              <a:t>9 </a:t>
            </a:r>
            <a:r>
              <a:rPr lang="zh-CN" altLang="zh-CN" sz="3300" dirty="0">
                <a:solidFill>
                  <a:srgbClr val="FF0000"/>
                </a:solidFill>
              </a:rPr>
              <a:t>《与妻书》</a:t>
            </a:r>
            <a:r>
              <a:rPr lang="en-US" altLang="zh-CN" sz="3300" dirty="0">
                <a:solidFill>
                  <a:srgbClr val="FF0000"/>
                </a:solidFill>
              </a:rPr>
              <a:t>     </a:t>
            </a:r>
            <a:r>
              <a:rPr lang="zh-CN" altLang="zh-CN" sz="3300" dirty="0">
                <a:solidFill>
                  <a:srgbClr val="FF0000"/>
                </a:solidFill>
              </a:rPr>
              <a:t>——林觉民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3300" b="1" dirty="0">
                <a:solidFill>
                  <a:srgbClr val="FF0000"/>
                </a:solidFill>
              </a:rPr>
              <a:t>10 </a:t>
            </a:r>
            <a:r>
              <a:rPr lang="zh-CN" altLang="zh-CN" sz="3300" dirty="0">
                <a:solidFill>
                  <a:srgbClr val="FF0000"/>
                </a:solidFill>
              </a:rPr>
              <a:t>《为人民服务》——毛泽东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现实意义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772816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CN" dirty="0">
                <a:solidFill>
                  <a:srgbClr val="FF0000"/>
                </a:solidFill>
              </a:rPr>
              <a:t>1.</a:t>
            </a:r>
            <a:r>
              <a:rPr lang="zh-CN" altLang="zh-CN" dirty="0">
                <a:solidFill>
                  <a:srgbClr val="FF0000"/>
                </a:solidFill>
              </a:rPr>
              <a:t>为人民服务是我们党的根本宗旨。</a:t>
            </a:r>
          </a:p>
          <a:p>
            <a:pPr>
              <a:buFont typeface="Wingdings" pitchFamily="2" charset="2"/>
              <a:buChar char="l"/>
            </a:pP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zh-CN" dirty="0">
                <a:solidFill>
                  <a:srgbClr val="FF0000"/>
                </a:solidFill>
              </a:rPr>
              <a:t>、为人民服务是对每一个党员和干部的要求</a:t>
            </a:r>
            <a:r>
              <a:rPr lang="zh-CN" altLang="zh-CN" dirty="0" smtClean="0">
                <a:solidFill>
                  <a:srgbClr val="FF0000"/>
                </a:solidFill>
              </a:rPr>
              <a:t>。</a:t>
            </a:r>
            <a:endParaRPr lang="zh-CN" altLang="zh-CN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zh-CN" altLang="zh-CN" dirty="0">
                <a:solidFill>
                  <a:srgbClr val="FF0000"/>
                </a:solidFill>
              </a:rPr>
              <a:t>、为人民服务是适应时代要求而产生的一种新的道德思想</a:t>
            </a:r>
            <a:r>
              <a:rPr lang="zh-CN" altLang="zh-CN" dirty="0" smtClean="0">
                <a:solidFill>
                  <a:srgbClr val="FF0000"/>
                </a:solidFill>
              </a:rPr>
              <a:t>。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</TotalTime>
  <Words>107</Words>
  <Application>Microsoft Office PowerPoint</Application>
  <PresentationFormat>全屏显示(4:3)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跋涉</vt:lpstr>
      <vt:lpstr>幻灯片 1</vt:lpstr>
      <vt:lpstr>幻灯片 2</vt:lpstr>
      <vt:lpstr>幻灯片 3</vt:lpstr>
      <vt:lpstr>幻灯片 4</vt:lpstr>
      <vt:lpstr>原文赏析</vt:lpstr>
      <vt:lpstr>历史地位</vt:lpstr>
      <vt:lpstr>历史地位</vt:lpstr>
      <vt:lpstr>影响中国历史的十篇政治美文</vt:lpstr>
      <vt:lpstr>现实意义</vt:lpstr>
      <vt:lpstr>幻灯片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重温《为人民服务》</dc:title>
  <dc:creator>jwk6</dc:creator>
  <cp:lastModifiedBy>21</cp:lastModifiedBy>
  <cp:revision>18</cp:revision>
  <dcterms:created xsi:type="dcterms:W3CDTF">2019-01-10T00:44:05Z</dcterms:created>
  <dcterms:modified xsi:type="dcterms:W3CDTF">2020-08-30T08:34:53Z</dcterms:modified>
</cp:coreProperties>
</file>