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16"/>
  </p:notesMasterIdLst>
  <p:sldIdLst>
    <p:sldId id="274" r:id="rId2"/>
    <p:sldId id="270" r:id="rId3"/>
    <p:sldId id="256" r:id="rId4"/>
    <p:sldId id="258" r:id="rId5"/>
    <p:sldId id="259" r:id="rId6"/>
    <p:sldId id="260" r:id="rId7"/>
    <p:sldId id="261" r:id="rId8"/>
    <p:sldId id="267" r:id="rId9"/>
    <p:sldId id="268" r:id="rId10"/>
    <p:sldId id="273" r:id="rId11"/>
    <p:sldId id="271" r:id="rId12"/>
    <p:sldId id="269" r:id="rId13"/>
    <p:sldId id="272"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132" autoAdjust="0"/>
  </p:normalViewPr>
  <p:slideViewPr>
    <p:cSldViewPr snapToGrid="0">
      <p:cViewPr varScale="1">
        <p:scale>
          <a:sx n="100" d="100"/>
          <a:sy n="100" d="100"/>
        </p:scale>
        <p:origin x="1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E14ACE-1108-49F8-AE42-F3807B3D2063}" type="datetimeFigureOut">
              <a:rPr lang="zh-CN" altLang="en-US" smtClean="0"/>
              <a:t>2020/7/29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1AA330-366B-4CDD-BC40-84E6BAEAD287}" type="slidenum">
              <a:rPr lang="zh-CN" altLang="en-US" smtClean="0"/>
              <a:t>‹#›</a:t>
            </a:fld>
            <a:endParaRPr lang="zh-CN" altLang="en-US"/>
          </a:p>
        </p:txBody>
      </p:sp>
    </p:spTree>
    <p:extLst>
      <p:ext uri="{BB962C8B-B14F-4D97-AF65-F5344CB8AC3E}">
        <p14:creationId xmlns:p14="http://schemas.microsoft.com/office/powerpoint/2010/main" val="345172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9E1AA330-366B-4CDD-BC40-84E6BAEAD287}" type="slidenum">
              <a:rPr lang="zh-CN" altLang="en-US" smtClean="0"/>
              <a:t>3</a:t>
            </a:fld>
            <a:endParaRPr lang="zh-CN" altLang="en-US"/>
          </a:p>
        </p:txBody>
      </p:sp>
    </p:spTree>
    <p:extLst>
      <p:ext uri="{BB962C8B-B14F-4D97-AF65-F5344CB8AC3E}">
        <p14:creationId xmlns:p14="http://schemas.microsoft.com/office/powerpoint/2010/main" val="3063541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9E1AA330-366B-4CDD-BC40-84E6BAEAD287}" type="slidenum">
              <a:rPr lang="zh-CN" altLang="en-US" smtClean="0"/>
              <a:t>4</a:t>
            </a:fld>
            <a:endParaRPr lang="zh-CN" altLang="en-US"/>
          </a:p>
        </p:txBody>
      </p:sp>
    </p:spTree>
    <p:extLst>
      <p:ext uri="{BB962C8B-B14F-4D97-AF65-F5344CB8AC3E}">
        <p14:creationId xmlns:p14="http://schemas.microsoft.com/office/powerpoint/2010/main" val="4201813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9E1AA330-366B-4CDD-BC40-84E6BAEAD287}" type="slidenum">
              <a:rPr lang="zh-CN" altLang="en-US" smtClean="0"/>
              <a:t>5</a:t>
            </a:fld>
            <a:endParaRPr lang="zh-CN" altLang="en-US"/>
          </a:p>
        </p:txBody>
      </p:sp>
    </p:spTree>
    <p:extLst>
      <p:ext uri="{BB962C8B-B14F-4D97-AF65-F5344CB8AC3E}">
        <p14:creationId xmlns:p14="http://schemas.microsoft.com/office/powerpoint/2010/main" val="2647492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E7F2CE7-5B70-404A-97C5-337110FDFF4D}" type="datetimeFigureOut">
              <a:rPr lang="zh-CN" altLang="en-US" smtClean="0"/>
              <a:t>2020/7/29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57F1BD2-58B1-4D33-B07B-EC07C89A7E47}" type="slidenum">
              <a:rPr lang="zh-CN" altLang="en-US" smtClean="0"/>
              <a:t>‹#›</a:t>
            </a:fld>
            <a:endParaRPr lang="zh-CN" altLang="en-US"/>
          </a:p>
        </p:txBody>
      </p:sp>
    </p:spTree>
    <p:extLst>
      <p:ext uri="{BB962C8B-B14F-4D97-AF65-F5344CB8AC3E}">
        <p14:creationId xmlns:p14="http://schemas.microsoft.com/office/powerpoint/2010/main" val="3691936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6E7F2CE7-5B70-404A-97C5-337110FDFF4D}" type="datetimeFigureOut">
              <a:rPr lang="zh-CN" altLang="en-US" smtClean="0"/>
              <a:t>2020/7/29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57F1BD2-58B1-4D33-B07B-EC07C89A7E47}" type="slidenum">
              <a:rPr lang="zh-CN" altLang="en-US" smtClean="0"/>
              <a:t>‹#›</a:t>
            </a:fld>
            <a:endParaRPr lang="zh-CN" altLang="en-US"/>
          </a:p>
        </p:txBody>
      </p:sp>
    </p:spTree>
    <p:extLst>
      <p:ext uri="{BB962C8B-B14F-4D97-AF65-F5344CB8AC3E}">
        <p14:creationId xmlns:p14="http://schemas.microsoft.com/office/powerpoint/2010/main" val="3122855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a:t>单击此处编辑母版标题样式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6E7F2CE7-5B70-404A-97C5-337110FDFF4D}" type="datetimeFigureOut">
              <a:rPr lang="zh-CN" altLang="en-US" smtClean="0"/>
              <a:t>2020/7/29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57F1BD2-58B1-4D33-B07B-EC07C89A7E47}" type="slidenum">
              <a:rPr lang="zh-CN" altLang="en-US" smtClean="0"/>
              <a:t>‹#›</a:t>
            </a:fld>
            <a:endParaRPr lang="zh-CN"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6699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编辑母版文本样式</a:t>
            </a:r>
          </a:p>
        </p:txBody>
      </p:sp>
      <p:sp>
        <p:nvSpPr>
          <p:cNvPr id="5" name="Date Placeholder 4"/>
          <p:cNvSpPr>
            <a:spLocks noGrp="1"/>
          </p:cNvSpPr>
          <p:nvPr>
            <p:ph type="dt" sz="half" idx="10"/>
          </p:nvPr>
        </p:nvSpPr>
        <p:spPr/>
        <p:txBody>
          <a:bodyPr/>
          <a:lstStyle/>
          <a:p>
            <a:fld id="{6E7F2CE7-5B70-404A-97C5-337110FDFF4D}" type="datetimeFigureOut">
              <a:rPr lang="zh-CN" altLang="en-US" smtClean="0"/>
              <a:t>2020/7/29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57F1BD2-58B1-4D33-B07B-EC07C89A7E47}" type="slidenum">
              <a:rPr lang="zh-CN" altLang="en-US" smtClean="0"/>
              <a:t>‹#›</a:t>
            </a:fld>
            <a:endParaRPr lang="zh-CN" altLang="en-US"/>
          </a:p>
        </p:txBody>
      </p:sp>
    </p:spTree>
    <p:extLst>
      <p:ext uri="{BB962C8B-B14F-4D97-AF65-F5344CB8AC3E}">
        <p14:creationId xmlns:p14="http://schemas.microsoft.com/office/powerpoint/2010/main" val="2186695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编辑母版文本样式</a:t>
            </a:r>
          </a:p>
        </p:txBody>
      </p:sp>
      <p:sp>
        <p:nvSpPr>
          <p:cNvPr id="5" name="Date Placeholder 4"/>
          <p:cNvSpPr>
            <a:spLocks noGrp="1"/>
          </p:cNvSpPr>
          <p:nvPr>
            <p:ph type="dt" sz="half" idx="10"/>
          </p:nvPr>
        </p:nvSpPr>
        <p:spPr/>
        <p:txBody>
          <a:bodyPr/>
          <a:lstStyle/>
          <a:p>
            <a:fld id="{6E7F2CE7-5B70-404A-97C5-337110FDFF4D}" type="datetimeFigureOut">
              <a:rPr lang="zh-CN" altLang="en-US" smtClean="0"/>
              <a:t>2020/7/29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57F1BD2-58B1-4D33-B07B-EC07C89A7E47}" type="slidenum">
              <a:rPr lang="zh-CN" altLang="en-US" smtClean="0"/>
              <a:t>‹#›</a:t>
            </a:fld>
            <a:endParaRPr lang="zh-CN"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43780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编辑母版文本样式</a:t>
            </a:r>
          </a:p>
        </p:txBody>
      </p:sp>
      <p:sp>
        <p:nvSpPr>
          <p:cNvPr id="5" name="Date Placeholder 4"/>
          <p:cNvSpPr>
            <a:spLocks noGrp="1"/>
          </p:cNvSpPr>
          <p:nvPr>
            <p:ph type="dt" sz="half" idx="10"/>
          </p:nvPr>
        </p:nvSpPr>
        <p:spPr/>
        <p:txBody>
          <a:bodyPr/>
          <a:lstStyle/>
          <a:p>
            <a:fld id="{6E7F2CE7-5B70-404A-97C5-337110FDFF4D}" type="datetimeFigureOut">
              <a:rPr lang="zh-CN" altLang="en-US" smtClean="0"/>
              <a:t>2020/7/29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57F1BD2-58B1-4D33-B07B-EC07C89A7E47}" type="slidenum">
              <a:rPr lang="zh-CN" altLang="en-US" smtClean="0"/>
              <a:t>‹#›</a:t>
            </a:fld>
            <a:endParaRPr lang="zh-CN" altLang="en-US"/>
          </a:p>
        </p:txBody>
      </p:sp>
    </p:spTree>
    <p:extLst>
      <p:ext uri="{BB962C8B-B14F-4D97-AF65-F5344CB8AC3E}">
        <p14:creationId xmlns:p14="http://schemas.microsoft.com/office/powerpoint/2010/main" val="24709297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E7F2CE7-5B70-404A-97C5-337110FDFF4D}" type="datetimeFigureOut">
              <a:rPr lang="zh-CN" altLang="en-US" smtClean="0"/>
              <a:t>2020/7/29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57F1BD2-58B1-4D33-B07B-EC07C89A7E47}" type="slidenum">
              <a:rPr lang="zh-CN" altLang="en-US" smtClean="0"/>
              <a:t>‹#›</a:t>
            </a:fld>
            <a:endParaRPr lang="zh-CN" altLang="en-US"/>
          </a:p>
        </p:txBody>
      </p:sp>
    </p:spTree>
    <p:extLst>
      <p:ext uri="{BB962C8B-B14F-4D97-AF65-F5344CB8AC3E}">
        <p14:creationId xmlns:p14="http://schemas.microsoft.com/office/powerpoint/2010/main" val="3752834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E7F2CE7-5B70-404A-97C5-337110FDFF4D}" type="datetimeFigureOut">
              <a:rPr lang="zh-CN" altLang="en-US" smtClean="0"/>
              <a:t>2020/7/29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57F1BD2-58B1-4D33-B07B-EC07C89A7E47}" type="slidenum">
              <a:rPr lang="zh-CN" altLang="en-US" smtClean="0"/>
              <a:t>‹#›</a:t>
            </a:fld>
            <a:endParaRPr lang="zh-CN" altLang="en-US"/>
          </a:p>
        </p:txBody>
      </p:sp>
    </p:spTree>
    <p:extLst>
      <p:ext uri="{BB962C8B-B14F-4D97-AF65-F5344CB8AC3E}">
        <p14:creationId xmlns:p14="http://schemas.microsoft.com/office/powerpoint/2010/main" val="187911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CN" altLang="en-US"/>
              <a:t>单击此处编辑母版标题样式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E7F2CE7-5B70-404A-97C5-337110FDFF4D}" type="datetimeFigureOut">
              <a:rPr lang="zh-CN" altLang="en-US" smtClean="0"/>
              <a:t>2020/7/29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57F1BD2-58B1-4D33-B07B-EC07C89A7E47}" type="slidenum">
              <a:rPr lang="zh-CN" altLang="en-US" smtClean="0"/>
              <a:t>‹#›</a:t>
            </a:fld>
            <a:endParaRPr lang="zh-CN" altLang="en-US"/>
          </a:p>
        </p:txBody>
      </p:sp>
    </p:spTree>
    <p:extLst>
      <p:ext uri="{BB962C8B-B14F-4D97-AF65-F5344CB8AC3E}">
        <p14:creationId xmlns:p14="http://schemas.microsoft.com/office/powerpoint/2010/main" val="916816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6E7F2CE7-5B70-404A-97C5-337110FDFF4D}" type="datetimeFigureOut">
              <a:rPr lang="zh-CN" altLang="en-US" smtClean="0"/>
              <a:t>2020/7/29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57F1BD2-58B1-4D33-B07B-EC07C89A7E47}" type="slidenum">
              <a:rPr lang="zh-CN" altLang="en-US" smtClean="0"/>
              <a:t>‹#›</a:t>
            </a:fld>
            <a:endParaRPr lang="zh-CN" altLang="en-US"/>
          </a:p>
        </p:txBody>
      </p:sp>
    </p:spTree>
    <p:extLst>
      <p:ext uri="{BB962C8B-B14F-4D97-AF65-F5344CB8AC3E}">
        <p14:creationId xmlns:p14="http://schemas.microsoft.com/office/powerpoint/2010/main" val="445789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6E7F2CE7-5B70-404A-97C5-337110FDFF4D}" type="datetimeFigureOut">
              <a:rPr lang="zh-CN" altLang="en-US" smtClean="0"/>
              <a:t>2020/7/29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57F1BD2-58B1-4D33-B07B-EC07C89A7E47}" type="slidenum">
              <a:rPr lang="zh-CN" altLang="en-US" smtClean="0"/>
              <a:t>‹#›</a:t>
            </a:fld>
            <a:endParaRPr lang="zh-CN" altLang="en-US"/>
          </a:p>
        </p:txBody>
      </p:sp>
    </p:spTree>
    <p:extLst>
      <p:ext uri="{BB962C8B-B14F-4D97-AF65-F5344CB8AC3E}">
        <p14:creationId xmlns:p14="http://schemas.microsoft.com/office/powerpoint/2010/main" val="971069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6E7F2CE7-5B70-404A-97C5-337110FDFF4D}" type="datetimeFigureOut">
              <a:rPr lang="zh-CN" altLang="en-US" smtClean="0"/>
              <a:t>2020/7/29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57F1BD2-58B1-4D33-B07B-EC07C89A7E47}" type="slidenum">
              <a:rPr lang="zh-CN" altLang="en-US" smtClean="0"/>
              <a:t>‹#›</a:t>
            </a:fld>
            <a:endParaRPr lang="zh-CN" altLang="en-US"/>
          </a:p>
        </p:txBody>
      </p:sp>
    </p:spTree>
    <p:extLst>
      <p:ext uri="{BB962C8B-B14F-4D97-AF65-F5344CB8AC3E}">
        <p14:creationId xmlns:p14="http://schemas.microsoft.com/office/powerpoint/2010/main" val="4210372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E7F2CE7-5B70-404A-97C5-337110FDFF4D}" type="datetimeFigureOut">
              <a:rPr lang="zh-CN" altLang="en-US" smtClean="0"/>
              <a:t>2020/7/29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57F1BD2-58B1-4D33-B07B-EC07C89A7E47}" type="slidenum">
              <a:rPr lang="zh-CN" altLang="en-US" smtClean="0"/>
              <a:t>‹#›</a:t>
            </a:fld>
            <a:endParaRPr lang="zh-CN" altLang="en-US"/>
          </a:p>
        </p:txBody>
      </p:sp>
    </p:spTree>
    <p:extLst>
      <p:ext uri="{BB962C8B-B14F-4D97-AF65-F5344CB8AC3E}">
        <p14:creationId xmlns:p14="http://schemas.microsoft.com/office/powerpoint/2010/main" val="2498373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7F2CE7-5B70-404A-97C5-337110FDFF4D}" type="datetimeFigureOut">
              <a:rPr lang="zh-CN" altLang="en-US" smtClean="0"/>
              <a:t>2020/7/29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57F1BD2-58B1-4D33-B07B-EC07C89A7E47}" type="slidenum">
              <a:rPr lang="zh-CN" altLang="en-US" smtClean="0"/>
              <a:t>‹#›</a:t>
            </a:fld>
            <a:endParaRPr lang="zh-CN" altLang="en-US"/>
          </a:p>
        </p:txBody>
      </p:sp>
    </p:spTree>
    <p:extLst>
      <p:ext uri="{BB962C8B-B14F-4D97-AF65-F5344CB8AC3E}">
        <p14:creationId xmlns:p14="http://schemas.microsoft.com/office/powerpoint/2010/main" val="1128891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a:t>单击此处编辑母版标题样式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6E7F2CE7-5B70-404A-97C5-337110FDFF4D}" type="datetimeFigureOut">
              <a:rPr lang="zh-CN" altLang="en-US" smtClean="0"/>
              <a:t>2020/7/29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57F1BD2-58B1-4D33-B07B-EC07C89A7E47}" type="slidenum">
              <a:rPr lang="zh-CN" altLang="en-US" smtClean="0"/>
              <a:t>‹#›</a:t>
            </a:fld>
            <a:endParaRPr lang="zh-CN" altLang="en-US"/>
          </a:p>
        </p:txBody>
      </p:sp>
    </p:spTree>
    <p:extLst>
      <p:ext uri="{BB962C8B-B14F-4D97-AF65-F5344CB8AC3E}">
        <p14:creationId xmlns:p14="http://schemas.microsoft.com/office/powerpoint/2010/main" val="3286637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6E7F2CE7-5B70-404A-97C5-337110FDFF4D}" type="datetimeFigureOut">
              <a:rPr lang="zh-CN" altLang="en-US" smtClean="0"/>
              <a:t>2020/7/29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57F1BD2-58B1-4D33-B07B-EC07C89A7E47}" type="slidenum">
              <a:rPr lang="zh-CN" altLang="en-US" smtClean="0"/>
              <a:t>‹#›</a:t>
            </a:fld>
            <a:endParaRPr lang="zh-CN" altLang="en-US"/>
          </a:p>
        </p:txBody>
      </p:sp>
    </p:spTree>
    <p:extLst>
      <p:ext uri="{BB962C8B-B14F-4D97-AF65-F5344CB8AC3E}">
        <p14:creationId xmlns:p14="http://schemas.microsoft.com/office/powerpoint/2010/main" val="2390126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E7F2CE7-5B70-404A-97C5-337110FDFF4D}" type="datetimeFigureOut">
              <a:rPr lang="zh-CN" altLang="en-US" smtClean="0"/>
              <a:t>2020/7/29</a:t>
            </a:fld>
            <a:endParaRPr lang="zh-CN"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57F1BD2-58B1-4D33-B07B-EC07C89A7E47}" type="slidenum">
              <a:rPr lang="zh-CN" altLang="en-US" smtClean="0"/>
              <a:t>‹#›</a:t>
            </a:fld>
            <a:endParaRPr lang="zh-CN" altLang="en-US"/>
          </a:p>
        </p:txBody>
      </p:sp>
    </p:spTree>
    <p:extLst>
      <p:ext uri="{BB962C8B-B14F-4D97-AF65-F5344CB8AC3E}">
        <p14:creationId xmlns:p14="http://schemas.microsoft.com/office/powerpoint/2010/main" val="33767383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A638795-AE48-4330-AE58-F197D75ABCD9}"/>
              </a:ext>
            </a:extLst>
          </p:cNvPr>
          <p:cNvSpPr>
            <a:spLocks noGrp="1"/>
          </p:cNvSpPr>
          <p:nvPr>
            <p:ph type="ctrTitle"/>
          </p:nvPr>
        </p:nvSpPr>
        <p:spPr>
          <a:xfrm>
            <a:off x="1495425" y="1495426"/>
            <a:ext cx="10009187" cy="2466974"/>
          </a:xfrm>
        </p:spPr>
        <p:txBody>
          <a:bodyPr>
            <a:noAutofit/>
          </a:bodyPr>
          <a:lstStyle/>
          <a:p>
            <a:r>
              <a:rPr lang="zh-CN" altLang="zh-CN" dirty="0"/>
              <a:t>综合逐步结转分步法的成本还原</a:t>
            </a:r>
            <a:br>
              <a:rPr lang="zh-CN" altLang="zh-CN" dirty="0"/>
            </a:br>
            <a:endParaRPr lang="zh-CN" altLang="en-US" dirty="0"/>
          </a:p>
        </p:txBody>
      </p:sp>
      <p:sp>
        <p:nvSpPr>
          <p:cNvPr id="3" name="副标题 2">
            <a:extLst>
              <a:ext uri="{FF2B5EF4-FFF2-40B4-BE49-F238E27FC236}">
                <a16:creationId xmlns:a16="http://schemas.microsoft.com/office/drawing/2014/main" id="{7395D77D-4CBC-40E7-BEB9-46BC16E44026}"/>
              </a:ext>
            </a:extLst>
          </p:cNvPr>
          <p:cNvSpPr>
            <a:spLocks noGrp="1"/>
          </p:cNvSpPr>
          <p:nvPr>
            <p:ph type="subTitle" idx="1"/>
          </p:nvPr>
        </p:nvSpPr>
        <p:spPr>
          <a:xfrm>
            <a:off x="2470827" y="4387174"/>
            <a:ext cx="9033786" cy="689652"/>
          </a:xfrm>
        </p:spPr>
        <p:txBody>
          <a:bodyPr>
            <a:normAutofit fontScale="25000" lnSpcReduction="20000"/>
          </a:bodyPr>
          <a:lstStyle/>
          <a:p>
            <a:r>
              <a:rPr lang="zh-CN" altLang="en-US" dirty="0"/>
              <a:t>                         </a:t>
            </a:r>
            <a:r>
              <a:rPr lang="zh-CN" altLang="en-US" sz="10000" dirty="0"/>
              <a:t>平项山工业学校财经部                         牛风云</a:t>
            </a:r>
          </a:p>
        </p:txBody>
      </p:sp>
    </p:spTree>
    <p:extLst>
      <p:ext uri="{BB962C8B-B14F-4D97-AF65-F5344CB8AC3E}">
        <p14:creationId xmlns:p14="http://schemas.microsoft.com/office/powerpoint/2010/main" val="2584881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577CA9-EB06-4982-A4D9-AED61252ABD6}"/>
              </a:ext>
            </a:extLst>
          </p:cNvPr>
          <p:cNvSpPr>
            <a:spLocks noGrp="1"/>
          </p:cNvSpPr>
          <p:nvPr>
            <p:ph type="title"/>
          </p:nvPr>
        </p:nvSpPr>
        <p:spPr>
          <a:xfrm>
            <a:off x="2584580" y="307909"/>
            <a:ext cx="3930519" cy="673166"/>
          </a:xfrm>
        </p:spPr>
        <p:txBody>
          <a:bodyPr>
            <a:normAutofit fontScale="90000"/>
          </a:bodyPr>
          <a:lstStyle/>
          <a:p>
            <a:r>
              <a:rPr lang="zh-CN" altLang="en-US" sz="2000" b="1" dirty="0"/>
              <a:t>练习一</a:t>
            </a:r>
            <a:br>
              <a:rPr lang="zh-CN" altLang="zh-CN" sz="2000" dirty="0"/>
            </a:br>
            <a:r>
              <a:rPr lang="zh-CN" altLang="zh-CN" sz="2000" b="1" dirty="0"/>
              <a:t>第三步骤用</a:t>
            </a:r>
            <a:r>
              <a:rPr lang="zh-CN" altLang="en-US" sz="2000" b="1" dirty="0"/>
              <a:t>四分之三</a:t>
            </a:r>
            <a:r>
              <a:rPr lang="zh-CN" altLang="zh-CN" sz="2000" b="1" dirty="0"/>
              <a:t>第二步骤半成品</a:t>
            </a:r>
            <a:br>
              <a:rPr lang="zh-CN" altLang="zh-CN" sz="2000" dirty="0"/>
            </a:br>
            <a:endParaRPr lang="zh-CN" altLang="en-US" sz="2000" dirty="0"/>
          </a:p>
        </p:txBody>
      </p:sp>
      <p:graphicFrame>
        <p:nvGraphicFramePr>
          <p:cNvPr id="4" name="内容占位符 3">
            <a:extLst>
              <a:ext uri="{FF2B5EF4-FFF2-40B4-BE49-F238E27FC236}">
                <a16:creationId xmlns:a16="http://schemas.microsoft.com/office/drawing/2014/main" id="{526F17E4-936A-4C8D-8A24-8AE4502E752E}"/>
              </a:ext>
            </a:extLst>
          </p:cNvPr>
          <p:cNvGraphicFramePr>
            <a:graphicFrameLocks noGrp="1"/>
          </p:cNvGraphicFramePr>
          <p:nvPr>
            <p:ph idx="1"/>
            <p:extLst/>
          </p:nvPr>
        </p:nvGraphicFramePr>
        <p:xfrm>
          <a:off x="2584580" y="1147666"/>
          <a:ext cx="9246638" cy="5402425"/>
        </p:xfrm>
        <a:graphic>
          <a:graphicData uri="http://schemas.openxmlformats.org/drawingml/2006/table">
            <a:tbl>
              <a:tblPr firstRow="1" firstCol="1" bandRow="1">
                <a:tableStyleId>{5C22544A-7EE6-4342-B048-85BDC9FD1C3A}</a:tableStyleId>
              </a:tblPr>
              <a:tblGrid>
                <a:gridCol w="1201665">
                  <a:extLst>
                    <a:ext uri="{9D8B030D-6E8A-4147-A177-3AD203B41FA5}">
                      <a16:colId xmlns:a16="http://schemas.microsoft.com/office/drawing/2014/main" val="840301507"/>
                    </a:ext>
                  </a:extLst>
                </a:gridCol>
                <a:gridCol w="924026">
                  <a:extLst>
                    <a:ext uri="{9D8B030D-6E8A-4147-A177-3AD203B41FA5}">
                      <a16:colId xmlns:a16="http://schemas.microsoft.com/office/drawing/2014/main" val="1268055341"/>
                    </a:ext>
                  </a:extLst>
                </a:gridCol>
                <a:gridCol w="2633351">
                  <a:extLst>
                    <a:ext uri="{9D8B030D-6E8A-4147-A177-3AD203B41FA5}">
                      <a16:colId xmlns:a16="http://schemas.microsoft.com/office/drawing/2014/main" val="4078428829"/>
                    </a:ext>
                  </a:extLst>
                </a:gridCol>
                <a:gridCol w="878196">
                  <a:extLst>
                    <a:ext uri="{9D8B030D-6E8A-4147-A177-3AD203B41FA5}">
                      <a16:colId xmlns:a16="http://schemas.microsoft.com/office/drawing/2014/main" val="106035618"/>
                    </a:ext>
                  </a:extLst>
                </a:gridCol>
                <a:gridCol w="2457463">
                  <a:extLst>
                    <a:ext uri="{9D8B030D-6E8A-4147-A177-3AD203B41FA5}">
                      <a16:colId xmlns:a16="http://schemas.microsoft.com/office/drawing/2014/main" val="445994796"/>
                    </a:ext>
                  </a:extLst>
                </a:gridCol>
                <a:gridCol w="1151937">
                  <a:extLst>
                    <a:ext uri="{9D8B030D-6E8A-4147-A177-3AD203B41FA5}">
                      <a16:colId xmlns:a16="http://schemas.microsoft.com/office/drawing/2014/main" val="3557338017"/>
                    </a:ext>
                  </a:extLst>
                </a:gridCol>
              </a:tblGrid>
              <a:tr h="1080485">
                <a:tc>
                  <a:txBody>
                    <a:bodyPr/>
                    <a:lstStyle/>
                    <a:p>
                      <a:pPr algn="just">
                        <a:spcAft>
                          <a:spcPts val="0"/>
                        </a:spcAft>
                      </a:pPr>
                      <a:r>
                        <a:rPr lang="zh-CN" sz="2000" kern="100" dirty="0">
                          <a:effectLst/>
                        </a:rPr>
                        <a:t>第一步骤（纺线）</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金额</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第二步骤（织布）</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金额</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第三步骤（服装）</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金额</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267191755"/>
                  </a:ext>
                </a:extLst>
              </a:tr>
              <a:tr h="1080485">
                <a:tc>
                  <a:txBody>
                    <a:bodyPr/>
                    <a:lstStyle/>
                    <a:p>
                      <a:pPr algn="just">
                        <a:spcAft>
                          <a:spcPts val="0"/>
                        </a:spcAft>
                      </a:pPr>
                      <a:r>
                        <a:rPr lang="zh-CN" sz="2000" kern="100" dirty="0">
                          <a:effectLst/>
                        </a:rPr>
                        <a:t>直接材料（羊毛）</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dirty="0">
                          <a:effectLst/>
                        </a:rPr>
                        <a:t>90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第一步骤半品成本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200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第二步骤半品成本</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300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176228941"/>
                  </a:ext>
                </a:extLst>
              </a:tr>
              <a:tr h="1080485">
                <a:tc>
                  <a:txBody>
                    <a:bodyPr/>
                    <a:lstStyle/>
                    <a:p>
                      <a:pPr algn="just">
                        <a:spcAft>
                          <a:spcPts val="0"/>
                        </a:spcAft>
                      </a:pPr>
                      <a:r>
                        <a:rPr lang="zh-CN" sz="2000" kern="100">
                          <a:effectLst/>
                        </a:rPr>
                        <a:t>直接人工</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80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直接人工</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160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直接人工</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130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664445602"/>
                  </a:ext>
                </a:extLst>
              </a:tr>
              <a:tr h="1080485">
                <a:tc>
                  <a:txBody>
                    <a:bodyPr/>
                    <a:lstStyle/>
                    <a:p>
                      <a:pPr algn="just">
                        <a:spcAft>
                          <a:spcPts val="0"/>
                        </a:spcAft>
                      </a:pPr>
                      <a:r>
                        <a:rPr lang="zh-CN" sz="2000" kern="100">
                          <a:effectLst/>
                        </a:rPr>
                        <a:t>制造费用</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30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制造费用</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40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制造费用</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170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424625713"/>
                  </a:ext>
                </a:extLst>
              </a:tr>
              <a:tr h="1080485">
                <a:tc>
                  <a:txBody>
                    <a:bodyPr/>
                    <a:lstStyle/>
                    <a:p>
                      <a:pPr algn="just">
                        <a:spcAft>
                          <a:spcPts val="0"/>
                        </a:spcAft>
                      </a:pPr>
                      <a:r>
                        <a:rPr lang="zh-CN" sz="2000" kern="100" dirty="0">
                          <a:effectLst/>
                        </a:rPr>
                        <a:t>完工半成品成本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dirty="0">
                          <a:effectLst/>
                        </a:rPr>
                        <a:t>200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完工半成品本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dirty="0">
                          <a:effectLst/>
                        </a:rPr>
                        <a:t>400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完工产成品成本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dirty="0">
                          <a:effectLst/>
                        </a:rPr>
                        <a:t>600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26088975"/>
                  </a:ext>
                </a:extLst>
              </a:tr>
            </a:tbl>
          </a:graphicData>
        </a:graphic>
      </p:graphicFrame>
    </p:spTree>
    <p:extLst>
      <p:ext uri="{BB962C8B-B14F-4D97-AF65-F5344CB8AC3E}">
        <p14:creationId xmlns:p14="http://schemas.microsoft.com/office/powerpoint/2010/main" val="531223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46BDBE-DDBF-4F57-9646-0490ED47096F}"/>
              </a:ext>
            </a:extLst>
          </p:cNvPr>
          <p:cNvSpPr>
            <a:spLocks noGrp="1"/>
          </p:cNvSpPr>
          <p:nvPr>
            <p:ph type="title"/>
          </p:nvPr>
        </p:nvSpPr>
        <p:spPr>
          <a:xfrm>
            <a:off x="2015413" y="-18661"/>
            <a:ext cx="6718040" cy="1119673"/>
          </a:xfrm>
        </p:spPr>
        <p:txBody>
          <a:bodyPr>
            <a:normAutofit fontScale="90000"/>
          </a:bodyPr>
          <a:lstStyle/>
          <a:p>
            <a:r>
              <a:rPr lang="zh-CN" altLang="zh-CN" b="1" dirty="0"/>
              <a:t>产品成本还原计算表</a:t>
            </a:r>
            <a:br>
              <a:rPr lang="zh-CN" altLang="zh-CN" dirty="0"/>
            </a:br>
            <a:r>
              <a:rPr lang="zh-CN" altLang="zh-CN" b="1" dirty="0"/>
              <a:t>（按半成品成本还原分配率还原）</a:t>
            </a:r>
            <a:br>
              <a:rPr lang="zh-CN" altLang="zh-CN" dirty="0"/>
            </a:br>
            <a:endParaRPr lang="zh-CN" altLang="en-US" dirty="0"/>
          </a:p>
        </p:txBody>
      </p:sp>
      <p:graphicFrame>
        <p:nvGraphicFramePr>
          <p:cNvPr id="4" name="内容占位符 3">
            <a:extLst>
              <a:ext uri="{FF2B5EF4-FFF2-40B4-BE49-F238E27FC236}">
                <a16:creationId xmlns:a16="http://schemas.microsoft.com/office/drawing/2014/main" id="{BAC8E389-0FF1-4EBD-929A-55F549827028}"/>
              </a:ext>
            </a:extLst>
          </p:cNvPr>
          <p:cNvGraphicFramePr>
            <a:graphicFrameLocks noGrp="1"/>
          </p:cNvGraphicFramePr>
          <p:nvPr>
            <p:ph idx="1"/>
            <p:extLst>
              <p:ext uri="{D42A27DB-BD31-4B8C-83A1-F6EECF244321}">
                <p14:modId xmlns:p14="http://schemas.microsoft.com/office/powerpoint/2010/main" val="428786115"/>
              </p:ext>
            </p:extLst>
          </p:nvPr>
        </p:nvGraphicFramePr>
        <p:xfrm>
          <a:off x="373225" y="1333500"/>
          <a:ext cx="9339941" cy="5829527"/>
        </p:xfrm>
        <a:graphic>
          <a:graphicData uri="http://schemas.openxmlformats.org/drawingml/2006/table">
            <a:tbl>
              <a:tblPr firstRow="1" firstCol="1" bandRow="1">
                <a:tableStyleId>{5C22544A-7EE6-4342-B048-85BDC9FD1C3A}</a:tableStyleId>
              </a:tblPr>
              <a:tblGrid>
                <a:gridCol w="1750674">
                  <a:extLst>
                    <a:ext uri="{9D8B030D-6E8A-4147-A177-3AD203B41FA5}">
                      <a16:colId xmlns:a16="http://schemas.microsoft.com/office/drawing/2014/main" val="1980802132"/>
                    </a:ext>
                  </a:extLst>
                </a:gridCol>
                <a:gridCol w="584309">
                  <a:extLst>
                    <a:ext uri="{9D8B030D-6E8A-4147-A177-3AD203B41FA5}">
                      <a16:colId xmlns:a16="http://schemas.microsoft.com/office/drawing/2014/main" val="3875889552"/>
                    </a:ext>
                  </a:extLst>
                </a:gridCol>
                <a:gridCol w="1167493">
                  <a:extLst>
                    <a:ext uri="{9D8B030D-6E8A-4147-A177-3AD203B41FA5}">
                      <a16:colId xmlns:a16="http://schemas.microsoft.com/office/drawing/2014/main" val="2202570975"/>
                    </a:ext>
                  </a:extLst>
                </a:gridCol>
                <a:gridCol w="1167493">
                  <a:extLst>
                    <a:ext uri="{9D8B030D-6E8A-4147-A177-3AD203B41FA5}">
                      <a16:colId xmlns:a16="http://schemas.microsoft.com/office/drawing/2014/main" val="1408465957"/>
                    </a:ext>
                  </a:extLst>
                </a:gridCol>
                <a:gridCol w="1167493">
                  <a:extLst>
                    <a:ext uri="{9D8B030D-6E8A-4147-A177-3AD203B41FA5}">
                      <a16:colId xmlns:a16="http://schemas.microsoft.com/office/drawing/2014/main" val="3023790612"/>
                    </a:ext>
                  </a:extLst>
                </a:gridCol>
                <a:gridCol w="1167493">
                  <a:extLst>
                    <a:ext uri="{9D8B030D-6E8A-4147-A177-3AD203B41FA5}">
                      <a16:colId xmlns:a16="http://schemas.microsoft.com/office/drawing/2014/main" val="330575360"/>
                    </a:ext>
                  </a:extLst>
                </a:gridCol>
                <a:gridCol w="1167493">
                  <a:extLst>
                    <a:ext uri="{9D8B030D-6E8A-4147-A177-3AD203B41FA5}">
                      <a16:colId xmlns:a16="http://schemas.microsoft.com/office/drawing/2014/main" val="636727566"/>
                    </a:ext>
                  </a:extLst>
                </a:gridCol>
                <a:gridCol w="1167493">
                  <a:extLst>
                    <a:ext uri="{9D8B030D-6E8A-4147-A177-3AD203B41FA5}">
                      <a16:colId xmlns:a16="http://schemas.microsoft.com/office/drawing/2014/main" val="3237047358"/>
                    </a:ext>
                  </a:extLst>
                </a:gridCol>
              </a:tblGrid>
              <a:tr h="959045">
                <a:tc>
                  <a:txBody>
                    <a:bodyPr/>
                    <a:lstStyle/>
                    <a:p>
                      <a:pPr algn="ctr">
                        <a:spcAft>
                          <a:spcPts val="0"/>
                        </a:spcAft>
                      </a:pPr>
                      <a:r>
                        <a:rPr lang="zh-CN" sz="2000" b="0" kern="100" dirty="0">
                          <a:effectLst/>
                        </a:rPr>
                        <a:t>项目</a:t>
                      </a:r>
                      <a:endParaRPr lang="zh-CN" sz="2000" b="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dirty="0">
                          <a:effectLst/>
                        </a:rPr>
                        <a:t>序号</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dirty="0">
                          <a:effectLst/>
                        </a:rPr>
                        <a:t>成本还原分配率</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dirty="0">
                          <a:effectLst/>
                        </a:rPr>
                        <a:t>自制半成品（综合成本）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a:effectLst/>
                        </a:rPr>
                        <a:t>直接材料</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a:effectLst/>
                        </a:rPr>
                        <a:t>直接人工</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a:effectLst/>
                        </a:rPr>
                        <a:t>制造费用</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dirty="0">
                          <a:effectLst/>
                        </a:rPr>
                        <a:t>合计</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387312550"/>
                  </a:ext>
                </a:extLst>
              </a:tr>
              <a:tr h="709094">
                <a:tc>
                  <a:txBody>
                    <a:bodyPr/>
                    <a:lstStyle/>
                    <a:p>
                      <a:pPr algn="ctr">
                        <a:spcAft>
                          <a:spcPts val="0"/>
                        </a:spcAft>
                      </a:pPr>
                      <a:r>
                        <a:rPr lang="zh-CN" sz="2000" kern="100">
                          <a:effectLst/>
                        </a:rPr>
                        <a:t>还原前第三步骤产成品成本</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300 </a:t>
                      </a:r>
                      <a:endParaRPr lang="zh-CN" sz="2000" kern="100" dirty="0">
                        <a:effectLst/>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highlight>
                            <a:srgbClr val="FFFF00"/>
                          </a:highlight>
                        </a:rPr>
                        <a:t>130 </a:t>
                      </a:r>
                      <a:endParaRPr lang="zh-CN" sz="2000" kern="100" dirty="0">
                        <a:effectLst/>
                        <a:highlight>
                          <a:srgbClr val="FFFF00"/>
                        </a:highlight>
                      </a:endParaRPr>
                    </a:p>
                    <a:p>
                      <a:pPr algn="ctr">
                        <a:spcAft>
                          <a:spcPts val="0"/>
                        </a:spcAft>
                      </a:pPr>
                      <a:endParaRPr 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highlight>
                            <a:srgbClr val="FFFF00"/>
                          </a:highlight>
                        </a:rPr>
                        <a:t>170</a:t>
                      </a:r>
                      <a:r>
                        <a:rPr lang="en-US" sz="2000" kern="100" dirty="0">
                          <a:effectLst/>
                        </a:rPr>
                        <a:t> </a:t>
                      </a:r>
                      <a:endParaRPr lang="zh-CN" sz="2000" kern="100" dirty="0">
                        <a:effectLst/>
                      </a:endParaRPr>
                    </a:p>
                    <a:p>
                      <a:pPr algn="ctr">
                        <a:spcAft>
                          <a:spcPts val="0"/>
                        </a:spcAft>
                      </a:pPr>
                      <a:endParaRPr 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highlight>
                            <a:srgbClr val="00FFFF"/>
                          </a:highlight>
                        </a:rPr>
                        <a:t>600 </a:t>
                      </a:r>
                      <a:endParaRPr lang="zh-CN" sz="2000" kern="100" dirty="0">
                        <a:effectLst/>
                        <a:highlight>
                          <a:srgbClr val="00FFFF"/>
                        </a:highlight>
                      </a:endParaRPr>
                    </a:p>
                    <a:p>
                      <a:pPr algn="ctr">
                        <a:spcAft>
                          <a:spcPts val="0"/>
                        </a:spcAft>
                      </a:pPr>
                      <a:endParaRPr lang="zh-CN" sz="2000" kern="100" dirty="0">
                        <a:effectLst/>
                        <a:highlight>
                          <a:srgbClr val="00FFFF"/>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346703940"/>
                  </a:ext>
                </a:extLst>
              </a:tr>
              <a:tr h="709094">
                <a:tc>
                  <a:txBody>
                    <a:bodyPr/>
                    <a:lstStyle/>
                    <a:p>
                      <a:pPr algn="ctr">
                        <a:spcAft>
                          <a:spcPts val="0"/>
                        </a:spcAft>
                      </a:pPr>
                      <a:r>
                        <a:rPr lang="zh-CN" sz="2000" kern="100">
                          <a:effectLst/>
                        </a:rPr>
                        <a:t>第二步骤所产半成品成本</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2</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200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160 </a:t>
                      </a:r>
                      <a:endParaRPr lang="zh-CN" sz="2000" kern="100" dirty="0">
                        <a:effectLst/>
                      </a:endParaRPr>
                    </a:p>
                    <a:p>
                      <a:pPr algn="ctr">
                        <a:spcAft>
                          <a:spcPts val="0"/>
                        </a:spcAft>
                      </a:pP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40</a:t>
                      </a:r>
                      <a:endParaRPr lang="zh-CN" sz="2000" kern="100" dirty="0">
                        <a:effectLst/>
                      </a:endParaRPr>
                    </a:p>
                  </a:txBody>
                  <a:tcPr marL="68580" marR="68580" marT="0" marB="0"/>
                </a:tc>
                <a:tc>
                  <a:txBody>
                    <a:bodyPr/>
                    <a:lstStyle/>
                    <a:p>
                      <a:pPr algn="ctr">
                        <a:spcAft>
                          <a:spcPts val="0"/>
                        </a:spcAft>
                      </a:pPr>
                      <a:r>
                        <a:rPr lang="en-US" altLang="zh-CN" sz="2000" kern="100" dirty="0">
                          <a:effectLst/>
                        </a:rPr>
                        <a:t>400</a:t>
                      </a:r>
                      <a:endParaRPr lang="zh-CN" sz="2000" kern="100" dirty="0">
                        <a:effectLst/>
                      </a:endParaRPr>
                    </a:p>
                  </a:txBody>
                  <a:tcPr marL="68580" marR="68580" marT="0" marB="0"/>
                </a:tc>
                <a:extLst>
                  <a:ext uri="{0D108BD9-81ED-4DB2-BD59-A6C34878D82A}">
                    <a16:rowId xmlns:a16="http://schemas.microsoft.com/office/drawing/2014/main" val="44836100"/>
                  </a:ext>
                </a:extLst>
              </a:tr>
              <a:tr h="607613">
                <a:tc>
                  <a:txBody>
                    <a:bodyPr/>
                    <a:lstStyle/>
                    <a:p>
                      <a:pPr algn="ctr">
                        <a:spcAft>
                          <a:spcPts val="0"/>
                        </a:spcAft>
                      </a:pPr>
                      <a:r>
                        <a:rPr lang="zh-CN" sz="2000" kern="100" dirty="0">
                          <a:effectLst/>
                        </a:rPr>
                        <a:t>成本还原（还原费用）</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endParaRPr lang="zh-CN" sz="2000" kern="100" dirty="0">
                        <a:effectLst/>
                      </a:endParaRPr>
                    </a:p>
                    <a:p>
                      <a:pPr algn="ctr">
                        <a:spcAft>
                          <a:spcPts val="0"/>
                        </a:spcAft>
                      </a:pP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endParaRPr lang="zh-CN" sz="2000" kern="100" dirty="0">
                        <a:effectLst/>
                        <a:highlight>
                          <a:srgbClr val="FFFF00"/>
                        </a:highlight>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962662165"/>
                  </a:ext>
                </a:extLst>
              </a:tr>
              <a:tr h="709094">
                <a:tc>
                  <a:txBody>
                    <a:bodyPr/>
                    <a:lstStyle/>
                    <a:p>
                      <a:pPr algn="ctr">
                        <a:spcAft>
                          <a:spcPts val="0"/>
                        </a:spcAft>
                      </a:pPr>
                      <a:r>
                        <a:rPr lang="zh-CN" sz="2000" kern="100">
                          <a:effectLst/>
                        </a:rPr>
                        <a:t>第一步骤所产半成品成本</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4</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90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80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30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200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88461507"/>
                  </a:ext>
                </a:extLst>
              </a:tr>
              <a:tr h="607613">
                <a:tc>
                  <a:txBody>
                    <a:bodyPr/>
                    <a:lstStyle/>
                    <a:p>
                      <a:pPr algn="ctr">
                        <a:spcAft>
                          <a:spcPts val="0"/>
                        </a:spcAft>
                      </a:pPr>
                      <a:r>
                        <a:rPr lang="zh-CN" sz="2000" kern="100">
                          <a:effectLst/>
                        </a:rPr>
                        <a:t>成本还原（还原费用）</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5</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endParaRPr lang="en-US" sz="2000" kern="100" dirty="0">
                        <a:effectLst/>
                      </a:endParaRPr>
                    </a:p>
                    <a:p>
                      <a:pPr algn="ctr">
                        <a:spcAft>
                          <a:spcPts val="0"/>
                        </a:spcAft>
                      </a:pPr>
                      <a:endParaRPr lang="zh-CN" sz="2000" kern="100" dirty="0">
                        <a:effectLst/>
                      </a:endParaRPr>
                    </a:p>
                    <a:p>
                      <a:pPr algn="ctr">
                        <a:spcAft>
                          <a:spcPts val="0"/>
                        </a:spcAft>
                      </a:pPr>
                      <a:endParaRPr 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endParaRPr 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endParaRPr 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322318503"/>
                  </a:ext>
                </a:extLst>
              </a:tr>
              <a:tr h="607613">
                <a:tc>
                  <a:txBody>
                    <a:bodyPr/>
                    <a:lstStyle/>
                    <a:p>
                      <a:pPr algn="ctr">
                        <a:spcAft>
                          <a:spcPts val="0"/>
                        </a:spcAft>
                      </a:pPr>
                      <a:r>
                        <a:rPr lang="zh-CN" sz="2000" kern="100">
                          <a:effectLst/>
                        </a:rPr>
                        <a:t>还原后产成品总成本</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6</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txBody>
                  <a:tcPr marL="68580" marR="68580" marT="0" marB="0"/>
                </a:tc>
                <a:extLst>
                  <a:ext uri="{0D108BD9-81ED-4DB2-BD59-A6C34878D82A}">
                    <a16:rowId xmlns:a16="http://schemas.microsoft.com/office/drawing/2014/main" val="4124706987"/>
                  </a:ext>
                </a:extLst>
              </a:tr>
              <a:tr h="607613">
                <a:tc>
                  <a:txBody>
                    <a:bodyPr/>
                    <a:lstStyle/>
                    <a:p>
                      <a:pPr algn="ctr">
                        <a:spcAft>
                          <a:spcPts val="0"/>
                        </a:spcAft>
                      </a:pPr>
                      <a:r>
                        <a:rPr lang="zh-CN" sz="2000" kern="100" dirty="0">
                          <a:effectLst/>
                        </a:rPr>
                        <a:t>还原后产成品单位成本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7</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581895847"/>
                  </a:ext>
                </a:extLst>
              </a:tr>
            </a:tbl>
          </a:graphicData>
        </a:graphic>
      </p:graphicFrame>
      <p:sp>
        <p:nvSpPr>
          <p:cNvPr id="5" name="Rectangle 1">
            <a:extLst>
              <a:ext uri="{FF2B5EF4-FFF2-40B4-BE49-F238E27FC236}">
                <a16:creationId xmlns:a16="http://schemas.microsoft.com/office/drawing/2014/main" id="{5FC2AA4B-38CF-4957-9F66-C7FB095DF1E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文本框 5">
            <a:extLst>
              <a:ext uri="{FF2B5EF4-FFF2-40B4-BE49-F238E27FC236}">
                <a16:creationId xmlns:a16="http://schemas.microsoft.com/office/drawing/2014/main" id="{4B03CD8B-A260-4522-8192-6AD56ED1E34E}"/>
              </a:ext>
            </a:extLst>
          </p:cNvPr>
          <p:cNvSpPr txBox="1"/>
          <p:nvPr/>
        </p:nvSpPr>
        <p:spPr>
          <a:xfrm>
            <a:off x="9946433" y="2015412"/>
            <a:ext cx="1872343" cy="3170099"/>
          </a:xfrm>
          <a:prstGeom prst="rect">
            <a:avLst/>
          </a:prstGeom>
          <a:noFill/>
        </p:spPr>
        <p:txBody>
          <a:bodyPr wrap="square" rtlCol="0">
            <a:spAutoFit/>
          </a:bodyPr>
          <a:lstStyle/>
          <a:p>
            <a:r>
              <a:rPr lang="en-US" altLang="zh-CN" sz="2000" dirty="0"/>
              <a:t>300/400=</a:t>
            </a:r>
          </a:p>
          <a:p>
            <a:endParaRPr lang="en-US" altLang="zh-CN" sz="2000" dirty="0"/>
          </a:p>
          <a:p>
            <a:endParaRPr lang="en-US" altLang="zh-CN" sz="2000" dirty="0"/>
          </a:p>
          <a:p>
            <a:endParaRPr lang="en-US" altLang="zh-CN" sz="2000" dirty="0"/>
          </a:p>
          <a:p>
            <a:endParaRPr lang="en-US" altLang="zh-CN" sz="2000" dirty="0"/>
          </a:p>
          <a:p>
            <a:endParaRPr lang="en-US" altLang="zh-CN" sz="2000" dirty="0"/>
          </a:p>
          <a:p>
            <a:endParaRPr lang="en-US" altLang="zh-CN" sz="2000" dirty="0"/>
          </a:p>
          <a:p>
            <a:endParaRPr lang="en-US" altLang="zh-CN" sz="2000" dirty="0"/>
          </a:p>
          <a:p>
            <a:endParaRPr lang="en-US" altLang="zh-CN" sz="2000" dirty="0"/>
          </a:p>
          <a:p>
            <a:r>
              <a:rPr lang="en-US" altLang="zh-CN" sz="2000" dirty="0"/>
              <a:t>150/200=</a:t>
            </a:r>
            <a:endParaRPr lang="zh-CN" altLang="en-US" sz="2000" dirty="0"/>
          </a:p>
        </p:txBody>
      </p:sp>
    </p:spTree>
    <p:extLst>
      <p:ext uri="{BB962C8B-B14F-4D97-AF65-F5344CB8AC3E}">
        <p14:creationId xmlns:p14="http://schemas.microsoft.com/office/powerpoint/2010/main" val="4018512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46BDBE-DDBF-4F57-9646-0490ED47096F}"/>
              </a:ext>
            </a:extLst>
          </p:cNvPr>
          <p:cNvSpPr>
            <a:spLocks noGrp="1"/>
          </p:cNvSpPr>
          <p:nvPr>
            <p:ph type="title"/>
          </p:nvPr>
        </p:nvSpPr>
        <p:spPr>
          <a:xfrm>
            <a:off x="2015413" y="-18661"/>
            <a:ext cx="6718040" cy="1119673"/>
          </a:xfrm>
        </p:spPr>
        <p:txBody>
          <a:bodyPr>
            <a:normAutofit fontScale="90000"/>
          </a:bodyPr>
          <a:lstStyle/>
          <a:p>
            <a:r>
              <a:rPr lang="zh-CN" altLang="zh-CN" b="1" dirty="0"/>
              <a:t>产品成本还原计算表</a:t>
            </a:r>
            <a:br>
              <a:rPr lang="zh-CN" altLang="zh-CN" dirty="0"/>
            </a:br>
            <a:r>
              <a:rPr lang="zh-CN" altLang="zh-CN" b="1" dirty="0"/>
              <a:t>（按半成品成本还原分配率还原）</a:t>
            </a:r>
            <a:br>
              <a:rPr lang="zh-CN" altLang="zh-CN" dirty="0"/>
            </a:br>
            <a:endParaRPr lang="zh-CN" altLang="en-US" dirty="0"/>
          </a:p>
        </p:txBody>
      </p:sp>
      <p:graphicFrame>
        <p:nvGraphicFramePr>
          <p:cNvPr id="4" name="内容占位符 3">
            <a:extLst>
              <a:ext uri="{FF2B5EF4-FFF2-40B4-BE49-F238E27FC236}">
                <a16:creationId xmlns:a16="http://schemas.microsoft.com/office/drawing/2014/main" id="{BAC8E389-0FF1-4EBD-929A-55F549827028}"/>
              </a:ext>
            </a:extLst>
          </p:cNvPr>
          <p:cNvGraphicFramePr>
            <a:graphicFrameLocks noGrp="1"/>
          </p:cNvGraphicFramePr>
          <p:nvPr>
            <p:ph idx="1"/>
            <p:extLst>
              <p:ext uri="{D42A27DB-BD31-4B8C-83A1-F6EECF244321}">
                <p14:modId xmlns:p14="http://schemas.microsoft.com/office/powerpoint/2010/main" val="3663752214"/>
              </p:ext>
            </p:extLst>
          </p:nvPr>
        </p:nvGraphicFramePr>
        <p:xfrm>
          <a:off x="373225" y="1333500"/>
          <a:ext cx="9339941" cy="5829527"/>
        </p:xfrm>
        <a:graphic>
          <a:graphicData uri="http://schemas.openxmlformats.org/drawingml/2006/table">
            <a:tbl>
              <a:tblPr firstRow="1" firstCol="1" bandRow="1">
                <a:tableStyleId>{5C22544A-7EE6-4342-B048-85BDC9FD1C3A}</a:tableStyleId>
              </a:tblPr>
              <a:tblGrid>
                <a:gridCol w="1750674">
                  <a:extLst>
                    <a:ext uri="{9D8B030D-6E8A-4147-A177-3AD203B41FA5}">
                      <a16:colId xmlns:a16="http://schemas.microsoft.com/office/drawing/2014/main" val="1980802132"/>
                    </a:ext>
                  </a:extLst>
                </a:gridCol>
                <a:gridCol w="584309">
                  <a:extLst>
                    <a:ext uri="{9D8B030D-6E8A-4147-A177-3AD203B41FA5}">
                      <a16:colId xmlns:a16="http://schemas.microsoft.com/office/drawing/2014/main" val="3875889552"/>
                    </a:ext>
                  </a:extLst>
                </a:gridCol>
                <a:gridCol w="1167493">
                  <a:extLst>
                    <a:ext uri="{9D8B030D-6E8A-4147-A177-3AD203B41FA5}">
                      <a16:colId xmlns:a16="http://schemas.microsoft.com/office/drawing/2014/main" val="2202570975"/>
                    </a:ext>
                  </a:extLst>
                </a:gridCol>
                <a:gridCol w="1167493">
                  <a:extLst>
                    <a:ext uri="{9D8B030D-6E8A-4147-A177-3AD203B41FA5}">
                      <a16:colId xmlns:a16="http://schemas.microsoft.com/office/drawing/2014/main" val="1408465957"/>
                    </a:ext>
                  </a:extLst>
                </a:gridCol>
                <a:gridCol w="1167493">
                  <a:extLst>
                    <a:ext uri="{9D8B030D-6E8A-4147-A177-3AD203B41FA5}">
                      <a16:colId xmlns:a16="http://schemas.microsoft.com/office/drawing/2014/main" val="3023790612"/>
                    </a:ext>
                  </a:extLst>
                </a:gridCol>
                <a:gridCol w="1167493">
                  <a:extLst>
                    <a:ext uri="{9D8B030D-6E8A-4147-A177-3AD203B41FA5}">
                      <a16:colId xmlns:a16="http://schemas.microsoft.com/office/drawing/2014/main" val="330575360"/>
                    </a:ext>
                  </a:extLst>
                </a:gridCol>
                <a:gridCol w="1167493">
                  <a:extLst>
                    <a:ext uri="{9D8B030D-6E8A-4147-A177-3AD203B41FA5}">
                      <a16:colId xmlns:a16="http://schemas.microsoft.com/office/drawing/2014/main" val="636727566"/>
                    </a:ext>
                  </a:extLst>
                </a:gridCol>
                <a:gridCol w="1167493">
                  <a:extLst>
                    <a:ext uri="{9D8B030D-6E8A-4147-A177-3AD203B41FA5}">
                      <a16:colId xmlns:a16="http://schemas.microsoft.com/office/drawing/2014/main" val="3237047358"/>
                    </a:ext>
                  </a:extLst>
                </a:gridCol>
              </a:tblGrid>
              <a:tr h="959045">
                <a:tc>
                  <a:txBody>
                    <a:bodyPr/>
                    <a:lstStyle/>
                    <a:p>
                      <a:pPr algn="ctr">
                        <a:spcAft>
                          <a:spcPts val="0"/>
                        </a:spcAft>
                      </a:pPr>
                      <a:r>
                        <a:rPr lang="zh-CN" sz="2000" b="0" kern="100" dirty="0">
                          <a:effectLst/>
                        </a:rPr>
                        <a:t>项目</a:t>
                      </a:r>
                      <a:endParaRPr lang="zh-CN" sz="2000" b="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dirty="0">
                          <a:effectLst/>
                        </a:rPr>
                        <a:t>序号</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dirty="0">
                          <a:effectLst/>
                        </a:rPr>
                        <a:t>成本还原分配率</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dirty="0">
                          <a:effectLst/>
                        </a:rPr>
                        <a:t>自制半成品（综合成本）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a:effectLst/>
                        </a:rPr>
                        <a:t>直接材料</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a:effectLst/>
                        </a:rPr>
                        <a:t>直接人工</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a:effectLst/>
                        </a:rPr>
                        <a:t>制造费用</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dirty="0">
                          <a:effectLst/>
                        </a:rPr>
                        <a:t>合计</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387312550"/>
                  </a:ext>
                </a:extLst>
              </a:tr>
              <a:tr h="709094">
                <a:tc>
                  <a:txBody>
                    <a:bodyPr/>
                    <a:lstStyle/>
                    <a:p>
                      <a:pPr algn="ctr">
                        <a:spcAft>
                          <a:spcPts val="0"/>
                        </a:spcAft>
                      </a:pPr>
                      <a:r>
                        <a:rPr lang="zh-CN" sz="2000" kern="100">
                          <a:effectLst/>
                        </a:rPr>
                        <a:t>还原前第三步骤产成品成本</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solidFill>
                            <a:srgbClr val="00B0F0"/>
                          </a:solidFill>
                          <a:effectLst/>
                        </a:rPr>
                        <a:t>300</a:t>
                      </a:r>
                      <a:r>
                        <a:rPr lang="en-US" sz="2000" kern="100" dirty="0">
                          <a:effectLst/>
                        </a:rPr>
                        <a:t> </a:t>
                      </a:r>
                      <a:endParaRPr lang="zh-CN" sz="2000" kern="100" dirty="0">
                        <a:effectLst/>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highlight>
                            <a:srgbClr val="FFFF00"/>
                          </a:highlight>
                        </a:rPr>
                        <a:t>130 </a:t>
                      </a:r>
                      <a:endParaRPr lang="zh-CN" sz="2000" kern="100" dirty="0">
                        <a:effectLst/>
                        <a:highlight>
                          <a:srgbClr val="FFFF00"/>
                        </a:highlight>
                      </a:endParaRPr>
                    </a:p>
                    <a:p>
                      <a:pPr algn="ctr">
                        <a:spcAft>
                          <a:spcPts val="0"/>
                        </a:spcAft>
                      </a:pPr>
                      <a:endParaRPr 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highlight>
                            <a:srgbClr val="FFFF00"/>
                          </a:highlight>
                        </a:rPr>
                        <a:t>170</a:t>
                      </a:r>
                      <a:r>
                        <a:rPr lang="en-US" sz="2000" kern="100" dirty="0">
                          <a:effectLst/>
                        </a:rPr>
                        <a:t> </a:t>
                      </a:r>
                      <a:endParaRPr lang="zh-CN" sz="2000" kern="100" dirty="0">
                        <a:effectLst/>
                      </a:endParaRPr>
                    </a:p>
                    <a:p>
                      <a:pPr algn="ctr">
                        <a:spcAft>
                          <a:spcPts val="0"/>
                        </a:spcAft>
                      </a:pPr>
                      <a:endParaRPr 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highlight>
                            <a:srgbClr val="00FFFF"/>
                          </a:highlight>
                        </a:rPr>
                        <a:t>600 </a:t>
                      </a:r>
                      <a:endParaRPr lang="zh-CN" sz="2000" kern="100" dirty="0">
                        <a:effectLst/>
                        <a:highlight>
                          <a:srgbClr val="00FFFF"/>
                        </a:highlight>
                      </a:endParaRPr>
                    </a:p>
                    <a:p>
                      <a:pPr algn="ctr">
                        <a:spcAft>
                          <a:spcPts val="0"/>
                        </a:spcAft>
                      </a:pPr>
                      <a:endParaRPr lang="zh-CN" sz="2000" kern="100" dirty="0">
                        <a:effectLst/>
                        <a:highlight>
                          <a:srgbClr val="00FFFF"/>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346703940"/>
                  </a:ext>
                </a:extLst>
              </a:tr>
              <a:tr h="709094">
                <a:tc>
                  <a:txBody>
                    <a:bodyPr/>
                    <a:lstStyle/>
                    <a:p>
                      <a:pPr algn="ctr">
                        <a:spcAft>
                          <a:spcPts val="0"/>
                        </a:spcAft>
                      </a:pPr>
                      <a:r>
                        <a:rPr lang="zh-CN" sz="2000" kern="100">
                          <a:effectLst/>
                        </a:rPr>
                        <a:t>第二步骤所产半成品成本</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2</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200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160 </a:t>
                      </a:r>
                      <a:endParaRPr lang="zh-CN" sz="2000" kern="100" dirty="0">
                        <a:effectLst/>
                      </a:endParaRPr>
                    </a:p>
                    <a:p>
                      <a:pPr algn="ctr">
                        <a:spcAft>
                          <a:spcPts val="0"/>
                        </a:spcAft>
                      </a:pP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40</a:t>
                      </a:r>
                      <a:endParaRPr lang="zh-CN" sz="2000" kern="100" dirty="0">
                        <a:effectLst/>
                      </a:endParaRPr>
                    </a:p>
                  </a:txBody>
                  <a:tcPr marL="68580" marR="68580" marT="0" marB="0"/>
                </a:tc>
                <a:tc>
                  <a:txBody>
                    <a:bodyPr/>
                    <a:lstStyle/>
                    <a:p>
                      <a:pPr algn="ctr">
                        <a:spcAft>
                          <a:spcPts val="0"/>
                        </a:spcAft>
                      </a:pPr>
                      <a:r>
                        <a:rPr lang="en-US" altLang="zh-CN" sz="2000" kern="100" dirty="0">
                          <a:effectLst/>
                        </a:rPr>
                        <a:t>400</a:t>
                      </a:r>
                      <a:endParaRPr lang="zh-CN" sz="2000" kern="100" dirty="0">
                        <a:effectLst/>
                      </a:endParaRPr>
                    </a:p>
                  </a:txBody>
                  <a:tcPr marL="68580" marR="68580" marT="0" marB="0"/>
                </a:tc>
                <a:extLst>
                  <a:ext uri="{0D108BD9-81ED-4DB2-BD59-A6C34878D82A}">
                    <a16:rowId xmlns:a16="http://schemas.microsoft.com/office/drawing/2014/main" val="44836100"/>
                  </a:ext>
                </a:extLst>
              </a:tr>
              <a:tr h="607613">
                <a:tc>
                  <a:txBody>
                    <a:bodyPr/>
                    <a:lstStyle/>
                    <a:p>
                      <a:pPr algn="ctr">
                        <a:spcAft>
                          <a:spcPts val="0"/>
                        </a:spcAft>
                      </a:pPr>
                      <a:r>
                        <a:rPr lang="zh-CN" sz="2000" kern="100" dirty="0">
                          <a:effectLst/>
                        </a:rPr>
                        <a:t>成本还原（还原费用）</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solidFill>
                            <a:srgbClr val="00B0F0"/>
                          </a:solidFill>
                          <a:effectLst/>
                        </a:rPr>
                        <a:t>150 </a:t>
                      </a:r>
                      <a:endParaRPr lang="zh-CN" sz="2000" kern="100" dirty="0">
                        <a:solidFill>
                          <a:srgbClr val="00B0F0"/>
                        </a:solidFill>
                        <a:effectLst/>
                      </a:endParaRPr>
                    </a:p>
                    <a:p>
                      <a:pPr algn="ctr">
                        <a:spcAft>
                          <a:spcPts val="0"/>
                        </a:spcAft>
                      </a:pP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highlight>
                            <a:srgbClr val="FFFF00"/>
                          </a:highlight>
                        </a:rPr>
                        <a:t>120 </a:t>
                      </a:r>
                      <a:endParaRPr lang="zh-CN" sz="2000" kern="100" dirty="0">
                        <a:effectLst/>
                        <a:highlight>
                          <a:srgbClr val="FFFF00"/>
                        </a:highlight>
                      </a:endParaRPr>
                    </a:p>
                  </a:txBody>
                  <a:tcPr marL="68580" marR="68580" marT="0" marB="0"/>
                </a:tc>
                <a:tc>
                  <a:txBody>
                    <a:bodyPr/>
                    <a:lstStyle/>
                    <a:p>
                      <a:pPr algn="ctr">
                        <a:spcAft>
                          <a:spcPts val="0"/>
                        </a:spcAft>
                      </a:pPr>
                      <a:r>
                        <a:rPr lang="en-US" sz="2000" kern="100" dirty="0">
                          <a:effectLst/>
                          <a:highlight>
                            <a:srgbClr val="FFFF00"/>
                          </a:highlight>
                        </a:rPr>
                        <a:t>30</a:t>
                      </a:r>
                      <a:r>
                        <a:rPr lang="en-US" sz="2000" kern="100" dirty="0">
                          <a:effectLst/>
                        </a:rPr>
                        <a:t> </a:t>
                      </a:r>
                      <a:endParaRPr lang="zh-CN" sz="2000" kern="100" dirty="0">
                        <a:effectLst/>
                      </a:endParaRPr>
                    </a:p>
                  </a:txBody>
                  <a:tcPr marL="68580" marR="68580" marT="0" marB="0"/>
                </a:tc>
                <a:tc>
                  <a:txBody>
                    <a:bodyPr/>
                    <a:lstStyle/>
                    <a:p>
                      <a:pPr algn="ctr">
                        <a:spcAft>
                          <a:spcPts val="0"/>
                        </a:spcAft>
                      </a:pPr>
                      <a:r>
                        <a:rPr lang="en-US" altLang="zh-CN" sz="2000" kern="100" dirty="0">
                          <a:solidFill>
                            <a:srgbClr val="00B0F0"/>
                          </a:solidFill>
                          <a:effectLst/>
                        </a:rPr>
                        <a:t>300</a:t>
                      </a:r>
                      <a:endParaRPr lang="zh-CN" sz="2000" kern="100" dirty="0">
                        <a:solidFill>
                          <a:srgbClr val="00B0F0"/>
                        </a:solidFill>
                        <a:effectLst/>
                      </a:endParaRPr>
                    </a:p>
                    <a:p>
                      <a:pPr algn="ctr">
                        <a:spcAft>
                          <a:spcPts val="0"/>
                        </a:spcAft>
                      </a:pP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962662165"/>
                  </a:ext>
                </a:extLst>
              </a:tr>
              <a:tr h="709094">
                <a:tc>
                  <a:txBody>
                    <a:bodyPr/>
                    <a:lstStyle/>
                    <a:p>
                      <a:pPr algn="ctr">
                        <a:spcAft>
                          <a:spcPts val="0"/>
                        </a:spcAft>
                      </a:pPr>
                      <a:r>
                        <a:rPr lang="zh-CN" sz="2000" kern="100">
                          <a:effectLst/>
                        </a:rPr>
                        <a:t>第一步骤所产半成品成本</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4</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90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80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30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200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88461507"/>
                  </a:ext>
                </a:extLst>
              </a:tr>
              <a:tr h="607613">
                <a:tc>
                  <a:txBody>
                    <a:bodyPr/>
                    <a:lstStyle/>
                    <a:p>
                      <a:pPr algn="ctr">
                        <a:spcAft>
                          <a:spcPts val="0"/>
                        </a:spcAft>
                      </a:pPr>
                      <a:r>
                        <a:rPr lang="zh-CN" sz="2000" kern="100">
                          <a:effectLst/>
                        </a:rPr>
                        <a:t>成本还原（还原费用）</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5</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endParaRPr lang="en-US" sz="2000" kern="100" dirty="0">
                        <a:effectLst/>
                      </a:endParaRPr>
                    </a:p>
                    <a:p>
                      <a:pPr algn="ctr">
                        <a:spcAft>
                          <a:spcPts val="0"/>
                        </a:spcAft>
                      </a:pPr>
                      <a:r>
                        <a:rPr lang="en-US" sz="2000" kern="100" dirty="0">
                          <a:effectLst/>
                        </a:rPr>
                        <a:t>67.5 </a:t>
                      </a:r>
                      <a:endParaRPr lang="zh-CN" sz="2000" kern="100" dirty="0">
                        <a:effectLst/>
                      </a:endParaRPr>
                    </a:p>
                    <a:p>
                      <a:pPr algn="ctr">
                        <a:spcAft>
                          <a:spcPts val="0"/>
                        </a:spcAft>
                      </a:pPr>
                      <a:endParaRPr 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alt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rPr>
                        <a:t>60</a:t>
                      </a:r>
                      <a:endParaRPr 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alt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rPr>
                        <a:t>22.5</a:t>
                      </a:r>
                      <a:endParaRPr 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altLang="zh-CN" sz="2000" kern="100" dirty="0">
                          <a:solidFill>
                            <a:srgbClr val="00B0F0"/>
                          </a:solidFill>
                          <a:effectLst/>
                          <a:latin typeface="等线" panose="02010600030101010101" pitchFamily="2" charset="-122"/>
                          <a:ea typeface="等线" panose="02010600030101010101" pitchFamily="2" charset="-122"/>
                          <a:cs typeface="Times New Roman" panose="02020603050405020304" pitchFamily="18" charset="0"/>
                        </a:rPr>
                        <a:t>150</a:t>
                      </a:r>
                      <a:endParaRPr lang="zh-CN" sz="2000" kern="100" dirty="0">
                        <a:solidFill>
                          <a:srgbClr val="00B0F0"/>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322318503"/>
                  </a:ext>
                </a:extLst>
              </a:tr>
              <a:tr h="607613">
                <a:tc>
                  <a:txBody>
                    <a:bodyPr/>
                    <a:lstStyle/>
                    <a:p>
                      <a:pPr algn="ctr">
                        <a:spcAft>
                          <a:spcPts val="0"/>
                        </a:spcAft>
                      </a:pPr>
                      <a:r>
                        <a:rPr lang="zh-CN" sz="2000" kern="100">
                          <a:effectLst/>
                        </a:rPr>
                        <a:t>还原后产成品总成本</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6</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67.5</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310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222.5</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altLang="zh-CN" sz="2000" kern="100" dirty="0">
                          <a:effectLst/>
                          <a:highlight>
                            <a:srgbClr val="00FFFF"/>
                          </a:highlight>
                          <a:latin typeface="等线" panose="02010600030101010101" pitchFamily="2" charset="-122"/>
                          <a:ea typeface="等线" panose="02010600030101010101" pitchFamily="2" charset="-122"/>
                          <a:cs typeface="Times New Roman" panose="02020603050405020304" pitchFamily="18" charset="0"/>
                        </a:rPr>
                        <a:t>600</a:t>
                      </a:r>
                      <a:endParaRPr lang="zh-CN" sz="2000" kern="100" dirty="0">
                        <a:effectLst/>
                        <a:highlight>
                          <a:srgbClr val="00FFFF"/>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24706987"/>
                  </a:ext>
                </a:extLst>
              </a:tr>
              <a:tr h="607613">
                <a:tc>
                  <a:txBody>
                    <a:bodyPr/>
                    <a:lstStyle/>
                    <a:p>
                      <a:pPr algn="ctr">
                        <a:spcAft>
                          <a:spcPts val="0"/>
                        </a:spcAft>
                      </a:pPr>
                      <a:r>
                        <a:rPr lang="zh-CN" sz="2000" kern="100" dirty="0">
                          <a:effectLst/>
                        </a:rPr>
                        <a:t>还原后产成品单位成本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7</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581895847"/>
                  </a:ext>
                </a:extLst>
              </a:tr>
            </a:tbl>
          </a:graphicData>
        </a:graphic>
      </p:graphicFrame>
      <p:sp>
        <p:nvSpPr>
          <p:cNvPr id="5" name="Rectangle 1">
            <a:extLst>
              <a:ext uri="{FF2B5EF4-FFF2-40B4-BE49-F238E27FC236}">
                <a16:creationId xmlns:a16="http://schemas.microsoft.com/office/drawing/2014/main" id="{5FC2AA4B-38CF-4957-9F66-C7FB095DF1E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文本框 5">
            <a:extLst>
              <a:ext uri="{FF2B5EF4-FFF2-40B4-BE49-F238E27FC236}">
                <a16:creationId xmlns:a16="http://schemas.microsoft.com/office/drawing/2014/main" id="{4B03CD8B-A260-4522-8192-6AD56ED1E34E}"/>
              </a:ext>
            </a:extLst>
          </p:cNvPr>
          <p:cNvSpPr txBox="1"/>
          <p:nvPr/>
        </p:nvSpPr>
        <p:spPr>
          <a:xfrm>
            <a:off x="9946433" y="2015412"/>
            <a:ext cx="1872343" cy="3170099"/>
          </a:xfrm>
          <a:prstGeom prst="rect">
            <a:avLst/>
          </a:prstGeom>
          <a:noFill/>
        </p:spPr>
        <p:txBody>
          <a:bodyPr wrap="square" rtlCol="0">
            <a:spAutoFit/>
          </a:bodyPr>
          <a:lstStyle/>
          <a:p>
            <a:r>
              <a:rPr lang="en-US" altLang="zh-CN" sz="2000" dirty="0"/>
              <a:t>300/400=0.75</a:t>
            </a:r>
          </a:p>
          <a:p>
            <a:endParaRPr lang="en-US" altLang="zh-CN" sz="2000" dirty="0"/>
          </a:p>
          <a:p>
            <a:endParaRPr lang="en-US" altLang="zh-CN" sz="2000" dirty="0"/>
          </a:p>
          <a:p>
            <a:endParaRPr lang="en-US" altLang="zh-CN" sz="2000" dirty="0"/>
          </a:p>
          <a:p>
            <a:endParaRPr lang="en-US" altLang="zh-CN" sz="2000" dirty="0"/>
          </a:p>
          <a:p>
            <a:endParaRPr lang="en-US" altLang="zh-CN" sz="2000" dirty="0"/>
          </a:p>
          <a:p>
            <a:endParaRPr lang="en-US" altLang="zh-CN" sz="2000" dirty="0"/>
          </a:p>
          <a:p>
            <a:endParaRPr lang="en-US" altLang="zh-CN" sz="2000" dirty="0"/>
          </a:p>
          <a:p>
            <a:endParaRPr lang="en-US" altLang="zh-CN" sz="2000" dirty="0"/>
          </a:p>
          <a:p>
            <a:r>
              <a:rPr lang="en-US" altLang="zh-CN" sz="2000" dirty="0"/>
              <a:t>150/200=0.75</a:t>
            </a:r>
            <a:endParaRPr lang="zh-CN" altLang="en-US" sz="2000" dirty="0"/>
          </a:p>
        </p:txBody>
      </p:sp>
    </p:spTree>
    <p:extLst>
      <p:ext uri="{BB962C8B-B14F-4D97-AF65-F5344CB8AC3E}">
        <p14:creationId xmlns:p14="http://schemas.microsoft.com/office/powerpoint/2010/main" val="3349008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5BDB41-352D-42C3-8F13-386DCC708A53}"/>
              </a:ext>
            </a:extLst>
          </p:cNvPr>
          <p:cNvSpPr>
            <a:spLocks noGrp="1"/>
          </p:cNvSpPr>
          <p:nvPr>
            <p:ph type="title"/>
          </p:nvPr>
        </p:nvSpPr>
        <p:spPr>
          <a:xfrm>
            <a:off x="2286000" y="262647"/>
            <a:ext cx="2149813" cy="749031"/>
          </a:xfrm>
        </p:spPr>
        <p:txBody>
          <a:bodyPr>
            <a:normAutofit/>
          </a:bodyPr>
          <a:lstStyle/>
          <a:p>
            <a:r>
              <a:rPr lang="zh-CN" altLang="en-US" dirty="0"/>
              <a:t>练习二</a:t>
            </a:r>
          </a:p>
        </p:txBody>
      </p:sp>
      <p:graphicFrame>
        <p:nvGraphicFramePr>
          <p:cNvPr id="4" name="内容占位符 3">
            <a:extLst>
              <a:ext uri="{FF2B5EF4-FFF2-40B4-BE49-F238E27FC236}">
                <a16:creationId xmlns:a16="http://schemas.microsoft.com/office/drawing/2014/main" id="{A7E2EE37-75F2-4B64-9A2B-06D07A77D0C3}"/>
              </a:ext>
            </a:extLst>
          </p:cNvPr>
          <p:cNvGraphicFramePr>
            <a:graphicFrameLocks noGrp="1"/>
          </p:cNvGraphicFramePr>
          <p:nvPr>
            <p:ph idx="1"/>
            <p:extLst>
              <p:ext uri="{D42A27DB-BD31-4B8C-83A1-F6EECF244321}">
                <p14:modId xmlns:p14="http://schemas.microsoft.com/office/powerpoint/2010/main" val="2424899751"/>
              </p:ext>
            </p:extLst>
          </p:nvPr>
        </p:nvGraphicFramePr>
        <p:xfrm>
          <a:off x="1001949" y="1303506"/>
          <a:ext cx="10535055" cy="3436256"/>
        </p:xfrm>
        <a:graphic>
          <a:graphicData uri="http://schemas.openxmlformats.org/drawingml/2006/table">
            <a:tbl>
              <a:tblPr>
                <a:tableStyleId>{5C22544A-7EE6-4342-B048-85BDC9FD1C3A}</a:tableStyleId>
              </a:tblPr>
              <a:tblGrid>
                <a:gridCol w="829363">
                  <a:extLst>
                    <a:ext uri="{9D8B030D-6E8A-4147-A177-3AD203B41FA5}">
                      <a16:colId xmlns:a16="http://schemas.microsoft.com/office/drawing/2014/main" val="74453921"/>
                    </a:ext>
                  </a:extLst>
                </a:gridCol>
                <a:gridCol w="4314202">
                  <a:extLst>
                    <a:ext uri="{9D8B030D-6E8A-4147-A177-3AD203B41FA5}">
                      <a16:colId xmlns:a16="http://schemas.microsoft.com/office/drawing/2014/main" val="3344053658"/>
                    </a:ext>
                  </a:extLst>
                </a:gridCol>
                <a:gridCol w="1589443">
                  <a:extLst>
                    <a:ext uri="{9D8B030D-6E8A-4147-A177-3AD203B41FA5}">
                      <a16:colId xmlns:a16="http://schemas.microsoft.com/office/drawing/2014/main" val="2134881254"/>
                    </a:ext>
                  </a:extLst>
                </a:gridCol>
                <a:gridCol w="1362379">
                  <a:extLst>
                    <a:ext uri="{9D8B030D-6E8A-4147-A177-3AD203B41FA5}">
                      <a16:colId xmlns:a16="http://schemas.microsoft.com/office/drawing/2014/main" val="113360619"/>
                    </a:ext>
                  </a:extLst>
                </a:gridCol>
                <a:gridCol w="1362379">
                  <a:extLst>
                    <a:ext uri="{9D8B030D-6E8A-4147-A177-3AD203B41FA5}">
                      <a16:colId xmlns:a16="http://schemas.microsoft.com/office/drawing/2014/main" val="3861687344"/>
                    </a:ext>
                  </a:extLst>
                </a:gridCol>
                <a:gridCol w="1077289">
                  <a:extLst>
                    <a:ext uri="{9D8B030D-6E8A-4147-A177-3AD203B41FA5}">
                      <a16:colId xmlns:a16="http://schemas.microsoft.com/office/drawing/2014/main" val="1562754884"/>
                    </a:ext>
                  </a:extLst>
                </a:gridCol>
              </a:tblGrid>
              <a:tr h="442916">
                <a:tc>
                  <a:txBody>
                    <a:bodyPr/>
                    <a:lstStyle/>
                    <a:p>
                      <a:pPr algn="just">
                        <a:spcAft>
                          <a:spcPts val="0"/>
                        </a:spcAft>
                      </a:pPr>
                      <a:r>
                        <a:rPr lang="zh-CN" sz="2000" kern="100" dirty="0">
                          <a:effectLst/>
                        </a:rPr>
                        <a:t>行次</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zh-CN" sz="2000" kern="100">
                          <a:effectLst/>
                        </a:rPr>
                        <a:t>项目</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zh-CN" sz="2000" kern="100">
                          <a:effectLst/>
                        </a:rPr>
                        <a:t>直接材料</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zh-CN" sz="2000" kern="100">
                          <a:effectLst/>
                        </a:rPr>
                        <a:t>直接人工</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zh-CN" sz="2000" kern="100">
                          <a:effectLst/>
                        </a:rPr>
                        <a:t>制造费用</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zh-CN" sz="2000" kern="100">
                          <a:effectLst/>
                        </a:rPr>
                        <a:t>合计</a:t>
                      </a:r>
                      <a:endParaRPr lang="zh-CN" sz="2000" kern="1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2958805685"/>
                  </a:ext>
                </a:extLst>
              </a:tr>
              <a:tr h="498890">
                <a:tc>
                  <a:txBody>
                    <a:bodyPr/>
                    <a:lstStyle/>
                    <a:p>
                      <a:pPr algn="just">
                        <a:spcAft>
                          <a:spcPts val="0"/>
                        </a:spcAft>
                      </a:pPr>
                      <a:r>
                        <a:rPr lang="en-US" sz="2000" kern="100">
                          <a:effectLst/>
                        </a:rPr>
                        <a:t>1</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zh-CN" sz="2000" kern="100" dirty="0">
                          <a:effectLst/>
                        </a:rPr>
                        <a:t>还原前的产成品成本</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37500</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6900</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4900</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49300</a:t>
                      </a:r>
                      <a:endParaRPr lang="zh-CN" sz="2000" kern="1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3521474316"/>
                  </a:ext>
                </a:extLst>
              </a:tr>
              <a:tr h="498890">
                <a:tc>
                  <a:txBody>
                    <a:bodyPr/>
                    <a:lstStyle/>
                    <a:p>
                      <a:pPr algn="just">
                        <a:spcAft>
                          <a:spcPts val="0"/>
                        </a:spcAft>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zh-CN" sz="2000" kern="100">
                          <a:effectLst/>
                        </a:rPr>
                        <a:t>第二步骤转入第三步骤半成品成本</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21000</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6000</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dirty="0">
                          <a:effectLst/>
                        </a:rPr>
                        <a:t>4250</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31250</a:t>
                      </a:r>
                      <a:endParaRPr lang="zh-CN" sz="2000" kern="1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864702733"/>
                  </a:ext>
                </a:extLst>
              </a:tr>
              <a:tr h="498890">
                <a:tc>
                  <a:txBody>
                    <a:bodyPr/>
                    <a:lstStyle/>
                    <a:p>
                      <a:pPr algn="just">
                        <a:spcAft>
                          <a:spcPts val="0"/>
                        </a:spcAft>
                      </a:pPr>
                      <a:r>
                        <a:rPr lang="en-US" sz="2000" kern="100">
                          <a:effectLst/>
                        </a:rPr>
                        <a:t>3</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zh-CN" sz="2000" kern="100">
                          <a:effectLst/>
                        </a:rPr>
                        <a:t>还原费用</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dirty="0">
                          <a:effectLst/>
                        </a:rPr>
                        <a:t> </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dirty="0">
                          <a:effectLst/>
                        </a:rPr>
                        <a:t> </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dirty="0">
                          <a:effectLst/>
                        </a:rPr>
                        <a:t> </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2531279203"/>
                  </a:ext>
                </a:extLst>
              </a:tr>
              <a:tr h="498890">
                <a:tc>
                  <a:txBody>
                    <a:bodyPr/>
                    <a:lstStyle/>
                    <a:p>
                      <a:pPr algn="just">
                        <a:spcAft>
                          <a:spcPts val="0"/>
                        </a:spcAft>
                      </a:pPr>
                      <a:r>
                        <a:rPr lang="en-US" sz="2000" kern="100">
                          <a:effectLst/>
                        </a:rPr>
                        <a:t>4</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zh-CN" sz="2000" kern="100" dirty="0">
                          <a:effectLst/>
                        </a:rPr>
                        <a:t>第一步骤转入第二步骤半成品成本</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dirty="0">
                          <a:effectLst/>
                        </a:rPr>
                        <a:t>15000</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5000</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4000</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24000</a:t>
                      </a:r>
                      <a:endParaRPr lang="zh-CN" sz="2000" kern="1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3191033428"/>
                  </a:ext>
                </a:extLst>
              </a:tr>
              <a:tr h="498890">
                <a:tc>
                  <a:txBody>
                    <a:bodyPr/>
                    <a:lstStyle/>
                    <a:p>
                      <a:pPr algn="just">
                        <a:spcAft>
                          <a:spcPts val="0"/>
                        </a:spcAft>
                      </a:pPr>
                      <a:r>
                        <a:rPr lang="en-US" sz="2000" kern="100">
                          <a:effectLst/>
                        </a:rPr>
                        <a:t>5</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zh-CN" sz="2000" kern="100">
                          <a:effectLst/>
                        </a:rPr>
                        <a:t>还原费用</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dirty="0">
                          <a:effectLst/>
                        </a:rPr>
                        <a:t> </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3339979308"/>
                  </a:ext>
                </a:extLst>
              </a:tr>
              <a:tr h="498890">
                <a:tc>
                  <a:txBody>
                    <a:bodyPr/>
                    <a:lstStyle/>
                    <a:p>
                      <a:pPr algn="just">
                        <a:spcAft>
                          <a:spcPts val="0"/>
                        </a:spcAft>
                      </a:pPr>
                      <a:r>
                        <a:rPr lang="en-US" sz="2000" kern="100">
                          <a:effectLst/>
                        </a:rPr>
                        <a:t>6</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zh-CN" sz="2000" kern="100">
                          <a:effectLst/>
                        </a:rPr>
                        <a:t>还原后的产成品总成本</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 </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dirty="0">
                          <a:effectLst/>
                        </a:rPr>
                        <a:t> </a:t>
                      </a:r>
                      <a:endParaRPr lang="zh-CN" sz="2000" kern="1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4092245331"/>
                  </a:ext>
                </a:extLst>
              </a:tr>
            </a:tbl>
          </a:graphicData>
        </a:graphic>
      </p:graphicFrame>
      <p:sp>
        <p:nvSpPr>
          <p:cNvPr id="5" name="Rectangle 1">
            <a:extLst>
              <a:ext uri="{FF2B5EF4-FFF2-40B4-BE49-F238E27FC236}">
                <a16:creationId xmlns:a16="http://schemas.microsoft.com/office/drawing/2014/main" id="{5A89F541-C9CC-4F02-96FB-AC3F25DD8B70}"/>
              </a:ext>
            </a:extLst>
          </p:cNvPr>
          <p:cNvSpPr>
            <a:spLocks noChangeArrowheads="1"/>
          </p:cNvSpPr>
          <p:nvPr/>
        </p:nvSpPr>
        <p:spPr bwMode="auto">
          <a:xfrm>
            <a:off x="-7618605" y="-263842"/>
            <a:ext cx="1981060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要求：采用综合结转分步法计算丙产品的产品成本，将计算结果直接填入表内空格中。</a:t>
            </a:r>
            <a:endParaRPr kumimoji="0" lang="zh-CN" altLang="zh-CN"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11</a:t>
            </a:r>
            <a:r>
              <a:rPr kumimoji="0" lang="zh-CN" altLang="en-US" sz="1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、分析填列下表（按半成品成本还原分配率还原）。</a:t>
            </a:r>
            <a:endParaRPr kumimoji="0" lang="zh-CN"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第三行还原分配率</a:t>
            </a:r>
            <a:r>
              <a:rPr kumimoji="0" lang="en-US" altLang="zh-CN" sz="1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第五行还原分配率</a:t>
            </a:r>
            <a:r>
              <a:rPr kumimoji="0" lang="en-US" altLang="zh-CN" sz="1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6" name="矩形 5">
            <a:extLst>
              <a:ext uri="{FF2B5EF4-FFF2-40B4-BE49-F238E27FC236}">
                <a16:creationId xmlns:a16="http://schemas.microsoft.com/office/drawing/2014/main" id="{3E66C318-865A-4C70-8F31-50CB22A170D5}"/>
              </a:ext>
            </a:extLst>
          </p:cNvPr>
          <p:cNvSpPr/>
          <p:nvPr/>
        </p:nvSpPr>
        <p:spPr>
          <a:xfrm>
            <a:off x="1429966" y="5322225"/>
            <a:ext cx="8900807" cy="707886"/>
          </a:xfrm>
          <a:prstGeom prst="rect">
            <a:avLst/>
          </a:prstGeom>
        </p:spPr>
        <p:txBody>
          <a:bodyPr wrap="square">
            <a:spAutoFit/>
          </a:bodyPr>
          <a:lstStyle/>
          <a:p>
            <a:pPr lvl="0" defTabSz="914400" eaLnBrk="0" fontAlgn="base" hangingPunct="0">
              <a:spcBef>
                <a:spcPct val="0"/>
              </a:spcBef>
              <a:spcAft>
                <a:spcPct val="0"/>
              </a:spcAft>
            </a:pPr>
            <a:r>
              <a:rPr lang="zh-CN" altLang="en-US" sz="2000" dirty="0">
                <a:latin typeface="Times New Roman" panose="02020603050405020304" pitchFamily="18" charset="0"/>
                <a:ea typeface="宋体" panose="02010600030101010101" pitchFamily="2" charset="-122"/>
                <a:cs typeface="Times New Roman" panose="02020603050405020304" pitchFamily="18" charset="0"/>
              </a:rPr>
              <a:t>第三行还原分配率</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000" dirty="0"/>
          </a:p>
          <a:p>
            <a:pPr lvl="0" defTabSz="914400" eaLnBrk="0" fontAlgn="base" hangingPunct="0">
              <a:spcBef>
                <a:spcPct val="0"/>
              </a:spcBef>
              <a:spcAft>
                <a:spcPct val="0"/>
              </a:spcAft>
            </a:pPr>
            <a:r>
              <a:rPr lang="zh-CN" altLang="en-US" sz="2000" dirty="0">
                <a:latin typeface="Times New Roman" panose="02020603050405020304" pitchFamily="18" charset="0"/>
                <a:ea typeface="宋体" panose="02010600030101010101" pitchFamily="2" charset="-122"/>
                <a:cs typeface="Times New Roman" panose="02020603050405020304" pitchFamily="18" charset="0"/>
              </a:rPr>
              <a:t>第五行还原分配率</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000" dirty="0"/>
          </a:p>
        </p:txBody>
      </p:sp>
    </p:spTree>
    <p:extLst>
      <p:ext uri="{BB962C8B-B14F-4D97-AF65-F5344CB8AC3E}">
        <p14:creationId xmlns:p14="http://schemas.microsoft.com/office/powerpoint/2010/main" val="3057694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5BDB41-352D-42C3-8F13-386DCC708A53}"/>
              </a:ext>
            </a:extLst>
          </p:cNvPr>
          <p:cNvSpPr>
            <a:spLocks noGrp="1"/>
          </p:cNvSpPr>
          <p:nvPr>
            <p:ph type="title"/>
          </p:nvPr>
        </p:nvSpPr>
        <p:spPr>
          <a:xfrm>
            <a:off x="2286000" y="262647"/>
            <a:ext cx="2149813" cy="749031"/>
          </a:xfrm>
        </p:spPr>
        <p:txBody>
          <a:bodyPr>
            <a:normAutofit/>
          </a:bodyPr>
          <a:lstStyle/>
          <a:p>
            <a:r>
              <a:rPr lang="zh-CN" altLang="en-US" dirty="0"/>
              <a:t>练习二</a:t>
            </a:r>
          </a:p>
        </p:txBody>
      </p:sp>
      <p:graphicFrame>
        <p:nvGraphicFramePr>
          <p:cNvPr id="4" name="内容占位符 3">
            <a:extLst>
              <a:ext uri="{FF2B5EF4-FFF2-40B4-BE49-F238E27FC236}">
                <a16:creationId xmlns:a16="http://schemas.microsoft.com/office/drawing/2014/main" id="{A7E2EE37-75F2-4B64-9A2B-06D07A77D0C3}"/>
              </a:ext>
            </a:extLst>
          </p:cNvPr>
          <p:cNvGraphicFramePr>
            <a:graphicFrameLocks noGrp="1"/>
          </p:cNvGraphicFramePr>
          <p:nvPr>
            <p:ph idx="1"/>
            <p:extLst>
              <p:ext uri="{D42A27DB-BD31-4B8C-83A1-F6EECF244321}">
                <p14:modId xmlns:p14="http://schemas.microsoft.com/office/powerpoint/2010/main" val="168940924"/>
              </p:ext>
            </p:extLst>
          </p:nvPr>
        </p:nvGraphicFramePr>
        <p:xfrm>
          <a:off x="1001949" y="1303506"/>
          <a:ext cx="10535055" cy="3436256"/>
        </p:xfrm>
        <a:graphic>
          <a:graphicData uri="http://schemas.openxmlformats.org/drawingml/2006/table">
            <a:tbl>
              <a:tblPr>
                <a:tableStyleId>{5C22544A-7EE6-4342-B048-85BDC9FD1C3A}</a:tableStyleId>
              </a:tblPr>
              <a:tblGrid>
                <a:gridCol w="829363">
                  <a:extLst>
                    <a:ext uri="{9D8B030D-6E8A-4147-A177-3AD203B41FA5}">
                      <a16:colId xmlns:a16="http://schemas.microsoft.com/office/drawing/2014/main" val="74453921"/>
                    </a:ext>
                  </a:extLst>
                </a:gridCol>
                <a:gridCol w="4314202">
                  <a:extLst>
                    <a:ext uri="{9D8B030D-6E8A-4147-A177-3AD203B41FA5}">
                      <a16:colId xmlns:a16="http://schemas.microsoft.com/office/drawing/2014/main" val="3344053658"/>
                    </a:ext>
                  </a:extLst>
                </a:gridCol>
                <a:gridCol w="1589443">
                  <a:extLst>
                    <a:ext uri="{9D8B030D-6E8A-4147-A177-3AD203B41FA5}">
                      <a16:colId xmlns:a16="http://schemas.microsoft.com/office/drawing/2014/main" val="2134881254"/>
                    </a:ext>
                  </a:extLst>
                </a:gridCol>
                <a:gridCol w="1362379">
                  <a:extLst>
                    <a:ext uri="{9D8B030D-6E8A-4147-A177-3AD203B41FA5}">
                      <a16:colId xmlns:a16="http://schemas.microsoft.com/office/drawing/2014/main" val="113360619"/>
                    </a:ext>
                  </a:extLst>
                </a:gridCol>
                <a:gridCol w="1362379">
                  <a:extLst>
                    <a:ext uri="{9D8B030D-6E8A-4147-A177-3AD203B41FA5}">
                      <a16:colId xmlns:a16="http://schemas.microsoft.com/office/drawing/2014/main" val="3861687344"/>
                    </a:ext>
                  </a:extLst>
                </a:gridCol>
                <a:gridCol w="1077289">
                  <a:extLst>
                    <a:ext uri="{9D8B030D-6E8A-4147-A177-3AD203B41FA5}">
                      <a16:colId xmlns:a16="http://schemas.microsoft.com/office/drawing/2014/main" val="1562754884"/>
                    </a:ext>
                  </a:extLst>
                </a:gridCol>
              </a:tblGrid>
              <a:tr h="442916">
                <a:tc>
                  <a:txBody>
                    <a:bodyPr/>
                    <a:lstStyle/>
                    <a:p>
                      <a:pPr algn="just">
                        <a:spcAft>
                          <a:spcPts val="0"/>
                        </a:spcAft>
                      </a:pPr>
                      <a:r>
                        <a:rPr lang="zh-CN" sz="2000" kern="100" dirty="0">
                          <a:effectLst/>
                        </a:rPr>
                        <a:t>行次</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zh-CN" sz="2000" kern="100">
                          <a:effectLst/>
                        </a:rPr>
                        <a:t>项目</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zh-CN" sz="2000" kern="100">
                          <a:effectLst/>
                        </a:rPr>
                        <a:t>直接材料</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zh-CN" sz="2000" kern="100">
                          <a:effectLst/>
                        </a:rPr>
                        <a:t>直接人工</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zh-CN" sz="2000" kern="100">
                          <a:effectLst/>
                        </a:rPr>
                        <a:t>制造费用</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zh-CN" sz="2000" kern="100">
                          <a:effectLst/>
                        </a:rPr>
                        <a:t>合计</a:t>
                      </a:r>
                      <a:endParaRPr lang="zh-CN" sz="2000" kern="1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2958805685"/>
                  </a:ext>
                </a:extLst>
              </a:tr>
              <a:tr h="498890">
                <a:tc>
                  <a:txBody>
                    <a:bodyPr/>
                    <a:lstStyle/>
                    <a:p>
                      <a:pPr algn="just">
                        <a:spcAft>
                          <a:spcPts val="0"/>
                        </a:spcAft>
                      </a:pPr>
                      <a:r>
                        <a:rPr lang="en-US" sz="2000" kern="100">
                          <a:effectLst/>
                        </a:rPr>
                        <a:t>1</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zh-CN" sz="2000" kern="100" dirty="0">
                          <a:effectLst/>
                        </a:rPr>
                        <a:t>还原前的产成品成本</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37500</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6900</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4900</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49300</a:t>
                      </a:r>
                      <a:endParaRPr lang="zh-CN" sz="2000" kern="1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3521474316"/>
                  </a:ext>
                </a:extLst>
              </a:tr>
              <a:tr h="498890">
                <a:tc>
                  <a:txBody>
                    <a:bodyPr/>
                    <a:lstStyle/>
                    <a:p>
                      <a:pPr algn="just">
                        <a:spcAft>
                          <a:spcPts val="0"/>
                        </a:spcAft>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zh-CN" sz="2000" kern="100">
                          <a:effectLst/>
                        </a:rPr>
                        <a:t>第二步骤转入第三步骤半成品成本</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21000</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6000</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dirty="0">
                          <a:effectLst/>
                        </a:rPr>
                        <a:t>4250</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31250</a:t>
                      </a:r>
                      <a:endParaRPr lang="zh-CN" sz="2000" kern="1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864702733"/>
                  </a:ext>
                </a:extLst>
              </a:tr>
              <a:tr h="498890">
                <a:tc>
                  <a:txBody>
                    <a:bodyPr/>
                    <a:lstStyle/>
                    <a:p>
                      <a:pPr algn="just">
                        <a:spcAft>
                          <a:spcPts val="0"/>
                        </a:spcAft>
                      </a:pPr>
                      <a:r>
                        <a:rPr lang="en-US" sz="2000" kern="100">
                          <a:effectLst/>
                        </a:rPr>
                        <a:t>3</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zh-CN" sz="2000" kern="100">
                          <a:effectLst/>
                        </a:rPr>
                        <a:t>还原费用</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dirty="0">
                          <a:effectLst/>
                        </a:rPr>
                        <a:t> </a:t>
                      </a:r>
                      <a:r>
                        <a:rPr lang="en-US" altLang="zh-CN" sz="2000" kern="100" dirty="0">
                          <a:effectLst/>
                        </a:rPr>
                        <a:t>25200</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dirty="0">
                          <a:effectLst/>
                        </a:rPr>
                        <a:t> </a:t>
                      </a:r>
                      <a:r>
                        <a:rPr lang="en-US" altLang="zh-CN" sz="2000" kern="100" dirty="0">
                          <a:effectLst/>
                        </a:rPr>
                        <a:t>7200</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dirty="0">
                          <a:effectLst/>
                        </a:rPr>
                        <a:t> </a:t>
                      </a:r>
                      <a:r>
                        <a:rPr lang="en-US" altLang="zh-CN" sz="2000" kern="100" dirty="0">
                          <a:effectLst/>
                        </a:rPr>
                        <a:t>5100</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dirty="0">
                          <a:effectLst/>
                        </a:rPr>
                        <a:t> </a:t>
                      </a:r>
                      <a:r>
                        <a:rPr lang="en-US" altLang="zh-CN" sz="2000" kern="100" dirty="0">
                          <a:effectLst/>
                        </a:rPr>
                        <a:t>37500</a:t>
                      </a:r>
                      <a:endParaRPr lang="zh-CN" sz="2000" kern="1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2531279203"/>
                  </a:ext>
                </a:extLst>
              </a:tr>
              <a:tr h="498890">
                <a:tc>
                  <a:txBody>
                    <a:bodyPr/>
                    <a:lstStyle/>
                    <a:p>
                      <a:pPr algn="just">
                        <a:spcAft>
                          <a:spcPts val="0"/>
                        </a:spcAft>
                      </a:pPr>
                      <a:r>
                        <a:rPr lang="en-US" sz="2000" kern="100">
                          <a:effectLst/>
                        </a:rPr>
                        <a:t>4</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zh-CN" sz="2000" kern="100" dirty="0">
                          <a:effectLst/>
                        </a:rPr>
                        <a:t>第一步骤转入第二步骤半成品成本</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dirty="0">
                          <a:effectLst/>
                        </a:rPr>
                        <a:t>15000</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5000</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4000</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24000</a:t>
                      </a:r>
                      <a:endParaRPr lang="zh-CN" sz="2000" kern="1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3191033428"/>
                  </a:ext>
                </a:extLst>
              </a:tr>
              <a:tr h="498890">
                <a:tc>
                  <a:txBody>
                    <a:bodyPr/>
                    <a:lstStyle/>
                    <a:p>
                      <a:pPr algn="just">
                        <a:spcAft>
                          <a:spcPts val="0"/>
                        </a:spcAft>
                      </a:pPr>
                      <a:r>
                        <a:rPr lang="en-US" sz="2000" kern="100">
                          <a:effectLst/>
                        </a:rPr>
                        <a:t>5</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zh-CN" sz="2000" kern="100">
                          <a:effectLst/>
                        </a:rPr>
                        <a:t>还原费用</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dirty="0">
                          <a:effectLst/>
                        </a:rPr>
                        <a:t> </a:t>
                      </a:r>
                      <a:r>
                        <a:rPr lang="en-US" altLang="zh-CN" sz="2000" kern="100" dirty="0">
                          <a:effectLst/>
                        </a:rPr>
                        <a:t>15750</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dirty="0">
                          <a:effectLst/>
                        </a:rPr>
                        <a:t> </a:t>
                      </a:r>
                      <a:r>
                        <a:rPr lang="en-US" altLang="zh-CN" sz="2000" kern="100" dirty="0">
                          <a:effectLst/>
                        </a:rPr>
                        <a:t>5250</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dirty="0">
                          <a:effectLst/>
                        </a:rPr>
                        <a:t> </a:t>
                      </a:r>
                      <a:r>
                        <a:rPr lang="en-US" altLang="zh-CN" sz="2000" kern="100" dirty="0">
                          <a:effectLst/>
                        </a:rPr>
                        <a:t>4200</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dirty="0">
                          <a:effectLst/>
                        </a:rPr>
                        <a:t> </a:t>
                      </a:r>
                      <a:r>
                        <a:rPr lang="en-US" altLang="zh-CN" sz="2000" kern="100" dirty="0">
                          <a:effectLst/>
                        </a:rPr>
                        <a:t>25200</a:t>
                      </a:r>
                      <a:endParaRPr lang="zh-CN" sz="2000" kern="1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3339979308"/>
                  </a:ext>
                </a:extLst>
              </a:tr>
              <a:tr h="498890">
                <a:tc>
                  <a:txBody>
                    <a:bodyPr/>
                    <a:lstStyle/>
                    <a:p>
                      <a:pPr algn="just">
                        <a:spcAft>
                          <a:spcPts val="0"/>
                        </a:spcAft>
                      </a:pPr>
                      <a:r>
                        <a:rPr lang="en-US" sz="2000" kern="100">
                          <a:effectLst/>
                        </a:rPr>
                        <a:t>6</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zh-CN" sz="2000" kern="100">
                          <a:effectLst/>
                        </a:rPr>
                        <a:t>还原后的产成品总成本</a:t>
                      </a:r>
                      <a:endParaRPr lang="zh-CN" sz="2000" kern="10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dirty="0">
                          <a:effectLst/>
                        </a:rPr>
                        <a:t> </a:t>
                      </a:r>
                      <a:r>
                        <a:rPr lang="en-US" altLang="zh-CN" sz="2000" kern="100" dirty="0">
                          <a:effectLst/>
                        </a:rPr>
                        <a:t>15750</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dirty="0">
                          <a:effectLst/>
                        </a:rPr>
                        <a:t> </a:t>
                      </a:r>
                      <a:r>
                        <a:rPr lang="en-US" altLang="zh-CN" sz="2000" kern="100" dirty="0">
                          <a:effectLst/>
                        </a:rPr>
                        <a:t>19350</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dirty="0">
                          <a:effectLst/>
                        </a:rPr>
                        <a:t> </a:t>
                      </a:r>
                      <a:r>
                        <a:rPr lang="en-US" altLang="zh-CN" sz="2000" kern="100" dirty="0">
                          <a:effectLst/>
                        </a:rPr>
                        <a:t>14200</a:t>
                      </a:r>
                      <a:endParaRPr lang="zh-CN" sz="2000" kern="10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a:spcAft>
                          <a:spcPts val="0"/>
                        </a:spcAft>
                      </a:pPr>
                      <a:r>
                        <a:rPr lang="en-US" sz="2000" kern="100">
                          <a:effectLst/>
                        </a:rPr>
                        <a:t> </a:t>
                      </a:r>
                      <a:r>
                        <a:rPr lang="en-US" altLang="zh-CN" sz="2000" kern="100">
                          <a:effectLst/>
                        </a:rPr>
                        <a:t>49300</a:t>
                      </a:r>
                      <a:endParaRPr lang="zh-CN" sz="2000" kern="1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4092245331"/>
                  </a:ext>
                </a:extLst>
              </a:tr>
            </a:tbl>
          </a:graphicData>
        </a:graphic>
      </p:graphicFrame>
      <p:sp>
        <p:nvSpPr>
          <p:cNvPr id="5" name="Rectangle 1">
            <a:extLst>
              <a:ext uri="{FF2B5EF4-FFF2-40B4-BE49-F238E27FC236}">
                <a16:creationId xmlns:a16="http://schemas.microsoft.com/office/drawing/2014/main" id="{5A89F541-C9CC-4F02-96FB-AC3F25DD8B70}"/>
              </a:ext>
            </a:extLst>
          </p:cNvPr>
          <p:cNvSpPr>
            <a:spLocks noChangeArrowheads="1"/>
          </p:cNvSpPr>
          <p:nvPr/>
        </p:nvSpPr>
        <p:spPr bwMode="auto">
          <a:xfrm>
            <a:off x="-7618605" y="-263842"/>
            <a:ext cx="1981060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要求：采用综合结转分步法计算丙产品的产品成本，将计算结果直接填入表内空格中。</a:t>
            </a:r>
            <a:endParaRPr kumimoji="0" lang="zh-CN" altLang="zh-CN"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11</a:t>
            </a:r>
            <a:r>
              <a:rPr kumimoji="0" lang="zh-CN" altLang="en-US" sz="1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、分析填列下表（按半成品成本还原分配率还原）。</a:t>
            </a:r>
            <a:endParaRPr kumimoji="0" lang="zh-CN"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第三行还原分配率</a:t>
            </a:r>
            <a:r>
              <a:rPr kumimoji="0" lang="en-US" altLang="zh-CN" sz="1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第五行还原分配率</a:t>
            </a:r>
            <a:r>
              <a:rPr kumimoji="0" lang="en-US" altLang="zh-CN" sz="1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6" name="矩形 5">
            <a:extLst>
              <a:ext uri="{FF2B5EF4-FFF2-40B4-BE49-F238E27FC236}">
                <a16:creationId xmlns:a16="http://schemas.microsoft.com/office/drawing/2014/main" id="{3E66C318-865A-4C70-8F31-50CB22A170D5}"/>
              </a:ext>
            </a:extLst>
          </p:cNvPr>
          <p:cNvSpPr/>
          <p:nvPr/>
        </p:nvSpPr>
        <p:spPr>
          <a:xfrm>
            <a:off x="1429966" y="5322225"/>
            <a:ext cx="8900807" cy="707886"/>
          </a:xfrm>
          <a:prstGeom prst="rect">
            <a:avLst/>
          </a:prstGeom>
        </p:spPr>
        <p:txBody>
          <a:bodyPr wrap="square">
            <a:spAutoFit/>
          </a:bodyPr>
          <a:lstStyle/>
          <a:p>
            <a:pPr lvl="0" defTabSz="914400" eaLnBrk="0" fontAlgn="base" hangingPunct="0">
              <a:spcBef>
                <a:spcPct val="0"/>
              </a:spcBef>
              <a:spcAft>
                <a:spcPct val="0"/>
              </a:spcAft>
            </a:pPr>
            <a:r>
              <a:rPr lang="zh-CN" altLang="en-US" sz="2000" dirty="0">
                <a:latin typeface="Times New Roman" panose="02020603050405020304" pitchFamily="18" charset="0"/>
                <a:ea typeface="宋体" panose="02010600030101010101" pitchFamily="2" charset="-122"/>
                <a:cs typeface="Times New Roman" panose="02020603050405020304" pitchFamily="18" charset="0"/>
              </a:rPr>
              <a:t>第三行还原分配率</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37500/31250=1.2</a:t>
            </a:r>
            <a:endParaRPr lang="en-US" altLang="zh-CN" sz="2000" dirty="0"/>
          </a:p>
          <a:p>
            <a:pPr lvl="0" defTabSz="914400" eaLnBrk="0" fontAlgn="base" hangingPunct="0">
              <a:spcBef>
                <a:spcPct val="0"/>
              </a:spcBef>
              <a:spcAft>
                <a:spcPct val="0"/>
              </a:spcAft>
            </a:pPr>
            <a:r>
              <a:rPr lang="zh-CN" altLang="en-US" sz="2000" dirty="0">
                <a:latin typeface="Times New Roman" panose="02020603050405020304" pitchFamily="18" charset="0"/>
                <a:ea typeface="宋体" panose="02010600030101010101" pitchFamily="2" charset="-122"/>
                <a:cs typeface="Times New Roman" panose="02020603050405020304" pitchFamily="18" charset="0"/>
              </a:rPr>
              <a:t>第五行还原分配率</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=25200/24000=1.05</a:t>
            </a:r>
            <a:endParaRPr lang="en-US" altLang="zh-CN" sz="2000" dirty="0"/>
          </a:p>
        </p:txBody>
      </p:sp>
    </p:spTree>
    <p:extLst>
      <p:ext uri="{BB962C8B-B14F-4D97-AF65-F5344CB8AC3E}">
        <p14:creationId xmlns:p14="http://schemas.microsoft.com/office/powerpoint/2010/main" val="4190636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04C4F4-D0E4-441E-AA40-B4A3F250E753}"/>
              </a:ext>
            </a:extLst>
          </p:cNvPr>
          <p:cNvSpPr>
            <a:spLocks noGrp="1"/>
          </p:cNvSpPr>
          <p:nvPr>
            <p:ph type="title"/>
          </p:nvPr>
        </p:nvSpPr>
        <p:spPr/>
        <p:txBody>
          <a:bodyPr/>
          <a:lstStyle/>
          <a:p>
            <a:r>
              <a:rPr lang="en-US" altLang="zh-CN" dirty="0"/>
              <a:t>4.</a:t>
            </a:r>
            <a:r>
              <a:rPr lang="zh-CN" altLang="zh-CN" dirty="0"/>
              <a:t>综合逐步结转分步法的成本还原</a:t>
            </a:r>
            <a:br>
              <a:rPr lang="zh-CN" altLang="zh-CN" dirty="0"/>
            </a:br>
            <a:endParaRPr lang="zh-CN" altLang="en-US" dirty="0"/>
          </a:p>
        </p:txBody>
      </p:sp>
      <p:sp>
        <p:nvSpPr>
          <p:cNvPr id="3" name="内容占位符 2">
            <a:extLst>
              <a:ext uri="{FF2B5EF4-FFF2-40B4-BE49-F238E27FC236}">
                <a16:creationId xmlns:a16="http://schemas.microsoft.com/office/drawing/2014/main" id="{9CE2D63A-23D4-4881-98E6-B65EC96A59A3}"/>
              </a:ext>
            </a:extLst>
          </p:cNvPr>
          <p:cNvSpPr>
            <a:spLocks noGrp="1"/>
          </p:cNvSpPr>
          <p:nvPr>
            <p:ph idx="1"/>
          </p:nvPr>
        </p:nvSpPr>
        <p:spPr>
          <a:xfrm>
            <a:off x="1790700" y="1438275"/>
            <a:ext cx="9349838" cy="4695825"/>
          </a:xfrm>
        </p:spPr>
        <p:txBody>
          <a:bodyPr>
            <a:normAutofit fontScale="62500" lnSpcReduction="20000"/>
          </a:bodyPr>
          <a:lstStyle/>
          <a:p>
            <a:pPr marL="0" indent="0">
              <a:lnSpc>
                <a:spcPts val="4000"/>
              </a:lnSpc>
              <a:buNone/>
            </a:pPr>
            <a:r>
              <a:rPr lang="zh-CN" altLang="zh-CN" sz="3500" b="1" dirty="0"/>
              <a:t>所谓成本还原，就是从最后一个步骤起，把本月产成品成本中所耗上一步骤半成品的综合成本还原成直接材料、直接人工、制造费用等原始成本项目，从而求得按原始成本项目反映的产成品成本资料。</a:t>
            </a:r>
            <a:endParaRPr lang="en-US" altLang="zh-CN" sz="3500" b="1" dirty="0"/>
          </a:p>
          <a:p>
            <a:pPr marL="0" indent="0">
              <a:lnSpc>
                <a:spcPts val="4000"/>
              </a:lnSpc>
              <a:buNone/>
            </a:pPr>
            <a:r>
              <a:rPr lang="zh-CN" altLang="zh-CN" sz="2400" b="1" dirty="0"/>
              <a:t>其计算公式如下</a:t>
            </a:r>
            <a:r>
              <a:rPr lang="en-US" altLang="zh-CN" sz="2400" b="1" dirty="0"/>
              <a:t>:</a:t>
            </a:r>
          </a:p>
          <a:p>
            <a:pPr marL="0" indent="0">
              <a:buNone/>
            </a:pPr>
            <a:r>
              <a:rPr lang="en-US" altLang="zh-CN" sz="2400" b="1" dirty="0"/>
              <a:t>                                </a:t>
            </a:r>
          </a:p>
          <a:p>
            <a:pPr marL="0" indent="0">
              <a:buNone/>
            </a:pPr>
            <a:r>
              <a:rPr lang="en-US" altLang="zh-CN" sz="2400" b="1" dirty="0"/>
              <a:t>                                     </a:t>
            </a:r>
            <a:r>
              <a:rPr lang="zh-CN" altLang="zh-CN" sz="2400" b="1" dirty="0"/>
              <a:t>本月产</a:t>
            </a:r>
            <a:r>
              <a:rPr lang="zh-CN" altLang="en-US" sz="2400" b="1" dirty="0"/>
              <a:t>成</a:t>
            </a:r>
            <a:r>
              <a:rPr lang="zh-CN" altLang="zh-CN" sz="2400" b="1" dirty="0"/>
              <a:t>品所耗上一步骤半成品成本合计</a:t>
            </a:r>
          </a:p>
          <a:p>
            <a:pPr marL="0" indent="0">
              <a:buNone/>
            </a:pPr>
            <a:r>
              <a:rPr lang="zh-CN" altLang="zh-CN" sz="2400" b="1" dirty="0"/>
              <a:t>成本还原分配率</a:t>
            </a:r>
            <a:r>
              <a:rPr lang="en-US" altLang="zh-CN" sz="2400" b="1" dirty="0"/>
              <a:t>=       </a:t>
            </a:r>
          </a:p>
          <a:p>
            <a:pPr marL="0" indent="0">
              <a:buNone/>
            </a:pPr>
            <a:r>
              <a:rPr lang="en-US" altLang="zh-CN" sz="2400" b="1" dirty="0"/>
              <a:t>                                       </a:t>
            </a:r>
            <a:r>
              <a:rPr lang="zh-CN" altLang="zh-CN" sz="2400" b="1" dirty="0"/>
              <a:t>本月上一步骤所产半成品成本合计</a:t>
            </a:r>
          </a:p>
          <a:p>
            <a:pPr marL="0" indent="0">
              <a:buNone/>
            </a:pPr>
            <a:endParaRPr lang="zh-CN" altLang="zh-CN" sz="2400" b="1" dirty="0"/>
          </a:p>
          <a:p>
            <a:pPr marL="0" indent="0">
              <a:buNone/>
            </a:pPr>
            <a:r>
              <a:rPr lang="zh-CN" altLang="zh-CN" sz="2400" b="1" dirty="0"/>
              <a:t>应还原为上步骤某成本项目金额</a:t>
            </a:r>
            <a:r>
              <a:rPr lang="en-US" altLang="zh-CN" sz="2400" b="1" dirty="0"/>
              <a:t>=</a:t>
            </a:r>
            <a:r>
              <a:rPr lang="zh-CN" altLang="zh-CN" sz="2400" b="1" dirty="0"/>
              <a:t>上一步骤生产的半成品某成本项目的成本</a:t>
            </a:r>
            <a:r>
              <a:rPr lang="en-US" altLang="zh-CN" sz="2400" b="1" dirty="0"/>
              <a:t>X</a:t>
            </a:r>
            <a:r>
              <a:rPr lang="zh-CN" altLang="zh-CN" sz="2400" b="1" dirty="0"/>
              <a:t>成本还原分配率</a:t>
            </a:r>
          </a:p>
          <a:p>
            <a:endParaRPr lang="zh-CN" altLang="en-US" dirty="0"/>
          </a:p>
        </p:txBody>
      </p:sp>
      <p:cxnSp>
        <p:nvCxnSpPr>
          <p:cNvPr id="5" name="直接连接符 4">
            <a:extLst>
              <a:ext uri="{FF2B5EF4-FFF2-40B4-BE49-F238E27FC236}">
                <a16:creationId xmlns:a16="http://schemas.microsoft.com/office/drawing/2014/main" id="{ED703E0B-C4DA-493F-8316-F0F0FCED6A14}"/>
              </a:ext>
            </a:extLst>
          </p:cNvPr>
          <p:cNvCxnSpPr>
            <a:cxnSpLocks/>
          </p:cNvCxnSpPr>
          <p:nvPr/>
        </p:nvCxnSpPr>
        <p:spPr>
          <a:xfrm>
            <a:off x="3686175" y="4476750"/>
            <a:ext cx="3886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9778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9A3953C-80CB-44C5-B9AA-BBEA04334E22}"/>
              </a:ext>
            </a:extLst>
          </p:cNvPr>
          <p:cNvSpPr>
            <a:spLocks noGrp="1"/>
          </p:cNvSpPr>
          <p:nvPr>
            <p:ph type="ctrTitle"/>
          </p:nvPr>
        </p:nvSpPr>
        <p:spPr>
          <a:xfrm>
            <a:off x="0" y="223936"/>
            <a:ext cx="12316407" cy="1707499"/>
          </a:xfrm>
        </p:spPr>
        <p:txBody>
          <a:bodyPr>
            <a:normAutofit fontScale="90000"/>
          </a:bodyPr>
          <a:lstStyle/>
          <a:p>
            <a:r>
              <a:rPr lang="zh-CN" altLang="zh-CN" dirty="0"/>
              <a:t>例</a:t>
            </a:r>
            <a:r>
              <a:rPr lang="en-US" altLang="zh-CN" dirty="0"/>
              <a:t>1</a:t>
            </a:r>
            <a:r>
              <a:rPr lang="zh-CN" altLang="zh-CN" dirty="0"/>
              <a:t>、第二步骤全部用完第一步骤半成品</a:t>
            </a:r>
            <a:br>
              <a:rPr lang="zh-CN" altLang="zh-CN" dirty="0"/>
            </a:br>
            <a:endParaRPr lang="zh-CN" altLang="en-US" dirty="0"/>
          </a:p>
        </p:txBody>
      </p:sp>
      <p:sp>
        <p:nvSpPr>
          <p:cNvPr id="3" name="副标题 2">
            <a:extLst>
              <a:ext uri="{FF2B5EF4-FFF2-40B4-BE49-F238E27FC236}">
                <a16:creationId xmlns:a16="http://schemas.microsoft.com/office/drawing/2014/main" id="{374BE8A0-AE48-4B1F-89D0-A232806AA187}"/>
              </a:ext>
            </a:extLst>
          </p:cNvPr>
          <p:cNvSpPr>
            <a:spLocks noGrp="1"/>
          </p:cNvSpPr>
          <p:nvPr>
            <p:ph type="subTitle" idx="1"/>
          </p:nvPr>
        </p:nvSpPr>
        <p:spPr>
          <a:xfrm>
            <a:off x="1726163" y="1931436"/>
            <a:ext cx="10133045" cy="4861249"/>
          </a:xfrm>
        </p:spPr>
        <p:txBody>
          <a:bodyPr/>
          <a:lstStyle/>
          <a:p>
            <a:r>
              <a:rPr lang="zh-CN" altLang="en-US" dirty="0"/>
              <a:t>综合结转分步法</a:t>
            </a:r>
          </a:p>
        </p:txBody>
      </p:sp>
      <p:graphicFrame>
        <p:nvGraphicFramePr>
          <p:cNvPr id="4" name="表格 3">
            <a:extLst>
              <a:ext uri="{FF2B5EF4-FFF2-40B4-BE49-F238E27FC236}">
                <a16:creationId xmlns:a16="http://schemas.microsoft.com/office/drawing/2014/main" id="{84517E6B-B9B1-4C91-8FAB-028BAA10EAB1}"/>
              </a:ext>
            </a:extLst>
          </p:cNvPr>
          <p:cNvGraphicFramePr>
            <a:graphicFrameLocks noGrp="1"/>
          </p:cNvGraphicFramePr>
          <p:nvPr>
            <p:extLst>
              <p:ext uri="{D42A27DB-BD31-4B8C-83A1-F6EECF244321}">
                <p14:modId xmlns:p14="http://schemas.microsoft.com/office/powerpoint/2010/main" val="1583828516"/>
              </p:ext>
            </p:extLst>
          </p:nvPr>
        </p:nvGraphicFramePr>
        <p:xfrm>
          <a:off x="1726163" y="1586205"/>
          <a:ext cx="10328988" cy="5626360"/>
        </p:xfrm>
        <a:graphic>
          <a:graphicData uri="http://schemas.openxmlformats.org/drawingml/2006/table">
            <a:tbl>
              <a:tblPr firstRow="1" firstCol="1" bandRow="1">
                <a:tableStyleId>{5C22544A-7EE6-4342-B048-85BDC9FD1C3A}</a:tableStyleId>
              </a:tblPr>
              <a:tblGrid>
                <a:gridCol w="4142792">
                  <a:extLst>
                    <a:ext uri="{9D8B030D-6E8A-4147-A177-3AD203B41FA5}">
                      <a16:colId xmlns:a16="http://schemas.microsoft.com/office/drawing/2014/main" val="1686923832"/>
                    </a:ext>
                  </a:extLst>
                </a:gridCol>
                <a:gridCol w="1082351">
                  <a:extLst>
                    <a:ext uri="{9D8B030D-6E8A-4147-A177-3AD203B41FA5}">
                      <a16:colId xmlns:a16="http://schemas.microsoft.com/office/drawing/2014/main" val="3060764307"/>
                    </a:ext>
                  </a:extLst>
                </a:gridCol>
                <a:gridCol w="3993502">
                  <a:extLst>
                    <a:ext uri="{9D8B030D-6E8A-4147-A177-3AD203B41FA5}">
                      <a16:colId xmlns:a16="http://schemas.microsoft.com/office/drawing/2014/main" val="3222216116"/>
                    </a:ext>
                  </a:extLst>
                </a:gridCol>
                <a:gridCol w="1110343">
                  <a:extLst>
                    <a:ext uri="{9D8B030D-6E8A-4147-A177-3AD203B41FA5}">
                      <a16:colId xmlns:a16="http://schemas.microsoft.com/office/drawing/2014/main" val="1522810285"/>
                    </a:ext>
                  </a:extLst>
                </a:gridCol>
              </a:tblGrid>
              <a:tr h="1169010">
                <a:tc>
                  <a:txBody>
                    <a:bodyPr/>
                    <a:lstStyle/>
                    <a:p>
                      <a:pPr algn="just">
                        <a:spcAft>
                          <a:spcPts val="0"/>
                        </a:spcAft>
                      </a:pPr>
                      <a:r>
                        <a:rPr lang="zh-CN" sz="3600" kern="100" dirty="0">
                          <a:effectLst/>
                        </a:rPr>
                        <a:t>第一步骤（纺线）</a:t>
                      </a:r>
                      <a:endParaRPr lang="zh-CN" sz="3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3600" kern="100">
                          <a:effectLst/>
                        </a:rPr>
                        <a:t>金额</a:t>
                      </a:r>
                      <a:endParaRPr lang="zh-CN" sz="3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3600" kern="100">
                          <a:effectLst/>
                        </a:rPr>
                        <a:t>第二步骤（织布）</a:t>
                      </a:r>
                      <a:endParaRPr lang="zh-CN" sz="3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3600" kern="100">
                          <a:effectLst/>
                        </a:rPr>
                        <a:t>金额</a:t>
                      </a:r>
                      <a:endParaRPr lang="zh-CN" sz="3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655924075"/>
                  </a:ext>
                </a:extLst>
              </a:tr>
              <a:tr h="1260463">
                <a:tc>
                  <a:txBody>
                    <a:bodyPr/>
                    <a:lstStyle/>
                    <a:p>
                      <a:pPr algn="just">
                        <a:spcAft>
                          <a:spcPts val="0"/>
                        </a:spcAft>
                      </a:pPr>
                      <a:r>
                        <a:rPr lang="zh-CN" sz="3600" kern="100" dirty="0">
                          <a:effectLst/>
                        </a:rPr>
                        <a:t>直接材料（羊毛）</a:t>
                      </a:r>
                      <a:endParaRPr lang="zh-CN" sz="3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3600" kern="100" dirty="0">
                          <a:effectLst/>
                        </a:rPr>
                        <a:t>90</a:t>
                      </a:r>
                      <a:endParaRPr lang="zh-CN" sz="3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3600" kern="100" dirty="0">
                          <a:effectLst/>
                        </a:rPr>
                        <a:t>上一步骤半品成本</a:t>
                      </a:r>
                      <a:endParaRPr lang="zh-CN" sz="3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3600" kern="100" dirty="0">
                          <a:effectLst/>
                          <a:highlight>
                            <a:srgbClr val="FFFF00"/>
                          </a:highlight>
                        </a:rPr>
                        <a:t>200</a:t>
                      </a:r>
                      <a:endParaRPr lang="zh-CN" sz="3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283636506"/>
                  </a:ext>
                </a:extLst>
              </a:tr>
              <a:tr h="1065629">
                <a:tc>
                  <a:txBody>
                    <a:bodyPr/>
                    <a:lstStyle/>
                    <a:p>
                      <a:pPr algn="just">
                        <a:spcAft>
                          <a:spcPts val="0"/>
                        </a:spcAft>
                      </a:pPr>
                      <a:r>
                        <a:rPr lang="zh-CN" sz="3600" kern="100" dirty="0">
                          <a:effectLst/>
                        </a:rPr>
                        <a:t>直接人工</a:t>
                      </a:r>
                      <a:endParaRPr lang="zh-CN" sz="3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3600" kern="100" dirty="0">
                          <a:effectLst/>
                        </a:rPr>
                        <a:t>8</a:t>
                      </a:r>
                      <a:r>
                        <a:rPr lang="en-US" sz="3600" kern="100" dirty="0">
                          <a:solidFill>
                            <a:schemeClr val="dk1"/>
                          </a:solidFill>
                          <a:effectLst/>
                          <a:latin typeface="+mn-lt"/>
                          <a:ea typeface="+mn-ea"/>
                          <a:cs typeface="+mn-cs"/>
                        </a:rPr>
                        <a:t>0</a:t>
                      </a:r>
                      <a:endParaRPr lang="zh-CN" altLang="en-US" sz="3600" kern="100" dirty="0">
                        <a:solidFill>
                          <a:schemeClr val="dk1"/>
                        </a:solidFill>
                        <a:effectLst/>
                        <a:latin typeface="+mn-lt"/>
                        <a:ea typeface="+mn-ea"/>
                        <a:cs typeface="+mn-cs"/>
                      </a:endParaRPr>
                    </a:p>
                  </a:txBody>
                  <a:tcPr marL="68580" marR="68580" marT="0" marB="0"/>
                </a:tc>
                <a:tc>
                  <a:txBody>
                    <a:bodyPr/>
                    <a:lstStyle/>
                    <a:p>
                      <a:pPr algn="just">
                        <a:spcAft>
                          <a:spcPts val="0"/>
                        </a:spcAft>
                      </a:pPr>
                      <a:r>
                        <a:rPr lang="zh-CN" sz="3600" kern="100" dirty="0">
                          <a:effectLst/>
                        </a:rPr>
                        <a:t>直接人工</a:t>
                      </a:r>
                      <a:endParaRPr lang="zh-CN" sz="3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3600" kern="100" dirty="0">
                          <a:effectLst/>
                        </a:rPr>
                        <a:t>160</a:t>
                      </a:r>
                      <a:endParaRPr lang="zh-CN" sz="3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578907474"/>
                  </a:ext>
                </a:extLst>
              </a:tr>
              <a:tr h="1065629">
                <a:tc>
                  <a:txBody>
                    <a:bodyPr/>
                    <a:lstStyle/>
                    <a:p>
                      <a:pPr algn="just">
                        <a:spcAft>
                          <a:spcPts val="0"/>
                        </a:spcAft>
                      </a:pPr>
                      <a:r>
                        <a:rPr lang="zh-CN" sz="3600" kern="100" dirty="0">
                          <a:effectLst/>
                        </a:rPr>
                        <a:t>制造费用</a:t>
                      </a:r>
                      <a:endParaRPr lang="zh-CN" sz="3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3600" kern="100" dirty="0">
                          <a:effectLst/>
                        </a:rPr>
                        <a:t>30</a:t>
                      </a:r>
                      <a:endParaRPr lang="zh-CN" sz="3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3600" kern="100" dirty="0">
                          <a:effectLst/>
                        </a:rPr>
                        <a:t>制造费用</a:t>
                      </a:r>
                      <a:endParaRPr lang="zh-CN" sz="3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3600" kern="100" dirty="0">
                          <a:effectLst/>
                        </a:rPr>
                        <a:t>40</a:t>
                      </a:r>
                      <a:endParaRPr lang="zh-CN" sz="3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262940660"/>
                  </a:ext>
                </a:extLst>
              </a:tr>
              <a:tr h="1065629">
                <a:tc>
                  <a:txBody>
                    <a:bodyPr/>
                    <a:lstStyle/>
                    <a:p>
                      <a:pPr algn="just">
                        <a:spcAft>
                          <a:spcPts val="0"/>
                        </a:spcAft>
                      </a:pPr>
                      <a:r>
                        <a:rPr lang="zh-CN" sz="3600" kern="100" dirty="0">
                          <a:effectLst/>
                        </a:rPr>
                        <a:t>完工半成品成本</a:t>
                      </a:r>
                      <a:endParaRPr lang="zh-CN" sz="3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3600" kern="100" dirty="0">
                          <a:solidFill>
                            <a:srgbClr val="FF0000"/>
                          </a:solidFill>
                          <a:effectLst/>
                          <a:highlight>
                            <a:srgbClr val="FFFF00"/>
                          </a:highlight>
                        </a:rPr>
                        <a:t>200</a:t>
                      </a:r>
                      <a:endParaRPr lang="zh-CN" sz="36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3600" kern="100" dirty="0">
                          <a:effectLst/>
                        </a:rPr>
                        <a:t>完工产成品本</a:t>
                      </a:r>
                      <a:endParaRPr lang="zh-CN" sz="3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3600" kern="100" dirty="0">
                          <a:effectLst/>
                        </a:rPr>
                        <a:t>400</a:t>
                      </a:r>
                      <a:endParaRPr lang="zh-CN" sz="3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146167176"/>
                  </a:ext>
                </a:extLst>
              </a:tr>
            </a:tbl>
          </a:graphicData>
        </a:graphic>
      </p:graphicFrame>
    </p:spTree>
    <p:extLst>
      <p:ext uri="{BB962C8B-B14F-4D97-AF65-F5344CB8AC3E}">
        <p14:creationId xmlns:p14="http://schemas.microsoft.com/office/powerpoint/2010/main" val="112886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A8E6E87-83A8-48EB-9D30-C9AB373E44DA}"/>
              </a:ext>
            </a:extLst>
          </p:cNvPr>
          <p:cNvSpPr>
            <a:spLocks noGrp="1"/>
          </p:cNvSpPr>
          <p:nvPr>
            <p:ph type="title"/>
          </p:nvPr>
        </p:nvSpPr>
        <p:spPr>
          <a:xfrm>
            <a:off x="1763487" y="233265"/>
            <a:ext cx="6438121" cy="1045029"/>
          </a:xfrm>
        </p:spPr>
        <p:txBody>
          <a:bodyPr>
            <a:normAutofit fontScale="90000"/>
          </a:bodyPr>
          <a:lstStyle/>
          <a:p>
            <a:pPr indent="1466850" defTabSz="914400" eaLnBrk="0" fontAlgn="base" hangingPunct="0">
              <a:spcAft>
                <a:spcPct val="0"/>
              </a:spcAft>
            </a:pPr>
            <a:r>
              <a:rPr lang="zh-CN" altLang="zh-CN" dirty="0">
                <a:solidFill>
                  <a:schemeClr val="tx1"/>
                </a:solidFill>
                <a:latin typeface="等线" panose="02010600030101010101" pitchFamily="2" charset="-122"/>
                <a:ea typeface="等线" panose="02010600030101010101" pitchFamily="2" charset="-122"/>
                <a:cs typeface="Times New Roman" panose="02020603050405020304" pitchFamily="18" charset="0"/>
              </a:rPr>
              <a:t>产品成本还原计算表</a:t>
            </a:r>
            <a:br>
              <a:rPr lang="zh-CN" altLang="zh-CN" sz="2800" dirty="0">
                <a:solidFill>
                  <a:schemeClr val="tx1"/>
                </a:solidFill>
              </a:rPr>
            </a:br>
            <a:r>
              <a:rPr lang="zh-CN" altLang="zh-CN" dirty="0">
                <a:solidFill>
                  <a:schemeClr val="tx1"/>
                </a:solidFill>
                <a:latin typeface="等线" panose="02010600030101010101" pitchFamily="2" charset="-122"/>
                <a:ea typeface="等线" panose="02010600030101010101" pitchFamily="2" charset="-122"/>
                <a:cs typeface="Times New Roman" panose="02020603050405020304" pitchFamily="18" charset="0"/>
              </a:rPr>
              <a:t>（按半成品成本还原分配率还原）</a:t>
            </a:r>
            <a:br>
              <a:rPr lang="zh-CN" altLang="zh-CN" sz="2800" dirty="0">
                <a:solidFill>
                  <a:schemeClr val="tx1"/>
                </a:solidFill>
              </a:rPr>
            </a:br>
            <a:endParaRPr lang="zh-CN" altLang="en-US" dirty="0"/>
          </a:p>
        </p:txBody>
      </p:sp>
      <p:graphicFrame>
        <p:nvGraphicFramePr>
          <p:cNvPr id="4" name="内容占位符 3">
            <a:extLst>
              <a:ext uri="{FF2B5EF4-FFF2-40B4-BE49-F238E27FC236}">
                <a16:creationId xmlns:a16="http://schemas.microsoft.com/office/drawing/2014/main" id="{676884D8-D390-414B-8B65-04A14D745C28}"/>
              </a:ext>
            </a:extLst>
          </p:cNvPr>
          <p:cNvGraphicFramePr>
            <a:graphicFrameLocks noGrp="1"/>
          </p:cNvGraphicFramePr>
          <p:nvPr>
            <p:ph idx="1"/>
            <p:extLst>
              <p:ext uri="{D42A27DB-BD31-4B8C-83A1-F6EECF244321}">
                <p14:modId xmlns:p14="http://schemas.microsoft.com/office/powerpoint/2010/main" val="3006478234"/>
              </p:ext>
            </p:extLst>
          </p:nvPr>
        </p:nvGraphicFramePr>
        <p:xfrm>
          <a:off x="1" y="1464906"/>
          <a:ext cx="9144001" cy="5159829"/>
        </p:xfrm>
        <a:graphic>
          <a:graphicData uri="http://schemas.openxmlformats.org/drawingml/2006/table">
            <a:tbl>
              <a:tblPr firstRow="1" firstCol="1" bandRow="1">
                <a:tableStyleId>{5C22544A-7EE6-4342-B048-85BDC9FD1C3A}</a:tableStyleId>
              </a:tblPr>
              <a:tblGrid>
                <a:gridCol w="1713947">
                  <a:extLst>
                    <a:ext uri="{9D8B030D-6E8A-4147-A177-3AD203B41FA5}">
                      <a16:colId xmlns:a16="http://schemas.microsoft.com/office/drawing/2014/main" val="3912274787"/>
                    </a:ext>
                  </a:extLst>
                </a:gridCol>
                <a:gridCol w="572051">
                  <a:extLst>
                    <a:ext uri="{9D8B030D-6E8A-4147-A177-3AD203B41FA5}">
                      <a16:colId xmlns:a16="http://schemas.microsoft.com/office/drawing/2014/main" val="4226464462"/>
                    </a:ext>
                  </a:extLst>
                </a:gridCol>
                <a:gridCol w="1143001">
                  <a:extLst>
                    <a:ext uri="{9D8B030D-6E8A-4147-A177-3AD203B41FA5}">
                      <a16:colId xmlns:a16="http://schemas.microsoft.com/office/drawing/2014/main" val="2633440660"/>
                    </a:ext>
                  </a:extLst>
                </a:gridCol>
                <a:gridCol w="1400162">
                  <a:extLst>
                    <a:ext uri="{9D8B030D-6E8A-4147-A177-3AD203B41FA5}">
                      <a16:colId xmlns:a16="http://schemas.microsoft.com/office/drawing/2014/main" val="1662686878"/>
                    </a:ext>
                  </a:extLst>
                </a:gridCol>
                <a:gridCol w="885837">
                  <a:extLst>
                    <a:ext uri="{9D8B030D-6E8A-4147-A177-3AD203B41FA5}">
                      <a16:colId xmlns:a16="http://schemas.microsoft.com/office/drawing/2014/main" val="1537216302"/>
                    </a:ext>
                  </a:extLst>
                </a:gridCol>
                <a:gridCol w="1143001">
                  <a:extLst>
                    <a:ext uri="{9D8B030D-6E8A-4147-A177-3AD203B41FA5}">
                      <a16:colId xmlns:a16="http://schemas.microsoft.com/office/drawing/2014/main" val="2167500068"/>
                    </a:ext>
                  </a:extLst>
                </a:gridCol>
                <a:gridCol w="1143001">
                  <a:extLst>
                    <a:ext uri="{9D8B030D-6E8A-4147-A177-3AD203B41FA5}">
                      <a16:colId xmlns:a16="http://schemas.microsoft.com/office/drawing/2014/main" val="1715388732"/>
                    </a:ext>
                  </a:extLst>
                </a:gridCol>
                <a:gridCol w="1143001">
                  <a:extLst>
                    <a:ext uri="{9D8B030D-6E8A-4147-A177-3AD203B41FA5}">
                      <a16:colId xmlns:a16="http://schemas.microsoft.com/office/drawing/2014/main" val="2808079039"/>
                    </a:ext>
                  </a:extLst>
                </a:gridCol>
              </a:tblGrid>
              <a:tr h="1247581">
                <a:tc>
                  <a:txBody>
                    <a:bodyPr/>
                    <a:lstStyle/>
                    <a:p>
                      <a:pPr algn="ctr">
                        <a:spcAft>
                          <a:spcPts val="0"/>
                        </a:spcAft>
                      </a:pPr>
                      <a:r>
                        <a:rPr lang="zh-CN" sz="1050" kern="100">
                          <a:effectLst/>
                        </a:rPr>
                        <a:t>项目</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050" kern="100">
                          <a:effectLst/>
                        </a:rPr>
                        <a:t>序号</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dirty="0">
                          <a:effectLst/>
                        </a:rPr>
                        <a:t>成本还原分配率</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dirty="0">
                          <a:effectLst/>
                        </a:rPr>
                        <a:t>自制半成品（综合成本）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dirty="0">
                          <a:effectLst/>
                        </a:rPr>
                        <a:t>直接材料</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dirty="0">
                          <a:effectLst/>
                        </a:rPr>
                        <a:t>直接人工</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dirty="0">
                          <a:effectLst/>
                        </a:rPr>
                        <a:t>制造费用</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dirty="0">
                          <a:effectLst/>
                        </a:rPr>
                        <a:t>合计</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491537274"/>
                  </a:ext>
                </a:extLst>
              </a:tr>
              <a:tr h="760335">
                <a:tc>
                  <a:txBody>
                    <a:bodyPr/>
                    <a:lstStyle/>
                    <a:p>
                      <a:pPr algn="ctr">
                        <a:spcAft>
                          <a:spcPts val="0"/>
                        </a:spcAft>
                      </a:pPr>
                      <a:r>
                        <a:rPr lang="zh-CN" sz="2000" kern="100" dirty="0">
                          <a:effectLst/>
                        </a:rPr>
                        <a:t>还原前第二步骤产成品成本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a:effectLst/>
                        </a:rPr>
                        <a:t>1</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solidFill>
                            <a:srgbClr val="0070C0"/>
                          </a:solidFill>
                          <a:effectLst/>
                        </a:rPr>
                        <a:t>200</a:t>
                      </a:r>
                      <a:endParaRPr lang="zh-CN" sz="2000" kern="100" dirty="0">
                        <a:solidFill>
                          <a:srgbClr val="0070C0"/>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highlight>
                            <a:srgbClr val="FFFF00"/>
                          </a:highlight>
                        </a:rPr>
                        <a:t>160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highlight>
                            <a:srgbClr val="FFFF00"/>
                          </a:highlight>
                        </a:rPr>
                        <a:t>40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highlight>
                            <a:srgbClr val="00FFFF"/>
                          </a:highlight>
                        </a:rPr>
                        <a:t>400</a:t>
                      </a:r>
                      <a:endParaRPr lang="zh-CN" sz="2000" kern="100" dirty="0">
                        <a:effectLst/>
                        <a:highlight>
                          <a:srgbClr val="00FFFF"/>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940126306"/>
                  </a:ext>
                </a:extLst>
              </a:tr>
              <a:tr h="781525">
                <a:tc>
                  <a:txBody>
                    <a:bodyPr/>
                    <a:lstStyle/>
                    <a:p>
                      <a:pPr algn="ctr">
                        <a:spcAft>
                          <a:spcPts val="0"/>
                        </a:spcAft>
                      </a:pPr>
                      <a:r>
                        <a:rPr lang="zh-CN" sz="2000" kern="100" dirty="0">
                          <a:effectLst/>
                        </a:rPr>
                        <a:t>第一步骤所产半成品成本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a:effectLst/>
                        </a:rPr>
                        <a:t>2</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90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80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30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200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469161104"/>
                  </a:ext>
                </a:extLst>
              </a:tr>
              <a:tr h="794885">
                <a:tc>
                  <a:txBody>
                    <a:bodyPr/>
                    <a:lstStyle/>
                    <a:p>
                      <a:pPr algn="ctr">
                        <a:spcAft>
                          <a:spcPts val="0"/>
                        </a:spcAft>
                      </a:pPr>
                      <a:r>
                        <a:rPr lang="zh-CN" sz="2000" kern="100" dirty="0">
                          <a:effectLst/>
                        </a:rPr>
                        <a:t>成本还原</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a:effectLst/>
                        </a:rPr>
                        <a:t>3</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1</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highlight>
                            <a:srgbClr val="FFFF00"/>
                          </a:highlight>
                        </a:rPr>
                        <a:t>90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highlight>
                            <a:srgbClr val="FFFF00"/>
                          </a:highlight>
                        </a:rPr>
                        <a:t>80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highlight>
                            <a:srgbClr val="FFFF00"/>
                          </a:highlight>
                        </a:rPr>
                        <a:t>30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200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75762420"/>
                  </a:ext>
                </a:extLst>
              </a:tr>
              <a:tr h="721297">
                <a:tc>
                  <a:txBody>
                    <a:bodyPr/>
                    <a:lstStyle/>
                    <a:p>
                      <a:pPr algn="ctr">
                        <a:spcAft>
                          <a:spcPts val="0"/>
                        </a:spcAft>
                      </a:pPr>
                      <a:r>
                        <a:rPr lang="zh-CN" sz="2000" kern="100" dirty="0">
                          <a:effectLst/>
                        </a:rPr>
                        <a:t>还原后产成品总成本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a:effectLst/>
                        </a:rPr>
                        <a:t>4</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90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240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70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highlight>
                            <a:srgbClr val="00FFFF"/>
                          </a:highlight>
                        </a:rPr>
                        <a:t>400</a:t>
                      </a:r>
                      <a:endParaRPr lang="zh-CN" sz="2000" kern="100" dirty="0">
                        <a:effectLst/>
                        <a:highlight>
                          <a:srgbClr val="00FFFF"/>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235186222"/>
                  </a:ext>
                </a:extLst>
              </a:tr>
              <a:tr h="854206">
                <a:tc>
                  <a:txBody>
                    <a:bodyPr/>
                    <a:lstStyle/>
                    <a:p>
                      <a:pPr algn="ctr">
                        <a:spcAft>
                          <a:spcPts val="0"/>
                        </a:spcAft>
                      </a:pPr>
                      <a:r>
                        <a:rPr lang="zh-CN" sz="2000" kern="100" dirty="0">
                          <a:effectLst/>
                        </a:rPr>
                        <a:t>还原后产成品单位成本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a:effectLst/>
                        </a:rPr>
                        <a:t>5</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931197509"/>
                  </a:ext>
                </a:extLst>
              </a:tr>
            </a:tbl>
          </a:graphicData>
        </a:graphic>
      </p:graphicFrame>
      <p:sp>
        <p:nvSpPr>
          <p:cNvPr id="7" name="矩形 6">
            <a:extLst>
              <a:ext uri="{FF2B5EF4-FFF2-40B4-BE49-F238E27FC236}">
                <a16:creationId xmlns:a16="http://schemas.microsoft.com/office/drawing/2014/main" id="{CEA4DD44-D17A-4A3D-AA6F-E15A05D6EADB}"/>
              </a:ext>
            </a:extLst>
          </p:cNvPr>
          <p:cNvSpPr/>
          <p:nvPr/>
        </p:nvSpPr>
        <p:spPr>
          <a:xfrm>
            <a:off x="9265298" y="1464908"/>
            <a:ext cx="2827175" cy="4524315"/>
          </a:xfrm>
          <a:prstGeom prst="rect">
            <a:avLst/>
          </a:prstGeom>
        </p:spPr>
        <p:txBody>
          <a:bodyPr wrap="square">
            <a:spAutoFit/>
          </a:bodyPr>
          <a:lstStyle/>
          <a:p>
            <a:pPr algn="just">
              <a:spcAft>
                <a:spcPts val="0"/>
              </a:spcAft>
            </a:pPr>
            <a:r>
              <a:rPr lang="zh-CN" altLang="zh-CN" sz="2400" kern="100" dirty="0">
                <a:latin typeface="等线" panose="02010600030101010101" pitchFamily="2" charset="-122"/>
                <a:ea typeface="等线" panose="02010600030101010101" pitchFamily="2" charset="-122"/>
                <a:cs typeface="Times New Roman" panose="02020603050405020304" pitchFamily="18" charset="0"/>
              </a:rPr>
              <a:t>成本还原分配率＝</a:t>
            </a:r>
            <a:r>
              <a:rPr lang="en-US" altLang="zh-CN" sz="2400" kern="100" dirty="0">
                <a:solidFill>
                  <a:srgbClr val="00B0F0"/>
                </a:solidFill>
                <a:latin typeface="等线" panose="02010600030101010101" pitchFamily="2" charset="-122"/>
                <a:ea typeface="等线" panose="02010600030101010101" pitchFamily="2" charset="-122"/>
                <a:cs typeface="Times New Roman" panose="02020603050405020304" pitchFamily="18" charset="0"/>
              </a:rPr>
              <a:t>200</a:t>
            </a:r>
            <a:r>
              <a:rPr lang="en-US" altLang="zh-CN" sz="2400" kern="100" dirty="0">
                <a:latin typeface="等线" panose="02010600030101010101" pitchFamily="2" charset="-122"/>
                <a:ea typeface="等线" panose="02010600030101010101" pitchFamily="2" charset="-122"/>
                <a:cs typeface="Times New Roman" panose="02020603050405020304" pitchFamily="18" charset="0"/>
              </a:rPr>
              <a:t>/200</a:t>
            </a:r>
            <a:r>
              <a:rPr lang="zh-CN" altLang="zh-CN" sz="2400" kern="100" dirty="0">
                <a:latin typeface="等线" panose="02010600030101010101" pitchFamily="2" charset="-122"/>
                <a:ea typeface="等线" panose="02010600030101010101" pitchFamily="2" charset="-122"/>
                <a:cs typeface="Times New Roman" panose="02020603050405020304" pitchFamily="18" charset="0"/>
              </a:rPr>
              <a:t>＝</a:t>
            </a:r>
            <a:r>
              <a:rPr lang="en-US" altLang="zh-CN" sz="2400" kern="100" dirty="0">
                <a:latin typeface="等线" panose="02010600030101010101" pitchFamily="2" charset="-122"/>
                <a:ea typeface="等线" panose="02010600030101010101" pitchFamily="2" charset="-122"/>
                <a:cs typeface="Times New Roman" panose="02020603050405020304" pitchFamily="18" charset="0"/>
              </a:rPr>
              <a:t>1</a:t>
            </a:r>
            <a:endParaRPr lang="zh-CN" altLang="zh-CN" sz="2400" kern="100" dirty="0">
              <a:latin typeface="等线" panose="02010600030101010101" pitchFamily="2" charset="-122"/>
              <a:ea typeface="等线" panose="02010600030101010101" pitchFamily="2" charset="-122"/>
              <a:cs typeface="Times New Roman" panose="02020603050405020304" pitchFamily="18" charset="0"/>
            </a:endParaRPr>
          </a:p>
          <a:p>
            <a:pPr algn="just">
              <a:spcAft>
                <a:spcPts val="0"/>
              </a:spcAft>
            </a:pPr>
            <a:r>
              <a:rPr lang="zh-CN" altLang="zh-CN" sz="2400" kern="100" dirty="0">
                <a:latin typeface="等线" panose="02010600030101010101" pitchFamily="2" charset="-122"/>
                <a:ea typeface="等线" panose="02010600030101010101" pitchFamily="2" charset="-122"/>
                <a:cs typeface="Times New Roman" panose="02020603050405020304" pitchFamily="18" charset="0"/>
              </a:rPr>
              <a:t>半成品</a:t>
            </a:r>
            <a:r>
              <a:rPr lang="en-US" altLang="zh-CN" sz="2400" kern="100" dirty="0">
                <a:solidFill>
                  <a:srgbClr val="0070C0"/>
                </a:solidFill>
                <a:latin typeface="等线" panose="02010600030101010101" pitchFamily="2" charset="-122"/>
                <a:ea typeface="等线" panose="02010600030101010101" pitchFamily="2" charset="-122"/>
                <a:cs typeface="Times New Roman" panose="02020603050405020304" pitchFamily="18" charset="0"/>
              </a:rPr>
              <a:t>200</a:t>
            </a:r>
            <a:r>
              <a:rPr lang="zh-CN" altLang="zh-CN" sz="2400" kern="100" dirty="0">
                <a:latin typeface="等线" panose="02010600030101010101" pitchFamily="2" charset="-122"/>
                <a:ea typeface="等线" panose="02010600030101010101" pitchFamily="2" charset="-122"/>
                <a:cs typeface="Times New Roman" panose="02020603050405020304" pitchFamily="18" charset="0"/>
              </a:rPr>
              <a:t>还原费用</a:t>
            </a:r>
          </a:p>
          <a:p>
            <a:pPr algn="just">
              <a:spcAft>
                <a:spcPts val="0"/>
              </a:spcAft>
            </a:pPr>
            <a:r>
              <a:rPr lang="zh-CN" altLang="zh-CN" sz="2400" kern="100" dirty="0">
                <a:latin typeface="等线" panose="02010600030101010101" pitchFamily="2" charset="-122"/>
                <a:ea typeface="等线" panose="02010600030101010101" pitchFamily="2" charset="-122"/>
                <a:cs typeface="Times New Roman" panose="02020603050405020304" pitchFamily="18" charset="0"/>
              </a:rPr>
              <a:t>直接材料＝</a:t>
            </a:r>
            <a:r>
              <a:rPr lang="en-US" altLang="zh-CN" sz="2400" kern="100" dirty="0">
                <a:latin typeface="等线" panose="02010600030101010101" pitchFamily="2" charset="-122"/>
                <a:ea typeface="等线" panose="02010600030101010101" pitchFamily="2" charset="-122"/>
                <a:cs typeface="Times New Roman" panose="02020603050405020304" pitchFamily="18" charset="0"/>
              </a:rPr>
              <a:t>90*1</a:t>
            </a:r>
            <a:r>
              <a:rPr lang="zh-CN" altLang="zh-CN" sz="2400" kern="100" dirty="0">
                <a:latin typeface="等线" panose="02010600030101010101" pitchFamily="2" charset="-122"/>
                <a:ea typeface="等线" panose="02010600030101010101" pitchFamily="2" charset="-122"/>
                <a:cs typeface="Times New Roman" panose="02020603050405020304" pitchFamily="18" charset="0"/>
              </a:rPr>
              <a:t>＝</a:t>
            </a:r>
            <a:r>
              <a:rPr lang="en-US" altLang="zh-CN" sz="2400" kern="100" dirty="0">
                <a:latin typeface="等线" panose="02010600030101010101" pitchFamily="2" charset="-122"/>
                <a:ea typeface="等线" panose="02010600030101010101" pitchFamily="2" charset="-122"/>
                <a:cs typeface="Times New Roman" panose="02020603050405020304" pitchFamily="18" charset="0"/>
              </a:rPr>
              <a:t>90</a:t>
            </a:r>
            <a:endParaRPr lang="zh-CN" altLang="zh-CN" sz="2400" kern="100" dirty="0">
              <a:latin typeface="等线" panose="02010600030101010101" pitchFamily="2" charset="-122"/>
              <a:ea typeface="等线" panose="02010600030101010101" pitchFamily="2" charset="-122"/>
              <a:cs typeface="Times New Roman" panose="02020603050405020304" pitchFamily="18" charset="0"/>
            </a:endParaRPr>
          </a:p>
          <a:p>
            <a:pPr algn="just">
              <a:spcAft>
                <a:spcPts val="0"/>
              </a:spcAft>
            </a:pPr>
            <a:r>
              <a:rPr lang="zh-CN" altLang="zh-CN" sz="2400" kern="100" dirty="0">
                <a:latin typeface="等线" panose="02010600030101010101" pitchFamily="2" charset="-122"/>
                <a:ea typeface="等线" panose="02010600030101010101" pitchFamily="2" charset="-122"/>
                <a:cs typeface="Times New Roman" panose="02020603050405020304" pitchFamily="18" charset="0"/>
              </a:rPr>
              <a:t>直接人工＝</a:t>
            </a:r>
            <a:r>
              <a:rPr lang="en-US" altLang="zh-CN" sz="2400" kern="100" dirty="0">
                <a:latin typeface="等线" panose="02010600030101010101" pitchFamily="2" charset="-122"/>
                <a:ea typeface="等线" panose="02010600030101010101" pitchFamily="2" charset="-122"/>
                <a:cs typeface="Times New Roman" panose="02020603050405020304" pitchFamily="18" charset="0"/>
              </a:rPr>
              <a:t>80*1</a:t>
            </a:r>
            <a:r>
              <a:rPr lang="zh-CN" altLang="zh-CN" sz="2400" kern="100" dirty="0">
                <a:latin typeface="等线" panose="02010600030101010101" pitchFamily="2" charset="-122"/>
                <a:ea typeface="等线" panose="02010600030101010101" pitchFamily="2" charset="-122"/>
                <a:cs typeface="Times New Roman" panose="02020603050405020304" pitchFamily="18" charset="0"/>
              </a:rPr>
              <a:t>＝</a:t>
            </a:r>
            <a:r>
              <a:rPr lang="en-US" altLang="zh-CN" sz="2400" kern="100" dirty="0">
                <a:latin typeface="等线" panose="02010600030101010101" pitchFamily="2" charset="-122"/>
                <a:ea typeface="等线" panose="02010600030101010101" pitchFamily="2" charset="-122"/>
                <a:cs typeface="Times New Roman" panose="02020603050405020304" pitchFamily="18" charset="0"/>
              </a:rPr>
              <a:t>80</a:t>
            </a:r>
            <a:endParaRPr lang="zh-CN" altLang="zh-CN" sz="2400" kern="100" dirty="0">
              <a:latin typeface="等线" panose="02010600030101010101" pitchFamily="2" charset="-122"/>
              <a:ea typeface="等线" panose="02010600030101010101" pitchFamily="2" charset="-122"/>
              <a:cs typeface="Times New Roman" panose="02020603050405020304" pitchFamily="18" charset="0"/>
            </a:endParaRPr>
          </a:p>
          <a:p>
            <a:pPr algn="just">
              <a:spcAft>
                <a:spcPts val="0"/>
              </a:spcAft>
            </a:pPr>
            <a:r>
              <a:rPr lang="zh-CN" altLang="zh-CN" sz="2400" kern="100" dirty="0">
                <a:latin typeface="等线" panose="02010600030101010101" pitchFamily="2" charset="-122"/>
                <a:ea typeface="等线" panose="02010600030101010101" pitchFamily="2" charset="-122"/>
                <a:cs typeface="Times New Roman" panose="02020603050405020304" pitchFamily="18" charset="0"/>
              </a:rPr>
              <a:t>制造费用＝</a:t>
            </a:r>
            <a:r>
              <a:rPr lang="en-US" altLang="zh-CN" sz="2400" kern="100" dirty="0">
                <a:latin typeface="等线" panose="02010600030101010101" pitchFamily="2" charset="-122"/>
                <a:ea typeface="等线" panose="02010600030101010101" pitchFamily="2" charset="-122"/>
                <a:cs typeface="Times New Roman" panose="02020603050405020304" pitchFamily="18" charset="0"/>
              </a:rPr>
              <a:t>30*1</a:t>
            </a:r>
            <a:r>
              <a:rPr lang="zh-CN" altLang="zh-CN" sz="2400" kern="100" dirty="0">
                <a:latin typeface="等线" panose="02010600030101010101" pitchFamily="2" charset="-122"/>
                <a:ea typeface="等线" panose="02010600030101010101" pitchFamily="2" charset="-122"/>
                <a:cs typeface="Times New Roman" panose="02020603050405020304" pitchFamily="18" charset="0"/>
              </a:rPr>
              <a:t>＝</a:t>
            </a:r>
            <a:r>
              <a:rPr lang="en-US" altLang="zh-CN" sz="2400" kern="100" dirty="0">
                <a:latin typeface="等线" panose="02010600030101010101" pitchFamily="2" charset="-122"/>
                <a:ea typeface="等线" panose="02010600030101010101" pitchFamily="2" charset="-122"/>
                <a:cs typeface="Times New Roman" panose="02020603050405020304" pitchFamily="18" charset="0"/>
              </a:rPr>
              <a:t>30</a:t>
            </a:r>
            <a:endParaRPr lang="zh-CN" altLang="zh-CN" sz="2400" kern="100" dirty="0">
              <a:latin typeface="等线" panose="02010600030101010101" pitchFamily="2" charset="-122"/>
              <a:ea typeface="等线" panose="02010600030101010101" pitchFamily="2" charset="-122"/>
              <a:cs typeface="Times New Roman" panose="02020603050405020304" pitchFamily="18" charset="0"/>
            </a:endParaRPr>
          </a:p>
          <a:p>
            <a:pPr algn="just">
              <a:spcAft>
                <a:spcPts val="0"/>
              </a:spcAft>
            </a:pPr>
            <a:r>
              <a:rPr lang="zh-CN" altLang="zh-CN" sz="2400" kern="100" dirty="0">
                <a:latin typeface="等线" panose="02010600030101010101" pitchFamily="2" charset="-122"/>
                <a:ea typeface="等线" panose="02010600030101010101" pitchFamily="2" charset="-122"/>
                <a:cs typeface="Times New Roman" panose="02020603050405020304" pitchFamily="18" charset="0"/>
              </a:rPr>
              <a:t>还原后产品总成本＝</a:t>
            </a:r>
            <a:r>
              <a:rPr lang="en-US" altLang="zh-CN" sz="2400" kern="100" dirty="0">
                <a:latin typeface="等线" panose="02010600030101010101" pitchFamily="2" charset="-122"/>
                <a:ea typeface="等线" panose="02010600030101010101" pitchFamily="2" charset="-122"/>
                <a:cs typeface="Times New Roman" panose="02020603050405020304" pitchFamily="18" charset="0"/>
              </a:rPr>
              <a:t>90+</a:t>
            </a:r>
            <a:r>
              <a:rPr lang="zh-CN" altLang="zh-CN" sz="2400" kern="100" dirty="0">
                <a:latin typeface="等线" panose="02010600030101010101" pitchFamily="2" charset="-122"/>
                <a:ea typeface="等线" panose="02010600030101010101" pitchFamily="2" charset="-122"/>
                <a:cs typeface="Times New Roman" panose="02020603050405020304" pitchFamily="18" charset="0"/>
              </a:rPr>
              <a:t>（</a:t>
            </a:r>
            <a:r>
              <a:rPr lang="en-US" altLang="zh-CN" sz="2400" kern="100" dirty="0">
                <a:latin typeface="等线" panose="02010600030101010101" pitchFamily="2" charset="-122"/>
                <a:ea typeface="等线" panose="02010600030101010101" pitchFamily="2" charset="-122"/>
                <a:cs typeface="Times New Roman" panose="02020603050405020304" pitchFamily="18" charset="0"/>
              </a:rPr>
              <a:t>80+160</a:t>
            </a:r>
            <a:r>
              <a:rPr lang="zh-CN" altLang="zh-CN" sz="2400" kern="100" dirty="0">
                <a:latin typeface="等线" panose="02010600030101010101" pitchFamily="2" charset="-122"/>
                <a:ea typeface="等线" panose="02010600030101010101" pitchFamily="2" charset="-122"/>
                <a:cs typeface="Times New Roman" panose="02020603050405020304" pitchFamily="18" charset="0"/>
              </a:rPr>
              <a:t>）</a:t>
            </a:r>
            <a:r>
              <a:rPr lang="en-US" altLang="zh-CN" sz="2400" kern="100" dirty="0">
                <a:latin typeface="等线" panose="02010600030101010101" pitchFamily="2" charset="-122"/>
                <a:ea typeface="等线" panose="02010600030101010101" pitchFamily="2" charset="-122"/>
                <a:cs typeface="Times New Roman" panose="02020603050405020304" pitchFamily="18" charset="0"/>
              </a:rPr>
              <a:t>+</a:t>
            </a:r>
            <a:r>
              <a:rPr lang="zh-CN" altLang="zh-CN" sz="2400" kern="100" dirty="0">
                <a:latin typeface="等线" panose="02010600030101010101" pitchFamily="2" charset="-122"/>
                <a:ea typeface="等线" panose="02010600030101010101" pitchFamily="2" charset="-122"/>
                <a:cs typeface="Times New Roman" panose="02020603050405020304" pitchFamily="18" charset="0"/>
              </a:rPr>
              <a:t>（</a:t>
            </a:r>
            <a:r>
              <a:rPr lang="en-US" altLang="zh-CN" sz="2400" kern="100" dirty="0">
                <a:latin typeface="等线" panose="02010600030101010101" pitchFamily="2" charset="-122"/>
                <a:ea typeface="等线" panose="02010600030101010101" pitchFamily="2" charset="-122"/>
                <a:cs typeface="Times New Roman" panose="02020603050405020304" pitchFamily="18" charset="0"/>
              </a:rPr>
              <a:t>30+40</a:t>
            </a:r>
            <a:r>
              <a:rPr lang="zh-CN" altLang="zh-CN" sz="2400" kern="100" dirty="0">
                <a:latin typeface="等线" panose="02010600030101010101" pitchFamily="2" charset="-122"/>
                <a:ea typeface="等线" panose="02010600030101010101" pitchFamily="2" charset="-122"/>
                <a:cs typeface="Times New Roman" panose="02020603050405020304" pitchFamily="18" charset="0"/>
              </a:rPr>
              <a:t>）＝</a:t>
            </a:r>
            <a:r>
              <a:rPr lang="en-US" altLang="zh-CN" sz="2400" kern="100" dirty="0">
                <a:latin typeface="等线" panose="02010600030101010101" pitchFamily="2" charset="-122"/>
                <a:ea typeface="等线" panose="02010600030101010101" pitchFamily="2" charset="-122"/>
                <a:cs typeface="Times New Roman" panose="02020603050405020304" pitchFamily="18" charset="0"/>
              </a:rPr>
              <a:t>400</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220806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101C58-BF3C-4546-93BD-9A96BDEAD3A2}"/>
              </a:ext>
            </a:extLst>
          </p:cNvPr>
          <p:cNvSpPr>
            <a:spLocks noGrp="1"/>
          </p:cNvSpPr>
          <p:nvPr>
            <p:ph type="title"/>
          </p:nvPr>
        </p:nvSpPr>
        <p:spPr>
          <a:xfrm>
            <a:off x="2090058" y="401216"/>
            <a:ext cx="7221894" cy="755780"/>
          </a:xfrm>
        </p:spPr>
        <p:txBody>
          <a:bodyPr>
            <a:normAutofit fontScale="90000"/>
          </a:bodyPr>
          <a:lstStyle/>
          <a:p>
            <a:r>
              <a:rPr lang="zh-CN" altLang="zh-CN" dirty="0"/>
              <a:t>例２第二步骤用一半第一步骤半成品</a:t>
            </a:r>
            <a:br>
              <a:rPr lang="zh-CN" altLang="zh-CN" dirty="0"/>
            </a:br>
            <a:endParaRPr lang="zh-CN" altLang="en-US" dirty="0"/>
          </a:p>
        </p:txBody>
      </p:sp>
      <p:graphicFrame>
        <p:nvGraphicFramePr>
          <p:cNvPr id="4" name="内容占位符 3">
            <a:extLst>
              <a:ext uri="{FF2B5EF4-FFF2-40B4-BE49-F238E27FC236}">
                <a16:creationId xmlns:a16="http://schemas.microsoft.com/office/drawing/2014/main" id="{D5582FD9-971F-43EE-90A7-8D235334279A}"/>
              </a:ext>
            </a:extLst>
          </p:cNvPr>
          <p:cNvGraphicFramePr>
            <a:graphicFrameLocks noGrp="1"/>
          </p:cNvGraphicFramePr>
          <p:nvPr>
            <p:ph idx="1"/>
            <p:extLst>
              <p:ext uri="{D42A27DB-BD31-4B8C-83A1-F6EECF244321}">
                <p14:modId xmlns:p14="http://schemas.microsoft.com/office/powerpoint/2010/main" val="4038747033"/>
              </p:ext>
            </p:extLst>
          </p:nvPr>
        </p:nvGraphicFramePr>
        <p:xfrm>
          <a:off x="1045029" y="1520890"/>
          <a:ext cx="9745614" cy="5178490"/>
        </p:xfrm>
        <a:graphic>
          <a:graphicData uri="http://schemas.openxmlformats.org/drawingml/2006/table">
            <a:tbl>
              <a:tblPr firstRow="1" firstCol="1" bandRow="1">
                <a:tableStyleId>{5C22544A-7EE6-4342-B048-85BDC9FD1C3A}</a:tableStyleId>
              </a:tblPr>
              <a:tblGrid>
                <a:gridCol w="2251710">
                  <a:extLst>
                    <a:ext uri="{9D8B030D-6E8A-4147-A177-3AD203B41FA5}">
                      <a16:colId xmlns:a16="http://schemas.microsoft.com/office/drawing/2014/main" val="242577991"/>
                    </a:ext>
                  </a:extLst>
                </a:gridCol>
                <a:gridCol w="1687352">
                  <a:extLst>
                    <a:ext uri="{9D8B030D-6E8A-4147-A177-3AD203B41FA5}">
                      <a16:colId xmlns:a16="http://schemas.microsoft.com/office/drawing/2014/main" val="3659745477"/>
                    </a:ext>
                  </a:extLst>
                </a:gridCol>
                <a:gridCol w="2995181">
                  <a:extLst>
                    <a:ext uri="{9D8B030D-6E8A-4147-A177-3AD203B41FA5}">
                      <a16:colId xmlns:a16="http://schemas.microsoft.com/office/drawing/2014/main" val="1581805748"/>
                    </a:ext>
                  </a:extLst>
                </a:gridCol>
                <a:gridCol w="2811371">
                  <a:extLst>
                    <a:ext uri="{9D8B030D-6E8A-4147-A177-3AD203B41FA5}">
                      <a16:colId xmlns:a16="http://schemas.microsoft.com/office/drawing/2014/main" val="4148727847"/>
                    </a:ext>
                  </a:extLst>
                </a:gridCol>
              </a:tblGrid>
              <a:tr h="1035698">
                <a:tc>
                  <a:txBody>
                    <a:bodyPr/>
                    <a:lstStyle/>
                    <a:p>
                      <a:pPr algn="just">
                        <a:spcAft>
                          <a:spcPts val="0"/>
                        </a:spcAft>
                      </a:pPr>
                      <a:r>
                        <a:rPr lang="zh-CN" sz="2000" kern="100" dirty="0">
                          <a:effectLst/>
                        </a:rPr>
                        <a:t>第一步骤（纺线）</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金额</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第二步骤（织布）</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金额</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420922551"/>
                  </a:ext>
                </a:extLst>
              </a:tr>
              <a:tr h="1035698">
                <a:tc>
                  <a:txBody>
                    <a:bodyPr/>
                    <a:lstStyle/>
                    <a:p>
                      <a:pPr algn="just">
                        <a:spcAft>
                          <a:spcPts val="0"/>
                        </a:spcAft>
                      </a:pPr>
                      <a:r>
                        <a:rPr lang="zh-CN" sz="2000" kern="100">
                          <a:effectLst/>
                        </a:rPr>
                        <a:t>直接材料（羊毛）</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90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上一步骤半成品</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100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470859849"/>
                  </a:ext>
                </a:extLst>
              </a:tr>
              <a:tr h="1035698">
                <a:tc>
                  <a:txBody>
                    <a:bodyPr/>
                    <a:lstStyle/>
                    <a:p>
                      <a:pPr algn="just">
                        <a:spcAft>
                          <a:spcPts val="0"/>
                        </a:spcAft>
                      </a:pPr>
                      <a:r>
                        <a:rPr lang="zh-CN" sz="2000" kern="100">
                          <a:effectLst/>
                        </a:rPr>
                        <a:t>直接人工</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80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直接人工</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160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55830370"/>
                  </a:ext>
                </a:extLst>
              </a:tr>
              <a:tr h="1035698">
                <a:tc>
                  <a:txBody>
                    <a:bodyPr/>
                    <a:lstStyle/>
                    <a:p>
                      <a:pPr algn="just">
                        <a:spcAft>
                          <a:spcPts val="0"/>
                        </a:spcAft>
                      </a:pPr>
                      <a:r>
                        <a:rPr lang="zh-CN" sz="2000" kern="100">
                          <a:effectLst/>
                        </a:rPr>
                        <a:t>制造费用</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30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制造费用</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40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298291743"/>
                  </a:ext>
                </a:extLst>
              </a:tr>
              <a:tr h="1035698">
                <a:tc>
                  <a:txBody>
                    <a:bodyPr/>
                    <a:lstStyle/>
                    <a:p>
                      <a:pPr algn="just">
                        <a:spcAft>
                          <a:spcPts val="0"/>
                        </a:spcAft>
                      </a:pPr>
                      <a:r>
                        <a:rPr lang="zh-CN" sz="2000" kern="100">
                          <a:effectLst/>
                        </a:rPr>
                        <a:t>完工半成品成本</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dirty="0">
                          <a:effectLst/>
                        </a:rPr>
                        <a:t>200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完工产成品本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dirty="0">
                          <a:effectLst/>
                        </a:rPr>
                        <a:t>300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191693249"/>
                  </a:ext>
                </a:extLst>
              </a:tr>
            </a:tbl>
          </a:graphicData>
        </a:graphic>
      </p:graphicFrame>
    </p:spTree>
    <p:extLst>
      <p:ext uri="{BB962C8B-B14F-4D97-AF65-F5344CB8AC3E}">
        <p14:creationId xmlns:p14="http://schemas.microsoft.com/office/powerpoint/2010/main" val="1913527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6B0560-B599-498E-A26E-5540F0E60E09}"/>
              </a:ext>
            </a:extLst>
          </p:cNvPr>
          <p:cNvSpPr>
            <a:spLocks noGrp="1"/>
          </p:cNvSpPr>
          <p:nvPr>
            <p:ph type="title"/>
          </p:nvPr>
        </p:nvSpPr>
        <p:spPr/>
        <p:txBody>
          <a:bodyPr>
            <a:normAutofit fontScale="90000"/>
          </a:bodyPr>
          <a:lstStyle/>
          <a:p>
            <a:r>
              <a:rPr lang="zh-CN" altLang="zh-CN" dirty="0"/>
              <a:t>产品成本还原计算表</a:t>
            </a:r>
            <a:br>
              <a:rPr lang="zh-CN" altLang="zh-CN" dirty="0"/>
            </a:br>
            <a:r>
              <a:rPr lang="zh-CN" altLang="zh-CN" dirty="0"/>
              <a:t>（按半成品成本还原分配率还原）</a:t>
            </a:r>
            <a:br>
              <a:rPr lang="zh-CN" altLang="zh-CN" dirty="0"/>
            </a:br>
            <a:endParaRPr lang="zh-CN" altLang="en-US" dirty="0"/>
          </a:p>
        </p:txBody>
      </p:sp>
      <p:graphicFrame>
        <p:nvGraphicFramePr>
          <p:cNvPr id="4" name="内容占位符 3">
            <a:extLst>
              <a:ext uri="{FF2B5EF4-FFF2-40B4-BE49-F238E27FC236}">
                <a16:creationId xmlns:a16="http://schemas.microsoft.com/office/drawing/2014/main" id="{416D78A5-E6D1-4512-B2DA-958779888C9C}"/>
              </a:ext>
            </a:extLst>
          </p:cNvPr>
          <p:cNvGraphicFramePr>
            <a:graphicFrameLocks noGrp="1"/>
          </p:cNvGraphicFramePr>
          <p:nvPr>
            <p:ph idx="1"/>
            <p:extLst>
              <p:ext uri="{D42A27DB-BD31-4B8C-83A1-F6EECF244321}">
                <p14:modId xmlns:p14="http://schemas.microsoft.com/office/powerpoint/2010/main" val="919623417"/>
              </p:ext>
            </p:extLst>
          </p:nvPr>
        </p:nvGraphicFramePr>
        <p:xfrm>
          <a:off x="307911" y="1772816"/>
          <a:ext cx="7576456" cy="5100283"/>
        </p:xfrm>
        <a:graphic>
          <a:graphicData uri="http://schemas.openxmlformats.org/drawingml/2006/table">
            <a:tbl>
              <a:tblPr firstRow="1" firstCol="1" bandRow="1">
                <a:tableStyleId>{5C22544A-7EE6-4342-B048-85BDC9FD1C3A}</a:tableStyleId>
              </a:tblPr>
              <a:tblGrid>
                <a:gridCol w="1420128">
                  <a:extLst>
                    <a:ext uri="{9D8B030D-6E8A-4147-A177-3AD203B41FA5}">
                      <a16:colId xmlns:a16="http://schemas.microsoft.com/office/drawing/2014/main" val="3243594074"/>
                    </a:ext>
                  </a:extLst>
                </a:gridCol>
                <a:gridCol w="473986">
                  <a:extLst>
                    <a:ext uri="{9D8B030D-6E8A-4147-A177-3AD203B41FA5}">
                      <a16:colId xmlns:a16="http://schemas.microsoft.com/office/drawing/2014/main" val="2318015273"/>
                    </a:ext>
                  </a:extLst>
                </a:gridCol>
                <a:gridCol w="947057">
                  <a:extLst>
                    <a:ext uri="{9D8B030D-6E8A-4147-A177-3AD203B41FA5}">
                      <a16:colId xmlns:a16="http://schemas.microsoft.com/office/drawing/2014/main" val="2256215110"/>
                    </a:ext>
                  </a:extLst>
                </a:gridCol>
                <a:gridCol w="947057">
                  <a:extLst>
                    <a:ext uri="{9D8B030D-6E8A-4147-A177-3AD203B41FA5}">
                      <a16:colId xmlns:a16="http://schemas.microsoft.com/office/drawing/2014/main" val="3698854160"/>
                    </a:ext>
                  </a:extLst>
                </a:gridCol>
                <a:gridCol w="947057">
                  <a:extLst>
                    <a:ext uri="{9D8B030D-6E8A-4147-A177-3AD203B41FA5}">
                      <a16:colId xmlns:a16="http://schemas.microsoft.com/office/drawing/2014/main" val="449130405"/>
                    </a:ext>
                  </a:extLst>
                </a:gridCol>
                <a:gridCol w="947057">
                  <a:extLst>
                    <a:ext uri="{9D8B030D-6E8A-4147-A177-3AD203B41FA5}">
                      <a16:colId xmlns:a16="http://schemas.microsoft.com/office/drawing/2014/main" val="2359775886"/>
                    </a:ext>
                  </a:extLst>
                </a:gridCol>
                <a:gridCol w="947057">
                  <a:extLst>
                    <a:ext uri="{9D8B030D-6E8A-4147-A177-3AD203B41FA5}">
                      <a16:colId xmlns:a16="http://schemas.microsoft.com/office/drawing/2014/main" val="981470284"/>
                    </a:ext>
                  </a:extLst>
                </a:gridCol>
                <a:gridCol w="947057">
                  <a:extLst>
                    <a:ext uri="{9D8B030D-6E8A-4147-A177-3AD203B41FA5}">
                      <a16:colId xmlns:a16="http://schemas.microsoft.com/office/drawing/2014/main" val="1202015976"/>
                    </a:ext>
                  </a:extLst>
                </a:gridCol>
              </a:tblGrid>
              <a:tr h="1255448">
                <a:tc>
                  <a:txBody>
                    <a:bodyPr/>
                    <a:lstStyle/>
                    <a:p>
                      <a:pPr algn="ctr">
                        <a:spcAft>
                          <a:spcPts val="0"/>
                        </a:spcAft>
                      </a:pPr>
                      <a:r>
                        <a:rPr lang="zh-CN" sz="2000" kern="100" dirty="0">
                          <a:effectLst/>
                        </a:rPr>
                        <a:t>项目</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dirty="0">
                          <a:effectLst/>
                        </a:rPr>
                        <a:t>序号</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dirty="0">
                          <a:effectLst/>
                        </a:rPr>
                        <a:t>成本还原分配率</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a:effectLst/>
                        </a:rPr>
                        <a:t>自制半成品（综合成本）</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a:effectLst/>
                        </a:rPr>
                        <a:t>直接材料</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a:effectLst/>
                        </a:rPr>
                        <a:t>直接人工</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a:effectLst/>
                        </a:rPr>
                        <a:t>制造费用</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a:effectLst/>
                        </a:rPr>
                        <a:t>合计</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60394793"/>
                  </a:ext>
                </a:extLst>
              </a:tr>
              <a:tr h="653358">
                <a:tc>
                  <a:txBody>
                    <a:bodyPr/>
                    <a:lstStyle/>
                    <a:p>
                      <a:pPr algn="ctr">
                        <a:spcAft>
                          <a:spcPts val="0"/>
                        </a:spcAft>
                      </a:pPr>
                      <a:r>
                        <a:rPr lang="zh-CN" sz="2000" kern="100">
                          <a:effectLst/>
                        </a:rPr>
                        <a:t>还原前第二步骤产成品成本</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solidFill>
                            <a:srgbClr val="0070C0"/>
                          </a:solidFill>
                          <a:effectLst/>
                        </a:rPr>
                        <a:t>100</a:t>
                      </a:r>
                      <a:endParaRPr lang="zh-CN" sz="2000" kern="100" dirty="0">
                        <a:solidFill>
                          <a:srgbClr val="0070C0"/>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highlight>
                            <a:srgbClr val="FFFF00"/>
                          </a:highlight>
                        </a:rPr>
                        <a:t>160</a:t>
                      </a:r>
                      <a:endParaRPr 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highlight>
                            <a:srgbClr val="FFFF00"/>
                          </a:highlight>
                        </a:rPr>
                        <a:t>40</a:t>
                      </a:r>
                      <a:endParaRPr 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highlight>
                            <a:srgbClr val="00FFFF"/>
                          </a:highlight>
                        </a:rPr>
                        <a:t>300</a:t>
                      </a:r>
                      <a:endParaRPr lang="zh-CN" sz="2000" kern="100" dirty="0">
                        <a:effectLst/>
                        <a:highlight>
                          <a:srgbClr val="00FFFF"/>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578191990"/>
                  </a:ext>
                </a:extLst>
              </a:tr>
              <a:tr h="653358">
                <a:tc>
                  <a:txBody>
                    <a:bodyPr/>
                    <a:lstStyle/>
                    <a:p>
                      <a:pPr algn="ctr">
                        <a:spcAft>
                          <a:spcPts val="0"/>
                        </a:spcAft>
                      </a:pPr>
                      <a:r>
                        <a:rPr lang="zh-CN" sz="2000" kern="100">
                          <a:effectLst/>
                        </a:rPr>
                        <a:t>第一步骤所产半成品成本</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2</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90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80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30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200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09591385"/>
                  </a:ext>
                </a:extLst>
              </a:tr>
              <a:tr h="709319">
                <a:tc>
                  <a:txBody>
                    <a:bodyPr/>
                    <a:lstStyle/>
                    <a:p>
                      <a:pPr algn="ctr">
                        <a:spcAft>
                          <a:spcPts val="0"/>
                        </a:spcAft>
                      </a:pPr>
                      <a:r>
                        <a:rPr lang="zh-CN" sz="2000" kern="100">
                          <a:effectLst/>
                        </a:rPr>
                        <a:t>成本还原</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0.5</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highlight>
                            <a:srgbClr val="FFFF00"/>
                          </a:highlight>
                        </a:rPr>
                        <a:t>45</a:t>
                      </a:r>
                      <a:endParaRPr 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highlight>
                            <a:srgbClr val="FFFF00"/>
                          </a:highlight>
                        </a:rPr>
                        <a:t>40</a:t>
                      </a:r>
                      <a:endParaRPr 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highlight>
                            <a:srgbClr val="FFFF00"/>
                          </a:highlight>
                        </a:rPr>
                        <a:t>15</a:t>
                      </a:r>
                      <a:endParaRPr 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solidFill>
                            <a:srgbClr val="00B0F0"/>
                          </a:solidFill>
                          <a:effectLst/>
                        </a:rPr>
                        <a:t>100</a:t>
                      </a:r>
                      <a:endParaRPr lang="zh-CN" sz="2000" kern="100" dirty="0">
                        <a:solidFill>
                          <a:srgbClr val="00B0F0"/>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249623743"/>
                  </a:ext>
                </a:extLst>
              </a:tr>
              <a:tr h="653358">
                <a:tc>
                  <a:txBody>
                    <a:bodyPr/>
                    <a:lstStyle/>
                    <a:p>
                      <a:pPr algn="ctr">
                        <a:spcAft>
                          <a:spcPts val="0"/>
                        </a:spcAft>
                      </a:pPr>
                      <a:r>
                        <a:rPr lang="zh-CN" sz="2000" kern="100">
                          <a:effectLst/>
                        </a:rPr>
                        <a:t>还原后产成品总成本</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4</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45</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200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55</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highlight>
                            <a:srgbClr val="00FFFF"/>
                          </a:highlight>
                        </a:rPr>
                        <a:t>300</a:t>
                      </a:r>
                      <a:endParaRPr lang="zh-CN" sz="2000" kern="100" dirty="0">
                        <a:effectLst/>
                        <a:highlight>
                          <a:srgbClr val="00FFFF"/>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207096812"/>
                  </a:ext>
                </a:extLst>
              </a:tr>
              <a:tr h="653358">
                <a:tc>
                  <a:txBody>
                    <a:bodyPr/>
                    <a:lstStyle/>
                    <a:p>
                      <a:pPr algn="ctr">
                        <a:spcAft>
                          <a:spcPts val="0"/>
                        </a:spcAft>
                      </a:pPr>
                      <a:r>
                        <a:rPr lang="zh-CN" sz="2000" kern="100">
                          <a:effectLst/>
                        </a:rPr>
                        <a:t>还原后产成品单位成本</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5</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598172985"/>
                  </a:ext>
                </a:extLst>
              </a:tr>
            </a:tbl>
          </a:graphicData>
        </a:graphic>
      </p:graphicFrame>
      <p:sp>
        <p:nvSpPr>
          <p:cNvPr id="5" name="Rectangle 1">
            <a:extLst>
              <a:ext uri="{FF2B5EF4-FFF2-40B4-BE49-F238E27FC236}">
                <a16:creationId xmlns:a16="http://schemas.microsoft.com/office/drawing/2014/main" id="{F46059CB-2880-4455-82A9-2023F1DEEC4D}"/>
              </a:ext>
            </a:extLst>
          </p:cNvPr>
          <p:cNvSpPr>
            <a:spLocks noChangeArrowheads="1"/>
          </p:cNvSpPr>
          <p:nvPr/>
        </p:nvSpPr>
        <p:spPr bwMode="auto">
          <a:xfrm>
            <a:off x="-8096894" y="-84000"/>
            <a:ext cx="1993169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2000" b="1" i="0" u="none" strike="noStrike" cap="none" normalizeH="0" baseline="0">
                <a:ln>
                  <a:noFill/>
                </a:ln>
                <a:solidFill>
                  <a:schemeClr val="tx1"/>
                </a:solidFill>
                <a:effectLst/>
                <a:latin typeface="等线" panose="02010600030101010101" pitchFamily="2" charset="-122"/>
                <a:ea typeface="等线" panose="02010600030101010101" pitchFamily="2" charset="-122"/>
                <a:cs typeface="Times New Roman" panose="02020603050405020304" pitchFamily="18" charset="0"/>
              </a:rPr>
              <a:t>还原分配率＝</a:t>
            </a:r>
            <a:r>
              <a:rPr kumimoji="0" lang="en-US" altLang="zh-CN" sz="2000" b="1" i="0" u="none" strike="noStrike" cap="none" normalizeH="0" baseline="0">
                <a:ln>
                  <a:noFill/>
                </a:ln>
                <a:solidFill>
                  <a:schemeClr val="tx1"/>
                </a:solidFill>
                <a:effectLst/>
                <a:latin typeface="等线" panose="02010600030101010101" pitchFamily="2" charset="-122"/>
                <a:ea typeface="等线" panose="02010600030101010101" pitchFamily="2" charset="-122"/>
                <a:cs typeface="Times New Roman" panose="02020603050405020304" pitchFamily="18" charset="0"/>
              </a:rPr>
              <a:t>100/200</a:t>
            </a:r>
            <a:r>
              <a:rPr kumimoji="0" lang="zh-CN" altLang="en-US" sz="2000" b="1" i="0" u="none" strike="noStrike" cap="none" normalizeH="0" baseline="0">
                <a:ln>
                  <a:noFill/>
                </a:ln>
                <a:solidFill>
                  <a:schemeClr val="tx1"/>
                </a:solidFill>
                <a:effectLst/>
                <a:latin typeface="等线" panose="02010600030101010101" pitchFamily="2" charset="-122"/>
                <a:ea typeface="等线" panose="02010600030101010101" pitchFamily="2" charset="-122"/>
                <a:cs typeface="Times New Roman" panose="02020603050405020304" pitchFamily="18" charset="0"/>
              </a:rPr>
              <a:t>＝</a:t>
            </a:r>
            <a:r>
              <a:rPr kumimoji="0" lang="en-US" altLang="zh-CN" sz="2000" b="1" i="0" u="none" strike="noStrike" cap="none" normalizeH="0" baseline="0">
                <a:ln>
                  <a:noFill/>
                </a:ln>
                <a:solidFill>
                  <a:schemeClr val="tx1"/>
                </a:solidFill>
                <a:effectLst/>
                <a:latin typeface="等线" panose="02010600030101010101" pitchFamily="2" charset="-122"/>
                <a:ea typeface="等线" panose="02010600030101010101" pitchFamily="2" charset="-122"/>
                <a:cs typeface="Times New Roman" panose="02020603050405020304" pitchFamily="18" charset="0"/>
              </a:rPr>
              <a:t>0.5</a:t>
            </a:r>
            <a:endParaRPr kumimoji="0" lang="en-US" altLang="zh-CN" sz="2000" b="0" i="0" u="none" strike="noStrike" cap="none" normalizeH="0" baseline="0">
              <a:ln>
                <a:noFill/>
              </a:ln>
              <a:solidFill>
                <a:schemeClr val="tx1"/>
              </a:solidFill>
              <a:effectLst/>
              <a:latin typeface="Arial" panose="020B0604020202020204" pitchFamily="34" charset="0"/>
            </a:endParaRPr>
          </a:p>
        </p:txBody>
      </p:sp>
      <p:sp>
        <p:nvSpPr>
          <p:cNvPr id="6" name="矩形 5">
            <a:extLst>
              <a:ext uri="{FF2B5EF4-FFF2-40B4-BE49-F238E27FC236}">
                <a16:creationId xmlns:a16="http://schemas.microsoft.com/office/drawing/2014/main" id="{87EC0094-1E2F-44D1-BC86-625617F11726}"/>
              </a:ext>
            </a:extLst>
          </p:cNvPr>
          <p:cNvSpPr/>
          <p:nvPr/>
        </p:nvSpPr>
        <p:spPr>
          <a:xfrm>
            <a:off x="8322906" y="1905000"/>
            <a:ext cx="2500604" cy="4062651"/>
          </a:xfrm>
          <a:prstGeom prst="rect">
            <a:avLst/>
          </a:prstGeom>
        </p:spPr>
        <p:txBody>
          <a:bodyPr wrap="square">
            <a:spAutoFit/>
          </a:bodyPr>
          <a:lstStyle/>
          <a:p>
            <a:pPr algn="just">
              <a:spcAft>
                <a:spcPts val="0"/>
              </a:spcAft>
            </a:pPr>
            <a:r>
              <a:rPr lang="zh-CN" altLang="zh-CN" sz="2000" b="1" kern="100" dirty="0">
                <a:latin typeface="等线" panose="02010600030101010101" pitchFamily="2" charset="-122"/>
                <a:ea typeface="等线" panose="02010600030101010101" pitchFamily="2" charset="-122"/>
                <a:cs typeface="Times New Roman" panose="02020603050405020304" pitchFamily="18" charset="0"/>
              </a:rPr>
              <a:t>还原分配率＝</a:t>
            </a:r>
            <a:r>
              <a:rPr lang="en-US" altLang="zh-CN" sz="2000" b="1" kern="100" dirty="0">
                <a:solidFill>
                  <a:srgbClr val="00B0F0"/>
                </a:solidFill>
                <a:latin typeface="等线" panose="02010600030101010101" pitchFamily="2" charset="-122"/>
                <a:ea typeface="等线" panose="02010600030101010101" pitchFamily="2" charset="-122"/>
                <a:cs typeface="Times New Roman" panose="02020603050405020304" pitchFamily="18" charset="0"/>
              </a:rPr>
              <a:t>100</a:t>
            </a:r>
            <a:r>
              <a:rPr lang="en-US" altLang="zh-CN" sz="2000" b="1" kern="100" dirty="0">
                <a:latin typeface="等线" panose="02010600030101010101" pitchFamily="2" charset="-122"/>
                <a:ea typeface="等线" panose="02010600030101010101" pitchFamily="2" charset="-122"/>
                <a:cs typeface="Times New Roman" panose="02020603050405020304" pitchFamily="18" charset="0"/>
              </a:rPr>
              <a:t>/200</a:t>
            </a:r>
            <a:r>
              <a:rPr lang="zh-CN" altLang="zh-CN" sz="2000" b="1" kern="100" dirty="0">
                <a:latin typeface="等线" panose="02010600030101010101" pitchFamily="2" charset="-122"/>
                <a:ea typeface="等线" panose="02010600030101010101" pitchFamily="2" charset="-122"/>
                <a:cs typeface="Times New Roman" panose="02020603050405020304" pitchFamily="18" charset="0"/>
              </a:rPr>
              <a:t>＝</a:t>
            </a:r>
            <a:r>
              <a:rPr lang="en-US" altLang="zh-CN" sz="2000" b="1" kern="100" dirty="0">
                <a:latin typeface="等线" panose="02010600030101010101" pitchFamily="2" charset="-122"/>
                <a:ea typeface="等线" panose="02010600030101010101" pitchFamily="2" charset="-122"/>
                <a:cs typeface="Times New Roman" panose="02020603050405020304" pitchFamily="18" charset="0"/>
              </a:rPr>
              <a:t>0.5</a:t>
            </a:r>
            <a:endParaRPr lang="zh-CN" altLang="zh-CN" sz="2000" kern="100" dirty="0">
              <a:latin typeface="等线" panose="02010600030101010101" pitchFamily="2" charset="-122"/>
              <a:ea typeface="等线" panose="02010600030101010101" pitchFamily="2" charset="-122"/>
              <a:cs typeface="Times New Roman" panose="02020603050405020304" pitchFamily="18" charset="0"/>
            </a:endParaRPr>
          </a:p>
          <a:p>
            <a:pPr algn="just">
              <a:spcAft>
                <a:spcPts val="0"/>
              </a:spcAft>
            </a:pPr>
            <a:r>
              <a:rPr lang="zh-CN" altLang="zh-CN" sz="2000" b="1" kern="100" dirty="0">
                <a:latin typeface="等线" panose="02010600030101010101" pitchFamily="2" charset="-122"/>
                <a:ea typeface="等线" panose="02010600030101010101" pitchFamily="2" charset="-122"/>
                <a:cs typeface="Times New Roman" panose="02020603050405020304" pitchFamily="18" charset="0"/>
              </a:rPr>
              <a:t>半成品</a:t>
            </a:r>
            <a:r>
              <a:rPr lang="en-US" altLang="zh-CN" sz="2000" b="1" kern="100" dirty="0">
                <a:solidFill>
                  <a:srgbClr val="0070C0"/>
                </a:solidFill>
                <a:latin typeface="等线" panose="02010600030101010101" pitchFamily="2" charset="-122"/>
                <a:ea typeface="等线" panose="02010600030101010101" pitchFamily="2" charset="-122"/>
                <a:cs typeface="Times New Roman" panose="02020603050405020304" pitchFamily="18" charset="0"/>
              </a:rPr>
              <a:t>100</a:t>
            </a:r>
            <a:r>
              <a:rPr lang="zh-CN" altLang="zh-CN" sz="2000" b="1" kern="100" dirty="0">
                <a:latin typeface="等线" panose="02010600030101010101" pitchFamily="2" charset="-122"/>
                <a:ea typeface="等线" panose="02010600030101010101" pitchFamily="2" charset="-122"/>
                <a:cs typeface="Times New Roman" panose="02020603050405020304" pitchFamily="18" charset="0"/>
              </a:rPr>
              <a:t>还原费用</a:t>
            </a:r>
            <a:endParaRPr lang="zh-CN" altLang="zh-CN" sz="2000" kern="100" dirty="0">
              <a:latin typeface="等线" panose="02010600030101010101" pitchFamily="2" charset="-122"/>
              <a:ea typeface="等线" panose="02010600030101010101" pitchFamily="2" charset="-122"/>
              <a:cs typeface="Times New Roman" panose="02020603050405020304" pitchFamily="18" charset="0"/>
            </a:endParaRPr>
          </a:p>
          <a:p>
            <a:pPr algn="just">
              <a:spcAft>
                <a:spcPts val="0"/>
              </a:spcAft>
            </a:pPr>
            <a:r>
              <a:rPr lang="zh-CN" altLang="zh-CN" sz="2000" b="1" kern="100" dirty="0">
                <a:latin typeface="等线" panose="02010600030101010101" pitchFamily="2" charset="-122"/>
                <a:ea typeface="等线" panose="02010600030101010101" pitchFamily="2" charset="-122"/>
                <a:cs typeface="Times New Roman" panose="02020603050405020304" pitchFamily="18" charset="0"/>
              </a:rPr>
              <a:t>直接材料＝</a:t>
            </a:r>
            <a:r>
              <a:rPr lang="en-US" altLang="zh-CN" sz="2000" b="1" kern="100" dirty="0">
                <a:latin typeface="等线" panose="02010600030101010101" pitchFamily="2" charset="-122"/>
                <a:ea typeface="等线" panose="02010600030101010101" pitchFamily="2" charset="-122"/>
                <a:cs typeface="Times New Roman" panose="02020603050405020304" pitchFamily="18" charset="0"/>
              </a:rPr>
              <a:t>90*0.5</a:t>
            </a:r>
            <a:r>
              <a:rPr lang="zh-CN" altLang="zh-CN" sz="2000" b="1" kern="100" dirty="0">
                <a:latin typeface="等线" panose="02010600030101010101" pitchFamily="2" charset="-122"/>
                <a:ea typeface="等线" panose="02010600030101010101" pitchFamily="2" charset="-122"/>
                <a:cs typeface="Times New Roman" panose="02020603050405020304" pitchFamily="18" charset="0"/>
              </a:rPr>
              <a:t>＝</a:t>
            </a:r>
            <a:r>
              <a:rPr lang="en-US" altLang="zh-CN" sz="2000" b="1" kern="100" dirty="0">
                <a:latin typeface="等线" panose="02010600030101010101" pitchFamily="2" charset="-122"/>
                <a:ea typeface="等线" panose="02010600030101010101" pitchFamily="2" charset="-122"/>
                <a:cs typeface="Times New Roman" panose="02020603050405020304" pitchFamily="18" charset="0"/>
              </a:rPr>
              <a:t>45</a:t>
            </a:r>
            <a:endParaRPr lang="zh-CN" altLang="zh-CN" sz="2000" kern="100" dirty="0">
              <a:latin typeface="等线" panose="02010600030101010101" pitchFamily="2" charset="-122"/>
              <a:ea typeface="等线" panose="02010600030101010101" pitchFamily="2" charset="-122"/>
              <a:cs typeface="Times New Roman" panose="02020603050405020304" pitchFamily="18" charset="0"/>
            </a:endParaRPr>
          </a:p>
          <a:p>
            <a:pPr algn="just">
              <a:spcAft>
                <a:spcPts val="0"/>
              </a:spcAft>
            </a:pPr>
            <a:r>
              <a:rPr lang="zh-CN" altLang="zh-CN" sz="2000" b="1" kern="100" dirty="0">
                <a:latin typeface="等线" panose="02010600030101010101" pitchFamily="2" charset="-122"/>
                <a:ea typeface="等线" panose="02010600030101010101" pitchFamily="2" charset="-122"/>
                <a:cs typeface="Times New Roman" panose="02020603050405020304" pitchFamily="18" charset="0"/>
              </a:rPr>
              <a:t>直接人工＝</a:t>
            </a:r>
            <a:r>
              <a:rPr lang="en-US" altLang="zh-CN" sz="2000" b="1" kern="100" dirty="0">
                <a:latin typeface="等线" panose="02010600030101010101" pitchFamily="2" charset="-122"/>
                <a:ea typeface="等线" panose="02010600030101010101" pitchFamily="2" charset="-122"/>
                <a:cs typeface="Times New Roman" panose="02020603050405020304" pitchFamily="18" charset="0"/>
              </a:rPr>
              <a:t>80*.05</a:t>
            </a:r>
            <a:r>
              <a:rPr lang="zh-CN" altLang="zh-CN" sz="2000" b="1" kern="100" dirty="0">
                <a:latin typeface="等线" panose="02010600030101010101" pitchFamily="2" charset="-122"/>
                <a:ea typeface="等线" panose="02010600030101010101" pitchFamily="2" charset="-122"/>
                <a:cs typeface="Times New Roman" panose="02020603050405020304" pitchFamily="18" charset="0"/>
              </a:rPr>
              <a:t>＝</a:t>
            </a:r>
            <a:r>
              <a:rPr lang="en-US" altLang="zh-CN" sz="2000" b="1" kern="100" dirty="0">
                <a:latin typeface="等线" panose="02010600030101010101" pitchFamily="2" charset="-122"/>
                <a:ea typeface="等线" panose="02010600030101010101" pitchFamily="2" charset="-122"/>
                <a:cs typeface="Times New Roman" panose="02020603050405020304" pitchFamily="18" charset="0"/>
              </a:rPr>
              <a:t>40</a:t>
            </a:r>
            <a:endParaRPr lang="zh-CN" altLang="zh-CN" sz="2000" kern="100" dirty="0">
              <a:latin typeface="等线" panose="02010600030101010101" pitchFamily="2" charset="-122"/>
              <a:ea typeface="等线" panose="02010600030101010101" pitchFamily="2" charset="-122"/>
              <a:cs typeface="Times New Roman" panose="02020603050405020304" pitchFamily="18" charset="0"/>
            </a:endParaRPr>
          </a:p>
          <a:p>
            <a:pPr algn="just">
              <a:spcAft>
                <a:spcPts val="0"/>
              </a:spcAft>
            </a:pPr>
            <a:r>
              <a:rPr lang="zh-CN" altLang="zh-CN" sz="2000" b="1" kern="100" dirty="0">
                <a:latin typeface="等线" panose="02010600030101010101" pitchFamily="2" charset="-122"/>
                <a:ea typeface="等线" panose="02010600030101010101" pitchFamily="2" charset="-122"/>
                <a:cs typeface="Times New Roman" panose="02020603050405020304" pitchFamily="18" charset="0"/>
              </a:rPr>
              <a:t>制造费用＝</a:t>
            </a:r>
            <a:r>
              <a:rPr lang="en-US" altLang="zh-CN" sz="2000" b="1" kern="100" dirty="0">
                <a:latin typeface="等线" panose="02010600030101010101" pitchFamily="2" charset="-122"/>
                <a:ea typeface="等线" panose="02010600030101010101" pitchFamily="2" charset="-122"/>
                <a:cs typeface="Times New Roman" panose="02020603050405020304" pitchFamily="18" charset="0"/>
              </a:rPr>
              <a:t>30*0.5</a:t>
            </a:r>
            <a:r>
              <a:rPr lang="zh-CN" altLang="zh-CN" sz="2000" b="1" kern="100" dirty="0">
                <a:latin typeface="等线" panose="02010600030101010101" pitchFamily="2" charset="-122"/>
                <a:ea typeface="等线" panose="02010600030101010101" pitchFamily="2" charset="-122"/>
                <a:cs typeface="Times New Roman" panose="02020603050405020304" pitchFamily="18" charset="0"/>
              </a:rPr>
              <a:t>＝</a:t>
            </a:r>
            <a:r>
              <a:rPr lang="en-US" altLang="zh-CN" sz="2000" b="1" kern="100" dirty="0">
                <a:latin typeface="等线" panose="02010600030101010101" pitchFamily="2" charset="-122"/>
                <a:ea typeface="等线" panose="02010600030101010101" pitchFamily="2" charset="-122"/>
                <a:cs typeface="Times New Roman" panose="02020603050405020304" pitchFamily="18" charset="0"/>
              </a:rPr>
              <a:t>15</a:t>
            </a:r>
            <a:endParaRPr lang="zh-CN" altLang="zh-CN" sz="2000" kern="100" dirty="0">
              <a:latin typeface="等线" panose="02010600030101010101" pitchFamily="2" charset="-122"/>
              <a:ea typeface="等线" panose="02010600030101010101" pitchFamily="2" charset="-122"/>
              <a:cs typeface="Times New Roman" panose="02020603050405020304" pitchFamily="18" charset="0"/>
            </a:endParaRPr>
          </a:p>
          <a:p>
            <a:pPr algn="just">
              <a:spcAft>
                <a:spcPts val="0"/>
              </a:spcAft>
            </a:pPr>
            <a:r>
              <a:rPr lang="zh-CN" altLang="zh-CN" sz="2000" b="1" kern="100" dirty="0">
                <a:latin typeface="等线" panose="02010600030101010101" pitchFamily="2" charset="-122"/>
                <a:ea typeface="等线" panose="02010600030101010101" pitchFamily="2" charset="-122"/>
                <a:cs typeface="Times New Roman" panose="02020603050405020304" pitchFamily="18" charset="0"/>
              </a:rPr>
              <a:t>还原后产品总成本＝</a:t>
            </a:r>
            <a:r>
              <a:rPr lang="en-US" altLang="zh-CN" sz="2000" b="1" kern="100" dirty="0">
                <a:latin typeface="等线" panose="02010600030101010101" pitchFamily="2" charset="-122"/>
                <a:ea typeface="等线" panose="02010600030101010101" pitchFamily="2" charset="-122"/>
                <a:cs typeface="Times New Roman" panose="02020603050405020304" pitchFamily="18" charset="0"/>
              </a:rPr>
              <a:t>45+</a:t>
            </a:r>
            <a:r>
              <a:rPr lang="zh-CN" altLang="zh-CN" sz="2000" b="1" kern="100" dirty="0">
                <a:latin typeface="等线" panose="02010600030101010101" pitchFamily="2" charset="-122"/>
                <a:ea typeface="等线" panose="02010600030101010101" pitchFamily="2" charset="-122"/>
                <a:cs typeface="Times New Roman" panose="02020603050405020304" pitchFamily="18" charset="0"/>
              </a:rPr>
              <a:t>（</a:t>
            </a:r>
            <a:r>
              <a:rPr lang="en-US" altLang="zh-CN" sz="2000" b="1" kern="100" dirty="0">
                <a:latin typeface="等线" panose="02010600030101010101" pitchFamily="2" charset="-122"/>
                <a:ea typeface="等线" panose="02010600030101010101" pitchFamily="2" charset="-122"/>
                <a:cs typeface="Times New Roman" panose="02020603050405020304" pitchFamily="18" charset="0"/>
              </a:rPr>
              <a:t>40+160</a:t>
            </a:r>
            <a:r>
              <a:rPr lang="zh-CN" altLang="zh-CN" sz="2000" b="1" kern="100" dirty="0">
                <a:latin typeface="等线" panose="02010600030101010101" pitchFamily="2" charset="-122"/>
                <a:ea typeface="等线" panose="02010600030101010101" pitchFamily="2" charset="-122"/>
                <a:cs typeface="Times New Roman" panose="02020603050405020304" pitchFamily="18" charset="0"/>
              </a:rPr>
              <a:t>）</a:t>
            </a:r>
            <a:r>
              <a:rPr lang="en-US" altLang="zh-CN" sz="2000" b="1" kern="100" dirty="0">
                <a:latin typeface="等线" panose="02010600030101010101" pitchFamily="2" charset="-122"/>
                <a:ea typeface="等线" panose="02010600030101010101" pitchFamily="2" charset="-122"/>
                <a:cs typeface="Times New Roman" panose="02020603050405020304" pitchFamily="18" charset="0"/>
              </a:rPr>
              <a:t>+</a:t>
            </a:r>
            <a:r>
              <a:rPr lang="zh-CN" altLang="zh-CN" sz="2000" b="1" kern="100" dirty="0">
                <a:latin typeface="等线" panose="02010600030101010101" pitchFamily="2" charset="-122"/>
                <a:ea typeface="等线" panose="02010600030101010101" pitchFamily="2" charset="-122"/>
                <a:cs typeface="Times New Roman" panose="02020603050405020304" pitchFamily="18" charset="0"/>
              </a:rPr>
              <a:t>（</a:t>
            </a:r>
            <a:r>
              <a:rPr lang="en-US" altLang="zh-CN" sz="2000" b="1" kern="100" dirty="0">
                <a:latin typeface="等线" panose="02010600030101010101" pitchFamily="2" charset="-122"/>
                <a:ea typeface="等线" panose="02010600030101010101" pitchFamily="2" charset="-122"/>
                <a:cs typeface="Times New Roman" panose="02020603050405020304" pitchFamily="18" charset="0"/>
              </a:rPr>
              <a:t>15+40</a:t>
            </a:r>
            <a:r>
              <a:rPr lang="zh-CN" altLang="zh-CN" sz="2000" b="1" kern="100" dirty="0">
                <a:latin typeface="等线" panose="02010600030101010101" pitchFamily="2" charset="-122"/>
                <a:ea typeface="等线" panose="02010600030101010101" pitchFamily="2" charset="-122"/>
                <a:cs typeface="Times New Roman" panose="02020603050405020304" pitchFamily="18" charset="0"/>
              </a:rPr>
              <a:t>）＝</a:t>
            </a:r>
            <a:r>
              <a:rPr lang="en-US" altLang="zh-CN" sz="2000" b="1" kern="100" dirty="0">
                <a:latin typeface="等线" panose="02010600030101010101" pitchFamily="2" charset="-122"/>
                <a:ea typeface="等线" panose="02010600030101010101" pitchFamily="2" charset="-122"/>
                <a:cs typeface="Times New Roman" panose="02020603050405020304" pitchFamily="18" charset="0"/>
              </a:rPr>
              <a:t>300</a:t>
            </a:r>
            <a:endParaRPr lang="zh-CN" altLang="zh-CN" sz="2000" kern="100" dirty="0">
              <a:latin typeface="等线" panose="02010600030101010101" pitchFamily="2" charset="-122"/>
              <a:ea typeface="等线" panose="02010600030101010101" pitchFamily="2" charset="-122"/>
              <a:cs typeface="Times New Roman" panose="02020603050405020304" pitchFamily="18" charset="0"/>
            </a:endParaRPr>
          </a:p>
          <a:p>
            <a:pPr algn="just">
              <a:spcAft>
                <a:spcPts val="0"/>
              </a:spcAft>
            </a:pPr>
            <a:r>
              <a:rPr lang="en-US" altLang="zh-CN" kern="100" dirty="0">
                <a:latin typeface="等线" panose="02010600030101010101" pitchFamily="2" charset="-122"/>
                <a:ea typeface="等线" panose="02010600030101010101" pitchFamily="2" charset="-122"/>
                <a:cs typeface="Times New Roman" panose="02020603050405020304" pitchFamily="18" charset="0"/>
              </a:rPr>
              <a:t> </a:t>
            </a:r>
            <a:endParaRPr lang="zh-CN" altLang="zh-CN" sz="14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179690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577CA9-EB06-4982-A4D9-AED61252ABD6}"/>
              </a:ext>
            </a:extLst>
          </p:cNvPr>
          <p:cNvSpPr>
            <a:spLocks noGrp="1"/>
          </p:cNvSpPr>
          <p:nvPr>
            <p:ph type="title"/>
          </p:nvPr>
        </p:nvSpPr>
        <p:spPr>
          <a:xfrm>
            <a:off x="2155371" y="-205274"/>
            <a:ext cx="3844213" cy="989045"/>
          </a:xfrm>
        </p:spPr>
        <p:txBody>
          <a:bodyPr>
            <a:normAutofit fontScale="90000"/>
          </a:bodyPr>
          <a:lstStyle/>
          <a:p>
            <a:r>
              <a:rPr lang="zh-CN" altLang="zh-CN" sz="2000" b="1" dirty="0"/>
              <a:t>例题３</a:t>
            </a:r>
            <a:br>
              <a:rPr lang="zh-CN" altLang="zh-CN" sz="2000" dirty="0"/>
            </a:br>
            <a:r>
              <a:rPr lang="zh-CN" altLang="zh-CN" sz="2000" b="1" dirty="0"/>
              <a:t>第三步骤用一半第二步骤半成品</a:t>
            </a:r>
            <a:br>
              <a:rPr lang="zh-CN" altLang="zh-CN" sz="2000" dirty="0"/>
            </a:br>
            <a:endParaRPr lang="zh-CN" altLang="en-US" sz="2000" dirty="0"/>
          </a:p>
        </p:txBody>
      </p:sp>
      <p:graphicFrame>
        <p:nvGraphicFramePr>
          <p:cNvPr id="4" name="内容占位符 3">
            <a:extLst>
              <a:ext uri="{FF2B5EF4-FFF2-40B4-BE49-F238E27FC236}">
                <a16:creationId xmlns:a16="http://schemas.microsoft.com/office/drawing/2014/main" id="{526F17E4-936A-4C8D-8A24-8AE4502E752E}"/>
              </a:ext>
            </a:extLst>
          </p:cNvPr>
          <p:cNvGraphicFramePr>
            <a:graphicFrameLocks noGrp="1"/>
          </p:cNvGraphicFramePr>
          <p:nvPr>
            <p:ph idx="1"/>
            <p:extLst>
              <p:ext uri="{D42A27DB-BD31-4B8C-83A1-F6EECF244321}">
                <p14:modId xmlns:p14="http://schemas.microsoft.com/office/powerpoint/2010/main" val="2164324648"/>
              </p:ext>
            </p:extLst>
          </p:nvPr>
        </p:nvGraphicFramePr>
        <p:xfrm>
          <a:off x="1371600" y="1133476"/>
          <a:ext cx="10459617" cy="5416615"/>
        </p:xfrm>
        <a:graphic>
          <a:graphicData uri="http://schemas.openxmlformats.org/drawingml/2006/table">
            <a:tbl>
              <a:tblPr firstRow="1" firstCol="1" bandRow="1">
                <a:tableStyleId>{5C22544A-7EE6-4342-B048-85BDC9FD1C3A}</a:tableStyleId>
              </a:tblPr>
              <a:tblGrid>
                <a:gridCol w="1359300">
                  <a:extLst>
                    <a:ext uri="{9D8B030D-6E8A-4147-A177-3AD203B41FA5}">
                      <a16:colId xmlns:a16="http://schemas.microsoft.com/office/drawing/2014/main" val="840301507"/>
                    </a:ext>
                  </a:extLst>
                </a:gridCol>
                <a:gridCol w="1045240">
                  <a:extLst>
                    <a:ext uri="{9D8B030D-6E8A-4147-A177-3AD203B41FA5}">
                      <a16:colId xmlns:a16="http://schemas.microsoft.com/office/drawing/2014/main" val="1268055341"/>
                    </a:ext>
                  </a:extLst>
                </a:gridCol>
                <a:gridCol w="2978796">
                  <a:extLst>
                    <a:ext uri="{9D8B030D-6E8A-4147-A177-3AD203B41FA5}">
                      <a16:colId xmlns:a16="http://schemas.microsoft.com/office/drawing/2014/main" val="4078428829"/>
                    </a:ext>
                  </a:extLst>
                </a:gridCol>
                <a:gridCol w="993398">
                  <a:extLst>
                    <a:ext uri="{9D8B030D-6E8A-4147-A177-3AD203B41FA5}">
                      <a16:colId xmlns:a16="http://schemas.microsoft.com/office/drawing/2014/main" val="106035618"/>
                    </a:ext>
                  </a:extLst>
                </a:gridCol>
                <a:gridCol w="2779834">
                  <a:extLst>
                    <a:ext uri="{9D8B030D-6E8A-4147-A177-3AD203B41FA5}">
                      <a16:colId xmlns:a16="http://schemas.microsoft.com/office/drawing/2014/main" val="445994796"/>
                    </a:ext>
                  </a:extLst>
                </a:gridCol>
                <a:gridCol w="1303049">
                  <a:extLst>
                    <a:ext uri="{9D8B030D-6E8A-4147-A177-3AD203B41FA5}">
                      <a16:colId xmlns:a16="http://schemas.microsoft.com/office/drawing/2014/main" val="3557338017"/>
                    </a:ext>
                  </a:extLst>
                </a:gridCol>
              </a:tblGrid>
              <a:tr h="1083323">
                <a:tc>
                  <a:txBody>
                    <a:bodyPr/>
                    <a:lstStyle/>
                    <a:p>
                      <a:pPr algn="just">
                        <a:spcAft>
                          <a:spcPts val="0"/>
                        </a:spcAft>
                      </a:pPr>
                      <a:r>
                        <a:rPr lang="zh-CN" sz="2000" kern="100" dirty="0">
                          <a:effectLst/>
                        </a:rPr>
                        <a:t>第一步骤（纺线）</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金额</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第二步骤（织布）</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金额</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第三步骤（服装）</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金额</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267191755"/>
                  </a:ext>
                </a:extLst>
              </a:tr>
              <a:tr h="1083323">
                <a:tc>
                  <a:txBody>
                    <a:bodyPr/>
                    <a:lstStyle/>
                    <a:p>
                      <a:pPr algn="just">
                        <a:spcAft>
                          <a:spcPts val="0"/>
                        </a:spcAft>
                      </a:pPr>
                      <a:r>
                        <a:rPr lang="zh-CN" sz="2000" kern="100" dirty="0">
                          <a:effectLst/>
                        </a:rPr>
                        <a:t>直接材料（羊毛）</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dirty="0">
                          <a:effectLst/>
                        </a:rPr>
                        <a:t>90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第一步骤半品成本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200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第二步骤半品成本</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200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176228941"/>
                  </a:ext>
                </a:extLst>
              </a:tr>
              <a:tr h="1083323">
                <a:tc>
                  <a:txBody>
                    <a:bodyPr/>
                    <a:lstStyle/>
                    <a:p>
                      <a:pPr algn="just">
                        <a:spcAft>
                          <a:spcPts val="0"/>
                        </a:spcAft>
                      </a:pPr>
                      <a:r>
                        <a:rPr lang="zh-CN" sz="2000" kern="100">
                          <a:effectLst/>
                        </a:rPr>
                        <a:t>直接人工</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80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直接人工</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160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直接人工</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130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664445602"/>
                  </a:ext>
                </a:extLst>
              </a:tr>
              <a:tr h="1083323">
                <a:tc>
                  <a:txBody>
                    <a:bodyPr/>
                    <a:lstStyle/>
                    <a:p>
                      <a:pPr algn="just">
                        <a:spcAft>
                          <a:spcPts val="0"/>
                        </a:spcAft>
                      </a:pPr>
                      <a:r>
                        <a:rPr lang="zh-CN" sz="2000" kern="100">
                          <a:effectLst/>
                        </a:rPr>
                        <a:t>制造费用</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30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制造费用</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40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制造费用</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170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424625713"/>
                  </a:ext>
                </a:extLst>
              </a:tr>
              <a:tr h="1083323">
                <a:tc>
                  <a:txBody>
                    <a:bodyPr/>
                    <a:lstStyle/>
                    <a:p>
                      <a:pPr algn="just">
                        <a:spcAft>
                          <a:spcPts val="0"/>
                        </a:spcAft>
                      </a:pPr>
                      <a:r>
                        <a:rPr lang="zh-CN" sz="2000" kern="100" dirty="0">
                          <a:effectLst/>
                        </a:rPr>
                        <a:t>完工半成品成本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dirty="0">
                          <a:effectLst/>
                        </a:rPr>
                        <a:t>200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完工半成品本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dirty="0">
                          <a:effectLst/>
                        </a:rPr>
                        <a:t>400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完工产成品成本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dirty="0">
                          <a:effectLst/>
                        </a:rPr>
                        <a:t>500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26088975"/>
                  </a:ext>
                </a:extLst>
              </a:tr>
            </a:tbl>
          </a:graphicData>
        </a:graphic>
      </p:graphicFrame>
    </p:spTree>
    <p:extLst>
      <p:ext uri="{BB962C8B-B14F-4D97-AF65-F5344CB8AC3E}">
        <p14:creationId xmlns:p14="http://schemas.microsoft.com/office/powerpoint/2010/main" val="394751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46BDBE-DDBF-4F57-9646-0490ED47096F}"/>
              </a:ext>
            </a:extLst>
          </p:cNvPr>
          <p:cNvSpPr>
            <a:spLocks noGrp="1"/>
          </p:cNvSpPr>
          <p:nvPr>
            <p:ph type="title"/>
          </p:nvPr>
        </p:nvSpPr>
        <p:spPr>
          <a:xfrm>
            <a:off x="2015413" y="-18661"/>
            <a:ext cx="6718040" cy="1119673"/>
          </a:xfrm>
        </p:spPr>
        <p:txBody>
          <a:bodyPr>
            <a:normAutofit fontScale="90000"/>
          </a:bodyPr>
          <a:lstStyle/>
          <a:p>
            <a:r>
              <a:rPr lang="zh-CN" altLang="zh-CN" b="1" dirty="0"/>
              <a:t>产品成本还原计算表</a:t>
            </a:r>
            <a:br>
              <a:rPr lang="zh-CN" altLang="zh-CN" dirty="0"/>
            </a:br>
            <a:r>
              <a:rPr lang="zh-CN" altLang="zh-CN" b="1" dirty="0"/>
              <a:t>（按半成品成本还原分配率还原）</a:t>
            </a:r>
            <a:br>
              <a:rPr lang="zh-CN" altLang="zh-CN" dirty="0"/>
            </a:br>
            <a:endParaRPr lang="zh-CN" altLang="en-US" dirty="0"/>
          </a:p>
        </p:txBody>
      </p:sp>
      <p:graphicFrame>
        <p:nvGraphicFramePr>
          <p:cNvPr id="4" name="内容占位符 3">
            <a:extLst>
              <a:ext uri="{FF2B5EF4-FFF2-40B4-BE49-F238E27FC236}">
                <a16:creationId xmlns:a16="http://schemas.microsoft.com/office/drawing/2014/main" id="{BAC8E389-0FF1-4EBD-929A-55F549827028}"/>
              </a:ext>
            </a:extLst>
          </p:cNvPr>
          <p:cNvGraphicFramePr>
            <a:graphicFrameLocks noGrp="1"/>
          </p:cNvGraphicFramePr>
          <p:nvPr>
            <p:ph idx="1"/>
            <p:extLst>
              <p:ext uri="{D42A27DB-BD31-4B8C-83A1-F6EECF244321}">
                <p14:modId xmlns:p14="http://schemas.microsoft.com/office/powerpoint/2010/main" val="1435183873"/>
              </p:ext>
            </p:extLst>
          </p:nvPr>
        </p:nvGraphicFramePr>
        <p:xfrm>
          <a:off x="373225" y="1333500"/>
          <a:ext cx="9339941" cy="5480082"/>
        </p:xfrm>
        <a:graphic>
          <a:graphicData uri="http://schemas.openxmlformats.org/drawingml/2006/table">
            <a:tbl>
              <a:tblPr firstRow="1" firstCol="1" bandRow="1">
                <a:tableStyleId>{5C22544A-7EE6-4342-B048-85BDC9FD1C3A}</a:tableStyleId>
              </a:tblPr>
              <a:tblGrid>
                <a:gridCol w="1750674">
                  <a:extLst>
                    <a:ext uri="{9D8B030D-6E8A-4147-A177-3AD203B41FA5}">
                      <a16:colId xmlns:a16="http://schemas.microsoft.com/office/drawing/2014/main" val="1980802132"/>
                    </a:ext>
                  </a:extLst>
                </a:gridCol>
                <a:gridCol w="584309">
                  <a:extLst>
                    <a:ext uri="{9D8B030D-6E8A-4147-A177-3AD203B41FA5}">
                      <a16:colId xmlns:a16="http://schemas.microsoft.com/office/drawing/2014/main" val="3875889552"/>
                    </a:ext>
                  </a:extLst>
                </a:gridCol>
                <a:gridCol w="1167493">
                  <a:extLst>
                    <a:ext uri="{9D8B030D-6E8A-4147-A177-3AD203B41FA5}">
                      <a16:colId xmlns:a16="http://schemas.microsoft.com/office/drawing/2014/main" val="2202570975"/>
                    </a:ext>
                  </a:extLst>
                </a:gridCol>
                <a:gridCol w="1167493">
                  <a:extLst>
                    <a:ext uri="{9D8B030D-6E8A-4147-A177-3AD203B41FA5}">
                      <a16:colId xmlns:a16="http://schemas.microsoft.com/office/drawing/2014/main" val="1408465957"/>
                    </a:ext>
                  </a:extLst>
                </a:gridCol>
                <a:gridCol w="1167493">
                  <a:extLst>
                    <a:ext uri="{9D8B030D-6E8A-4147-A177-3AD203B41FA5}">
                      <a16:colId xmlns:a16="http://schemas.microsoft.com/office/drawing/2014/main" val="3023790612"/>
                    </a:ext>
                  </a:extLst>
                </a:gridCol>
                <a:gridCol w="1167493">
                  <a:extLst>
                    <a:ext uri="{9D8B030D-6E8A-4147-A177-3AD203B41FA5}">
                      <a16:colId xmlns:a16="http://schemas.microsoft.com/office/drawing/2014/main" val="330575360"/>
                    </a:ext>
                  </a:extLst>
                </a:gridCol>
                <a:gridCol w="1167493">
                  <a:extLst>
                    <a:ext uri="{9D8B030D-6E8A-4147-A177-3AD203B41FA5}">
                      <a16:colId xmlns:a16="http://schemas.microsoft.com/office/drawing/2014/main" val="636727566"/>
                    </a:ext>
                  </a:extLst>
                </a:gridCol>
                <a:gridCol w="1167493">
                  <a:extLst>
                    <a:ext uri="{9D8B030D-6E8A-4147-A177-3AD203B41FA5}">
                      <a16:colId xmlns:a16="http://schemas.microsoft.com/office/drawing/2014/main" val="3237047358"/>
                    </a:ext>
                  </a:extLst>
                </a:gridCol>
              </a:tblGrid>
              <a:tr h="911420">
                <a:tc>
                  <a:txBody>
                    <a:bodyPr/>
                    <a:lstStyle/>
                    <a:p>
                      <a:pPr algn="ctr">
                        <a:spcAft>
                          <a:spcPts val="0"/>
                        </a:spcAft>
                      </a:pPr>
                      <a:r>
                        <a:rPr lang="zh-CN" sz="2000" b="0" kern="100" dirty="0">
                          <a:effectLst/>
                        </a:rPr>
                        <a:t>项目</a:t>
                      </a:r>
                      <a:endParaRPr lang="zh-CN" sz="2000" b="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dirty="0">
                          <a:effectLst/>
                        </a:rPr>
                        <a:t>序号</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dirty="0">
                          <a:effectLst/>
                        </a:rPr>
                        <a:t>成本还原分配率</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dirty="0">
                          <a:effectLst/>
                        </a:rPr>
                        <a:t>自制半成品（综合成本）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a:effectLst/>
                        </a:rPr>
                        <a:t>直接材料</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a:effectLst/>
                        </a:rPr>
                        <a:t>直接人工</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a:effectLst/>
                        </a:rPr>
                        <a:t>制造费用</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2000" kern="100" dirty="0">
                          <a:effectLst/>
                        </a:rPr>
                        <a:t>合计</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387312550"/>
                  </a:ext>
                </a:extLst>
              </a:tr>
              <a:tr h="709094">
                <a:tc>
                  <a:txBody>
                    <a:bodyPr/>
                    <a:lstStyle/>
                    <a:p>
                      <a:pPr algn="ctr">
                        <a:spcAft>
                          <a:spcPts val="0"/>
                        </a:spcAft>
                      </a:pPr>
                      <a:r>
                        <a:rPr lang="zh-CN" sz="2000" kern="100">
                          <a:effectLst/>
                        </a:rPr>
                        <a:t>还原前第三步骤产成品成本</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sz="2000" kern="100" dirty="0">
                          <a:solidFill>
                            <a:srgbClr val="0070C0"/>
                          </a:solidFill>
                          <a:effectLst/>
                        </a:rPr>
                        <a:t>200</a:t>
                      </a:r>
                      <a:endParaRPr lang="zh-CN" sz="2000" kern="100" dirty="0">
                        <a:solidFill>
                          <a:srgbClr val="0070C0"/>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sz="2000" kern="100" dirty="0">
                          <a:effectLst/>
                          <a:highlight>
                            <a:srgbClr val="FFFF00"/>
                          </a:highlight>
                        </a:rPr>
                        <a:t>130</a:t>
                      </a:r>
                      <a:endParaRPr 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sz="2000" kern="100" dirty="0">
                          <a:effectLst/>
                          <a:highlight>
                            <a:srgbClr val="FFFF00"/>
                          </a:highlight>
                        </a:rPr>
                        <a:t>170</a:t>
                      </a:r>
                      <a:endParaRPr 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sz="2000" kern="100" dirty="0">
                          <a:effectLst/>
                          <a:highlight>
                            <a:srgbClr val="00FFFF"/>
                          </a:highlight>
                        </a:rPr>
                        <a:t>500</a:t>
                      </a:r>
                      <a:endParaRPr lang="zh-CN" sz="2000" kern="100" dirty="0">
                        <a:effectLst/>
                        <a:highlight>
                          <a:srgbClr val="00FFFF"/>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346703940"/>
                  </a:ext>
                </a:extLst>
              </a:tr>
              <a:tr h="709094">
                <a:tc>
                  <a:txBody>
                    <a:bodyPr/>
                    <a:lstStyle/>
                    <a:p>
                      <a:pPr algn="ctr">
                        <a:spcAft>
                          <a:spcPts val="0"/>
                        </a:spcAft>
                      </a:pPr>
                      <a:r>
                        <a:rPr lang="zh-CN" sz="2000" kern="100">
                          <a:effectLst/>
                        </a:rPr>
                        <a:t>第二步骤所产半成品成本</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2</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endParaRPr>
                    </a:p>
                    <a:p>
                      <a:pPr algn="ctr">
                        <a:spcAft>
                          <a:spcPts val="0"/>
                        </a:spcAft>
                      </a:pPr>
                      <a:r>
                        <a:rPr lang="en-US" sz="2000" kern="100">
                          <a:effectLst/>
                        </a:rPr>
                        <a:t>200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endParaRPr>
                    </a:p>
                    <a:p>
                      <a:pPr algn="ctr">
                        <a:spcAft>
                          <a:spcPts val="0"/>
                        </a:spcAft>
                      </a:pPr>
                      <a:r>
                        <a:rPr lang="en-US" sz="2000" kern="100">
                          <a:effectLst/>
                        </a:rPr>
                        <a:t>160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endParaRPr>
                    </a:p>
                    <a:p>
                      <a:pPr algn="ctr">
                        <a:spcAft>
                          <a:spcPts val="0"/>
                        </a:spcAft>
                      </a:pPr>
                      <a:r>
                        <a:rPr lang="en-US" sz="2000" kern="100">
                          <a:effectLst/>
                        </a:rPr>
                        <a:t>40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endParaRPr>
                    </a:p>
                    <a:p>
                      <a:pPr algn="ctr">
                        <a:spcAft>
                          <a:spcPts val="0"/>
                        </a:spcAft>
                      </a:pPr>
                      <a:r>
                        <a:rPr lang="en-US" sz="2000" kern="100">
                          <a:effectLst/>
                        </a:rPr>
                        <a:t>400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4836100"/>
                  </a:ext>
                </a:extLst>
              </a:tr>
              <a:tr h="607613">
                <a:tc>
                  <a:txBody>
                    <a:bodyPr/>
                    <a:lstStyle/>
                    <a:p>
                      <a:pPr algn="ctr">
                        <a:spcAft>
                          <a:spcPts val="0"/>
                        </a:spcAft>
                      </a:pPr>
                      <a:r>
                        <a:rPr lang="zh-CN" sz="2000" kern="100" dirty="0">
                          <a:effectLst/>
                        </a:rPr>
                        <a:t>成本还原（还原费用）</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sz="2000" kern="100" dirty="0">
                          <a:effectLst/>
                        </a:rPr>
                        <a:t>0.5</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sz="2000" kern="100" dirty="0">
                          <a:solidFill>
                            <a:srgbClr val="0070C0"/>
                          </a:solidFill>
                          <a:effectLst/>
                        </a:rPr>
                        <a:t>100</a:t>
                      </a:r>
                      <a:endParaRPr lang="zh-CN" sz="2000" kern="100" dirty="0">
                        <a:solidFill>
                          <a:srgbClr val="0070C0"/>
                        </a:solidFill>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sz="2000" kern="100" dirty="0">
                          <a:effectLst/>
                          <a:highlight>
                            <a:srgbClr val="FFFF00"/>
                          </a:highlight>
                        </a:rPr>
                        <a:t>80</a:t>
                      </a:r>
                      <a:endParaRPr 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sz="2000" kern="100" dirty="0">
                          <a:effectLst/>
                          <a:highlight>
                            <a:srgbClr val="FFFF00"/>
                          </a:highlight>
                        </a:rPr>
                        <a:t>20</a:t>
                      </a:r>
                      <a:endParaRPr 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sz="2000" kern="100" dirty="0">
                          <a:effectLst/>
                        </a:rPr>
                        <a:t>200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962662165"/>
                  </a:ext>
                </a:extLst>
              </a:tr>
              <a:tr h="709094">
                <a:tc>
                  <a:txBody>
                    <a:bodyPr/>
                    <a:lstStyle/>
                    <a:p>
                      <a:pPr algn="ctr">
                        <a:spcAft>
                          <a:spcPts val="0"/>
                        </a:spcAft>
                      </a:pPr>
                      <a:r>
                        <a:rPr lang="zh-CN" sz="2000" kern="100">
                          <a:effectLst/>
                        </a:rPr>
                        <a:t>第一步骤所产半成品成本</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4</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sz="2000" kern="100" dirty="0">
                          <a:effectLst/>
                        </a:rPr>
                        <a:t>90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endParaRPr>
                    </a:p>
                    <a:p>
                      <a:pPr algn="ctr">
                        <a:spcAft>
                          <a:spcPts val="0"/>
                        </a:spcAft>
                      </a:pPr>
                      <a:r>
                        <a:rPr lang="en-US" sz="2000" kern="100">
                          <a:effectLst/>
                        </a:rPr>
                        <a:t>80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sz="2000" kern="100" dirty="0">
                          <a:effectLst/>
                        </a:rPr>
                        <a:t>30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sz="2000" kern="100" dirty="0">
                          <a:effectLst/>
                        </a:rPr>
                        <a:t>200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88461507"/>
                  </a:ext>
                </a:extLst>
              </a:tr>
              <a:tr h="607613">
                <a:tc>
                  <a:txBody>
                    <a:bodyPr/>
                    <a:lstStyle/>
                    <a:p>
                      <a:pPr algn="ctr">
                        <a:spcAft>
                          <a:spcPts val="0"/>
                        </a:spcAft>
                      </a:pPr>
                      <a:r>
                        <a:rPr lang="zh-CN" sz="2000" kern="100">
                          <a:effectLst/>
                        </a:rPr>
                        <a:t>成本还原（还原费用）</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5</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endParaRPr>
                    </a:p>
                    <a:p>
                      <a:pPr algn="ctr">
                        <a:spcAft>
                          <a:spcPts val="0"/>
                        </a:spcAft>
                      </a:pPr>
                      <a:r>
                        <a:rPr lang="en-US" sz="2000" kern="100">
                          <a:effectLst/>
                        </a:rPr>
                        <a:t>0.5</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sz="2000" kern="100" dirty="0">
                          <a:effectLst/>
                          <a:highlight>
                            <a:srgbClr val="FFFF00"/>
                          </a:highlight>
                        </a:rPr>
                        <a:t>45</a:t>
                      </a:r>
                      <a:endParaRPr 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sz="2000" kern="100" dirty="0">
                          <a:effectLst/>
                          <a:highlight>
                            <a:srgbClr val="FFFF00"/>
                          </a:highlight>
                        </a:rPr>
                        <a:t>40</a:t>
                      </a:r>
                      <a:endParaRPr 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sz="2000" kern="100" dirty="0">
                          <a:effectLst/>
                          <a:highlight>
                            <a:srgbClr val="FFFF00"/>
                          </a:highlight>
                        </a:rPr>
                        <a:t>15</a:t>
                      </a:r>
                      <a:endParaRPr lang="zh-CN" sz="2000"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sz="2000" kern="100" dirty="0">
                          <a:effectLst/>
                        </a:rPr>
                        <a:t>100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322318503"/>
                  </a:ext>
                </a:extLst>
              </a:tr>
              <a:tr h="607613">
                <a:tc>
                  <a:txBody>
                    <a:bodyPr/>
                    <a:lstStyle/>
                    <a:p>
                      <a:pPr algn="ctr">
                        <a:spcAft>
                          <a:spcPts val="0"/>
                        </a:spcAft>
                      </a:pPr>
                      <a:r>
                        <a:rPr lang="zh-CN" sz="2000" kern="100">
                          <a:effectLst/>
                        </a:rPr>
                        <a:t>还原后产成品总成本</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6</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endParaRPr>
                    </a:p>
                    <a:p>
                      <a:pPr algn="ctr">
                        <a:spcAft>
                          <a:spcPts val="0"/>
                        </a:spcAft>
                      </a:pPr>
                      <a:r>
                        <a:rPr lang="en-US" sz="2000" kern="100">
                          <a:effectLst/>
                        </a:rPr>
                        <a:t>45</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endParaRPr>
                    </a:p>
                    <a:p>
                      <a:pPr algn="ctr">
                        <a:spcAft>
                          <a:spcPts val="0"/>
                        </a:spcAft>
                      </a:pPr>
                      <a:r>
                        <a:rPr lang="en-US" sz="2000" kern="100">
                          <a:effectLst/>
                        </a:rPr>
                        <a:t>250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sz="2000" kern="100" dirty="0">
                          <a:effectLst/>
                        </a:rPr>
                        <a:t>205</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endParaRPr>
                    </a:p>
                    <a:p>
                      <a:pPr algn="ctr">
                        <a:spcAft>
                          <a:spcPts val="0"/>
                        </a:spcAft>
                      </a:pPr>
                      <a:r>
                        <a:rPr lang="en-US" sz="2000" kern="100" dirty="0">
                          <a:effectLst/>
                          <a:highlight>
                            <a:srgbClr val="00FFFF"/>
                          </a:highlight>
                        </a:rPr>
                        <a:t>500</a:t>
                      </a:r>
                      <a:endParaRPr lang="zh-CN" sz="2000" kern="100" dirty="0">
                        <a:effectLst/>
                        <a:highlight>
                          <a:srgbClr val="00FFFF"/>
                        </a:highligh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24706987"/>
                  </a:ext>
                </a:extLst>
              </a:tr>
              <a:tr h="607613">
                <a:tc>
                  <a:txBody>
                    <a:bodyPr/>
                    <a:lstStyle/>
                    <a:p>
                      <a:pPr algn="ctr">
                        <a:spcAft>
                          <a:spcPts val="0"/>
                        </a:spcAft>
                      </a:pPr>
                      <a:r>
                        <a:rPr lang="zh-CN" sz="2000" kern="100" dirty="0">
                          <a:effectLst/>
                        </a:rPr>
                        <a:t>还原后产成品单位成本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7</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2000" kern="10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581895847"/>
                  </a:ext>
                </a:extLst>
              </a:tr>
            </a:tbl>
          </a:graphicData>
        </a:graphic>
      </p:graphicFrame>
      <p:sp>
        <p:nvSpPr>
          <p:cNvPr id="5" name="Rectangle 1">
            <a:extLst>
              <a:ext uri="{FF2B5EF4-FFF2-40B4-BE49-F238E27FC236}">
                <a16:creationId xmlns:a16="http://schemas.microsoft.com/office/drawing/2014/main" id="{5FC2AA4B-38CF-4957-9F66-C7FB095DF1E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文本框 5">
            <a:extLst>
              <a:ext uri="{FF2B5EF4-FFF2-40B4-BE49-F238E27FC236}">
                <a16:creationId xmlns:a16="http://schemas.microsoft.com/office/drawing/2014/main" id="{4B03CD8B-A260-4522-8192-6AD56ED1E34E}"/>
              </a:ext>
            </a:extLst>
          </p:cNvPr>
          <p:cNvSpPr txBox="1"/>
          <p:nvPr/>
        </p:nvSpPr>
        <p:spPr>
          <a:xfrm>
            <a:off x="9963151" y="1333500"/>
            <a:ext cx="1855624" cy="5940088"/>
          </a:xfrm>
          <a:prstGeom prst="rect">
            <a:avLst/>
          </a:prstGeom>
          <a:noFill/>
        </p:spPr>
        <p:txBody>
          <a:bodyPr wrap="square" rtlCol="0">
            <a:spAutoFit/>
          </a:bodyPr>
          <a:lstStyle/>
          <a:p>
            <a:r>
              <a:rPr lang="en-US" altLang="zh-CN" sz="2000" dirty="0"/>
              <a:t>200/400=0.5</a:t>
            </a:r>
          </a:p>
          <a:p>
            <a:endParaRPr lang="en-US" altLang="zh-CN" sz="2000" dirty="0"/>
          </a:p>
          <a:p>
            <a:r>
              <a:rPr lang="en-US" altLang="zh-CN" sz="2000" dirty="0"/>
              <a:t>200*0.5=100</a:t>
            </a:r>
          </a:p>
          <a:p>
            <a:r>
              <a:rPr lang="en-US" altLang="zh-CN" sz="2000" dirty="0"/>
              <a:t>160*0.5=80</a:t>
            </a:r>
          </a:p>
          <a:p>
            <a:r>
              <a:rPr lang="en-US" altLang="zh-CN" sz="2000" dirty="0"/>
              <a:t>40*0.5=20</a:t>
            </a:r>
          </a:p>
          <a:p>
            <a:r>
              <a:rPr lang="zh-CN" altLang="en-US" sz="2000" dirty="0"/>
              <a:t>第三行数</a:t>
            </a:r>
            <a:endParaRPr lang="en-US" altLang="zh-CN" sz="2000" dirty="0"/>
          </a:p>
          <a:p>
            <a:r>
              <a:rPr lang="en-US" altLang="zh-CN" sz="2000" dirty="0"/>
              <a:t>100/200=0.5</a:t>
            </a:r>
          </a:p>
          <a:p>
            <a:r>
              <a:rPr lang="zh-CN" altLang="en-US" sz="2000" dirty="0"/>
              <a:t>第五行数</a:t>
            </a:r>
            <a:endParaRPr lang="en-US" altLang="zh-CN" sz="2000" dirty="0"/>
          </a:p>
          <a:p>
            <a:r>
              <a:rPr lang="en-US" altLang="zh-CN" sz="2000" dirty="0"/>
              <a:t>90*0.5=45</a:t>
            </a:r>
          </a:p>
          <a:p>
            <a:r>
              <a:rPr lang="en-US" altLang="zh-CN" sz="2000" dirty="0"/>
              <a:t>80*0.5=40</a:t>
            </a:r>
          </a:p>
          <a:p>
            <a:r>
              <a:rPr lang="en-US" altLang="zh-CN" sz="2000" dirty="0"/>
              <a:t>30*0.5=15</a:t>
            </a:r>
          </a:p>
          <a:p>
            <a:r>
              <a:rPr lang="zh-CN" altLang="en-US" sz="2000" dirty="0"/>
              <a:t>第六行</a:t>
            </a:r>
            <a:endParaRPr lang="en-US" altLang="zh-CN" sz="2000" dirty="0"/>
          </a:p>
          <a:p>
            <a:r>
              <a:rPr lang="zh-CN" altLang="en-US" sz="2000" dirty="0"/>
              <a:t>材料同上一行</a:t>
            </a:r>
            <a:endParaRPr lang="en-US" altLang="zh-CN" sz="2000" dirty="0"/>
          </a:p>
          <a:p>
            <a:r>
              <a:rPr lang="zh-CN" altLang="en-US" sz="2000" dirty="0"/>
              <a:t>人工和制造是一三五行相加分配率除不尽制造费用倒挤</a:t>
            </a:r>
            <a:endParaRPr lang="en-US" altLang="zh-CN" sz="2000" dirty="0"/>
          </a:p>
          <a:p>
            <a:r>
              <a:rPr lang="en-US" altLang="zh-CN" sz="2000" dirty="0"/>
              <a:t> </a:t>
            </a:r>
          </a:p>
          <a:p>
            <a:endParaRPr lang="zh-CN" altLang="en-US" sz="2000" dirty="0"/>
          </a:p>
        </p:txBody>
      </p:sp>
    </p:spTree>
    <p:extLst>
      <p:ext uri="{BB962C8B-B14F-4D97-AF65-F5344CB8AC3E}">
        <p14:creationId xmlns:p14="http://schemas.microsoft.com/office/powerpoint/2010/main" val="1496440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577CA9-EB06-4982-A4D9-AED61252ABD6}"/>
              </a:ext>
            </a:extLst>
          </p:cNvPr>
          <p:cNvSpPr>
            <a:spLocks noGrp="1"/>
          </p:cNvSpPr>
          <p:nvPr>
            <p:ph type="title"/>
          </p:nvPr>
        </p:nvSpPr>
        <p:spPr>
          <a:xfrm>
            <a:off x="2584580" y="307909"/>
            <a:ext cx="3930519" cy="673166"/>
          </a:xfrm>
        </p:spPr>
        <p:txBody>
          <a:bodyPr>
            <a:normAutofit fontScale="90000"/>
          </a:bodyPr>
          <a:lstStyle/>
          <a:p>
            <a:r>
              <a:rPr lang="zh-CN" altLang="en-US" sz="2000" b="1" dirty="0"/>
              <a:t>练习一</a:t>
            </a:r>
            <a:br>
              <a:rPr lang="zh-CN" altLang="zh-CN" sz="2000" dirty="0"/>
            </a:br>
            <a:r>
              <a:rPr lang="zh-CN" altLang="zh-CN" sz="2000" b="1" dirty="0"/>
              <a:t>第三步骤用</a:t>
            </a:r>
            <a:r>
              <a:rPr lang="zh-CN" altLang="en-US" sz="2000" b="1" dirty="0"/>
              <a:t>四分之三</a:t>
            </a:r>
            <a:r>
              <a:rPr lang="zh-CN" altLang="zh-CN" sz="2000" b="1" dirty="0"/>
              <a:t>第二步骤半成品</a:t>
            </a:r>
            <a:br>
              <a:rPr lang="zh-CN" altLang="zh-CN" sz="2000" dirty="0"/>
            </a:br>
            <a:endParaRPr lang="zh-CN" altLang="en-US" sz="2000" dirty="0"/>
          </a:p>
        </p:txBody>
      </p:sp>
      <p:graphicFrame>
        <p:nvGraphicFramePr>
          <p:cNvPr id="4" name="内容占位符 3">
            <a:extLst>
              <a:ext uri="{FF2B5EF4-FFF2-40B4-BE49-F238E27FC236}">
                <a16:creationId xmlns:a16="http://schemas.microsoft.com/office/drawing/2014/main" id="{526F17E4-936A-4C8D-8A24-8AE4502E752E}"/>
              </a:ext>
            </a:extLst>
          </p:cNvPr>
          <p:cNvGraphicFramePr>
            <a:graphicFrameLocks noGrp="1"/>
          </p:cNvGraphicFramePr>
          <p:nvPr>
            <p:ph idx="1"/>
            <p:extLst>
              <p:ext uri="{D42A27DB-BD31-4B8C-83A1-F6EECF244321}">
                <p14:modId xmlns:p14="http://schemas.microsoft.com/office/powerpoint/2010/main" val="377308393"/>
              </p:ext>
            </p:extLst>
          </p:nvPr>
        </p:nvGraphicFramePr>
        <p:xfrm>
          <a:off x="2584580" y="1147666"/>
          <a:ext cx="9246638" cy="5402425"/>
        </p:xfrm>
        <a:graphic>
          <a:graphicData uri="http://schemas.openxmlformats.org/drawingml/2006/table">
            <a:tbl>
              <a:tblPr firstRow="1" firstCol="1" bandRow="1">
                <a:tableStyleId>{5C22544A-7EE6-4342-B048-85BDC9FD1C3A}</a:tableStyleId>
              </a:tblPr>
              <a:tblGrid>
                <a:gridCol w="1201665">
                  <a:extLst>
                    <a:ext uri="{9D8B030D-6E8A-4147-A177-3AD203B41FA5}">
                      <a16:colId xmlns:a16="http://schemas.microsoft.com/office/drawing/2014/main" val="840301507"/>
                    </a:ext>
                  </a:extLst>
                </a:gridCol>
                <a:gridCol w="924026">
                  <a:extLst>
                    <a:ext uri="{9D8B030D-6E8A-4147-A177-3AD203B41FA5}">
                      <a16:colId xmlns:a16="http://schemas.microsoft.com/office/drawing/2014/main" val="1268055341"/>
                    </a:ext>
                  </a:extLst>
                </a:gridCol>
                <a:gridCol w="2633351">
                  <a:extLst>
                    <a:ext uri="{9D8B030D-6E8A-4147-A177-3AD203B41FA5}">
                      <a16:colId xmlns:a16="http://schemas.microsoft.com/office/drawing/2014/main" val="4078428829"/>
                    </a:ext>
                  </a:extLst>
                </a:gridCol>
                <a:gridCol w="878196">
                  <a:extLst>
                    <a:ext uri="{9D8B030D-6E8A-4147-A177-3AD203B41FA5}">
                      <a16:colId xmlns:a16="http://schemas.microsoft.com/office/drawing/2014/main" val="106035618"/>
                    </a:ext>
                  </a:extLst>
                </a:gridCol>
                <a:gridCol w="2457463">
                  <a:extLst>
                    <a:ext uri="{9D8B030D-6E8A-4147-A177-3AD203B41FA5}">
                      <a16:colId xmlns:a16="http://schemas.microsoft.com/office/drawing/2014/main" val="445994796"/>
                    </a:ext>
                  </a:extLst>
                </a:gridCol>
                <a:gridCol w="1151937">
                  <a:extLst>
                    <a:ext uri="{9D8B030D-6E8A-4147-A177-3AD203B41FA5}">
                      <a16:colId xmlns:a16="http://schemas.microsoft.com/office/drawing/2014/main" val="3557338017"/>
                    </a:ext>
                  </a:extLst>
                </a:gridCol>
              </a:tblGrid>
              <a:tr h="1080485">
                <a:tc>
                  <a:txBody>
                    <a:bodyPr/>
                    <a:lstStyle/>
                    <a:p>
                      <a:pPr algn="just">
                        <a:spcAft>
                          <a:spcPts val="0"/>
                        </a:spcAft>
                      </a:pPr>
                      <a:r>
                        <a:rPr lang="zh-CN" sz="2000" kern="100" dirty="0">
                          <a:effectLst/>
                        </a:rPr>
                        <a:t>第一步骤（纺线）</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金额</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第二步骤（织布）</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金额</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第三步骤（服装）</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金额</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267191755"/>
                  </a:ext>
                </a:extLst>
              </a:tr>
              <a:tr h="1080485">
                <a:tc>
                  <a:txBody>
                    <a:bodyPr/>
                    <a:lstStyle/>
                    <a:p>
                      <a:pPr algn="just">
                        <a:spcAft>
                          <a:spcPts val="0"/>
                        </a:spcAft>
                      </a:pPr>
                      <a:r>
                        <a:rPr lang="zh-CN" sz="2000" kern="100" dirty="0">
                          <a:effectLst/>
                        </a:rPr>
                        <a:t>直接材料（羊毛）</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dirty="0">
                          <a:effectLst/>
                        </a:rPr>
                        <a:t>90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第一步骤半品成本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200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第二步骤半品成本</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altLang="zh-CN" sz="2000" kern="100" dirty="0">
                          <a:effectLst/>
                          <a:latin typeface="等线" panose="02010600030101010101" pitchFamily="2" charset="-122"/>
                          <a:ea typeface="等线" panose="02010600030101010101" pitchFamily="2" charset="-122"/>
                          <a:cs typeface="Times New Roman" panose="02020603050405020304" pitchFamily="18" charset="0"/>
                        </a:rPr>
                        <a:t>300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176228941"/>
                  </a:ext>
                </a:extLst>
              </a:tr>
              <a:tr h="1080485">
                <a:tc>
                  <a:txBody>
                    <a:bodyPr/>
                    <a:lstStyle/>
                    <a:p>
                      <a:pPr algn="just">
                        <a:spcAft>
                          <a:spcPts val="0"/>
                        </a:spcAft>
                      </a:pPr>
                      <a:r>
                        <a:rPr lang="zh-CN" sz="2000" kern="100">
                          <a:effectLst/>
                        </a:rPr>
                        <a:t>直接人工</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80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直接人工</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160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直接人工</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130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664445602"/>
                  </a:ext>
                </a:extLst>
              </a:tr>
              <a:tr h="1080485">
                <a:tc>
                  <a:txBody>
                    <a:bodyPr/>
                    <a:lstStyle/>
                    <a:p>
                      <a:pPr algn="just">
                        <a:spcAft>
                          <a:spcPts val="0"/>
                        </a:spcAft>
                      </a:pPr>
                      <a:r>
                        <a:rPr lang="zh-CN" sz="2000" kern="100">
                          <a:effectLst/>
                        </a:rPr>
                        <a:t>制造费用</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30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制造费用</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40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制造费用</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170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424625713"/>
                  </a:ext>
                </a:extLst>
              </a:tr>
              <a:tr h="1080485">
                <a:tc>
                  <a:txBody>
                    <a:bodyPr/>
                    <a:lstStyle/>
                    <a:p>
                      <a:pPr algn="just">
                        <a:spcAft>
                          <a:spcPts val="0"/>
                        </a:spcAft>
                      </a:pPr>
                      <a:r>
                        <a:rPr lang="zh-CN" sz="2000" kern="100" dirty="0">
                          <a:effectLst/>
                        </a:rPr>
                        <a:t>完工半成品成本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dirty="0">
                          <a:effectLst/>
                        </a:rPr>
                        <a:t>200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完工半成品本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dirty="0">
                          <a:effectLst/>
                        </a:rPr>
                        <a:t>400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完工产成品成本</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dirty="0">
                          <a:effectLst/>
                        </a:rPr>
                        <a:t>600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26088975"/>
                  </a:ext>
                </a:extLst>
              </a:tr>
            </a:tbl>
          </a:graphicData>
        </a:graphic>
      </p:graphicFrame>
    </p:spTree>
    <p:extLst>
      <p:ext uri="{BB962C8B-B14F-4D97-AF65-F5344CB8AC3E}">
        <p14:creationId xmlns:p14="http://schemas.microsoft.com/office/powerpoint/2010/main" val="443603520"/>
      </p:ext>
    </p:extLst>
  </p:cSld>
  <p:clrMapOvr>
    <a:masterClrMapping/>
  </p:clrMapOvr>
</p:sld>
</file>

<file path=ppt/theme/theme1.xml><?xml version="1.0" encoding="utf-8"?>
<a:theme xmlns:a="http://schemas.openxmlformats.org/drawingml/2006/main" name="丝状">
  <a:themeElements>
    <a:clrScheme name="丝状">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丝状">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丝状">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349</TotalTime>
  <Words>1528</Words>
  <Application>Microsoft Office PowerPoint</Application>
  <PresentationFormat>宽屏</PresentationFormat>
  <Paragraphs>630</Paragraphs>
  <Slides>14</Slides>
  <Notes>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等线</vt:lpstr>
      <vt:lpstr>宋体</vt:lpstr>
      <vt:lpstr>幼圆</vt:lpstr>
      <vt:lpstr>Arial</vt:lpstr>
      <vt:lpstr>Century Gothic</vt:lpstr>
      <vt:lpstr>Times New Roman</vt:lpstr>
      <vt:lpstr>Wingdings 3</vt:lpstr>
      <vt:lpstr>丝状</vt:lpstr>
      <vt:lpstr>综合逐步结转分步法的成本还原 </vt:lpstr>
      <vt:lpstr>4.综合逐步结转分步法的成本还原 </vt:lpstr>
      <vt:lpstr>例1、第二步骤全部用完第一步骤半成品 </vt:lpstr>
      <vt:lpstr>产品成本还原计算表 （按半成品成本还原分配率还原） </vt:lpstr>
      <vt:lpstr>例２第二步骤用一半第一步骤半成品 </vt:lpstr>
      <vt:lpstr>产品成本还原计算表 （按半成品成本还原分配率还原） </vt:lpstr>
      <vt:lpstr>例题３ 第三步骤用一半第二步骤半成品 </vt:lpstr>
      <vt:lpstr>产品成本还原计算表 （按半成品成本还原分配率还原） </vt:lpstr>
      <vt:lpstr>练习一 第三步骤用四分之三第二步骤半成品 </vt:lpstr>
      <vt:lpstr>练习一 第三步骤用四分之三第二步骤半成品 </vt:lpstr>
      <vt:lpstr>产品成本还原计算表 （按半成品成本还原分配率还原） </vt:lpstr>
      <vt:lpstr>产品成本还原计算表 （按半成品成本还原分配率还原） </vt:lpstr>
      <vt:lpstr>练习二</vt:lpstr>
      <vt:lpstr>练习二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he zhan</dc:creator>
  <cp:lastModifiedBy>he zhan</cp:lastModifiedBy>
  <cp:revision>81</cp:revision>
  <dcterms:created xsi:type="dcterms:W3CDTF">2020-04-14T06:14:42Z</dcterms:created>
  <dcterms:modified xsi:type="dcterms:W3CDTF">2020-07-29T09:36:40Z</dcterms:modified>
</cp:coreProperties>
</file>