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8"/>
  </p:handoutMasterIdLst>
  <p:sldIdLst>
    <p:sldId id="258" r:id="rId3"/>
    <p:sldId id="256" r:id="rId4"/>
    <p:sldId id="257" r:id="rId6"/>
    <p:sldId id="25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213"/>
        <p:guide pos="283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25882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2588281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808730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4511675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1296000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296000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6" Type="http://schemas.openxmlformats.org/officeDocument/2006/relationships/slideLayout" Target="../slideLayouts/slideLayout1.xml"/><Relationship Id="rId25" Type="http://schemas.openxmlformats.org/officeDocument/2006/relationships/tags" Target="../tags/tag62.xml"/><Relationship Id="rId24" Type="http://schemas.openxmlformats.org/officeDocument/2006/relationships/image" Target="../media/image24.png"/><Relationship Id="rId23" Type="http://schemas.openxmlformats.org/officeDocument/2006/relationships/image" Target="../media/image23.png"/><Relationship Id="rId22" Type="http://schemas.openxmlformats.org/officeDocument/2006/relationships/image" Target="../media/image22.png"/><Relationship Id="rId21" Type="http://schemas.openxmlformats.org/officeDocument/2006/relationships/image" Target="../media/image21.png"/><Relationship Id="rId20" Type="http://schemas.openxmlformats.org/officeDocument/2006/relationships/image" Target="../media/image20.png"/><Relationship Id="rId2" Type="http://schemas.openxmlformats.org/officeDocument/2006/relationships/image" Target="../media/image2.png"/><Relationship Id="rId19" Type="http://schemas.openxmlformats.org/officeDocument/2006/relationships/image" Target="../media/image19.png"/><Relationship Id="rId18" Type="http://schemas.openxmlformats.org/officeDocument/2006/relationships/image" Target="../media/image18.png"/><Relationship Id="rId17" Type="http://schemas.openxmlformats.org/officeDocument/2006/relationships/image" Target="../media/image17.png"/><Relationship Id="rId16" Type="http://schemas.openxmlformats.org/officeDocument/2006/relationships/image" Target="../media/image16.png"/><Relationship Id="rId15" Type="http://schemas.openxmlformats.org/officeDocument/2006/relationships/image" Target="../media/image15.png"/><Relationship Id="rId14" Type="http://schemas.openxmlformats.org/officeDocument/2006/relationships/image" Target="../media/image14.png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/>
          <p:nvPr/>
        </p:nvPicPr>
        <p:blipFill>
          <a:blip r:embed="rId1"/>
          <a:stretch>
            <a:fillRect/>
          </a:stretch>
        </p:blipFill>
        <p:spPr>
          <a:xfrm>
            <a:off x="3835400" y="-35561"/>
            <a:ext cx="59055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3676650" y="1391284"/>
            <a:ext cx="161925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/>
        </p:nvPicPr>
        <p:blipFill>
          <a:blip r:embed="rId3"/>
          <a:stretch>
            <a:fillRect/>
          </a:stretch>
        </p:blipFill>
        <p:spPr>
          <a:xfrm>
            <a:off x="3676650" y="1886584"/>
            <a:ext cx="211455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" name="图片 102"/>
          <p:cNvPicPr/>
          <p:nvPr/>
        </p:nvPicPr>
        <p:blipFill>
          <a:blip r:embed="rId4"/>
          <a:stretch>
            <a:fillRect/>
          </a:stretch>
        </p:blipFill>
        <p:spPr>
          <a:xfrm>
            <a:off x="3835400" y="784224"/>
            <a:ext cx="253365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5"/>
          <a:stretch>
            <a:fillRect/>
          </a:stretch>
        </p:blipFill>
        <p:spPr>
          <a:xfrm>
            <a:off x="3835400" y="365759"/>
            <a:ext cx="59055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图片 104"/>
          <p:cNvPicPr/>
          <p:nvPr/>
        </p:nvPicPr>
        <p:blipFill>
          <a:blip r:embed="rId6"/>
          <a:stretch>
            <a:fillRect/>
          </a:stretch>
        </p:blipFill>
        <p:spPr>
          <a:xfrm>
            <a:off x="3684270" y="133985"/>
            <a:ext cx="146685" cy="9594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图片 105"/>
          <p:cNvPicPr/>
          <p:nvPr/>
        </p:nvPicPr>
        <p:blipFill>
          <a:blip r:embed="rId6"/>
          <a:stretch>
            <a:fillRect/>
          </a:stretch>
        </p:blipFill>
        <p:spPr>
          <a:xfrm>
            <a:off x="3537585" y="1502410"/>
            <a:ext cx="146685" cy="8058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" name="图片 106"/>
          <p:cNvPicPr/>
          <p:nvPr/>
        </p:nvPicPr>
        <p:blipFill>
          <a:blip r:embed="rId7"/>
          <a:stretch>
            <a:fillRect/>
          </a:stretch>
        </p:blipFill>
        <p:spPr>
          <a:xfrm>
            <a:off x="2623185" y="5529579"/>
            <a:ext cx="5133975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8" name="图片 107"/>
          <p:cNvPicPr/>
          <p:nvPr/>
        </p:nvPicPr>
        <p:blipFill>
          <a:blip r:embed="rId8"/>
          <a:stretch>
            <a:fillRect/>
          </a:stretch>
        </p:blipFill>
        <p:spPr>
          <a:xfrm>
            <a:off x="2623185" y="6085839"/>
            <a:ext cx="4657725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9" name="图片 108"/>
          <p:cNvPicPr/>
          <p:nvPr/>
        </p:nvPicPr>
        <p:blipFill>
          <a:blip r:embed="rId6"/>
          <a:stretch>
            <a:fillRect/>
          </a:stretch>
        </p:blipFill>
        <p:spPr>
          <a:xfrm>
            <a:off x="2486660" y="5671820"/>
            <a:ext cx="161290" cy="8210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0" name="图片 109"/>
          <p:cNvPicPr/>
          <p:nvPr/>
        </p:nvPicPr>
        <p:blipFill>
          <a:blip r:embed="rId9"/>
          <a:stretch>
            <a:fillRect/>
          </a:stretch>
        </p:blipFill>
        <p:spPr>
          <a:xfrm>
            <a:off x="1621790" y="895984"/>
            <a:ext cx="10287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" name="图片 110"/>
          <p:cNvPicPr/>
          <p:nvPr/>
        </p:nvPicPr>
        <p:blipFill>
          <a:blip r:embed="rId10"/>
          <a:stretch>
            <a:fillRect/>
          </a:stretch>
        </p:blipFill>
        <p:spPr>
          <a:xfrm>
            <a:off x="1530985" y="2961639"/>
            <a:ext cx="10287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" name="图片 111"/>
          <p:cNvPicPr/>
          <p:nvPr/>
        </p:nvPicPr>
        <p:blipFill>
          <a:blip r:embed="rId11"/>
          <a:stretch>
            <a:fillRect/>
          </a:stretch>
        </p:blipFill>
        <p:spPr>
          <a:xfrm>
            <a:off x="1539240" y="4544694"/>
            <a:ext cx="10287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3" name="图片 112"/>
          <p:cNvPicPr/>
          <p:nvPr/>
        </p:nvPicPr>
        <p:blipFill>
          <a:blip r:embed="rId12"/>
          <a:stretch>
            <a:fillRect/>
          </a:stretch>
        </p:blipFill>
        <p:spPr>
          <a:xfrm>
            <a:off x="1567180" y="5857239"/>
            <a:ext cx="10287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4" name="图片 113"/>
          <p:cNvPicPr/>
          <p:nvPr/>
        </p:nvPicPr>
        <p:blipFill>
          <a:blip r:embed="rId13"/>
          <a:stretch>
            <a:fillRect/>
          </a:stretch>
        </p:blipFill>
        <p:spPr>
          <a:xfrm>
            <a:off x="2559685" y="133984"/>
            <a:ext cx="257175" cy="2019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5" name="图片 114"/>
          <p:cNvPicPr/>
          <p:nvPr/>
        </p:nvPicPr>
        <p:blipFill>
          <a:blip r:embed="rId14"/>
          <a:stretch>
            <a:fillRect/>
          </a:stretch>
        </p:blipFill>
        <p:spPr>
          <a:xfrm>
            <a:off x="2655570" y="365759"/>
            <a:ext cx="10287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6" name="图片 115"/>
          <p:cNvPicPr/>
          <p:nvPr/>
        </p:nvPicPr>
        <p:blipFill>
          <a:blip r:embed="rId15"/>
          <a:stretch>
            <a:fillRect/>
          </a:stretch>
        </p:blipFill>
        <p:spPr>
          <a:xfrm>
            <a:off x="2655570" y="1657984"/>
            <a:ext cx="10287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7" name="图片 116"/>
          <p:cNvPicPr/>
          <p:nvPr/>
        </p:nvPicPr>
        <p:blipFill>
          <a:blip r:embed="rId16"/>
          <a:stretch>
            <a:fillRect/>
          </a:stretch>
        </p:blipFill>
        <p:spPr>
          <a:xfrm>
            <a:off x="2420620" y="2239010"/>
            <a:ext cx="247015" cy="19411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8" name="图片 117"/>
          <p:cNvPicPr/>
          <p:nvPr/>
        </p:nvPicPr>
        <p:blipFill>
          <a:blip r:embed="rId17"/>
          <a:stretch>
            <a:fillRect/>
          </a:stretch>
        </p:blipFill>
        <p:spPr>
          <a:xfrm>
            <a:off x="2559685" y="2153284"/>
            <a:ext cx="1895475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9" name="图片 118"/>
          <p:cNvPicPr/>
          <p:nvPr/>
        </p:nvPicPr>
        <p:blipFill>
          <a:blip r:embed="rId18"/>
          <a:stretch>
            <a:fillRect/>
          </a:stretch>
        </p:blipFill>
        <p:spPr>
          <a:xfrm>
            <a:off x="2559685" y="2900679"/>
            <a:ext cx="1895475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" name="图片 119"/>
          <p:cNvPicPr/>
          <p:nvPr/>
        </p:nvPicPr>
        <p:blipFill>
          <a:blip r:embed="rId19"/>
          <a:stretch>
            <a:fillRect/>
          </a:stretch>
        </p:blipFill>
        <p:spPr>
          <a:xfrm>
            <a:off x="2559685" y="3623944"/>
            <a:ext cx="1609725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1" name="图片 120"/>
          <p:cNvPicPr/>
          <p:nvPr/>
        </p:nvPicPr>
        <p:blipFill>
          <a:blip r:embed="rId20"/>
          <a:stretch>
            <a:fillRect/>
          </a:stretch>
        </p:blipFill>
        <p:spPr>
          <a:xfrm>
            <a:off x="2991485" y="2502534"/>
            <a:ext cx="200025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" name="图片 121"/>
          <p:cNvPicPr/>
          <p:nvPr/>
        </p:nvPicPr>
        <p:blipFill>
          <a:blip r:embed="rId20"/>
          <a:stretch>
            <a:fillRect/>
          </a:stretch>
        </p:blipFill>
        <p:spPr>
          <a:xfrm>
            <a:off x="2991485" y="3318509"/>
            <a:ext cx="200025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" name="图片 122"/>
          <p:cNvPicPr/>
          <p:nvPr/>
        </p:nvPicPr>
        <p:blipFill>
          <a:blip r:embed="rId6"/>
          <a:stretch>
            <a:fillRect/>
          </a:stretch>
        </p:blipFill>
        <p:spPr>
          <a:xfrm>
            <a:off x="2425065" y="4297044"/>
            <a:ext cx="238125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4" name="图片 123"/>
          <p:cNvPicPr/>
          <p:nvPr/>
        </p:nvPicPr>
        <p:blipFill>
          <a:blip r:embed="rId21"/>
          <a:stretch>
            <a:fillRect/>
          </a:stretch>
        </p:blipFill>
        <p:spPr>
          <a:xfrm>
            <a:off x="2623185" y="4180204"/>
            <a:ext cx="333375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5" name="图片 124"/>
          <p:cNvPicPr/>
          <p:nvPr/>
        </p:nvPicPr>
        <p:blipFill>
          <a:blip r:embed="rId22"/>
          <a:stretch>
            <a:fillRect/>
          </a:stretch>
        </p:blipFill>
        <p:spPr>
          <a:xfrm>
            <a:off x="2623185" y="4897119"/>
            <a:ext cx="333375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" name="图片 125"/>
          <p:cNvPicPr/>
          <p:nvPr/>
        </p:nvPicPr>
        <p:blipFill>
          <a:blip r:embed="rId23"/>
          <a:stretch>
            <a:fillRect/>
          </a:stretch>
        </p:blipFill>
        <p:spPr>
          <a:xfrm>
            <a:off x="220980" y="2901315"/>
            <a:ext cx="1151255" cy="615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7" name="图片 126"/>
          <p:cNvPicPr/>
          <p:nvPr/>
        </p:nvPicPr>
        <p:blipFill>
          <a:blip r:embed="rId24"/>
          <a:stretch>
            <a:fillRect/>
          </a:stretch>
        </p:blipFill>
        <p:spPr>
          <a:xfrm>
            <a:off x="1250315" y="133985"/>
            <a:ext cx="371475" cy="616077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25780" y="3394710"/>
            <a:ext cx="9334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人文环境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1294130" y="828040"/>
            <a:ext cx="302895" cy="540956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59230" y="1350645"/>
            <a:ext cx="7004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人口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32635" y="2377440"/>
            <a:ext cx="30213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主要的</a:t>
            </a:r>
            <a:r>
              <a:rPr lang="zh-CN" altLang="en-US" sz="1200">
                <a:latin typeface="楷体" panose="02010609060101010101" charset="-122"/>
                <a:ea typeface="楷体" panose="02010609060101010101" charset="-122"/>
                <a:sym typeface="+mn-ea"/>
              </a:rPr>
              <a:t>人种、</a:t>
            </a:r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宗教和建筑、习俗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1956435" y="397510"/>
            <a:ext cx="76200" cy="218186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32635" y="400050"/>
            <a:ext cx="9334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人口分布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25015" y="1466850"/>
            <a:ext cx="13785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人口增长情况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2790825" y="41910"/>
            <a:ext cx="175260" cy="92392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" name="左大括号 15"/>
          <p:cNvSpPr/>
          <p:nvPr/>
        </p:nvSpPr>
        <p:spPr>
          <a:xfrm>
            <a:off x="3115310" y="1143000"/>
            <a:ext cx="175260" cy="92392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66085" y="121920"/>
            <a:ext cx="10458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稠密地区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966085" y="687705"/>
            <a:ext cx="10452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稀疏地区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227705" y="1791335"/>
            <a:ext cx="20377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自然增长率低</a:t>
            </a:r>
            <a:r>
              <a:rPr lang="en-US" altLang="zh-CN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</a:t>
            </a:r>
            <a:r>
              <a:rPr lang="zh-CN" altLang="en-US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增长慢</a:t>
            </a:r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8" name="左大括号 27"/>
          <p:cNvSpPr/>
          <p:nvPr/>
        </p:nvSpPr>
        <p:spPr>
          <a:xfrm>
            <a:off x="1956435" y="3192145"/>
            <a:ext cx="257810" cy="315150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27705" y="1148715"/>
            <a:ext cx="20377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自然增长率高</a:t>
            </a:r>
            <a:r>
              <a:rPr lang="en-US" altLang="zh-CN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</a:t>
            </a:r>
            <a:r>
              <a:rPr lang="zh-CN" altLang="en-US" sz="1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增长快</a:t>
            </a:r>
            <a:endParaRPr lang="zh-CN" altLang="en-US" sz="1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5" name="右箭头 34"/>
          <p:cNvSpPr/>
          <p:nvPr/>
        </p:nvSpPr>
        <p:spPr>
          <a:xfrm>
            <a:off x="4916805" y="1249045"/>
            <a:ext cx="348615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6" name="右箭头 35"/>
          <p:cNvSpPr/>
          <p:nvPr/>
        </p:nvSpPr>
        <p:spPr>
          <a:xfrm>
            <a:off x="4916805" y="1878330"/>
            <a:ext cx="348615" cy="10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265420" y="1148715"/>
            <a:ext cx="17462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带来的问题及对策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265420" y="1791335"/>
            <a:ext cx="17462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带来的问题及对策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459230" y="4630420"/>
            <a:ext cx="5118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国家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159635" y="3191510"/>
            <a:ext cx="16103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国家名称及分布、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11220" y="3202940"/>
            <a:ext cx="14116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国家经济水平高低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3" name="左大括号 42"/>
          <p:cNvSpPr/>
          <p:nvPr/>
        </p:nvSpPr>
        <p:spPr>
          <a:xfrm>
            <a:off x="4834255" y="2886075"/>
            <a:ext cx="82550" cy="9086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916805" y="2886075"/>
            <a:ext cx="11798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发展中国家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012690" y="3512820"/>
            <a:ext cx="9302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发达国家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790825" y="4603750"/>
            <a:ext cx="9302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第一产业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（农业）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737485" y="5651500"/>
            <a:ext cx="9302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第二产业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（工业）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2790825" y="6447790"/>
            <a:ext cx="43338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第三产业（服务业）：交通运输业、金融服务业等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1" name="左大括号 60"/>
          <p:cNvSpPr/>
          <p:nvPr/>
        </p:nvSpPr>
        <p:spPr>
          <a:xfrm>
            <a:off x="2637790" y="4277360"/>
            <a:ext cx="153035" cy="232346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2085975" y="5340985"/>
            <a:ext cx="5575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经济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3" name="左大括号 62"/>
          <p:cNvSpPr/>
          <p:nvPr/>
        </p:nvSpPr>
        <p:spPr>
          <a:xfrm>
            <a:off x="3602355" y="4342130"/>
            <a:ext cx="154940" cy="92392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740150" y="4264660"/>
            <a:ext cx="7531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种植业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3721100" y="4990465"/>
            <a:ext cx="7912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畜牧业：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493260" y="3959860"/>
            <a:ext cx="9721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粮食作物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7" name="左大括号 66"/>
          <p:cNvSpPr/>
          <p:nvPr/>
        </p:nvSpPr>
        <p:spPr>
          <a:xfrm>
            <a:off x="4410710" y="3959860"/>
            <a:ext cx="82550" cy="9086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4493260" y="4637405"/>
            <a:ext cx="28219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经济作物（棉花、特色水果）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9" name="左大括号 68"/>
          <p:cNvSpPr/>
          <p:nvPr/>
        </p:nvSpPr>
        <p:spPr>
          <a:xfrm>
            <a:off x="5302885" y="3773805"/>
            <a:ext cx="76200" cy="6477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379085" y="3794760"/>
            <a:ext cx="6248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水稻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5379085" y="4235450"/>
            <a:ext cx="6248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小麦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4258945" y="4990465"/>
            <a:ext cx="28657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牲畜品种、畜产品（牛奶、羊毛，牛肉）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4" name="左大括号 73"/>
          <p:cNvSpPr/>
          <p:nvPr/>
        </p:nvSpPr>
        <p:spPr>
          <a:xfrm>
            <a:off x="3566160" y="5419725"/>
            <a:ext cx="154940" cy="92392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3667760" y="5419725"/>
            <a:ext cx="34048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原料工业（铁矿开采、棉花加工、机械制造等）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3667760" y="6068060"/>
            <a:ext cx="401701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楷体" panose="02010609060101010101" charset="-122"/>
                <a:ea typeface="楷体" panose="02010609060101010101" charset="-122"/>
              </a:rPr>
              <a:t>能源工业（石油、天然气、煤等能源资源开采、水力发电）</a:t>
            </a:r>
            <a:endParaRPr lang="zh-CN" altLang="en-US" sz="1200"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9" grpId="0"/>
      <p:bldP spid="12" grpId="0" animBg="1"/>
      <p:bldP spid="13" grpId="0"/>
      <p:bldP spid="14" grpId="0"/>
      <p:bldP spid="9" grpId="0"/>
      <p:bldP spid="15" grpId="0" animBg="1"/>
      <p:bldP spid="17" grpId="0"/>
      <p:bldP spid="18" grpId="0"/>
      <p:bldP spid="16" grpId="0" animBg="1"/>
      <p:bldP spid="34" grpId="0"/>
      <p:bldP spid="20" grpId="0"/>
      <p:bldP spid="35" grpId="0" animBg="1"/>
      <p:bldP spid="36" grpId="0" animBg="1"/>
      <p:bldP spid="37" grpId="0"/>
      <p:bldP spid="38" grpId="0"/>
      <p:bldP spid="40" grpId="0"/>
      <p:bldP spid="41" grpId="0"/>
      <p:bldP spid="43" grpId="0" animBg="1"/>
      <p:bldP spid="44" grpId="0"/>
      <p:bldP spid="45" grpId="0"/>
      <p:bldP spid="62" grpId="0"/>
      <p:bldP spid="61" grpId="0" animBg="1"/>
      <p:bldP spid="46" grpId="0"/>
      <p:bldP spid="47" grpId="0"/>
      <p:bldP spid="48" grpId="0"/>
      <p:bldP spid="63" grpId="0" animBg="1"/>
      <p:bldP spid="64" grpId="0"/>
      <p:bldP spid="67" grpId="0" animBg="1"/>
      <p:bldP spid="66" grpId="0"/>
      <p:bldP spid="68" grpId="0"/>
      <p:bldP spid="69" grpId="0" animBg="1"/>
      <p:bldP spid="70" grpId="0"/>
      <p:bldP spid="71" grpId="0"/>
      <p:bldP spid="65" grpId="0"/>
      <p:bldP spid="73" grpId="0"/>
      <p:bldP spid="74" grpId="0" animBg="1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62255" y="198120"/>
            <a:ext cx="26015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楷体" panose="02010609060101010101" charset="-122"/>
                <a:ea typeface="楷体" panose="02010609060101010101" charset="-122"/>
              </a:rPr>
              <a:t>课后提升：</a:t>
            </a:r>
            <a:endParaRPr lang="zh-CN" altLang="en-US" sz="4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40" y="901065"/>
            <a:ext cx="90760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楷体" panose="02010609060101010101" charset="-122"/>
                <a:ea typeface="楷体" panose="02010609060101010101" charset="-122"/>
              </a:rPr>
              <a:t>根据所学，请你从自然环境和人文环境两个方面，分析加拿大的地理环境</a:t>
            </a:r>
            <a:endParaRPr lang="zh-CN" altLang="en-US" sz="2800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51625"/>
          <a:stretch>
            <a:fillRect/>
          </a:stretch>
        </p:blipFill>
        <p:spPr>
          <a:xfrm>
            <a:off x="1862455" y="1946275"/>
            <a:ext cx="5095875" cy="3686175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WPS 演示</Application>
  <PresentationFormat>宽屏</PresentationFormat>
  <Paragraphs>64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楷体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铮铮男儿x</cp:lastModifiedBy>
  <cp:revision>3</cp:revision>
  <dcterms:created xsi:type="dcterms:W3CDTF">2019-04-10T01:03:00Z</dcterms:created>
  <dcterms:modified xsi:type="dcterms:W3CDTF">2019-04-12T00:37:17Z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