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65" r:id="rId4"/>
    <p:sldMasterId id="2147483677" r:id="rId5"/>
    <p:sldMasterId id="2147483689" r:id="rId6"/>
    <p:sldMasterId id="2147483701" r:id="rId7"/>
    <p:sldMasterId id="2147483715" r:id="rId8"/>
    <p:sldMasterId id="2147483728" r:id="rId9"/>
    <p:sldMasterId id="2147483740" r:id="rId10"/>
    <p:sldMasterId id="2147483752" r:id="rId11"/>
    <p:sldMasterId id="2147483764" r:id="rId12"/>
    <p:sldMasterId id="2147483776" r:id="rId13"/>
  </p:sldMasterIdLst>
  <p:notesMasterIdLst>
    <p:notesMasterId r:id="rId24"/>
  </p:notesMasterIdLst>
  <p:sldIdLst>
    <p:sldId id="395" r:id="rId14"/>
    <p:sldId id="470" r:id="rId15"/>
    <p:sldId id="471" r:id="rId16"/>
    <p:sldId id="484" r:id="rId17"/>
    <p:sldId id="485" r:id="rId18"/>
    <p:sldId id="488" r:id="rId19"/>
    <p:sldId id="487" r:id="rId20"/>
    <p:sldId id="490" r:id="rId21"/>
    <p:sldId id="486" r:id="rId22"/>
    <p:sldId id="352" r:id="rId23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00"/>
    <a:srgbClr val="A50021"/>
    <a:srgbClr val="F4F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74" autoAdjust="0"/>
    <p:restoredTop sz="86508" autoAdjust="0"/>
  </p:normalViewPr>
  <p:slideViewPr>
    <p:cSldViewPr>
      <p:cViewPr>
        <p:scale>
          <a:sx n="75" d="100"/>
          <a:sy n="75" d="100"/>
        </p:scale>
        <p:origin x="-1158" y="-348"/>
      </p:cViewPr>
      <p:guideLst>
        <p:guide orient="horz" pos="1598"/>
        <p:guide pos="28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10.xml"/><Relationship Id="rId22" Type="http://schemas.openxmlformats.org/officeDocument/2006/relationships/slide" Target="slides/slide9.xml"/><Relationship Id="rId21" Type="http://schemas.openxmlformats.org/officeDocument/2006/relationships/slide" Target="slides/slide8.xml"/><Relationship Id="rId20" Type="http://schemas.openxmlformats.org/officeDocument/2006/relationships/slide" Target="slides/slide7.xml"/><Relationship Id="rId2" Type="http://schemas.openxmlformats.org/officeDocument/2006/relationships/theme" Target="theme/theme1.xml"/><Relationship Id="rId19" Type="http://schemas.openxmlformats.org/officeDocument/2006/relationships/slide" Target="slides/slide6.xml"/><Relationship Id="rId18" Type="http://schemas.openxmlformats.org/officeDocument/2006/relationships/slide" Target="slides/slide5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5" Type="http://schemas.openxmlformats.org/officeDocument/2006/relationships/slide" Target="slides/slide2.xml"/><Relationship Id="rId14" Type="http://schemas.openxmlformats.org/officeDocument/2006/relationships/slide" Target="slides/slide1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4CCED-48CD-4347-BAC5-3EA3620B3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41CC4-54CD-495B-ABDC-6BADB22135F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83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94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94" y="1999034"/>
            <a:ext cx="3655181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23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94" y="27392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923"/>
            <a:ext cx="7886700" cy="43588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3232" y="720623"/>
            <a:ext cx="6063164" cy="99441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94515" y="1823145"/>
            <a:ext cx="4785293" cy="617220"/>
          </a:xfrm>
        </p:spPr>
        <p:txBody>
          <a:bodyPr/>
          <a:lstStyle>
            <a:lvl1pPr algn="l">
              <a:defRPr sz="2400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2180564" y="2000265"/>
            <a:ext cx="5181600" cy="12573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zh-CN" altLang="en-US" dirty="0" smtClean="0"/>
              <a:t>谢    谢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(png格式）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228013" y="42864"/>
            <a:ext cx="881062" cy="69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80"/>
            <a:ext cx="7886700" cy="2139553"/>
          </a:xfrm>
          <a:prstGeom prst="rect">
            <a:avLst/>
          </a:prstGeom>
        </p:spPr>
        <p:txBody>
          <a:bodyPr lIns="91438" tIns="45719" rIns="91438" bIns="45719"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67150" cy="3263504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48200" y="1369219"/>
            <a:ext cx="3867150" cy="3263504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67" y="1260872"/>
            <a:ext cx="3868737" cy="617934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67" y="1878806"/>
            <a:ext cx="3868737" cy="2763441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86" y="342900"/>
            <a:ext cx="2949575" cy="1200150"/>
          </a:xfrm>
          <a:prstGeom prst="rect">
            <a:avLst/>
          </a:prstGeom>
        </p:spPr>
        <p:txBody>
          <a:bodyPr lIns="91438" tIns="45719" rIns="91438" bIns="45719"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740645"/>
            <a:ext cx="4629150" cy="3655219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386" y="1543052"/>
            <a:ext cx="2949575" cy="2858691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86" y="342900"/>
            <a:ext cx="2949575" cy="1200150"/>
          </a:xfrm>
          <a:prstGeom prst="rect">
            <a:avLst/>
          </a:prstGeom>
        </p:spPr>
        <p:txBody>
          <a:bodyPr lIns="91438" tIns="45719" rIns="91438" bIns="45719"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645"/>
            <a:ext cx="4629150" cy="3655219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386" y="1543052"/>
            <a:ext cx="2949575" cy="2858691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20"/>
            <a:ext cx="1971675" cy="4358879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708" y="273920"/>
            <a:ext cx="5762625" cy="4358879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842010"/>
            <a:ext cx="78867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28650" y="2701767"/>
            <a:ext cx="7886700" cy="124158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48114"/>
            <a:ext cx="7886700" cy="994172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76827"/>
            <a:ext cx="7886700" cy="3356134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219327"/>
            <a:ext cx="7886700" cy="2085975"/>
          </a:xfrm>
        </p:spPr>
        <p:txBody>
          <a:bodyPr anchor="t" anchorCtr="0"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291591"/>
            <a:ext cx="7886700" cy="827246"/>
          </a:xfrm>
        </p:spPr>
        <p:txBody>
          <a:bodyPr lIns="108109" anchor="b" anchorCtr="0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079" y="273845"/>
            <a:ext cx="7886700" cy="600075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602" y="1111570"/>
            <a:ext cx="3915728" cy="617696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rgbClr val="0070C0"/>
                </a:solidFill>
              </a:defRPr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1776415"/>
            <a:ext cx="3916680" cy="2865596"/>
          </a:xfrm>
        </p:spPr>
        <p:txBody>
          <a:bodyPr/>
          <a:lstStyle>
            <a:lvl1pPr>
              <a:defRPr sz="21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496" y="1111570"/>
            <a:ext cx="3822859" cy="617696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rgbClr val="0070C0"/>
                </a:solidFill>
              </a:defRPr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496" y="1776415"/>
            <a:ext cx="3822859" cy="2865596"/>
          </a:xfrm>
        </p:spPr>
        <p:txBody>
          <a:bodyPr/>
          <a:lstStyle>
            <a:lvl1pPr>
              <a:defRPr sz="21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48114"/>
            <a:ext cx="7886700" cy="994172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9523" y="-1429"/>
            <a:ext cx="5263039" cy="5146358"/>
          </a:xfrm>
          <a:noFill/>
        </p:spPr>
        <p:txBody>
          <a:bodyPr lIns="189071" tIns="108109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2618" y="342901"/>
            <a:ext cx="3294221" cy="791528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512118" y="1270635"/>
            <a:ext cx="3295174" cy="3360420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656" y="-5714"/>
            <a:ext cx="5263039" cy="5146358"/>
          </a:xfrm>
          <a:noFill/>
        </p:spPr>
        <p:txBody>
          <a:bodyPr lIns="189071" tIns="108109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7206" y="342901"/>
            <a:ext cx="3209925" cy="791528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7214" y="1270635"/>
            <a:ext cx="3210401" cy="3360420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05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94" y="273905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45330"/>
            <a:ext cx="7886700" cy="4387691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(png格式）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228013" y="42864"/>
            <a:ext cx="881062" cy="69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61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4820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67" y="1260872"/>
            <a:ext cx="3868737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67" y="1878806"/>
            <a:ext cx="3868737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50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740626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350" y="1543052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50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626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350" y="1543052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01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62" y="273901"/>
            <a:ext cx="57626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1658938" y="1200150"/>
            <a:ext cx="6837362" cy="2400300"/>
            <a:chOff x="0" y="0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 flipH="1">
              <a:off x="3347" y="0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 flipH="1">
              <a:off x="2219" y="0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 flipH="1">
              <a:off x="1091" y="0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 flipH="1">
              <a:off x="1091" y="1056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 flipH="1">
              <a:off x="0" y="1056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 flipH="1">
              <a:off x="3347" y="1056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792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50"/>
            <a:ext cx="7772400" cy="1450181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792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2628900"/>
            <a:ext cx="6400800" cy="131445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16775-8D80-4976-84F8-709656253045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A8077-7A19-4044-92DB-DF4CFA07C2ED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3A5A1-BA39-4AAE-8DD4-4DA1FD546896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90D1A-6A6B-4C45-AF31-38AACA751B49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69796-C43E-4888-8F1C-73F5C70AF923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26446-A272-49BE-9A7C-75CB47C0BA21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0B150-DD21-4694-87F7-009A5C8F5EA8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3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39E80-9EAC-493D-BD1E-069690163DAB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5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1CE28-6F53-45FA-9307-3D7870DEAB25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1A851-C305-4DBB-9EEC-520E77569E0D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1318" y="250080"/>
            <a:ext cx="2078037" cy="43481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19" y="250080"/>
            <a:ext cx="6081713" cy="43481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4B29F-7625-44A5-989E-547723BCC91A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50080"/>
            <a:ext cx="8312150" cy="43481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B9B43-03B1-475B-8CB8-EAA575716EFF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750" y="250031"/>
            <a:ext cx="8229600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00151"/>
            <a:ext cx="4038600" cy="16418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2956324"/>
            <a:ext cx="4038600" cy="16418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234C5D-2400-463D-90C0-8513F4AFCBDD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1658938" y="1200150"/>
            <a:ext cx="6837362" cy="2400300"/>
            <a:chOff x="0" y="0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 flipH="1">
              <a:off x="3347" y="0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 flipH="1">
              <a:off x="2219" y="0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 flipH="1">
              <a:off x="1091" y="0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 flipH="1">
              <a:off x="1091" y="1056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 flipH="1">
              <a:off x="0" y="1056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 flipH="1">
              <a:off x="3347" y="1056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792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11"/>
            <a:ext cx="7772400" cy="1450181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792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2628900"/>
            <a:ext cx="6400800" cy="131445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C3E6D-1252-454D-9440-DFF5746F3A46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D0518-6F3E-4066-9C65-A3A0B5550CB9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93259-C2D1-4714-B30D-13D0B06B06B8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51F1F-7021-4CAA-98FE-A4FA8C30C0DD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234B9-652D-4968-B6E9-A587819EEB0F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98C07-BCA8-4FC7-AB76-466CBC936E1C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6D122-6052-40E9-BF90-C507ECBB98B1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F8280-5A0A-4B27-AE6C-9665F374F058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935A9-54BA-47BA-8338-544BE8DDDEB1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00C24-D25D-4AED-BFEB-0A0FCDACF39F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1318" y="250041"/>
            <a:ext cx="2078037" cy="43481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19" y="250041"/>
            <a:ext cx="6081713" cy="43481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F0238-7E07-4FDC-8235-1193BC4C934B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50041"/>
            <a:ext cx="8312150" cy="43481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44578-3F03-4384-A5F8-24161179D797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8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43036-5641-40B2-B6E6-DD4A4ECDCC3C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84A0E-C0D6-40EE-91EA-0D2430FAA69E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6B33BC-B504-43B3-A1A3-39D542F66325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168F2-CB18-4221-A703-62280F11FE8B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B7F027-6104-4889-81CB-7A7923872F8B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DC891-68C6-4B28-8B32-C1594E64F80F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9B4E69-9199-4B3A-824C-15442DFFBAFC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3B83-C928-4D7F-94F8-AD0178D9E545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B7D232-8D80-47AF-B512-BE94387C8F3D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0236D-396D-423D-8AC8-A0A1C2A74D79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456558-4B7B-4084-B24A-380598859FCE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4D9EA-D303-48E4-A7A6-C331A6F9BDE7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886F8-FD7C-473E-AD2C-E4756A9E6159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FF76C-E9DB-4AC2-A22C-4D900ACD2FBB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219858-06C8-4589-95E3-E810F6FA53F2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87ACA-3D65-4E65-85FA-E364DED50AA2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E8F974-A070-47AE-9108-E2A2F05BD19F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511E9-7A38-4BDE-90B8-459A4EC68A67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03B8B-ADDC-4E89-AFAB-8DDDC265881F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6318A-815F-49A4-8EB1-3F982A97DDE0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816FD-3BDA-4C8D-9928-8B0F126546ED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61566-0FE9-42D0-AF89-CEE94317CA59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7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43036-5641-40B2-B6E6-DD4A4ECDCC3C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84A0E-C0D6-40EE-91EA-0D2430FAA69E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6B33BC-B504-43B3-A1A3-39D542F66325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168F2-CB18-4221-A703-62280F11FE8B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B7F027-6104-4889-81CB-7A7923872F8B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DC891-68C6-4B28-8B32-C1594E64F80F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9B4E69-9199-4B3A-824C-15442DFFBAFC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3B83-C928-4D7F-94F8-AD0178D9E545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B7D232-8D80-47AF-B512-BE94387C8F3D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0236D-396D-423D-8AC8-A0A1C2A74D79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456558-4B7B-4084-B24A-380598859FCE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4D9EA-D303-48E4-A7A6-C331A6F9BDE7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886F8-FD7C-473E-AD2C-E4756A9E6159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FF76C-E9DB-4AC2-A22C-4D900ACD2FBB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219858-06C8-4589-95E3-E810F6FA53F2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87ACA-3D65-4E65-85FA-E364DED50AA2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1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E8F974-A070-47AE-9108-E2A2F05BD19F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511E9-7A38-4BDE-90B8-459A4EC68A67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03B8B-ADDC-4E89-AFAB-8DDDC265881F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6318A-815F-49A4-8EB1-3F982A97DDE0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816FD-3BDA-4C8D-9928-8B0F126546ED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61566-0FE9-42D0-AF89-CEE94317CA59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43036-5641-40B2-B6E6-DD4A4ECDCC3C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84A0E-C0D6-40EE-91EA-0D2430FAA69E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6B33BC-B504-43B3-A1A3-39D542F66325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168F2-CB18-4221-A703-62280F11FE8B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B7F027-6104-4889-81CB-7A7923872F8B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DC891-68C6-4B28-8B32-C1594E64F80F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9B4E69-9199-4B3A-824C-15442DFFBAFC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3B83-C928-4D7F-94F8-AD0178D9E545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B7D232-8D80-47AF-B512-BE94387C8F3D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0236D-396D-423D-8AC8-A0A1C2A74D79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456558-4B7B-4084-B24A-380598859FCE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4D9EA-D303-48E4-A7A6-C331A6F9BDE7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886F8-FD7C-473E-AD2C-E4756A9E6159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FF76C-E9DB-4AC2-A22C-4D900ACD2FBB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219858-06C8-4589-95E3-E810F6FA53F2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87ACA-3D65-4E65-85FA-E364DED50AA2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E8F974-A070-47AE-9108-E2A2F05BD19F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511E9-7A38-4BDE-90B8-459A4EC68A67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03B8B-ADDC-4E89-AFAB-8DDDC265881F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6318A-815F-49A4-8EB1-3F982A97DDE0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816FD-3BDA-4C8D-9928-8B0F126546ED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61566-0FE9-42D0-AF89-CEE94317CA59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F6DFE-0E10-4978-AA7C-B8C592C3CB7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B87B7-61C2-4EBE-A999-8AF60673F0E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A5363-AA34-41BD-A7FE-12D3D9FCCF3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01524-2441-4C7F-A4D3-0C4D1F7FD65E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8DDD2-86DC-472B-92A9-7700CD0CB34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EB1A4-C4B9-4C3A-990B-D361D04BC06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E88ED-4537-4EA7-9E7B-2118250FA2D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0197D-CFC8-4E41-8E63-E80FB5DB6190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B640B-3250-4C66-A04A-8BEA4C027889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A58D6-88F4-43DF-9733-690B2DF10AF8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63359-6AA7-43C6-8CBA-1151FA895337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AAA1B-76FB-443F-A7FB-CE018AC5F0D0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57BA2-E8FE-461C-884B-59800EE5F00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18D77-837B-4DFF-8117-8A60217C105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D6C46-2FED-4F0F-9688-E4AC27D7A94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E638-A535-4176-B5AA-898C6522F29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F70C2-20B7-40EB-8AA9-6939B7DC2DE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623E9-1FE8-4E64-A8F5-23CDAE8E499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B7484-4085-4780-A633-E590E043AA8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14733-0703-4198-8DF7-E2D1E8186DCB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92DF4-B80D-4CEA-B084-50575B364B58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7B9F1-5FAF-4B65-8CA8-CDB71583B50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>
                <a:ea typeface="宋体" panose="02010600030101010101" pitchFamily="2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68528-6E9E-4B53-9653-B43BEC32F819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22E22-100F-4732-8D8D-880F7F224C41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553D9-1E20-45E9-A1F7-B5FEA33B2AA8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2504" cy="3394472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1"/>
            <a:ext cx="4032504" cy="3394472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0DB34-93D4-4FFF-B500-2FF18BF97D7D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ea typeface="宋体" panose="02010600030101010101" pitchFamily="2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8806"/>
            <a:ext cx="3868340" cy="2763441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5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ea typeface="宋体" panose="02010600030101010101" pitchFamily="2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5" y="1878806"/>
            <a:ext cx="3887391" cy="2763441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06F2B-32D2-4EEC-9094-EBA54F270D9A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88B84-C6EA-44BC-A449-5C249BEFFCAF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D5505-9ED4-424A-AAEE-26BA9310842C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>
                <a:ea typeface="宋体" panose="02010600030101010101" pitchFamily="2" charset="-122"/>
              </a:defRPr>
            </a:lvl1pPr>
            <a:lvl2pPr>
              <a:defRPr sz="2100">
                <a:ea typeface="宋体" panose="02010600030101010101" pitchFamily="2" charset="-122"/>
              </a:defRPr>
            </a:lvl2pPr>
            <a:lvl3pPr>
              <a:defRPr sz="1800">
                <a:ea typeface="宋体" panose="02010600030101010101" pitchFamily="2" charset="-122"/>
              </a:defRPr>
            </a:lvl3pPr>
            <a:lvl4pPr>
              <a:defRPr sz="1500">
                <a:ea typeface="宋体" panose="02010600030101010101" pitchFamily="2" charset="-122"/>
              </a:defRPr>
            </a:lvl4pPr>
            <a:lvl5pPr>
              <a:defRPr sz="1500">
                <a:ea typeface="宋体" panose="02010600030101010101" pitchFamily="2" charset="-122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>
                <a:ea typeface="宋体" panose="02010600030101010101" pitchFamily="2" charset="-122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D464B-40B5-4110-91E9-F63BC982964F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>
                <a:ea typeface="宋体" panose="02010600030101010101" pitchFamily="2" charset="-122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51FFE-5188-4D30-87C8-DD1613EE9788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</p:spPr>
        <p:txBody>
          <a:bodyPr vert="eaVert"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6BC46-2E03-41F3-A78D-DF9BEA475DC1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2930" cy="4388644"/>
          </a:xfrm>
        </p:spPr>
        <p:txBody>
          <a:bodyPr vert="eaVert"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265F3-CC56-4ED8-8D9E-BB0A972E6BCB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3" Type="http://schemas.openxmlformats.org/officeDocument/2006/relationships/theme" Target="../theme/theme3.xml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3" Type="http://schemas.openxmlformats.org/officeDocument/2006/relationships/theme" Target="../theme/theme5.xml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4" Type="http://schemas.openxmlformats.org/officeDocument/2006/relationships/theme" Target="../theme/theme6.xml"/><Relationship Id="rId13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9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0.xml"/><Relationship Id="rId8" Type="http://schemas.openxmlformats.org/officeDocument/2006/relationships/slideLayout" Target="../slideLayouts/slideLayout69.xml"/><Relationship Id="rId7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3" Type="http://schemas.openxmlformats.org/officeDocument/2006/relationships/theme" Target="../theme/theme7.xml"/><Relationship Id="rId12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62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0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11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11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85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11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6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11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7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11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76" tIns="34289" rIns="68576" bIns="34289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76" tIns="34289" rIns="68576" bIns="34289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165"/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165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165"/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16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16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0">
          <a:gsLst>
            <a:gs pos="12000">
              <a:schemeClr val="accent2">
                <a:lumMod val="20000"/>
                <a:lumOff val="80000"/>
              </a:schemeClr>
            </a:gs>
            <a:gs pos="53000">
              <a:schemeClr val="accent1">
                <a:lumMod val="45000"/>
                <a:lumOff val="55000"/>
                <a:alpha val="97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63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3357575" y="1365885"/>
            <a:ext cx="2428875" cy="99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/>
          <a:lstStyle/>
          <a:p>
            <a:pPr lvl="0"/>
            <a:r>
              <a:rPr lang="zh-CN" altLang="en-US" dirty="0" smtClean="0"/>
              <a:t>大</a:t>
            </a:r>
            <a:endParaRPr lang="zh-CN" altLang="en-US" dirty="0" smtClean="0"/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422652" y="2536032"/>
            <a:ext cx="2298700" cy="6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/>
          <a:lstStyle/>
          <a:p>
            <a:pPr lvl="0"/>
            <a:r>
              <a:rPr lang="zh-CN" altLang="en-US" dirty="0" smtClean="0"/>
              <a:t>小</a:t>
            </a:r>
            <a:endParaRPr lang="zh-CN" alt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5pPr>
      <a:lvl6pPr marL="41148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82296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23444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64592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algn="ctr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1722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325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325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325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325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3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pPr defTabSz="685800"/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pPr defTabSz="685800"/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SzPct val="75000"/>
        <a:buFont typeface="Arial" panose="020B0604020202020204" pitchFamily="34" charset="0"/>
        <a:buChar char="•"/>
        <a:defRPr sz="21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31800" indent="-171450" algn="l" defTabSz="685800" rtl="0" eaLnBrk="1" fontAlgn="auto" latinLnBrk="0" hangingPunct="1">
        <a:lnSpc>
          <a:spcPct val="120000"/>
        </a:lnSpc>
        <a:spcBef>
          <a:spcPts val="375"/>
        </a:spcBef>
        <a:buSzPct val="75000"/>
        <a:buFont typeface="Arial" panose="020B0604020202020204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755650" indent="-171450" algn="l" defTabSz="685800" rtl="0" eaLnBrk="1" fontAlgn="auto" latinLnBrk="0" hangingPunct="1">
        <a:lnSpc>
          <a:spcPct val="120000"/>
        </a:lnSpc>
        <a:spcBef>
          <a:spcPts val="375"/>
        </a:spcBef>
        <a:buSzPct val="75000"/>
        <a:buFont typeface="Arial" panose="020B0604020202020204" pitchFamily="34" charset="0"/>
        <a:buChar char="‒"/>
        <a:defRPr sz="15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134110" indent="-171450" algn="l" defTabSz="685800" rtl="0" eaLnBrk="1" fontAlgn="auto" latinLnBrk="0" hangingPunct="1">
        <a:lnSpc>
          <a:spcPct val="100000"/>
        </a:lnSpc>
        <a:spcBef>
          <a:spcPts val="375"/>
        </a:spcBef>
        <a:buSzPct val="75000"/>
        <a:buFont typeface="Arial" panose="020B0604020202020204" pitchFamily="34" charset="0"/>
        <a:buChar char="˃"/>
        <a:defRPr sz="14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457960" indent="-171450" algn="l" defTabSz="685800" rtl="0" eaLnBrk="1" fontAlgn="auto" latinLnBrk="0" hangingPunct="1">
        <a:lnSpc>
          <a:spcPct val="90000"/>
        </a:lnSpc>
        <a:spcBef>
          <a:spcPts val="375"/>
        </a:spcBef>
        <a:buSzPct val="75000"/>
        <a:buFont typeface="Arial" panose="020B0604020202020204" pitchFamily="34" charset="0"/>
        <a:buChar char="˃"/>
        <a:defRPr sz="14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3"/>
          <p:cNvGrpSpPr/>
          <p:nvPr/>
        </p:nvGrpSpPr>
        <p:grpSpPr bwMode="auto">
          <a:xfrm>
            <a:off x="611283" y="3975547"/>
            <a:ext cx="7615237" cy="829865"/>
            <a:chOff x="0" y="0"/>
            <a:chExt cx="4797" cy="697"/>
          </a:xfrm>
        </p:grpSpPr>
        <p:sp>
          <p:nvSpPr>
            <p:cNvPr id="178180" name="Oval 4"/>
            <p:cNvSpPr>
              <a:spLocks noChangeArrowheads="1"/>
            </p:cNvSpPr>
            <p:nvPr/>
          </p:nvSpPr>
          <p:spPr bwMode="auto">
            <a:xfrm flipH="1">
              <a:off x="2392" y="0"/>
              <a:ext cx="696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8181" name="Oval 5"/>
            <p:cNvSpPr>
              <a:spLocks noChangeArrowheads="1"/>
            </p:cNvSpPr>
            <p:nvPr/>
          </p:nvSpPr>
          <p:spPr bwMode="auto">
            <a:xfrm flipH="1">
              <a:off x="4102" y="0"/>
              <a:ext cx="695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8182" name="Oval 6"/>
            <p:cNvSpPr>
              <a:spLocks noChangeArrowheads="1"/>
            </p:cNvSpPr>
            <p:nvPr/>
          </p:nvSpPr>
          <p:spPr bwMode="auto">
            <a:xfrm flipH="1">
              <a:off x="0" y="1"/>
              <a:ext cx="695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8183" name="Oval 7"/>
            <p:cNvSpPr>
              <a:spLocks noChangeArrowheads="1"/>
            </p:cNvSpPr>
            <p:nvPr/>
          </p:nvSpPr>
          <p:spPr bwMode="auto">
            <a:xfrm flipH="1">
              <a:off x="3309" y="0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8184" name="Oval 8"/>
            <p:cNvSpPr>
              <a:spLocks noChangeArrowheads="1"/>
            </p:cNvSpPr>
            <p:nvPr/>
          </p:nvSpPr>
          <p:spPr bwMode="auto">
            <a:xfrm flipH="1">
              <a:off x="811" y="0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7818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818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515AF2E-5B2D-4C2A-A284-28021D556220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10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250031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transition advTm="8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3"/>
          <p:cNvGrpSpPr/>
          <p:nvPr/>
        </p:nvGrpSpPr>
        <p:grpSpPr bwMode="auto">
          <a:xfrm>
            <a:off x="611209" y="3975508"/>
            <a:ext cx="7615237" cy="829865"/>
            <a:chOff x="0" y="0"/>
            <a:chExt cx="4797" cy="697"/>
          </a:xfrm>
        </p:grpSpPr>
        <p:sp>
          <p:nvSpPr>
            <p:cNvPr id="178180" name="Oval 4"/>
            <p:cNvSpPr>
              <a:spLocks noChangeArrowheads="1"/>
            </p:cNvSpPr>
            <p:nvPr/>
          </p:nvSpPr>
          <p:spPr bwMode="auto">
            <a:xfrm flipH="1">
              <a:off x="2392" y="0"/>
              <a:ext cx="696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8181" name="Oval 5"/>
            <p:cNvSpPr>
              <a:spLocks noChangeArrowheads="1"/>
            </p:cNvSpPr>
            <p:nvPr/>
          </p:nvSpPr>
          <p:spPr bwMode="auto">
            <a:xfrm flipH="1">
              <a:off x="4102" y="0"/>
              <a:ext cx="695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8182" name="Oval 6"/>
            <p:cNvSpPr>
              <a:spLocks noChangeArrowheads="1"/>
            </p:cNvSpPr>
            <p:nvPr/>
          </p:nvSpPr>
          <p:spPr bwMode="auto">
            <a:xfrm flipH="1">
              <a:off x="0" y="1"/>
              <a:ext cx="695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8183" name="Oval 7"/>
            <p:cNvSpPr>
              <a:spLocks noChangeArrowheads="1"/>
            </p:cNvSpPr>
            <p:nvPr/>
          </p:nvSpPr>
          <p:spPr bwMode="auto">
            <a:xfrm flipH="1">
              <a:off x="3309" y="0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8184" name="Oval 8"/>
            <p:cNvSpPr>
              <a:spLocks noChangeArrowheads="1"/>
            </p:cNvSpPr>
            <p:nvPr/>
          </p:nvSpPr>
          <p:spPr bwMode="auto">
            <a:xfrm flipH="1">
              <a:off x="811" y="0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7818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818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0422CB8-BAA6-48C6-A75E-46B960ED6C9E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12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250031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ransition advTm="8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8A9562E-F08C-46C2-84AA-CBF47DE43A3E}" type="datetimeFigureOut">
              <a:rPr lang="zh-CN" altLang="en-US" smtClean="0">
                <a:solidFill>
                  <a:srgbClr val="000000"/>
                </a:solidFill>
                <a:latin typeface="Comic Sans MS" panose="030F0702030302020204" pitchFamily="66" charset="0"/>
              </a:rPr>
            </a:fld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C13B468-DAF1-41F9-A997-1962A77E79F1}" type="slidenum">
              <a:rPr lang="zh-CN" altLang="en-US" smtClean="0">
                <a:solidFill>
                  <a:srgbClr val="000000"/>
                </a:solidFill>
                <a:latin typeface="Comic Sans MS" panose="030F0702030302020204" pitchFamily="66" charset="0"/>
              </a:rPr>
            </a:fld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8A9562E-F08C-46C2-84AA-CBF47DE43A3E}" type="datetimeFigureOut">
              <a:rPr lang="zh-CN" altLang="en-US" smtClean="0">
                <a:solidFill>
                  <a:srgbClr val="000000"/>
                </a:solidFill>
                <a:latin typeface="Comic Sans MS" panose="030F0702030302020204" pitchFamily="66" charset="0"/>
              </a:rPr>
            </a:fld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C13B468-DAF1-41F9-A997-1962A77E79F1}" type="slidenum">
              <a:rPr lang="zh-CN" altLang="en-US" smtClean="0">
                <a:solidFill>
                  <a:srgbClr val="000000"/>
                </a:solidFill>
                <a:latin typeface="Comic Sans MS" panose="030F0702030302020204" pitchFamily="66" charset="0"/>
              </a:rPr>
            </a:fld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8A9562E-F08C-46C2-84AA-CBF47DE43A3E}" type="datetimeFigureOut">
              <a:rPr lang="zh-CN" altLang="en-US" smtClean="0">
                <a:solidFill>
                  <a:srgbClr val="000000"/>
                </a:solidFill>
                <a:latin typeface="Comic Sans MS" panose="030F0702030302020204" pitchFamily="66" charset="0"/>
              </a:rPr>
            </a:fld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C13B468-DAF1-41F9-A997-1962A77E79F1}" type="slidenum">
              <a:rPr lang="zh-CN" altLang="en-US" smtClean="0">
                <a:solidFill>
                  <a:srgbClr val="000000"/>
                </a:solidFill>
                <a:latin typeface="Comic Sans MS" panose="030F0702030302020204" pitchFamily="66" charset="0"/>
              </a:rPr>
            </a:fld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fld id="{BFD4B825-9ACB-4349-B8F5-1921953FD70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fld id="{6BE7E7FF-4623-4219-BB66-4535B1260F0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/>
          </p:cNvSpPr>
          <p:nvPr>
            <p:ph type="dt" sz="half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Arial" panose="020B0604020202020204" pitchFamily="34" charset="0"/>
              <a:buNone/>
              <a:defRPr sz="140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buFont typeface="Arial" panose="020B0604020202020204" pitchFamily="34" charset="0"/>
              <a:buNone/>
              <a:defRPr sz="140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BD53EC9D-D514-4052-80FA-54F4E5D6417C}" type="slidenum">
              <a:rPr lang="zh-CN" altLang="en-US" smtClean="0">
                <a:solidFill>
                  <a:srgbClr val="000000"/>
                </a:solidFill>
              </a:rPr>
            </a:fld>
            <a:endParaRPr lang="zh-CN" altLang="en-US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微软雅黑" panose="020B050302020402020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5pPr>
      <a:lvl6pPr marL="2514600" lvl="5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3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1491706"/>
            <a:ext cx="9187815" cy="159496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9" rIns="68574" bIns="34289" rtlCol="0" anchor="ctr"/>
          <a:lstStyle/>
          <a:p>
            <a:pPr algn="ctr" defTabSz="685165"/>
            <a:r>
              <a:rPr lang="zh-CN" altLang="en-US" sz="5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光的折射规律</a:t>
            </a:r>
            <a:endParaRPr lang="zh-CN" altLang="en-US" sz="50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943100" y="142058"/>
            <a:ext cx="5257800" cy="923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4" tIns="45717" rIns="91434" bIns="45717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教育科学</a:t>
            </a:r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出版社</a:t>
            </a:r>
            <a:endParaRPr lang="en-US" altLang="zh-CN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物理</a:t>
            </a:r>
            <a:r>
              <a:rPr lang="en-US" altLang="zh-CN" b="1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八年级上册第四章第四节</a:t>
            </a:r>
            <a:endParaRPr lang="zh-CN" altLang="en-US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23528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引入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0850" y="699590"/>
            <a:ext cx="6688138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dirty="0">
                <a:latin typeface="黑体" panose="02010600030101010101" pitchFamily="49" charset="-122"/>
                <a:ea typeface="黑体" panose="02010600030101010101" pitchFamily="49" charset="-122"/>
              </a:rPr>
              <a:t>你见过下面的现象吗？你知道为什么吗？</a:t>
            </a:r>
            <a:endParaRPr lang="zh-CN" altLang="en-US" sz="28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960" y="1358982"/>
            <a:ext cx="4184015" cy="3607435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8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14" y="1419622"/>
            <a:ext cx="22764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23528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光的折射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99"/>
          <p:cNvSpPr txBox="1">
            <a:spLocks noChangeArrowheads="1"/>
          </p:cNvSpPr>
          <p:nvPr/>
        </p:nvSpPr>
        <p:spPr bwMode="auto">
          <a:xfrm>
            <a:off x="309252" y="844089"/>
            <a:ext cx="858322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 smtClean="0">
                <a:latin typeface="Times New Roman" panose="02020603050405020304" pitchFamily="18" charset="0"/>
                <a:sym typeface="+mn-ea"/>
              </a:rPr>
              <a:t>1.</a:t>
            </a:r>
            <a:r>
              <a:rPr lang="zh-CN" altLang="en-US" sz="2800" b="1" dirty="0" smtClean="0">
                <a:latin typeface="Times New Roman" panose="02020603050405020304" pitchFamily="18" charset="0"/>
                <a:sym typeface="+mn-ea"/>
              </a:rPr>
              <a:t>定义：当光从一种介质进入到另一种介质时，光路发生偏折，叫光的折射。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4573588" y="773113"/>
            <a:ext cx="0" cy="3429000"/>
          </a:xfrm>
          <a:prstGeom prst="line">
            <a:avLst/>
          </a:prstGeom>
          <a:noFill/>
          <a:ln w="38100">
            <a:solidFill>
              <a:srgbClr val="FF339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Arc 3"/>
          <p:cNvSpPr/>
          <p:nvPr/>
        </p:nvSpPr>
        <p:spPr bwMode="auto">
          <a:xfrm>
            <a:off x="4572000" y="1524002"/>
            <a:ext cx="533400" cy="303213"/>
          </a:xfrm>
          <a:custGeom>
            <a:avLst/>
            <a:gdLst>
              <a:gd name="G0" fmla="+- 0 0 0"/>
              <a:gd name="G1" fmla="+- 21531 0 0"/>
              <a:gd name="G2" fmla="+- 21600 0 0"/>
              <a:gd name="T0" fmla="*/ 1730 w 21600"/>
              <a:gd name="T1" fmla="*/ 0 h 21531"/>
              <a:gd name="T2" fmla="*/ 21600 w 21600"/>
              <a:gd name="T3" fmla="*/ 21531 h 21531"/>
              <a:gd name="T4" fmla="*/ 0 w 21600"/>
              <a:gd name="T5" fmla="*/ 21531 h 21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531" fill="none" extrusionOk="0">
                <a:moveTo>
                  <a:pt x="1729" y="0"/>
                </a:moveTo>
                <a:cubicBezTo>
                  <a:pt x="12952" y="902"/>
                  <a:pt x="21600" y="10272"/>
                  <a:pt x="21600" y="21531"/>
                </a:cubicBezTo>
              </a:path>
              <a:path w="21600" h="21531" stroke="0" extrusionOk="0">
                <a:moveTo>
                  <a:pt x="1729" y="0"/>
                </a:moveTo>
                <a:cubicBezTo>
                  <a:pt x="12952" y="902"/>
                  <a:pt x="21600" y="10272"/>
                  <a:pt x="21600" y="21531"/>
                </a:cubicBezTo>
                <a:lnTo>
                  <a:pt x="0" y="21531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Group 4"/>
          <p:cNvGrpSpPr/>
          <p:nvPr/>
        </p:nvGrpSpPr>
        <p:grpSpPr bwMode="auto">
          <a:xfrm>
            <a:off x="5035556" y="1052511"/>
            <a:ext cx="2087563" cy="523874"/>
            <a:chOff x="2699" y="1480"/>
            <a:chExt cx="1315" cy="330"/>
          </a:xfrm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2699" y="1706"/>
              <a:ext cx="533" cy="70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3107" y="1480"/>
              <a:ext cx="90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入射角</a:t>
              </a:r>
              <a:endParaRPr kumimoji="1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Group 7"/>
          <p:cNvGrpSpPr/>
          <p:nvPr/>
        </p:nvGrpSpPr>
        <p:grpSpPr bwMode="auto">
          <a:xfrm>
            <a:off x="2082800" y="3357557"/>
            <a:ext cx="2160588" cy="523874"/>
            <a:chOff x="249" y="2880"/>
            <a:chExt cx="1361" cy="330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065" y="3067"/>
              <a:ext cx="545" cy="53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49" y="2880"/>
              <a:ext cx="81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折射角</a:t>
              </a:r>
              <a:endParaRPr kumimoji="1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" name="Group 10"/>
          <p:cNvGrpSpPr/>
          <p:nvPr/>
        </p:nvGrpSpPr>
        <p:grpSpPr bwMode="auto">
          <a:xfrm>
            <a:off x="1890713" y="2830506"/>
            <a:ext cx="2349500" cy="523874"/>
            <a:chOff x="493" y="2544"/>
            <a:chExt cx="1480" cy="330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493" y="2736"/>
              <a:ext cx="480" cy="0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493" y="2544"/>
              <a:ext cx="102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折射光线</a:t>
              </a:r>
              <a:endParaRPr kumimoji="1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" name="Group 13"/>
          <p:cNvGrpSpPr/>
          <p:nvPr/>
        </p:nvGrpSpPr>
        <p:grpSpPr bwMode="auto">
          <a:xfrm>
            <a:off x="5202238" y="1789110"/>
            <a:ext cx="2252662" cy="523874"/>
            <a:chOff x="2925" y="1872"/>
            <a:chExt cx="1419" cy="330"/>
          </a:xfrm>
        </p:grpSpPr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H="1" flipV="1">
              <a:off x="2925" y="1888"/>
              <a:ext cx="348" cy="128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3288" y="1872"/>
              <a:ext cx="105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入射光线</a:t>
              </a:r>
              <a:endParaRPr kumimoji="1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1457325" y="1701800"/>
            <a:ext cx="144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空气</a:t>
            </a:r>
            <a:endParaRPr kumimoji="1" lang="zh-CN" altLang="en-US" sz="28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1435100" y="2436813"/>
            <a:ext cx="1143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玻璃</a:t>
            </a:r>
            <a:endParaRPr kumimoji="1" lang="zh-CN" altLang="en-US" sz="28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2514606" y="2438400"/>
            <a:ext cx="3954463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1" name="Group 19"/>
          <p:cNvGrpSpPr/>
          <p:nvPr/>
        </p:nvGrpSpPr>
        <p:grpSpPr bwMode="auto">
          <a:xfrm>
            <a:off x="3070231" y="765170"/>
            <a:ext cx="1484313" cy="523876"/>
            <a:chOff x="539" y="1026"/>
            <a:chExt cx="935" cy="330"/>
          </a:xfrm>
        </p:grpSpPr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128" y="1253"/>
              <a:ext cx="346" cy="45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539" y="1026"/>
              <a:ext cx="59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法线</a:t>
              </a:r>
              <a:endParaRPr kumimoji="1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sp>
        <p:nvSpPr>
          <p:cNvPr id="25" name="Rectangle 23"/>
          <p:cNvSpPr>
            <a:spLocks noRot="1" noChangeArrowheads="1"/>
          </p:cNvSpPr>
          <p:nvPr/>
        </p:nvSpPr>
        <p:spPr bwMode="auto">
          <a:xfrm>
            <a:off x="34931" y="3716340"/>
            <a:ext cx="21240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2800" b="1" i="1">
              <a:solidFill>
                <a:srgbClr val="33CC33"/>
              </a:solidFill>
              <a:ea typeface="黑体" panose="02010600030101010101" pitchFamily="49" charset="-122"/>
            </a:endParaRP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6792913" y="2133601"/>
            <a:ext cx="11160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界面</a:t>
            </a:r>
            <a:endParaRPr kumimoji="1" lang="zh-CN" altLang="en-US" sz="28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4648200" y="1219203"/>
            <a:ext cx="6477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l-GR" altLang="zh-CN" sz="3200" b="1">
                <a:solidFill>
                  <a:srgbClr val="FF3399"/>
                </a:solidFill>
                <a:latin typeface="宋体" panose="02010600030101010101" pitchFamily="2" charset="-122"/>
              </a:rPr>
              <a:t>α</a:t>
            </a:r>
            <a:endParaRPr kumimoji="1" lang="en-US" altLang="zh-CN" sz="3200" b="1">
              <a:solidFill>
                <a:srgbClr val="FF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4038600" y="3200403"/>
            <a:ext cx="7191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l-GR" altLang="zh-CN" sz="3200" b="1">
                <a:solidFill>
                  <a:srgbClr val="FF3399"/>
                </a:solidFill>
                <a:latin typeface="Garamond" panose="02020404030301010803" pitchFamily="18" charset="0"/>
              </a:rPr>
              <a:t>γ</a:t>
            </a:r>
            <a:endParaRPr kumimoji="1" lang="en-US" altLang="zh-CN" sz="3200" b="1">
              <a:solidFill>
                <a:srgbClr val="FF3399"/>
              </a:solidFill>
              <a:latin typeface="Garamond" panose="02020404030301010803" pitchFamily="18" charset="0"/>
            </a:endParaRPr>
          </a:p>
        </p:txBody>
      </p:sp>
      <p:grpSp>
        <p:nvGrpSpPr>
          <p:cNvPr id="29" name="Group 27"/>
          <p:cNvGrpSpPr/>
          <p:nvPr/>
        </p:nvGrpSpPr>
        <p:grpSpPr bwMode="auto">
          <a:xfrm>
            <a:off x="4495806" y="838201"/>
            <a:ext cx="1584325" cy="1728788"/>
            <a:chOff x="3742" y="436"/>
            <a:chExt cx="998" cy="1089"/>
          </a:xfrm>
        </p:grpSpPr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V="1">
              <a:off x="3742" y="436"/>
              <a:ext cx="998" cy="1089"/>
            </a:xfrm>
            <a:prstGeom prst="line">
              <a:avLst/>
            </a:prstGeom>
            <a:noFill/>
            <a:ln w="889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AutoShape 29"/>
            <p:cNvSpPr>
              <a:spLocks noChangeArrowheads="1"/>
            </p:cNvSpPr>
            <p:nvPr/>
          </p:nvSpPr>
          <p:spPr bwMode="auto">
            <a:xfrm rot="13440108">
              <a:off x="4136" y="965"/>
              <a:ext cx="68" cy="181"/>
            </a:xfrm>
            <a:prstGeom prst="triangle">
              <a:avLst>
                <a:gd name="adj" fmla="val 51111"/>
              </a:avLst>
            </a:prstGeom>
            <a:noFill/>
            <a:ln w="88900" algn="ctr">
              <a:solidFill>
                <a:srgbClr val="0000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Group 30"/>
          <p:cNvGrpSpPr/>
          <p:nvPr/>
        </p:nvGrpSpPr>
        <p:grpSpPr bwMode="auto">
          <a:xfrm>
            <a:off x="3810006" y="2438403"/>
            <a:ext cx="754063" cy="1871663"/>
            <a:chOff x="3243" y="1525"/>
            <a:chExt cx="475" cy="1179"/>
          </a:xfrm>
        </p:grpSpPr>
        <p:sp>
          <p:nvSpPr>
            <p:cNvPr id="33" name="Line 31"/>
            <p:cNvSpPr>
              <a:spLocks noChangeShapeType="1"/>
            </p:cNvSpPr>
            <p:nvPr/>
          </p:nvSpPr>
          <p:spPr bwMode="auto">
            <a:xfrm flipH="1">
              <a:off x="3243" y="1525"/>
              <a:ext cx="475" cy="1179"/>
            </a:xfrm>
            <a:prstGeom prst="line">
              <a:avLst/>
            </a:prstGeom>
            <a:noFill/>
            <a:ln w="635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AutoShape 32"/>
            <p:cNvSpPr>
              <a:spLocks noChangeArrowheads="1"/>
            </p:cNvSpPr>
            <p:nvPr/>
          </p:nvSpPr>
          <p:spPr bwMode="auto">
            <a:xfrm rot="12126771">
              <a:off x="3424" y="2077"/>
              <a:ext cx="68" cy="181"/>
            </a:xfrm>
            <a:prstGeom prst="triangle">
              <a:avLst>
                <a:gd name="adj" fmla="val 51111"/>
              </a:avLst>
            </a:prstGeom>
            <a:noFill/>
            <a:ln w="88900" algn="ctr">
              <a:solidFill>
                <a:srgbClr val="00008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5" name="Arc 33"/>
          <p:cNvSpPr>
            <a:spLocks noChangeAspect="1"/>
          </p:cNvSpPr>
          <p:nvPr/>
        </p:nvSpPr>
        <p:spPr bwMode="auto">
          <a:xfrm flipH="1" flipV="1">
            <a:off x="4343406" y="2971800"/>
            <a:ext cx="309563" cy="228600"/>
          </a:xfrm>
          <a:custGeom>
            <a:avLst/>
            <a:gdLst>
              <a:gd name="G0" fmla="+- 10605 0 0"/>
              <a:gd name="G1" fmla="+- 21600 0 0"/>
              <a:gd name="G2" fmla="+- 21600 0 0"/>
              <a:gd name="T0" fmla="*/ 0 w 28398"/>
              <a:gd name="T1" fmla="*/ 2783 h 21600"/>
              <a:gd name="T2" fmla="*/ 28398 w 28398"/>
              <a:gd name="T3" fmla="*/ 9353 h 21600"/>
              <a:gd name="T4" fmla="*/ 10605 w 283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398" h="21600" fill="none" extrusionOk="0">
                <a:moveTo>
                  <a:pt x="-1" y="2782"/>
                </a:moveTo>
                <a:cubicBezTo>
                  <a:pt x="3236" y="958"/>
                  <a:pt x="6889" y="-1"/>
                  <a:pt x="10605" y="0"/>
                </a:cubicBezTo>
                <a:cubicBezTo>
                  <a:pt x="17713" y="0"/>
                  <a:pt x="24367" y="3497"/>
                  <a:pt x="28397" y="9353"/>
                </a:cubicBezTo>
              </a:path>
              <a:path w="28398" h="21600" stroke="0" extrusionOk="0">
                <a:moveTo>
                  <a:pt x="-1" y="2782"/>
                </a:moveTo>
                <a:cubicBezTo>
                  <a:pt x="3236" y="958"/>
                  <a:pt x="6889" y="-1"/>
                  <a:pt x="10605" y="0"/>
                </a:cubicBezTo>
                <a:cubicBezTo>
                  <a:pt x="17713" y="0"/>
                  <a:pt x="24367" y="3497"/>
                  <a:pt x="28397" y="9353"/>
                </a:cubicBezTo>
                <a:lnTo>
                  <a:pt x="10605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4284663" y="404816"/>
            <a:ext cx="609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</a:t>
            </a: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4211638" y="3789366"/>
            <a:ext cx="106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4211638" y="2276478"/>
            <a:ext cx="106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5724525" y="549278"/>
            <a:ext cx="106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3348038" y="4149728"/>
            <a:ext cx="106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Text Box 40"/>
          <p:cNvSpPr txBox="1">
            <a:spLocks noChangeArrowheads="1"/>
          </p:cNvSpPr>
          <p:nvPr/>
        </p:nvSpPr>
        <p:spPr bwMode="auto">
          <a:xfrm>
            <a:off x="1835150" y="2205041"/>
            <a:ext cx="106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</a:t>
            </a: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Text Box 41"/>
          <p:cNvSpPr txBox="1">
            <a:spLocks noChangeArrowheads="1"/>
          </p:cNvSpPr>
          <p:nvPr/>
        </p:nvSpPr>
        <p:spPr bwMode="auto">
          <a:xfrm>
            <a:off x="6084888" y="2205041"/>
            <a:ext cx="106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文本框 99"/>
          <p:cNvSpPr txBox="1">
            <a:spLocks noChangeArrowheads="1"/>
          </p:cNvSpPr>
          <p:nvPr/>
        </p:nvSpPr>
        <p:spPr bwMode="auto">
          <a:xfrm>
            <a:off x="206567" y="143203"/>
            <a:ext cx="85832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 smtClean="0">
                <a:latin typeface="Times New Roman" panose="02020603050405020304" pitchFamily="18" charset="0"/>
                <a:sym typeface="+mn-ea"/>
              </a:rPr>
              <a:t>2.</a:t>
            </a:r>
            <a:r>
              <a:rPr lang="zh-CN" altLang="en-US" sz="2800" b="1" dirty="0" smtClean="0">
                <a:latin typeface="Times New Roman" panose="02020603050405020304" pitchFamily="18" charset="0"/>
                <a:sym typeface="+mn-ea"/>
              </a:rPr>
              <a:t>折射角：折射光线和法线的夹角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23528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光的折射规律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99"/>
          <p:cNvSpPr txBox="1">
            <a:spLocks noChangeArrowheads="1"/>
          </p:cNvSpPr>
          <p:nvPr/>
        </p:nvSpPr>
        <p:spPr bwMode="auto">
          <a:xfrm>
            <a:off x="309252" y="844086"/>
            <a:ext cx="85832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Times New Roman" panose="02020603050405020304" pitchFamily="18" charset="0"/>
              </a:rPr>
              <a:t>实验探究：光的折射规律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" name="文本框 99"/>
          <p:cNvSpPr txBox="1">
            <a:spLocks noChangeArrowheads="1"/>
          </p:cNvSpPr>
          <p:nvPr/>
        </p:nvSpPr>
        <p:spPr bwMode="auto">
          <a:xfrm>
            <a:off x="264356" y="1519714"/>
            <a:ext cx="858322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Times New Roman" panose="02020603050405020304" pitchFamily="18" charset="0"/>
              </a:rPr>
              <a:t>光的折射规律：</a:t>
            </a:r>
            <a:endParaRPr lang="en-US" altLang="zh-CN" sz="2800" b="1" dirty="0" smtClean="0"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 smtClean="0">
                <a:latin typeface="Times New Roman" panose="02020603050405020304" pitchFamily="18" charset="0"/>
              </a:rPr>
              <a:t>1.</a:t>
            </a:r>
            <a:r>
              <a:rPr lang="zh-CN" altLang="en-US" sz="2800" b="1" dirty="0" smtClean="0">
                <a:latin typeface="Times New Roman" panose="02020603050405020304" pitchFamily="18" charset="0"/>
              </a:rPr>
              <a:t>折射光线和入射光线、法线在同一平面内；</a:t>
            </a:r>
            <a:endParaRPr lang="en-US" altLang="zh-CN" sz="2800" b="1" dirty="0" smtClean="0"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 smtClean="0">
                <a:latin typeface="Times New Roman" panose="02020603050405020304" pitchFamily="18" charset="0"/>
              </a:rPr>
              <a:t>2.</a:t>
            </a:r>
            <a:r>
              <a:rPr lang="zh-CN" altLang="en-US" sz="2800" b="1" dirty="0" smtClean="0">
                <a:latin typeface="Times New Roman" panose="02020603050405020304" pitchFamily="18" charset="0"/>
              </a:rPr>
              <a:t>折射光线和入射光线分居法线的两侧；</a:t>
            </a:r>
            <a:endParaRPr lang="en-US" altLang="zh-CN" sz="2800" b="1" dirty="0" smtClean="0"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 smtClean="0">
                <a:latin typeface="Times New Roman" panose="02020603050405020304" pitchFamily="18" charset="0"/>
              </a:rPr>
              <a:t>3.</a:t>
            </a:r>
            <a:r>
              <a:rPr lang="zh-CN" altLang="en-US" sz="2800" b="1" dirty="0" smtClean="0">
                <a:latin typeface="Times New Roman" panose="02020603050405020304" pitchFamily="18" charset="0"/>
              </a:rPr>
              <a:t>光从空气斜射入玻璃或其他介质中时，折射光线靠近法线偏折，折射角小于入射角；</a:t>
            </a:r>
            <a:endParaRPr lang="en-US" altLang="zh-CN" sz="2800" b="1" dirty="0" smtClean="0"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 smtClean="0">
                <a:latin typeface="Times New Roman" panose="02020603050405020304" pitchFamily="18" charset="0"/>
              </a:rPr>
              <a:t>4.</a:t>
            </a:r>
            <a:r>
              <a:rPr lang="zh-CN" altLang="en-US" sz="2800" b="1" dirty="0" smtClean="0">
                <a:latin typeface="Times New Roman" panose="02020603050405020304" pitchFamily="18" charset="0"/>
              </a:rPr>
              <a:t>当光线垂直射向介质表面时，传播方向不改变。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07" y="411513"/>
            <a:ext cx="8720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有一光线斜射入水中，下图中折射光线正确的是（         ）</a:t>
            </a:r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en-US" altLang="zh-CN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6942038" y="595663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 </a:t>
            </a:r>
            <a:endParaRPr lang="en-US" altLang="zh-CN" sz="240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1"/>
          <p:cNvGrpSpPr/>
          <p:nvPr/>
        </p:nvGrpSpPr>
        <p:grpSpPr bwMode="auto">
          <a:xfrm>
            <a:off x="769838" y="1797400"/>
            <a:ext cx="7543800" cy="2823846"/>
            <a:chOff x="1729" y="4348"/>
            <a:chExt cx="11879" cy="4447"/>
          </a:xfrm>
        </p:grpSpPr>
        <p:sp>
          <p:nvSpPr>
            <p:cNvPr id="5" name="任意多边形 100354"/>
            <p:cNvSpPr>
              <a:spLocks noChangeArrowheads="1"/>
            </p:cNvSpPr>
            <p:nvPr/>
          </p:nvSpPr>
          <p:spPr bwMode="auto">
            <a:xfrm>
              <a:off x="2089" y="5308"/>
              <a:ext cx="2160" cy="1800"/>
            </a:xfrm>
            <a:custGeom>
              <a:avLst/>
              <a:gdLst>
                <a:gd name="T0" fmla="*/ 0 w 1056"/>
                <a:gd name="T1" fmla="*/ 0 h 672"/>
                <a:gd name="T2" fmla="*/ 0 w 1056"/>
                <a:gd name="T3" fmla="*/ 672 h 672"/>
                <a:gd name="T4" fmla="*/ 1056 w 1056"/>
                <a:gd name="T5" fmla="*/ 672 h 672"/>
                <a:gd name="T6" fmla="*/ 1056 w 1056"/>
                <a:gd name="T7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6" h="672">
                  <a:moveTo>
                    <a:pt x="0" y="0"/>
                  </a:moveTo>
                  <a:lnTo>
                    <a:pt x="0" y="672"/>
                  </a:lnTo>
                  <a:lnTo>
                    <a:pt x="1056" y="672"/>
                  </a:lnTo>
                  <a:lnTo>
                    <a:pt x="1056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直接连接符 100355"/>
            <p:cNvSpPr>
              <a:spLocks noChangeShapeType="1"/>
            </p:cNvSpPr>
            <p:nvPr/>
          </p:nvSpPr>
          <p:spPr bwMode="auto">
            <a:xfrm>
              <a:off x="2089" y="566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直接连接符 100356"/>
            <p:cNvSpPr>
              <a:spLocks noChangeShapeType="1"/>
            </p:cNvSpPr>
            <p:nvPr/>
          </p:nvSpPr>
          <p:spPr bwMode="auto">
            <a:xfrm>
              <a:off x="2449" y="602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直接连接符 100357"/>
            <p:cNvSpPr>
              <a:spLocks noChangeShapeType="1"/>
            </p:cNvSpPr>
            <p:nvPr/>
          </p:nvSpPr>
          <p:spPr bwMode="auto">
            <a:xfrm>
              <a:off x="2089" y="650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直接连接符 100358"/>
            <p:cNvSpPr>
              <a:spLocks noChangeShapeType="1"/>
            </p:cNvSpPr>
            <p:nvPr/>
          </p:nvSpPr>
          <p:spPr bwMode="auto">
            <a:xfrm>
              <a:off x="3049" y="4348"/>
              <a:ext cx="0" cy="27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直接连接符 100359"/>
            <p:cNvSpPr>
              <a:spLocks noChangeShapeType="1"/>
            </p:cNvSpPr>
            <p:nvPr/>
          </p:nvSpPr>
          <p:spPr bwMode="auto">
            <a:xfrm>
              <a:off x="1729" y="4348"/>
              <a:ext cx="1320" cy="1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等腰三角形 100360"/>
            <p:cNvSpPr>
              <a:spLocks noChangeArrowheads="1"/>
            </p:cNvSpPr>
            <p:nvPr/>
          </p:nvSpPr>
          <p:spPr bwMode="auto">
            <a:xfrm rot="7940489">
              <a:off x="2079" y="4459"/>
              <a:ext cx="225" cy="72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" name="任意多边形 100361"/>
            <p:cNvSpPr>
              <a:spLocks noChangeArrowheads="1"/>
            </p:cNvSpPr>
            <p:nvPr/>
          </p:nvSpPr>
          <p:spPr bwMode="auto">
            <a:xfrm>
              <a:off x="4729" y="5308"/>
              <a:ext cx="2160" cy="1800"/>
            </a:xfrm>
            <a:custGeom>
              <a:avLst/>
              <a:gdLst>
                <a:gd name="T0" fmla="*/ 0 w 1056"/>
                <a:gd name="T1" fmla="*/ 0 h 672"/>
                <a:gd name="T2" fmla="*/ 0 w 1056"/>
                <a:gd name="T3" fmla="*/ 672 h 672"/>
                <a:gd name="T4" fmla="*/ 1056 w 1056"/>
                <a:gd name="T5" fmla="*/ 672 h 672"/>
                <a:gd name="T6" fmla="*/ 1056 w 1056"/>
                <a:gd name="T7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6" h="672">
                  <a:moveTo>
                    <a:pt x="0" y="0"/>
                  </a:moveTo>
                  <a:lnTo>
                    <a:pt x="0" y="672"/>
                  </a:lnTo>
                  <a:lnTo>
                    <a:pt x="1056" y="672"/>
                  </a:lnTo>
                  <a:lnTo>
                    <a:pt x="1056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直接连接符 100362"/>
            <p:cNvSpPr>
              <a:spLocks noChangeShapeType="1"/>
            </p:cNvSpPr>
            <p:nvPr/>
          </p:nvSpPr>
          <p:spPr bwMode="auto">
            <a:xfrm>
              <a:off x="4729" y="566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100363"/>
            <p:cNvSpPr>
              <a:spLocks noChangeShapeType="1"/>
            </p:cNvSpPr>
            <p:nvPr/>
          </p:nvSpPr>
          <p:spPr bwMode="auto">
            <a:xfrm>
              <a:off x="5089" y="602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直接连接符 100364"/>
            <p:cNvSpPr>
              <a:spLocks noChangeShapeType="1"/>
            </p:cNvSpPr>
            <p:nvPr/>
          </p:nvSpPr>
          <p:spPr bwMode="auto">
            <a:xfrm>
              <a:off x="4729" y="650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直接连接符 100365"/>
            <p:cNvSpPr>
              <a:spLocks noChangeShapeType="1"/>
            </p:cNvSpPr>
            <p:nvPr/>
          </p:nvSpPr>
          <p:spPr bwMode="auto">
            <a:xfrm>
              <a:off x="5689" y="4348"/>
              <a:ext cx="0" cy="27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直接连接符 100366"/>
            <p:cNvSpPr>
              <a:spLocks noChangeShapeType="1"/>
            </p:cNvSpPr>
            <p:nvPr/>
          </p:nvSpPr>
          <p:spPr bwMode="auto">
            <a:xfrm>
              <a:off x="4369" y="4348"/>
              <a:ext cx="1320" cy="1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等腰三角形 100367"/>
            <p:cNvSpPr>
              <a:spLocks noChangeArrowheads="1"/>
            </p:cNvSpPr>
            <p:nvPr/>
          </p:nvSpPr>
          <p:spPr bwMode="auto">
            <a:xfrm rot="7940489">
              <a:off x="4719" y="4459"/>
              <a:ext cx="225" cy="72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任意多边形 100368"/>
            <p:cNvSpPr>
              <a:spLocks noChangeArrowheads="1"/>
            </p:cNvSpPr>
            <p:nvPr/>
          </p:nvSpPr>
          <p:spPr bwMode="auto">
            <a:xfrm>
              <a:off x="7369" y="5308"/>
              <a:ext cx="2160" cy="1800"/>
            </a:xfrm>
            <a:custGeom>
              <a:avLst/>
              <a:gdLst>
                <a:gd name="T0" fmla="*/ 0 w 1056"/>
                <a:gd name="T1" fmla="*/ 0 h 672"/>
                <a:gd name="T2" fmla="*/ 0 w 1056"/>
                <a:gd name="T3" fmla="*/ 672 h 672"/>
                <a:gd name="T4" fmla="*/ 1056 w 1056"/>
                <a:gd name="T5" fmla="*/ 672 h 672"/>
                <a:gd name="T6" fmla="*/ 1056 w 1056"/>
                <a:gd name="T7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6" h="672">
                  <a:moveTo>
                    <a:pt x="0" y="0"/>
                  </a:moveTo>
                  <a:lnTo>
                    <a:pt x="0" y="672"/>
                  </a:lnTo>
                  <a:lnTo>
                    <a:pt x="1056" y="672"/>
                  </a:lnTo>
                  <a:lnTo>
                    <a:pt x="1056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直接连接符 100369"/>
            <p:cNvSpPr>
              <a:spLocks noChangeShapeType="1"/>
            </p:cNvSpPr>
            <p:nvPr/>
          </p:nvSpPr>
          <p:spPr bwMode="auto">
            <a:xfrm>
              <a:off x="7369" y="566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直接连接符 100370"/>
            <p:cNvSpPr>
              <a:spLocks noChangeShapeType="1"/>
            </p:cNvSpPr>
            <p:nvPr/>
          </p:nvSpPr>
          <p:spPr bwMode="auto">
            <a:xfrm>
              <a:off x="7729" y="602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直接连接符 100371"/>
            <p:cNvSpPr>
              <a:spLocks noChangeShapeType="1"/>
            </p:cNvSpPr>
            <p:nvPr/>
          </p:nvSpPr>
          <p:spPr bwMode="auto">
            <a:xfrm>
              <a:off x="7369" y="650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直接连接符 100372"/>
            <p:cNvSpPr>
              <a:spLocks noChangeShapeType="1"/>
            </p:cNvSpPr>
            <p:nvPr/>
          </p:nvSpPr>
          <p:spPr bwMode="auto">
            <a:xfrm>
              <a:off x="8329" y="4348"/>
              <a:ext cx="0" cy="27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直接连接符 100373"/>
            <p:cNvSpPr>
              <a:spLocks noChangeShapeType="1"/>
            </p:cNvSpPr>
            <p:nvPr/>
          </p:nvSpPr>
          <p:spPr bwMode="auto">
            <a:xfrm>
              <a:off x="7009" y="4348"/>
              <a:ext cx="1320" cy="1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等腰三角形 100374"/>
            <p:cNvSpPr>
              <a:spLocks noChangeArrowheads="1"/>
            </p:cNvSpPr>
            <p:nvPr/>
          </p:nvSpPr>
          <p:spPr bwMode="auto">
            <a:xfrm rot="7940489">
              <a:off x="7359" y="4459"/>
              <a:ext cx="225" cy="72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任意多边形 100375"/>
            <p:cNvSpPr>
              <a:spLocks noChangeArrowheads="1"/>
            </p:cNvSpPr>
            <p:nvPr/>
          </p:nvSpPr>
          <p:spPr bwMode="auto">
            <a:xfrm>
              <a:off x="10129" y="5308"/>
              <a:ext cx="2160" cy="1800"/>
            </a:xfrm>
            <a:custGeom>
              <a:avLst/>
              <a:gdLst>
                <a:gd name="T0" fmla="*/ 0 w 1056"/>
                <a:gd name="T1" fmla="*/ 0 h 672"/>
                <a:gd name="T2" fmla="*/ 0 w 1056"/>
                <a:gd name="T3" fmla="*/ 672 h 672"/>
                <a:gd name="T4" fmla="*/ 1056 w 1056"/>
                <a:gd name="T5" fmla="*/ 672 h 672"/>
                <a:gd name="T6" fmla="*/ 1056 w 1056"/>
                <a:gd name="T7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6" h="672">
                  <a:moveTo>
                    <a:pt x="0" y="0"/>
                  </a:moveTo>
                  <a:lnTo>
                    <a:pt x="0" y="672"/>
                  </a:lnTo>
                  <a:lnTo>
                    <a:pt x="1056" y="672"/>
                  </a:lnTo>
                  <a:lnTo>
                    <a:pt x="1056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直接连接符 100376"/>
            <p:cNvSpPr>
              <a:spLocks noChangeShapeType="1"/>
            </p:cNvSpPr>
            <p:nvPr/>
          </p:nvSpPr>
          <p:spPr bwMode="auto">
            <a:xfrm>
              <a:off x="10129" y="566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直接连接符 100377"/>
            <p:cNvSpPr>
              <a:spLocks noChangeShapeType="1"/>
            </p:cNvSpPr>
            <p:nvPr/>
          </p:nvSpPr>
          <p:spPr bwMode="auto">
            <a:xfrm>
              <a:off x="10489" y="602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直接连接符 100378"/>
            <p:cNvSpPr>
              <a:spLocks noChangeShapeType="1"/>
            </p:cNvSpPr>
            <p:nvPr/>
          </p:nvSpPr>
          <p:spPr bwMode="auto">
            <a:xfrm>
              <a:off x="10129" y="650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直接连接符 100379"/>
            <p:cNvSpPr>
              <a:spLocks noChangeShapeType="1"/>
            </p:cNvSpPr>
            <p:nvPr/>
          </p:nvSpPr>
          <p:spPr bwMode="auto">
            <a:xfrm>
              <a:off x="11089" y="4348"/>
              <a:ext cx="0" cy="27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直接连接符 100380"/>
            <p:cNvSpPr>
              <a:spLocks noChangeShapeType="1"/>
            </p:cNvSpPr>
            <p:nvPr/>
          </p:nvSpPr>
          <p:spPr bwMode="auto">
            <a:xfrm>
              <a:off x="9769" y="4348"/>
              <a:ext cx="1320" cy="1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等腰三角形 100381"/>
            <p:cNvSpPr>
              <a:spLocks noChangeArrowheads="1"/>
            </p:cNvSpPr>
            <p:nvPr/>
          </p:nvSpPr>
          <p:spPr bwMode="auto">
            <a:xfrm rot="7940489">
              <a:off x="10119" y="4459"/>
              <a:ext cx="225" cy="72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文本框 100382"/>
            <p:cNvSpPr txBox="1">
              <a:spLocks noChangeArrowheads="1"/>
            </p:cNvSpPr>
            <p:nvPr/>
          </p:nvSpPr>
          <p:spPr bwMode="auto">
            <a:xfrm>
              <a:off x="2809" y="8068"/>
              <a:ext cx="1440" cy="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en-US" altLang="zh-CN" sz="2400">
                  <a:latin typeface="华文细黑" panose="02010600040101010101" pitchFamily="2" charset="-122"/>
                  <a:ea typeface="华文细黑" panose="02010600040101010101" pitchFamily="2" charset="-122"/>
                </a:rPr>
                <a:t>A</a:t>
              </a:r>
              <a:endParaRPr lang="en-US" altLang="zh-CN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文本框 100383"/>
            <p:cNvSpPr txBox="1">
              <a:spLocks noChangeArrowheads="1"/>
            </p:cNvSpPr>
            <p:nvPr/>
          </p:nvSpPr>
          <p:spPr bwMode="auto">
            <a:xfrm>
              <a:off x="5449" y="8068"/>
              <a:ext cx="1800" cy="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en-US" altLang="zh-CN" sz="2400">
                  <a:latin typeface="华文细黑" panose="02010600040101010101" pitchFamily="2" charset="-122"/>
                  <a:ea typeface="华文细黑" panose="02010600040101010101" pitchFamily="2" charset="-122"/>
                </a:rPr>
                <a:t>B</a:t>
              </a:r>
              <a:endParaRPr lang="en-US" altLang="zh-CN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5" name="文本框 100384"/>
            <p:cNvSpPr txBox="1">
              <a:spLocks noChangeArrowheads="1"/>
            </p:cNvSpPr>
            <p:nvPr/>
          </p:nvSpPr>
          <p:spPr bwMode="auto">
            <a:xfrm>
              <a:off x="8089" y="8030"/>
              <a:ext cx="2040" cy="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en-US" altLang="zh-CN" sz="2400">
                  <a:latin typeface="华文细黑" panose="02010600040101010101" pitchFamily="2" charset="-122"/>
                  <a:ea typeface="华文细黑" panose="02010600040101010101" pitchFamily="2" charset="-122"/>
                </a:rPr>
                <a:t>C</a:t>
              </a:r>
              <a:endParaRPr lang="en-US" altLang="zh-CN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文本框 100385"/>
            <p:cNvSpPr txBox="1">
              <a:spLocks noChangeArrowheads="1"/>
            </p:cNvSpPr>
            <p:nvPr/>
          </p:nvSpPr>
          <p:spPr bwMode="auto">
            <a:xfrm>
              <a:off x="10851" y="8030"/>
              <a:ext cx="2757" cy="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en-US" altLang="zh-CN" sz="2400">
                  <a:latin typeface="华文细黑" panose="02010600040101010101" pitchFamily="2" charset="-122"/>
                  <a:ea typeface="华文细黑" panose="02010600040101010101" pitchFamily="2" charset="-122"/>
                </a:rPr>
                <a:t>D</a:t>
              </a:r>
              <a:endParaRPr lang="en-US" altLang="zh-CN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7" name="直接连接符 100386"/>
            <p:cNvSpPr>
              <a:spLocks noChangeShapeType="1"/>
            </p:cNvSpPr>
            <p:nvPr/>
          </p:nvSpPr>
          <p:spPr bwMode="auto">
            <a:xfrm>
              <a:off x="3049" y="5668"/>
              <a:ext cx="1080" cy="10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等腰三角形 100387"/>
            <p:cNvSpPr>
              <a:spLocks noChangeArrowheads="1"/>
            </p:cNvSpPr>
            <p:nvPr/>
          </p:nvSpPr>
          <p:spPr bwMode="auto">
            <a:xfrm rot="7940489">
              <a:off x="3399" y="5779"/>
              <a:ext cx="225" cy="72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9" name="直接连接符 100388"/>
            <p:cNvSpPr>
              <a:spLocks noChangeShapeType="1"/>
            </p:cNvSpPr>
            <p:nvPr/>
          </p:nvSpPr>
          <p:spPr bwMode="auto">
            <a:xfrm>
              <a:off x="5689" y="5668"/>
              <a:ext cx="600" cy="10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等腰三角形 100389"/>
            <p:cNvSpPr>
              <a:spLocks noChangeArrowheads="1"/>
            </p:cNvSpPr>
            <p:nvPr/>
          </p:nvSpPr>
          <p:spPr bwMode="auto">
            <a:xfrm rot="9180727">
              <a:off x="5966" y="6105"/>
              <a:ext cx="202" cy="522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1" name="直接连接符 100390"/>
            <p:cNvSpPr>
              <a:spLocks noChangeShapeType="1"/>
            </p:cNvSpPr>
            <p:nvPr/>
          </p:nvSpPr>
          <p:spPr bwMode="auto">
            <a:xfrm rot="4491541">
              <a:off x="7596" y="5788"/>
              <a:ext cx="977" cy="8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等腰三角形 100391"/>
            <p:cNvSpPr>
              <a:spLocks noChangeArrowheads="1"/>
            </p:cNvSpPr>
            <p:nvPr/>
          </p:nvSpPr>
          <p:spPr bwMode="auto">
            <a:xfrm rot="-9163316">
              <a:off x="7969" y="5908"/>
              <a:ext cx="225" cy="72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3" name="直接连接符 100392"/>
            <p:cNvSpPr>
              <a:spLocks noChangeShapeType="1"/>
            </p:cNvSpPr>
            <p:nvPr/>
          </p:nvSpPr>
          <p:spPr bwMode="auto">
            <a:xfrm>
              <a:off x="11089" y="5668"/>
              <a:ext cx="10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等腰三角形 100393"/>
            <p:cNvSpPr>
              <a:spLocks noChangeArrowheads="1"/>
            </p:cNvSpPr>
            <p:nvPr/>
          </p:nvSpPr>
          <p:spPr bwMode="auto">
            <a:xfrm rot="6945081">
              <a:off x="11566" y="5546"/>
              <a:ext cx="225" cy="72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0093" y="98427"/>
            <a:ext cx="79930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如图所示，光从空气射向某一透明介质时发生的现象，若折射光线和反射光线垂直，则反射光线和入射光线的夹角为</a:t>
            </a:r>
            <a:r>
              <a:rPr kumimoji="0" lang="zh-CN" alt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    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，折射角为</a:t>
            </a:r>
            <a:r>
              <a:rPr kumimoji="0" lang="zh-CN" alt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    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。</a:t>
            </a: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" name="Group 45"/>
          <p:cNvGrpSpPr/>
          <p:nvPr/>
        </p:nvGrpSpPr>
        <p:grpSpPr bwMode="auto">
          <a:xfrm>
            <a:off x="2799324" y="1468167"/>
            <a:ext cx="4103687" cy="3548065"/>
            <a:chOff x="1837" y="1480"/>
            <a:chExt cx="2585" cy="2235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 rot="5131506">
              <a:off x="2349" y="1730"/>
              <a:ext cx="2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Line 13"/>
            <p:cNvSpPr>
              <a:spLocks noChangeShapeType="1"/>
            </p:cNvSpPr>
            <p:nvPr/>
          </p:nvSpPr>
          <p:spPr bwMode="auto">
            <a:xfrm rot="5400000">
              <a:off x="2156" y="2539"/>
              <a:ext cx="172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Line 14"/>
            <p:cNvSpPr>
              <a:spLocks noChangeShapeType="1"/>
            </p:cNvSpPr>
            <p:nvPr/>
          </p:nvSpPr>
          <p:spPr bwMode="auto">
            <a:xfrm rot="5400000">
              <a:off x="2995" y="1791"/>
              <a:ext cx="0" cy="14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9" name="Group 15"/>
            <p:cNvGrpSpPr/>
            <p:nvPr/>
          </p:nvGrpSpPr>
          <p:grpSpPr bwMode="auto">
            <a:xfrm rot="5400000">
              <a:off x="3186" y="2028"/>
              <a:ext cx="343" cy="680"/>
              <a:chOff x="3081" y="2523"/>
              <a:chExt cx="343" cy="680"/>
            </a:xfrm>
          </p:grpSpPr>
          <p:sp>
            <p:nvSpPr>
              <p:cNvPr id="29" name="Line 16"/>
              <p:cNvSpPr>
                <a:spLocks noChangeShapeType="1"/>
              </p:cNvSpPr>
              <p:nvPr/>
            </p:nvSpPr>
            <p:spPr bwMode="auto">
              <a:xfrm>
                <a:off x="3081" y="2523"/>
                <a:ext cx="343" cy="68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AutoShape 17"/>
              <p:cNvSpPr>
                <a:spLocks noChangeAspect="1" noChangeArrowheads="1"/>
              </p:cNvSpPr>
              <p:nvPr/>
            </p:nvSpPr>
            <p:spPr bwMode="auto">
              <a:xfrm rot="-1694903">
                <a:off x="3169" y="2680"/>
                <a:ext cx="77" cy="181"/>
              </a:xfrm>
              <a:prstGeom prst="triangle">
                <a:avLst>
                  <a:gd name="adj" fmla="val 50000"/>
                </a:avLst>
              </a:prstGeom>
              <a:solidFill>
                <a:srgbClr val="FF00FF"/>
              </a:solidFill>
              <a:ln w="9525" algn="ctr">
                <a:solidFill>
                  <a:srgbClr val="00000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Group 18"/>
            <p:cNvGrpSpPr/>
            <p:nvPr/>
          </p:nvGrpSpPr>
          <p:grpSpPr bwMode="auto">
            <a:xfrm rot="5400000" flipH="1">
              <a:off x="2506" y="2028"/>
              <a:ext cx="343" cy="680"/>
              <a:chOff x="3081" y="2523"/>
              <a:chExt cx="343" cy="680"/>
            </a:xfrm>
          </p:grpSpPr>
          <p:sp>
            <p:nvSpPr>
              <p:cNvPr id="27" name="Line 19"/>
              <p:cNvSpPr>
                <a:spLocks noChangeShapeType="1"/>
              </p:cNvSpPr>
              <p:nvPr/>
            </p:nvSpPr>
            <p:spPr bwMode="auto">
              <a:xfrm>
                <a:off x="3081" y="2523"/>
                <a:ext cx="343" cy="68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AutoShape 20"/>
              <p:cNvSpPr>
                <a:spLocks noChangeAspect="1" noChangeArrowheads="1"/>
              </p:cNvSpPr>
              <p:nvPr/>
            </p:nvSpPr>
            <p:spPr bwMode="auto">
              <a:xfrm rot="-1694903">
                <a:off x="3169" y="2680"/>
                <a:ext cx="77" cy="181"/>
              </a:xfrm>
              <a:prstGeom prst="triangle">
                <a:avLst>
                  <a:gd name="adj" fmla="val 50000"/>
                </a:avLst>
              </a:prstGeom>
              <a:solidFill>
                <a:srgbClr val="FF00FF"/>
              </a:solidFill>
              <a:ln w="9525" algn="ctr">
                <a:solidFill>
                  <a:srgbClr val="FF00FF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1" name="Group 21"/>
            <p:cNvGrpSpPr/>
            <p:nvPr/>
          </p:nvGrpSpPr>
          <p:grpSpPr bwMode="auto">
            <a:xfrm rot="7726352" flipH="1">
              <a:off x="3004" y="2545"/>
              <a:ext cx="343" cy="680"/>
              <a:chOff x="3081" y="2523"/>
              <a:chExt cx="343" cy="680"/>
            </a:xfrm>
          </p:grpSpPr>
          <p:sp>
            <p:nvSpPr>
              <p:cNvPr id="25" name="Line 22"/>
              <p:cNvSpPr>
                <a:spLocks noChangeShapeType="1"/>
              </p:cNvSpPr>
              <p:nvPr/>
            </p:nvSpPr>
            <p:spPr bwMode="auto">
              <a:xfrm>
                <a:off x="3081" y="2523"/>
                <a:ext cx="343" cy="68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AutoShape 23"/>
              <p:cNvSpPr>
                <a:spLocks noChangeAspect="1" noChangeArrowheads="1"/>
              </p:cNvSpPr>
              <p:nvPr/>
            </p:nvSpPr>
            <p:spPr bwMode="auto">
              <a:xfrm rot="-1694903">
                <a:off x="3169" y="2680"/>
                <a:ext cx="77" cy="181"/>
              </a:xfrm>
              <a:prstGeom prst="triangle">
                <a:avLst>
                  <a:gd name="adj" fmla="val 50000"/>
                </a:avLst>
              </a:prstGeom>
              <a:solidFill>
                <a:srgbClr val="FF00FF"/>
              </a:solidFill>
              <a:ln w="9525" algn="ctr">
                <a:solidFill>
                  <a:srgbClr val="00000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2" name="Arc 24"/>
            <p:cNvSpPr/>
            <p:nvPr/>
          </p:nvSpPr>
          <p:spPr bwMode="auto">
            <a:xfrm rot="20534766" flipH="1">
              <a:off x="2573" y="2385"/>
              <a:ext cx="136" cy="13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25"/>
            <p:cNvSpPr>
              <a:spLocks noChangeAspect="1"/>
            </p:cNvSpPr>
            <p:nvPr/>
          </p:nvSpPr>
          <p:spPr bwMode="auto">
            <a:xfrm rot="5611311">
              <a:off x="3057" y="2521"/>
              <a:ext cx="154" cy="98"/>
            </a:xfrm>
            <a:custGeom>
              <a:avLst/>
              <a:gdLst>
                <a:gd name="T0" fmla="*/ 0 w 223"/>
                <a:gd name="T1" fmla="*/ 91 h 142"/>
                <a:gd name="T2" fmla="*/ 136 w 223"/>
                <a:gd name="T3" fmla="*/ 0 h 142"/>
                <a:gd name="T4" fmla="*/ 223 w 223"/>
                <a:gd name="T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" h="142">
                  <a:moveTo>
                    <a:pt x="0" y="91"/>
                  </a:moveTo>
                  <a:lnTo>
                    <a:pt x="136" y="0"/>
                  </a:lnTo>
                  <a:lnTo>
                    <a:pt x="223" y="142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 rot="5400000">
              <a:off x="2171" y="2347"/>
              <a:ext cx="5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aramond" panose="02020404030301010803" pitchFamily="18" charset="0"/>
                </a:rPr>
                <a:t>30°</a:t>
              </a:r>
              <a:endParaRPr kumimoji="0" lang="en-US" altLang="zh-CN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ramond" panose="02020404030301010803" pitchFamily="18" charset="0"/>
              </a:endParaRPr>
            </a:p>
          </p:txBody>
        </p:sp>
        <p:sp>
          <p:nvSpPr>
            <p:cNvPr id="15" name="Text Box 28"/>
            <p:cNvSpPr txBox="1">
              <a:spLocks noChangeArrowheads="1"/>
            </p:cNvSpPr>
            <p:nvPr/>
          </p:nvSpPr>
          <p:spPr bwMode="auto">
            <a:xfrm rot="5400000">
              <a:off x="2117" y="2569"/>
              <a:ext cx="3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ramond" panose="02020404030301010803" pitchFamily="18" charset="0"/>
              </a:endParaRPr>
            </a:p>
          </p:txBody>
        </p:sp>
        <p:sp>
          <p:nvSpPr>
            <p:cNvPr id="16" name="Text Box 30"/>
            <p:cNvSpPr txBox="1">
              <a:spLocks noChangeArrowheads="1"/>
            </p:cNvSpPr>
            <p:nvPr/>
          </p:nvSpPr>
          <p:spPr bwMode="auto">
            <a:xfrm rot="5400000">
              <a:off x="2517" y="2649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O</a:t>
              </a:r>
              <a:endPara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  <p:sp>
          <p:nvSpPr>
            <p:cNvPr id="17" name="Text Box 32"/>
            <p:cNvSpPr txBox="1">
              <a:spLocks noChangeArrowheads="1"/>
            </p:cNvSpPr>
            <p:nvPr/>
          </p:nvSpPr>
          <p:spPr bwMode="auto">
            <a:xfrm>
              <a:off x="3606" y="1933"/>
              <a:ext cx="5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B</a:t>
              </a:r>
              <a:endPara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2744" y="1480"/>
              <a:ext cx="5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M</a:t>
              </a:r>
              <a:endPara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  <p:sp>
          <p:nvSpPr>
            <p:cNvPr id="19" name="Text Box 35"/>
            <p:cNvSpPr txBox="1">
              <a:spLocks noChangeArrowheads="1"/>
            </p:cNvSpPr>
            <p:nvPr/>
          </p:nvSpPr>
          <p:spPr bwMode="auto">
            <a:xfrm rot="21452227">
              <a:off x="3560" y="2340"/>
              <a:ext cx="5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Q</a:t>
              </a:r>
              <a:endPara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  <p:sp>
          <p:nvSpPr>
            <p:cNvPr id="20" name="Text Box 40"/>
            <p:cNvSpPr txBox="1">
              <a:spLocks noChangeArrowheads="1"/>
            </p:cNvSpPr>
            <p:nvPr/>
          </p:nvSpPr>
          <p:spPr bwMode="auto">
            <a:xfrm>
              <a:off x="2744" y="3385"/>
              <a:ext cx="5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N</a:t>
              </a:r>
              <a:endPara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  <p:sp>
          <p:nvSpPr>
            <p:cNvPr id="21" name="Text Box 41"/>
            <p:cNvSpPr txBox="1">
              <a:spLocks noChangeArrowheads="1"/>
            </p:cNvSpPr>
            <p:nvPr/>
          </p:nvSpPr>
          <p:spPr bwMode="auto">
            <a:xfrm rot="21452227">
              <a:off x="1837" y="2340"/>
              <a:ext cx="5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P</a:t>
              </a:r>
              <a:endPara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2200" y="1969"/>
              <a:ext cx="5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A</a:t>
              </a:r>
              <a:endPara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  <p:sp>
          <p:nvSpPr>
            <p:cNvPr id="23" name="Text Box 43"/>
            <p:cNvSpPr txBox="1">
              <a:spLocks noChangeArrowheads="1"/>
            </p:cNvSpPr>
            <p:nvPr/>
          </p:nvSpPr>
          <p:spPr bwMode="auto">
            <a:xfrm>
              <a:off x="3152" y="3203"/>
              <a:ext cx="5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C</a:t>
              </a:r>
              <a:endPara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  <p:sp>
          <p:nvSpPr>
            <p:cNvPr id="24" name="Text Box 44"/>
            <p:cNvSpPr txBox="1">
              <a:spLocks noChangeArrowheads="1"/>
            </p:cNvSpPr>
            <p:nvPr/>
          </p:nvSpPr>
          <p:spPr bwMode="auto">
            <a:xfrm>
              <a:off x="3833" y="2341"/>
              <a:ext cx="58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anose="02020404030301010803" pitchFamily="18" charset="0"/>
                </a:rPr>
                <a:t>界面</a:t>
              </a: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aramond" panose="02020404030301010803" pitchFamily="18" charset="0"/>
              </a:endParaRPr>
            </a:p>
          </p:txBody>
        </p:sp>
      </p:grpSp>
      <p:sp>
        <p:nvSpPr>
          <p:cNvPr id="31" name="Text Box 38"/>
          <p:cNvSpPr txBox="1">
            <a:spLocks noChangeArrowheads="1"/>
          </p:cNvSpPr>
          <p:nvPr/>
        </p:nvSpPr>
        <p:spPr bwMode="auto">
          <a:xfrm>
            <a:off x="396364" y="883965"/>
            <a:ext cx="12001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Garamond" panose="02020404030301010803" pitchFamily="18" charset="0"/>
              </a:rPr>
              <a:t>120°</a:t>
            </a:r>
            <a:endParaRPr lang="en-US" altLang="zh-CN" sz="28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2697717" y="766762"/>
            <a:ext cx="10683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Garamond" panose="02020404030301010803" pitchFamily="18" charset="0"/>
              </a:rPr>
              <a:t>30°</a:t>
            </a:r>
            <a:endParaRPr lang="en-US" altLang="zh-CN" sz="28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Group 2"/>
          <p:cNvGraphicFramePr>
            <a:graphicFrameLocks noGrp="1"/>
          </p:cNvGraphicFramePr>
          <p:nvPr/>
        </p:nvGraphicFramePr>
        <p:xfrm>
          <a:off x="179395" y="1814515"/>
          <a:ext cx="8785225" cy="2461022"/>
        </p:xfrm>
        <a:graphic>
          <a:graphicData uri="http://schemas.openxmlformats.org/drawingml/2006/table">
            <a:tbl>
              <a:tblPr/>
              <a:tblGrid>
                <a:gridCol w="1676400"/>
                <a:gridCol w="3579812"/>
                <a:gridCol w="3529013"/>
              </a:tblGrid>
              <a:tr h="4325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反  射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折  射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2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三线关系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281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2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两角关系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66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特殊情况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31"/>
          <p:cNvGrpSpPr/>
          <p:nvPr/>
        </p:nvGrpSpPr>
        <p:grpSpPr bwMode="auto">
          <a:xfrm>
            <a:off x="2896743" y="2234806"/>
            <a:ext cx="5347144" cy="473870"/>
            <a:chOff x="1882" y="1334"/>
            <a:chExt cx="3148" cy="398"/>
          </a:xfrm>
        </p:grpSpPr>
        <p:sp>
          <p:nvSpPr>
            <p:cNvPr id="20510" name="Rectangle 32"/>
            <p:cNvSpPr>
              <a:spLocks noChangeArrowheads="1"/>
            </p:cNvSpPr>
            <p:nvPr/>
          </p:nvSpPr>
          <p:spPr bwMode="auto">
            <a:xfrm>
              <a:off x="4014" y="1344"/>
              <a:ext cx="101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3333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三线共面</a:t>
              </a:r>
              <a:endParaRPr lang="zh-CN" altLang="en-US" sz="2400" smtClean="0">
                <a:solidFill>
                  <a:srgbClr val="3333FF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511" name="Rectangle 33"/>
            <p:cNvSpPr>
              <a:spLocks noChangeArrowheads="1"/>
            </p:cNvSpPr>
            <p:nvPr/>
          </p:nvSpPr>
          <p:spPr bwMode="auto">
            <a:xfrm>
              <a:off x="1882" y="1334"/>
              <a:ext cx="834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3333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三线共面</a:t>
              </a:r>
              <a:endParaRPr lang="zh-CN" altLang="en-US" sz="2400" smtClean="0">
                <a:solidFill>
                  <a:srgbClr val="3333FF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" name="Group 34"/>
          <p:cNvGrpSpPr/>
          <p:nvPr/>
        </p:nvGrpSpPr>
        <p:grpSpPr bwMode="auto">
          <a:xfrm>
            <a:off x="2700344" y="2677721"/>
            <a:ext cx="5398265" cy="461963"/>
            <a:chOff x="1791" y="1706"/>
            <a:chExt cx="3035" cy="388"/>
          </a:xfrm>
        </p:grpSpPr>
        <p:sp>
          <p:nvSpPr>
            <p:cNvPr id="20513" name="Rectangle 35"/>
            <p:cNvSpPr>
              <a:spLocks noChangeArrowheads="1"/>
            </p:cNvSpPr>
            <p:nvPr/>
          </p:nvSpPr>
          <p:spPr bwMode="auto">
            <a:xfrm>
              <a:off x="1791" y="1706"/>
              <a:ext cx="101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3333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法线居中</a:t>
              </a:r>
              <a:endParaRPr lang="zh-CN" altLang="en-US" sz="2400" smtClean="0">
                <a:solidFill>
                  <a:srgbClr val="3333FF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514" name="Rectangle 36"/>
            <p:cNvSpPr>
              <a:spLocks noChangeArrowheads="1"/>
            </p:cNvSpPr>
            <p:nvPr/>
          </p:nvSpPr>
          <p:spPr bwMode="auto">
            <a:xfrm>
              <a:off x="4030" y="1706"/>
              <a:ext cx="79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9144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3333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法线居中</a:t>
              </a:r>
              <a:endParaRPr lang="zh-CN" altLang="en-US" sz="2400" smtClean="0">
                <a:solidFill>
                  <a:srgbClr val="3333FF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" name="Group 37"/>
          <p:cNvGrpSpPr/>
          <p:nvPr/>
        </p:nvGrpSpPr>
        <p:grpSpPr bwMode="auto">
          <a:xfrm>
            <a:off x="2771775" y="3109919"/>
            <a:ext cx="5477388" cy="461963"/>
            <a:chOff x="1791" y="2069"/>
            <a:chExt cx="3241" cy="388"/>
          </a:xfrm>
        </p:grpSpPr>
        <p:sp>
          <p:nvSpPr>
            <p:cNvPr id="20516" name="Rectangle 38"/>
            <p:cNvSpPr>
              <a:spLocks noChangeArrowheads="1"/>
            </p:cNvSpPr>
            <p:nvPr/>
          </p:nvSpPr>
          <p:spPr bwMode="auto">
            <a:xfrm>
              <a:off x="1791" y="2069"/>
              <a:ext cx="101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两角相等</a:t>
              </a:r>
              <a:endParaRPr lang="zh-CN" altLang="en-US" sz="240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517" name="Rectangle 39"/>
            <p:cNvSpPr>
              <a:spLocks noChangeArrowheads="1"/>
            </p:cNvSpPr>
            <p:nvPr/>
          </p:nvSpPr>
          <p:spPr bwMode="auto">
            <a:xfrm>
              <a:off x="4012" y="2069"/>
              <a:ext cx="102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空气中角大</a:t>
              </a:r>
              <a:endParaRPr lang="zh-CN" altLang="en-US" sz="240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5" name="Group 40"/>
          <p:cNvGrpSpPr/>
          <p:nvPr/>
        </p:nvGrpSpPr>
        <p:grpSpPr bwMode="auto">
          <a:xfrm>
            <a:off x="2771780" y="3531399"/>
            <a:ext cx="5332767" cy="461963"/>
            <a:chOff x="1746" y="2387"/>
            <a:chExt cx="3182" cy="388"/>
          </a:xfrm>
        </p:grpSpPr>
        <p:sp>
          <p:nvSpPr>
            <p:cNvPr id="20519" name="Rectangle 41"/>
            <p:cNvSpPr>
              <a:spLocks noChangeArrowheads="1"/>
            </p:cNvSpPr>
            <p:nvPr/>
          </p:nvSpPr>
          <p:spPr bwMode="auto">
            <a:xfrm>
              <a:off x="1746" y="2387"/>
              <a:ext cx="101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3333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同增同减</a:t>
              </a:r>
              <a:endParaRPr lang="zh-CN" altLang="en-US" sz="2400" smtClean="0">
                <a:solidFill>
                  <a:srgbClr val="3333FF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520" name="Rectangle 42"/>
            <p:cNvSpPr>
              <a:spLocks noChangeArrowheads="1"/>
            </p:cNvSpPr>
            <p:nvPr/>
          </p:nvSpPr>
          <p:spPr bwMode="auto">
            <a:xfrm>
              <a:off x="4083" y="2387"/>
              <a:ext cx="845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3333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同增同减</a:t>
              </a:r>
              <a:endParaRPr lang="zh-CN" altLang="en-US" sz="2400" smtClean="0">
                <a:solidFill>
                  <a:srgbClr val="3333FF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6" name="Group 43"/>
          <p:cNvGrpSpPr/>
          <p:nvPr/>
        </p:nvGrpSpPr>
        <p:grpSpPr bwMode="auto">
          <a:xfrm>
            <a:off x="2349252" y="3920735"/>
            <a:ext cx="6470898" cy="461963"/>
            <a:chOff x="1478" y="2750"/>
            <a:chExt cx="3998" cy="388"/>
          </a:xfrm>
        </p:grpSpPr>
        <p:sp>
          <p:nvSpPr>
            <p:cNvPr id="20522" name="Rectangle 44"/>
            <p:cNvSpPr>
              <a:spLocks noChangeArrowheads="1"/>
            </p:cNvSpPr>
            <p:nvPr/>
          </p:nvSpPr>
          <p:spPr bwMode="auto">
            <a:xfrm>
              <a:off x="1478" y="2750"/>
              <a:ext cx="1635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9144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垂直入射原路返回</a:t>
              </a:r>
              <a:endParaRPr lang="zh-CN" altLang="en-US" sz="240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523" name="Rectangle 45"/>
            <p:cNvSpPr>
              <a:spLocks noChangeArrowheads="1"/>
            </p:cNvSpPr>
            <p:nvPr/>
          </p:nvSpPr>
          <p:spPr bwMode="auto">
            <a:xfrm>
              <a:off x="3560" y="2750"/>
              <a:ext cx="191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400" smtClean="0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垂直入射方向不变</a:t>
              </a:r>
              <a:endParaRPr lang="zh-CN" altLang="en-US" sz="240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0524" name="文本框 7"/>
          <p:cNvSpPr txBox="1">
            <a:spLocks noChangeArrowheads="1"/>
          </p:cNvSpPr>
          <p:nvPr/>
        </p:nvSpPr>
        <p:spPr bwMode="auto">
          <a:xfrm>
            <a:off x="2771782" y="1156101"/>
            <a:ext cx="3565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光反射和折射的联系</a:t>
            </a:r>
            <a:endParaRPr lang="zh-CN" altLang="en-US" sz="2400" dirty="0" smtClean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8" name="组合 3"/>
          <p:cNvGrpSpPr/>
          <p:nvPr/>
        </p:nvGrpSpPr>
        <p:grpSpPr>
          <a:xfrm>
            <a:off x="309877" y="481711"/>
            <a:ext cx="1713864" cy="446438"/>
            <a:chOff x="1076" y="2070"/>
            <a:chExt cx="2698" cy="938"/>
          </a:xfrm>
          <a:solidFill>
            <a:srgbClr val="0070C0"/>
          </a:solidFill>
        </p:grpSpPr>
        <p:sp>
          <p:nvSpPr>
            <p:cNvPr id="9" name="流程图: 文档 8"/>
            <p:cNvSpPr/>
            <p:nvPr/>
          </p:nvSpPr>
          <p:spPr>
            <a:xfrm>
              <a:off x="1076" y="2070"/>
              <a:ext cx="2632" cy="716"/>
            </a:xfrm>
            <a:prstGeom prst="flowChartDocument">
              <a:avLst/>
            </a:prstGeom>
            <a:grpFill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noProof="1">
                <a:solidFill>
                  <a:srgbClr val="FFFFD9"/>
                </a:solidFill>
              </a:endParaRPr>
            </a:p>
          </p:txBody>
        </p:sp>
        <p:sp>
          <p:nvSpPr>
            <p:cNvPr id="10" name="文本框 4101"/>
            <p:cNvSpPr txBox="1"/>
            <p:nvPr/>
          </p:nvSpPr>
          <p:spPr>
            <a:xfrm>
              <a:off x="1076" y="2070"/>
              <a:ext cx="2698" cy="93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00" b="1" noProof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归纳与小结</a:t>
              </a:r>
              <a:endParaRPr lang="zh-CN" altLang="en-US" sz="2300" b="1" noProof="1">
                <a:solidFill>
                  <a:srgbClr val="D6F5F5"/>
                </a:solidFill>
                <a:latin typeface="宋体" panose="02010600030101010101" pitchFamily="2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23528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三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折射产生的现象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Box 55"/>
          <p:cNvSpPr txBox="1">
            <a:spLocks noChangeArrowheads="1"/>
          </p:cNvSpPr>
          <p:nvPr/>
        </p:nvSpPr>
        <p:spPr bwMode="auto">
          <a:xfrm>
            <a:off x="608299" y="789643"/>
            <a:ext cx="38957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dirty="0" smtClean="0">
                <a:solidFill>
                  <a:srgbClr val="00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小猫为什么叉不着鱼？</a:t>
            </a:r>
            <a:endParaRPr lang="zh-CN" altLang="en-US" sz="2800" dirty="0" smtClean="0">
              <a:solidFill>
                <a:srgbClr val="00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6" name="组合 6"/>
          <p:cNvGrpSpPr/>
          <p:nvPr/>
        </p:nvGrpSpPr>
        <p:grpSpPr bwMode="auto">
          <a:xfrm>
            <a:off x="5842284" y="1090871"/>
            <a:ext cx="2432050" cy="1895475"/>
            <a:chOff x="6270" y="1318"/>
            <a:chExt cx="7568" cy="8122"/>
          </a:xfrm>
        </p:grpSpPr>
        <p:sp>
          <p:nvSpPr>
            <p:cNvPr id="7" name="Line 2"/>
            <p:cNvSpPr>
              <a:spLocks noChangeShapeType="1"/>
            </p:cNvSpPr>
            <p:nvPr/>
          </p:nvSpPr>
          <p:spPr bwMode="auto">
            <a:xfrm>
              <a:off x="10572" y="444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grpSp>
          <p:nvGrpSpPr>
            <p:cNvPr id="8" name="Group 3"/>
            <p:cNvGrpSpPr/>
            <p:nvPr/>
          </p:nvGrpSpPr>
          <p:grpSpPr bwMode="auto">
            <a:xfrm>
              <a:off x="8652" y="4440"/>
              <a:ext cx="2520" cy="4560"/>
              <a:chOff x="2592" y="1776"/>
              <a:chExt cx="1008" cy="1824"/>
            </a:xfrm>
          </p:grpSpPr>
          <p:sp>
            <p:nvSpPr>
              <p:cNvPr id="58" name="Line 4"/>
              <p:cNvSpPr>
                <a:spLocks noChangeShapeType="1"/>
              </p:cNvSpPr>
              <p:nvPr/>
            </p:nvSpPr>
            <p:spPr bwMode="auto">
              <a:xfrm flipV="1">
                <a:off x="2592" y="1776"/>
                <a:ext cx="480" cy="182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Line 5"/>
              <p:cNvSpPr>
                <a:spLocks noChangeShapeType="1"/>
              </p:cNvSpPr>
              <p:nvPr/>
            </p:nvSpPr>
            <p:spPr bwMode="auto">
              <a:xfrm flipV="1">
                <a:off x="2592" y="1776"/>
                <a:ext cx="1008" cy="182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Line 6"/>
              <p:cNvSpPr>
                <a:spLocks noChangeShapeType="1"/>
              </p:cNvSpPr>
              <p:nvPr/>
            </p:nvSpPr>
            <p:spPr bwMode="auto">
              <a:xfrm flipH="1">
                <a:off x="2784" y="2400"/>
                <a:ext cx="144" cy="48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Line 7"/>
              <p:cNvSpPr>
                <a:spLocks noChangeShapeType="1"/>
              </p:cNvSpPr>
              <p:nvPr/>
            </p:nvSpPr>
            <p:spPr bwMode="auto">
              <a:xfrm flipV="1">
                <a:off x="2976" y="2496"/>
                <a:ext cx="240" cy="38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 bwMode="auto">
            <a:xfrm>
              <a:off x="9852" y="1440"/>
              <a:ext cx="3240" cy="3000"/>
              <a:chOff x="3072" y="576"/>
              <a:chExt cx="1296" cy="1200"/>
            </a:xfrm>
          </p:grpSpPr>
          <p:sp>
            <p:nvSpPr>
              <p:cNvPr id="54" name="Line 9"/>
              <p:cNvSpPr>
                <a:spLocks noChangeShapeType="1"/>
              </p:cNvSpPr>
              <p:nvPr/>
            </p:nvSpPr>
            <p:spPr bwMode="auto">
              <a:xfrm flipV="1">
                <a:off x="3072" y="576"/>
                <a:ext cx="576" cy="12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Line 10"/>
              <p:cNvSpPr>
                <a:spLocks noChangeShapeType="1"/>
              </p:cNvSpPr>
              <p:nvPr/>
            </p:nvSpPr>
            <p:spPr bwMode="auto">
              <a:xfrm flipV="1">
                <a:off x="3600" y="1248"/>
                <a:ext cx="768" cy="52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Line 11"/>
              <p:cNvSpPr>
                <a:spLocks noChangeShapeType="1"/>
              </p:cNvSpPr>
              <p:nvPr/>
            </p:nvSpPr>
            <p:spPr bwMode="auto">
              <a:xfrm rot="21390516" flipV="1">
                <a:off x="3792" y="1440"/>
                <a:ext cx="288" cy="19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Line 12"/>
              <p:cNvSpPr>
                <a:spLocks noChangeShapeType="1"/>
              </p:cNvSpPr>
              <p:nvPr/>
            </p:nvSpPr>
            <p:spPr bwMode="auto">
              <a:xfrm flipV="1">
                <a:off x="3264" y="1008"/>
                <a:ext cx="192" cy="38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>
              <a:off x="9852" y="432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grpSp>
          <p:nvGrpSpPr>
            <p:cNvPr id="11" name="Group 14"/>
            <p:cNvGrpSpPr/>
            <p:nvPr/>
          </p:nvGrpSpPr>
          <p:grpSpPr bwMode="auto">
            <a:xfrm>
              <a:off x="8772" y="4440"/>
              <a:ext cx="2400" cy="1920"/>
              <a:chOff x="2640" y="1776"/>
              <a:chExt cx="960" cy="768"/>
            </a:xfrm>
          </p:grpSpPr>
          <p:sp>
            <p:nvSpPr>
              <p:cNvPr id="52" name="Line 15"/>
              <p:cNvSpPr>
                <a:spLocks noChangeShapeType="1"/>
              </p:cNvSpPr>
              <p:nvPr/>
            </p:nvSpPr>
            <p:spPr bwMode="auto">
              <a:xfrm flipH="1">
                <a:off x="2688" y="1776"/>
                <a:ext cx="384" cy="72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lg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Line 16"/>
              <p:cNvSpPr>
                <a:spLocks noChangeShapeType="1"/>
              </p:cNvSpPr>
              <p:nvPr/>
            </p:nvSpPr>
            <p:spPr bwMode="auto">
              <a:xfrm flipH="1">
                <a:off x="2640" y="1776"/>
                <a:ext cx="960" cy="76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lg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7"/>
            <p:cNvGrpSpPr/>
            <p:nvPr/>
          </p:nvGrpSpPr>
          <p:grpSpPr bwMode="auto">
            <a:xfrm>
              <a:off x="11557" y="1317"/>
              <a:ext cx="2280" cy="1320"/>
              <a:chOff x="3840" y="336"/>
              <a:chExt cx="912" cy="528"/>
            </a:xfrm>
          </p:grpSpPr>
          <p:sp>
            <p:nvSpPr>
              <p:cNvPr id="37" name="AutoShape 18"/>
              <p:cNvSpPr>
                <a:spLocks noChangeArrowheads="1"/>
              </p:cNvSpPr>
              <p:nvPr/>
            </p:nvSpPr>
            <p:spPr bwMode="auto">
              <a:xfrm rot="4382799">
                <a:off x="4272" y="192"/>
                <a:ext cx="96" cy="672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rot="10800000"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2400" smtClean="0">
                  <a:solidFill>
                    <a:srgbClr val="0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38" name="AutoShape 19"/>
              <p:cNvSpPr>
                <a:spLocks noChangeArrowheads="1"/>
              </p:cNvSpPr>
              <p:nvPr/>
            </p:nvSpPr>
            <p:spPr bwMode="auto">
              <a:xfrm rot="-7017195">
                <a:off x="4344" y="360"/>
                <a:ext cx="96" cy="720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2400" smtClean="0">
                  <a:solidFill>
                    <a:srgbClr val="0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39" name="Oval 20"/>
              <p:cNvSpPr>
                <a:spLocks noChangeArrowheads="1"/>
              </p:cNvSpPr>
              <p:nvPr/>
            </p:nvSpPr>
            <p:spPr bwMode="auto">
              <a:xfrm>
                <a:off x="4224" y="57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2400" smtClean="0">
                  <a:solidFill>
                    <a:srgbClr val="0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40" name="Oval 21"/>
              <p:cNvSpPr>
                <a:spLocks noChangeArrowheads="1"/>
              </p:cNvSpPr>
              <p:nvPr/>
            </p:nvSpPr>
            <p:spPr bwMode="auto">
              <a:xfrm>
                <a:off x="4176" y="528"/>
                <a:ext cx="240" cy="24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2400" smtClean="0">
                  <a:solidFill>
                    <a:srgbClr val="0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41" name="Arc 22"/>
              <p:cNvSpPr>
                <a:spLocks noChangeArrowheads="1"/>
              </p:cNvSpPr>
              <p:nvPr/>
            </p:nvSpPr>
            <p:spPr bwMode="auto">
              <a:xfrm rot="16884621" flipH="1">
                <a:off x="4296" y="312"/>
                <a:ext cx="48" cy="192"/>
              </a:xfrm>
              <a:custGeom>
                <a:avLst/>
                <a:gdLst>
                  <a:gd name="T0" fmla="*/ -1 w 21600"/>
                  <a:gd name="T1" fmla="*/ 0 h 21600"/>
                  <a:gd name="T2" fmla="*/ 21600 w 21600"/>
                  <a:gd name="T3" fmla="*/ 21600 h 21600"/>
                  <a:gd name="T4" fmla="*/ -1 w 21600"/>
                  <a:gd name="T5" fmla="*/ 0 h 21600"/>
                  <a:gd name="T6" fmla="*/ 21600 w 21600"/>
                  <a:gd name="T7" fmla="*/ 21600 h 21600"/>
                  <a:gd name="T8" fmla="*/ 0 w 21600"/>
                  <a:gd name="T9" fmla="*/ 21600 h 21600"/>
                  <a:gd name="T10" fmla="*/ -1 w 21600"/>
                  <a:gd name="T11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2" name="Group 23"/>
              <p:cNvGrpSpPr/>
              <p:nvPr/>
            </p:nvGrpSpPr>
            <p:grpSpPr bwMode="auto">
              <a:xfrm>
                <a:off x="3840" y="336"/>
                <a:ext cx="864" cy="528"/>
                <a:chOff x="3840" y="336"/>
                <a:chExt cx="864" cy="528"/>
              </a:xfrm>
            </p:grpSpPr>
            <p:grpSp>
              <p:nvGrpSpPr>
                <p:cNvPr id="43" name="Group 24"/>
                <p:cNvGrpSpPr/>
                <p:nvPr/>
              </p:nvGrpSpPr>
              <p:grpSpPr bwMode="auto">
                <a:xfrm>
                  <a:off x="3840" y="336"/>
                  <a:ext cx="768" cy="528"/>
                  <a:chOff x="3840" y="336"/>
                  <a:chExt cx="768" cy="528"/>
                </a:xfrm>
              </p:grpSpPr>
              <p:sp>
                <p:nvSpPr>
                  <p:cNvPr id="45" name="Arc 25"/>
                  <p:cNvSpPr>
                    <a:spLocks noChangeArrowheads="1"/>
                  </p:cNvSpPr>
                  <p:nvPr/>
                </p:nvSpPr>
                <p:spPr bwMode="auto">
                  <a:xfrm rot="16884621" flipH="1">
                    <a:off x="4104" y="360"/>
                    <a:ext cx="48" cy="192"/>
                  </a:xfrm>
                  <a:custGeom>
                    <a:avLst/>
                    <a:gdLst>
                      <a:gd name="T0" fmla="*/ -1 w 21600"/>
                      <a:gd name="T1" fmla="*/ 0 h 21600"/>
                      <a:gd name="T2" fmla="*/ 21600 w 21600"/>
                      <a:gd name="T3" fmla="*/ 21600 h 21600"/>
                      <a:gd name="T4" fmla="*/ -1 w 21600"/>
                      <a:gd name="T5" fmla="*/ 0 h 21600"/>
                      <a:gd name="T6" fmla="*/ 21600 w 21600"/>
                      <a:gd name="T7" fmla="*/ 21600 h 21600"/>
                      <a:gd name="T8" fmla="*/ 0 w 21600"/>
                      <a:gd name="T9" fmla="*/ 21600 h 21600"/>
                      <a:gd name="T10" fmla="*/ -1 w 21600"/>
                      <a:gd name="T11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46" name="Group 26"/>
                  <p:cNvGrpSpPr/>
                  <p:nvPr/>
                </p:nvGrpSpPr>
                <p:grpSpPr bwMode="auto">
                  <a:xfrm>
                    <a:off x="3840" y="336"/>
                    <a:ext cx="768" cy="528"/>
                    <a:chOff x="3840" y="336"/>
                    <a:chExt cx="768" cy="528"/>
                  </a:xfrm>
                </p:grpSpPr>
                <p:sp>
                  <p:nvSpPr>
                    <p:cNvPr id="47" name="Oval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2" y="624"/>
                      <a:ext cx="48" cy="48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 w="9525">
                      <a:solidFill>
                        <a:schemeClr val="tx1"/>
                      </a:solidFill>
                      <a:round/>
                    </a:ln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z="2400" smtClean="0">
                        <a:solidFill>
                          <a:srgbClr val="000000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p:txBody>
                </p:sp>
                <p:sp>
                  <p:nvSpPr>
                    <p:cNvPr id="48" name="Arc 28"/>
                    <p:cNvSpPr>
                      <a:spLocks noChangeArrowheads="1"/>
                    </p:cNvSpPr>
                    <p:nvPr/>
                  </p:nvSpPr>
                  <p:spPr bwMode="auto">
                    <a:xfrm rot="16884621" flipH="1">
                      <a:off x="4419" y="295"/>
                      <a:ext cx="51" cy="192"/>
                    </a:xfrm>
                    <a:custGeom>
                      <a:avLst/>
                      <a:gdLst>
                        <a:gd name="T0" fmla="*/ -1 w 21600"/>
                        <a:gd name="T1" fmla="*/ 0 h 21600"/>
                        <a:gd name="T2" fmla="*/ 21600 w 21600"/>
                        <a:gd name="T3" fmla="*/ 21600 h 21600"/>
                        <a:gd name="T4" fmla="*/ -1 w 21600"/>
                        <a:gd name="T5" fmla="*/ 0 h 21600"/>
                        <a:gd name="T6" fmla="*/ 21600 w 21600"/>
                        <a:gd name="T7" fmla="*/ 21600 h 21600"/>
                        <a:gd name="T8" fmla="*/ 0 w 21600"/>
                        <a:gd name="T9" fmla="*/ 21600 h 21600"/>
                        <a:gd name="T10" fmla="*/ -1 w 21600"/>
                        <a:gd name="T11" fmla="*/ 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1600" h="21600" fill="none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9" name="Arc 29"/>
                    <p:cNvSpPr>
                      <a:spLocks noChangeArrowheads="1"/>
                    </p:cNvSpPr>
                    <p:nvPr/>
                  </p:nvSpPr>
                  <p:spPr bwMode="auto">
                    <a:xfrm rot="16884621" flipH="1">
                      <a:off x="3939" y="463"/>
                      <a:ext cx="51" cy="192"/>
                    </a:xfrm>
                    <a:custGeom>
                      <a:avLst/>
                      <a:gdLst>
                        <a:gd name="T0" fmla="*/ -1 w 21600"/>
                        <a:gd name="T1" fmla="*/ 0 h 21600"/>
                        <a:gd name="T2" fmla="*/ 21600 w 21600"/>
                        <a:gd name="T3" fmla="*/ 21600 h 21600"/>
                        <a:gd name="T4" fmla="*/ -1 w 21600"/>
                        <a:gd name="T5" fmla="*/ 0 h 21600"/>
                        <a:gd name="T6" fmla="*/ 21600 w 21600"/>
                        <a:gd name="T7" fmla="*/ 21600 h 21600"/>
                        <a:gd name="T8" fmla="*/ 0 w 21600"/>
                        <a:gd name="T9" fmla="*/ 21600 h 21600"/>
                        <a:gd name="T10" fmla="*/ -1 w 21600"/>
                        <a:gd name="T11" fmla="*/ 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1600" h="21600" fill="none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50" name="AutoShape 30"/>
                    <p:cNvSpPr>
                      <a:spLocks noChangeArrowheads="1"/>
                    </p:cNvSpPr>
                    <p:nvPr/>
                  </p:nvSpPr>
                  <p:spPr bwMode="auto">
                    <a:xfrm rot="4309761">
                      <a:off x="4200" y="-24"/>
                      <a:ext cx="48" cy="768"/>
                    </a:xfrm>
                    <a:prstGeom prst="moon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miter lim="800000"/>
                    </a:ln>
                  </p:spPr>
                  <p:txBody>
                    <a:bodyPr rot="10800000" vert="eaVert"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z="2400" smtClean="0">
                        <a:solidFill>
                          <a:srgbClr val="000000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p:txBody>
                </p:sp>
                <p:sp>
                  <p:nvSpPr>
                    <p:cNvPr id="51" name="Arc 31"/>
                    <p:cNvSpPr>
                      <a:spLocks noChangeArrowheads="1"/>
                    </p:cNvSpPr>
                    <p:nvPr/>
                  </p:nvSpPr>
                  <p:spPr bwMode="auto">
                    <a:xfrm rot="20582918" flipV="1">
                      <a:off x="4128" y="720"/>
                      <a:ext cx="480" cy="144"/>
                    </a:xfrm>
                    <a:custGeom>
                      <a:avLst/>
                      <a:gdLst>
                        <a:gd name="T0" fmla="*/ -1 w 21600"/>
                        <a:gd name="T1" fmla="*/ 0 h 21600"/>
                        <a:gd name="T2" fmla="*/ 21600 w 21600"/>
                        <a:gd name="T3" fmla="*/ 21600 h 21600"/>
                        <a:gd name="T4" fmla="*/ -1 w 21600"/>
                        <a:gd name="T5" fmla="*/ 0 h 21600"/>
                        <a:gd name="T6" fmla="*/ 21600 w 21600"/>
                        <a:gd name="T7" fmla="*/ 21600 h 21600"/>
                        <a:gd name="T8" fmla="*/ 0 w 21600"/>
                        <a:gd name="T9" fmla="*/ 21600 h 21600"/>
                        <a:gd name="T10" fmla="*/ -1 w 21600"/>
                        <a:gd name="T11" fmla="*/ 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1600" h="21600" fill="none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4" name="Arc 32"/>
                <p:cNvSpPr>
                  <a:spLocks noChangeArrowheads="1"/>
                </p:cNvSpPr>
                <p:nvPr/>
              </p:nvSpPr>
              <p:spPr bwMode="auto">
                <a:xfrm rot="720688" flipV="1">
                  <a:off x="4608" y="384"/>
                  <a:ext cx="96" cy="93"/>
                </a:xfrm>
                <a:custGeom>
                  <a:avLst/>
                  <a:gdLst>
                    <a:gd name="T0" fmla="*/ -1 w 21600"/>
                    <a:gd name="T1" fmla="*/ 0 h 21600"/>
                    <a:gd name="T2" fmla="*/ 21600 w 21600"/>
                    <a:gd name="T3" fmla="*/ 21600 h 21600"/>
                    <a:gd name="T4" fmla="*/ -1 w 21600"/>
                    <a:gd name="T5" fmla="*/ 0 h 21600"/>
                    <a:gd name="T6" fmla="*/ 21600 w 21600"/>
                    <a:gd name="T7" fmla="*/ 21600 h 21600"/>
                    <a:gd name="T8" fmla="*/ 0 w 21600"/>
                    <a:gd name="T9" fmla="*/ 21600 h 21600"/>
                    <a:gd name="T10" fmla="*/ -1 w 21600"/>
                    <a:gd name="T11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7620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3" name="Group 33"/>
            <p:cNvGrpSpPr/>
            <p:nvPr/>
          </p:nvGrpSpPr>
          <p:grpSpPr bwMode="auto">
            <a:xfrm>
              <a:off x="6270" y="3370"/>
              <a:ext cx="7465" cy="6070"/>
              <a:chOff x="2100" y="1361"/>
              <a:chExt cx="2986" cy="2428"/>
            </a:xfrm>
          </p:grpSpPr>
          <p:sp>
            <p:nvSpPr>
              <p:cNvPr id="16" name="Arc 34"/>
              <p:cNvSpPr>
                <a:spLocks noChangeArrowheads="1"/>
              </p:cNvSpPr>
              <p:nvPr/>
            </p:nvSpPr>
            <p:spPr bwMode="auto">
              <a:xfrm rot="10847729" flipH="1">
                <a:off x="4922" y="3574"/>
                <a:ext cx="164" cy="192"/>
              </a:xfrm>
              <a:custGeom>
                <a:avLst/>
                <a:gdLst>
                  <a:gd name="T0" fmla="*/ 0 w 24534"/>
                  <a:gd name="T1" fmla="*/ 200 h 21600"/>
                  <a:gd name="T2" fmla="*/ 2934 w 24534"/>
                  <a:gd name="T3" fmla="*/ 0 h 21600"/>
                  <a:gd name="T4" fmla="*/ 24533 w 24534"/>
                  <a:gd name="T5" fmla="*/ 21523 h 21600"/>
                  <a:gd name="T6" fmla="*/ 0 w 24534"/>
                  <a:gd name="T7" fmla="*/ 200 h 21600"/>
                  <a:gd name="T8" fmla="*/ 2934 w 24534"/>
                  <a:gd name="T9" fmla="*/ 0 h 21600"/>
                  <a:gd name="T10" fmla="*/ 24533 w 24534"/>
                  <a:gd name="T11" fmla="*/ 21523 h 21600"/>
                  <a:gd name="T12" fmla="*/ 2934 w 24534"/>
                  <a:gd name="T13" fmla="*/ 21600 h 21600"/>
                  <a:gd name="T14" fmla="*/ 0 w 24534"/>
                  <a:gd name="T15" fmla="*/ 2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34" h="21600" fill="none">
                    <a:moveTo>
                      <a:pt x="0" y="200"/>
                    </a:moveTo>
                    <a:cubicBezTo>
                      <a:pt x="972" y="66"/>
                      <a:pt x="1952" y="-1"/>
                      <a:pt x="2934" y="0"/>
                    </a:cubicBezTo>
                    <a:cubicBezTo>
                      <a:pt x="14833" y="0"/>
                      <a:pt x="24491" y="9623"/>
                      <a:pt x="24533" y="21523"/>
                    </a:cubicBezTo>
                  </a:path>
                  <a:path w="24534" h="21600" stroke="0">
                    <a:moveTo>
                      <a:pt x="0" y="200"/>
                    </a:moveTo>
                    <a:cubicBezTo>
                      <a:pt x="972" y="66"/>
                      <a:pt x="1952" y="-1"/>
                      <a:pt x="2934" y="0"/>
                    </a:cubicBezTo>
                    <a:cubicBezTo>
                      <a:pt x="14833" y="0"/>
                      <a:pt x="24491" y="9623"/>
                      <a:pt x="24533" y="21523"/>
                    </a:cubicBezTo>
                    <a:lnTo>
                      <a:pt x="2934" y="21600"/>
                    </a:lnTo>
                    <a:lnTo>
                      <a:pt x="0" y="200"/>
                    </a:lnTo>
                    <a:close/>
                  </a:path>
                </a:pathLst>
              </a:custGeom>
              <a:noFill/>
              <a:ln w="762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Arc 35"/>
              <p:cNvSpPr>
                <a:spLocks noChangeArrowheads="1"/>
              </p:cNvSpPr>
              <p:nvPr/>
            </p:nvSpPr>
            <p:spPr bwMode="auto">
              <a:xfrm rot="15736529" flipH="1">
                <a:off x="2056" y="3569"/>
                <a:ext cx="237" cy="168"/>
              </a:xfrm>
              <a:custGeom>
                <a:avLst/>
                <a:gdLst>
                  <a:gd name="T0" fmla="*/ 0 w 35592"/>
                  <a:gd name="T1" fmla="*/ 5144 h 27714"/>
                  <a:gd name="T2" fmla="*/ 13992 w 35592"/>
                  <a:gd name="T3" fmla="*/ 0 h 27714"/>
                  <a:gd name="T4" fmla="*/ 35592 w 35592"/>
                  <a:gd name="T5" fmla="*/ 21600 h 27714"/>
                  <a:gd name="T6" fmla="*/ 34708 w 35592"/>
                  <a:gd name="T7" fmla="*/ 27713 h 27714"/>
                  <a:gd name="T8" fmla="*/ 0 w 35592"/>
                  <a:gd name="T9" fmla="*/ 5144 h 27714"/>
                  <a:gd name="T10" fmla="*/ 13992 w 35592"/>
                  <a:gd name="T11" fmla="*/ 0 h 27714"/>
                  <a:gd name="T12" fmla="*/ 35592 w 35592"/>
                  <a:gd name="T13" fmla="*/ 21600 h 27714"/>
                  <a:gd name="T14" fmla="*/ 34708 w 35592"/>
                  <a:gd name="T15" fmla="*/ 27713 h 27714"/>
                  <a:gd name="T16" fmla="*/ 13992 w 35592"/>
                  <a:gd name="T17" fmla="*/ 21600 h 27714"/>
                  <a:gd name="T18" fmla="*/ 0 w 35592"/>
                  <a:gd name="T19" fmla="*/ 5144 h 27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592" h="27714" fill="none">
                    <a:moveTo>
                      <a:pt x="0" y="5144"/>
                    </a:moveTo>
                    <a:cubicBezTo>
                      <a:pt x="3905" y="1823"/>
                      <a:pt x="8865" y="-1"/>
                      <a:pt x="13992" y="0"/>
                    </a:cubicBezTo>
                    <a:cubicBezTo>
                      <a:pt x="25921" y="0"/>
                      <a:pt x="35592" y="9670"/>
                      <a:pt x="35592" y="21600"/>
                    </a:cubicBezTo>
                    <a:cubicBezTo>
                      <a:pt x="35592" y="23669"/>
                      <a:pt x="35294" y="25728"/>
                      <a:pt x="34708" y="27713"/>
                    </a:cubicBezTo>
                  </a:path>
                  <a:path w="35592" h="27714" stroke="0">
                    <a:moveTo>
                      <a:pt x="0" y="5144"/>
                    </a:moveTo>
                    <a:cubicBezTo>
                      <a:pt x="3905" y="1823"/>
                      <a:pt x="8865" y="-1"/>
                      <a:pt x="13992" y="0"/>
                    </a:cubicBezTo>
                    <a:cubicBezTo>
                      <a:pt x="25921" y="0"/>
                      <a:pt x="35592" y="9670"/>
                      <a:pt x="35592" y="21600"/>
                    </a:cubicBezTo>
                    <a:cubicBezTo>
                      <a:pt x="35592" y="23669"/>
                      <a:pt x="35294" y="25728"/>
                      <a:pt x="34708" y="27713"/>
                    </a:cubicBezTo>
                    <a:lnTo>
                      <a:pt x="13992" y="21600"/>
                    </a:lnTo>
                    <a:lnTo>
                      <a:pt x="0" y="5144"/>
                    </a:lnTo>
                    <a:close/>
                  </a:path>
                </a:pathLst>
              </a:custGeom>
              <a:noFill/>
              <a:ln w="571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" name="Group 36"/>
              <p:cNvGrpSpPr/>
              <p:nvPr/>
            </p:nvGrpSpPr>
            <p:grpSpPr bwMode="auto">
              <a:xfrm>
                <a:off x="2100" y="1361"/>
                <a:ext cx="2976" cy="2400"/>
                <a:chOff x="2100" y="1344"/>
                <a:chExt cx="2976" cy="2400"/>
              </a:xfrm>
            </p:grpSpPr>
            <p:sp>
              <p:nvSpPr>
                <p:cNvPr id="19" name="Line 37"/>
                <p:cNvSpPr>
                  <a:spLocks noChangeShapeType="1"/>
                </p:cNvSpPr>
                <p:nvPr/>
              </p:nvSpPr>
              <p:spPr bwMode="auto">
                <a:xfrm>
                  <a:off x="2100" y="1344"/>
                  <a:ext cx="0" cy="2304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" name="Line 38"/>
                <p:cNvSpPr>
                  <a:spLocks noChangeShapeType="1"/>
                </p:cNvSpPr>
                <p:nvPr/>
              </p:nvSpPr>
              <p:spPr bwMode="auto">
                <a:xfrm>
                  <a:off x="5076" y="1440"/>
                  <a:ext cx="0" cy="2208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" name="Group 39"/>
                <p:cNvGrpSpPr/>
                <p:nvPr/>
              </p:nvGrpSpPr>
              <p:grpSpPr bwMode="auto">
                <a:xfrm>
                  <a:off x="2148" y="1776"/>
                  <a:ext cx="2928" cy="1968"/>
                  <a:chOff x="2148" y="1776"/>
                  <a:chExt cx="2928" cy="1968"/>
                </a:xfrm>
              </p:grpSpPr>
              <p:sp>
                <p:nvSpPr>
                  <p:cNvPr id="22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244" y="3744"/>
                    <a:ext cx="2736" cy="0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3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2148" y="1776"/>
                    <a:ext cx="2928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99FF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4" name="Group 42"/>
                  <p:cNvGrpSpPr/>
                  <p:nvPr/>
                </p:nvGrpSpPr>
                <p:grpSpPr bwMode="auto">
                  <a:xfrm>
                    <a:off x="2148" y="2064"/>
                    <a:ext cx="2880" cy="1392"/>
                    <a:chOff x="1344" y="2064"/>
                    <a:chExt cx="2880" cy="1392"/>
                  </a:xfrm>
                </p:grpSpPr>
                <p:sp>
                  <p:nvSpPr>
                    <p:cNvPr id="25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28" y="2400"/>
                      <a:ext cx="43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6" name="Line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88" y="2928"/>
                      <a:ext cx="43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" name="Line 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344" y="2112"/>
                      <a:ext cx="43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8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92" y="2400"/>
                      <a:ext cx="43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9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2400"/>
                      <a:ext cx="67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0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60" y="2112"/>
                      <a:ext cx="67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52" y="2880"/>
                      <a:ext cx="67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56" y="2064"/>
                      <a:ext cx="67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3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04" y="3360"/>
                      <a:ext cx="43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4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344" y="3456"/>
                      <a:ext cx="67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5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12" y="3408"/>
                      <a:ext cx="67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6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48" y="2928"/>
                      <a:ext cx="67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99FF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mtClean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</p:grpSp>
        <p:pic>
          <p:nvPicPr>
            <p:cNvPr id="14" name="Picture 58" descr="{FCBE084F-B544-472F-8A2A-6272B9FB2B64}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5" y="6307"/>
              <a:ext cx="1320" cy="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59" descr="{FCBE084F-B544-472F-8A2A-6272B9FB2B64}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5" y="8687"/>
              <a:ext cx="1320" cy="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84" y="1489731"/>
            <a:ext cx="21955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文本框 7"/>
          <p:cNvSpPr txBox="1">
            <a:spLocks noChangeArrowheads="1"/>
          </p:cNvSpPr>
          <p:nvPr/>
        </p:nvSpPr>
        <p:spPr bwMode="auto">
          <a:xfrm>
            <a:off x="413034" y="3378062"/>
            <a:ext cx="762476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54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  </a:t>
            </a:r>
            <a:r>
              <a:rPr lang="zh-CN" altLang="en-US" sz="240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折射所成虚像是人们根据光沿直线传播经验的一种判断，实物的真实位置需要找准</a:t>
            </a:r>
            <a:r>
              <a:rPr lang="en-US" altLang="zh-CN" sz="240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z="240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叉鱼时应判断鱼的像比鱼高且稍向后移</a:t>
            </a:r>
            <a:r>
              <a:rPr lang="en-US" altLang="zh-CN" sz="240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endParaRPr lang="en-US" altLang="zh-CN" sz="2400" smtClean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43814" y="1034496"/>
            <a:ext cx="9187815" cy="159496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9" rIns="68574" bIns="34289" rtlCol="0" anchor="ctr"/>
          <a:lstStyle/>
          <a:p>
            <a:pPr algn="ctr" eaLnBrk="0" hangingPunct="0"/>
            <a:r>
              <a:rPr lang="zh-CN" altLang="en-US" sz="4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谢谢大家！</a:t>
            </a:r>
            <a:endParaRPr lang="zh-CN" altLang="en-US" sz="4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中文母版（无彩条）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猎豹图书课件模板">
  <a:themeElements>
    <a:clrScheme name="猎豹图书课件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猎豹图书课件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猎豹图书课件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猎豹图书课件模板">
  <a:themeElements>
    <a:clrScheme name="猎豹图书课件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猎豹图书课件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猎豹图书课件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7B7"/>
      </a:accent6>
      <a:hlink>
        <a:srgbClr val="FF5050"/>
      </a:hlink>
      <a:folHlink>
        <a:srgbClr val="FF99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WPS 演示</Application>
  <PresentationFormat>全屏显示(16:9)</PresentationFormat>
  <Paragraphs>143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10</vt:i4>
      </vt:variant>
    </vt:vector>
  </HeadingPairs>
  <TitlesOfParts>
    <vt:vector size="38" baseType="lpstr">
      <vt:lpstr>Arial</vt:lpstr>
      <vt:lpstr>宋体</vt:lpstr>
      <vt:lpstr>Wingdings</vt:lpstr>
      <vt:lpstr>楷体</vt:lpstr>
      <vt:lpstr>Calibri Light</vt:lpstr>
      <vt:lpstr>微软雅黑 Light</vt:lpstr>
      <vt:lpstr>微软雅黑</vt:lpstr>
      <vt:lpstr>Times New Roman</vt:lpstr>
      <vt:lpstr>Comic Sans MS</vt:lpstr>
      <vt:lpstr>Calibri</vt:lpstr>
      <vt:lpstr>黑体</vt:lpstr>
      <vt:lpstr>Garamond</vt:lpstr>
      <vt:lpstr>华文细黑</vt:lpstr>
      <vt:lpstr>幼圆</vt:lpstr>
      <vt:lpstr>Arial Unicode MS</vt:lpstr>
      <vt:lpstr>楷体_GB2312</vt:lpstr>
      <vt:lpstr>Office 主题</vt:lpstr>
      <vt:lpstr>1_中文母版（无彩条）</vt:lpstr>
      <vt:lpstr>猎豹图书课件模板</vt:lpstr>
      <vt:lpstr>1_Office 主题</vt:lpstr>
      <vt:lpstr>1_猎豹图书课件模板</vt:lpstr>
      <vt:lpstr>Watermark</vt:lpstr>
      <vt:lpstr>1_Watermark</vt:lpstr>
      <vt:lpstr>自定义设计方案</vt:lpstr>
      <vt:lpstr>1_自定义设计方案</vt:lpstr>
      <vt:lpstr>2_自定义设计方案</vt:lpstr>
      <vt:lpstr>2_Office 主题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董星辉</dc:creator>
  <cp:lastModifiedBy>曹晨熹</cp:lastModifiedBy>
  <cp:revision>448</cp:revision>
  <dcterms:created xsi:type="dcterms:W3CDTF">2018-07-05T13:51:00Z</dcterms:created>
  <dcterms:modified xsi:type="dcterms:W3CDTF">2019-11-07T23:43:35Z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2052-10.1.0.7670</vt:lpwstr>
  </property>
</Properties>
</file>