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wav" ContentType="audio/x-wav"/>
  <Default Extension="jpeg" ContentType="image/jpeg"/>
  <Default Extension="emf" ContentType="image/x-emf"/>
  <Default Extension="gif" ContentType="image/gif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ctiveX/activeX1.bin" ContentType="application/vnd.ms-office.activeX"/>
  <Override PartName="/ppt/activeX/activeX1.xml" ContentType="application/vnd.ms-office.activeX+xml"/>
  <Override PartName="/ppt/activeX/activeX2.bin" ContentType="application/vnd.ms-office.activeX"/>
  <Override PartName="/ppt/activeX/activeX2.xml" ContentType="application/vnd.ms-office.activeX+xml"/>
  <Override PartName="/ppt/activeX/activeX3.bin" ContentType="application/vnd.ms-office.activeX"/>
  <Override PartName="/ppt/activeX/activeX3.xml" ContentType="application/vnd.ms-office.activeX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31"/>
  </p:handoutMasterIdLst>
  <p:sldIdLst>
    <p:sldId id="369" r:id="rId3"/>
    <p:sldId id="537" r:id="rId4"/>
    <p:sldId id="538" r:id="rId5"/>
    <p:sldId id="487" r:id="rId6"/>
    <p:sldId id="489" r:id="rId7"/>
    <p:sldId id="530" r:id="rId8"/>
    <p:sldId id="529" r:id="rId9"/>
    <p:sldId id="531" r:id="rId10"/>
    <p:sldId id="532" r:id="rId11"/>
    <p:sldId id="491" r:id="rId12"/>
    <p:sldId id="513" r:id="rId13"/>
    <p:sldId id="492" r:id="rId14"/>
    <p:sldId id="494" r:id="rId15"/>
    <p:sldId id="533" r:id="rId17"/>
    <p:sldId id="534" r:id="rId18"/>
    <p:sldId id="535" r:id="rId19"/>
    <p:sldId id="496" r:id="rId20"/>
    <p:sldId id="499" r:id="rId21"/>
    <p:sldId id="502" r:id="rId22"/>
    <p:sldId id="503" r:id="rId23"/>
    <p:sldId id="507" r:id="rId24"/>
    <p:sldId id="508" r:id="rId25"/>
    <p:sldId id="536" r:id="rId26"/>
    <p:sldId id="509" r:id="rId27"/>
    <p:sldId id="510" r:id="rId28"/>
    <p:sldId id="511" r:id="rId29"/>
    <p:sldId id="512" r:id="rId3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艳" initials="张" lastIdx="5" clrIdx="0"/>
  <p:cmAuthor id="2" name="xkb1.com" initials="x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FF66FF"/>
    <a:srgbClr val="FFDB93"/>
    <a:srgbClr val="FF99CC"/>
    <a:srgbClr val="FF7C80"/>
    <a:srgbClr val="99CCFF"/>
    <a:srgbClr val="ED8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30"/>
    <p:restoredTop sz="94660"/>
  </p:normalViewPr>
  <p:slideViewPr>
    <p:cSldViewPr showGuides="1">
      <p:cViewPr varScale="1">
        <p:scale>
          <a:sx n="84" d="100"/>
          <a:sy n="84" d="100"/>
        </p:scale>
        <p:origin x="-942" y="-78"/>
      </p:cViewPr>
      <p:guideLst>
        <p:guide orient="horz" pos="2205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commentAuthors" Target="commentAuthors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00000000-0000-0000-0000-00000000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00000000-0000-0000-0000-00000000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00000000-0000-0000-0000-00000000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anose="020B0604020202090204" pitchFamily="34" charset="0"/>
              <a:buNone/>
              <a:defRPr sz="1200" noProof="1">
                <a:latin typeface="Arial" panose="020B060402020209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anose="020B0604020202090204" pitchFamily="34" charset="0"/>
              <a:buNone/>
              <a:defRPr sz="1200" noProof="1">
                <a:latin typeface="Arial" panose="020B0604020202090204" pitchFamily="34" charset="0"/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ea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anose="020B0604020202090204" pitchFamily="34" charset="0"/>
              <a:buNone/>
              <a:defRPr sz="1200" noProof="1">
                <a:latin typeface="Arial" panose="020B060402020209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sldImg"/>
          </p:nvPr>
        </p:nvSpPr>
        <p:spPr>
          <a:xfrm>
            <a:off x="1050925" y="754063"/>
            <a:ext cx="4572000" cy="3294062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099" name="Rectangle 3"/>
          <p:cNvSpPr>
            <a:spLocks noGrp="1"/>
          </p:cNvSpPr>
          <p:nvPr>
            <p:ph type="body" sz="quarter"/>
          </p:nvPr>
        </p:nvSpPr>
        <p:spPr>
          <a:xfrm>
            <a:off x="538163" y="4387850"/>
            <a:ext cx="5780087" cy="3952875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/>
          <a:p>
            <a:pPr lvl="0"/>
            <a:r>
              <a:rPr lang="zh-CN" altLang="en-US" dirty="0"/>
              <a:t>单击此处编辑母版文本样式
第二级
第三级
第四级
第五级</a:t>
            </a:r>
            <a:endParaRPr lang="zh-CN" altLang="en-US" dirty="0"/>
          </a:p>
        </p:txBody>
      </p:sp>
      <p:sp>
        <p:nvSpPr>
          <p:cNvPr id="2052" name="Rectangle 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Arial" panose="020B0604020202090204" pitchFamily="34" charset="0"/>
              <a:buNone/>
              <a:defRPr sz="1200" noProof="1">
                <a:latin typeface="Arial" panose="020B060402020209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Rectangle 5"/>
          <p:cNvSpPr>
            <a:spLocks noGrp="1"/>
          </p:cNvSpPr>
          <p:nvPr>
            <p:ph type="dt"/>
          </p:nvPr>
        </p:nvSpPr>
        <p:spPr>
          <a:xfrm>
            <a:off x="3883025" y="0"/>
            <a:ext cx="2974975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buFont typeface="Arial" panose="020B0604020202090204" pitchFamily="34" charset="0"/>
              <a:buNone/>
              <a:defRPr sz="1200" noProof="1">
                <a:latin typeface="Arial" panose="020B060402020209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/>
          </p:cNvSpPr>
          <p:nvPr>
            <p:ph type="ftr" sz="quarter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Arial" panose="020B0604020202090204" pitchFamily="34" charset="0"/>
              <a:buNone/>
              <a:defRPr sz="1200" noProof="1">
                <a:latin typeface="Arial" panose="020B060402020209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1pPr>
    <a:lvl2pPr marL="742950" lvl="1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2pPr>
    <a:lvl3pPr marL="1143000" lvl="2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3pPr>
    <a:lvl4pPr marL="1600200" lvl="3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4pPr>
    <a:lvl5pPr marL="2057400" lvl="4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5pPr>
    <a:lvl6pPr marL="2286000" lvl="5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14338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4339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/>
            <a:endParaRPr lang="zh-CN" altLang="zh-CN" dirty="0"/>
          </a:p>
        </p:txBody>
      </p:sp>
      <p:sp>
        <p:nvSpPr>
          <p:cNvPr id="14340" name="灯片编号占位符 1"/>
          <p:cNvSpPr/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18434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8435" name="Rectangle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</p:spPr>
        <p:txBody>
          <a:bodyPr wrap="square" lIns="91440" tIns="45720" rIns="91440" bIns="45720" anchor="t"/>
          <a:p>
            <a:pPr lvl="0"/>
            <a:endParaRPr lang="zh-CN" altLang="zh-CN" dirty="0"/>
          </a:p>
        </p:txBody>
      </p:sp>
      <p:sp>
        <p:nvSpPr>
          <p:cNvPr id="18436" name="灯片编号占位符 1"/>
          <p:cNvSpPr/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91138" name="幻灯片图像占位符 91137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91139" name="文本占位符 91138"/>
          <p:cNvSpPr>
            <a:spLocks noGrp="1" noRot="1"/>
          </p:cNvSpPr>
          <p:nvPr>
            <p:ph type="body" idx="1"/>
          </p:nvPr>
        </p:nvSpPr>
        <p:spPr/>
        <p:txBody>
          <a:bodyPr anchor="ctr"/>
          <a:p>
            <a:pPr lvl="0"/>
            <a:r>
              <a:rPr lang="zh-CN" altLang="en-US" dirty="0"/>
              <a:t>	</a:t>
            </a:r>
            <a:r>
              <a:rPr lang="en-US" altLang="zh-CN"/>
              <a:t>°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ea typeface="宋体" panose="02010600030101010101" pitchFamily="2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>
                <a:ea typeface="宋体" panose="02010600030101010101" pitchFamily="2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>
                <a:ea typeface="宋体" panose="02010600030101010101" pitchFamily="2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>
                <a:ea typeface="宋体" panose="02010600030101010101" pitchFamily="2" charset="-122"/>
              </a:defRPr>
            </a:lvl1pPr>
            <a:lvl2pPr>
              <a:defRPr sz="2100">
                <a:ea typeface="宋体" panose="02010600030101010101" pitchFamily="2" charset="-122"/>
              </a:defRPr>
            </a:lvl2pPr>
            <a:lvl3pPr>
              <a:defRPr sz="1800">
                <a:ea typeface="宋体" panose="02010600030101010101" pitchFamily="2" charset="-122"/>
              </a:defRPr>
            </a:lvl3pPr>
            <a:lvl4pPr>
              <a:defRPr sz="1500">
                <a:ea typeface="宋体" panose="02010600030101010101" pitchFamily="2" charset="-122"/>
              </a:defRPr>
            </a:lvl4pPr>
            <a:lvl5pPr>
              <a:defRPr sz="1500">
                <a:ea typeface="宋体" panose="02010600030101010101" pitchFamily="2" charset="-122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>
                <a:ea typeface="宋体" panose="02010600030101010101" pitchFamily="2" charset="-122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>
                <a:ea typeface="宋体" panose="02010600030101010101" pitchFamily="2" charset="-122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</p:spPr>
        <p:txBody>
          <a:bodyPr vert="eaVert"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>
            <a:lvl1pPr>
              <a:defRPr>
                <a:ea typeface="宋体" panose="02010600030101010101" pitchFamily="2" charset="-122"/>
              </a:defRPr>
            </a:lvl1pPr>
            <a:lvl2pPr>
              <a:defRPr>
                <a:ea typeface="宋体" panose="02010600030101010101" pitchFamily="2" charset="-122"/>
              </a:defRPr>
            </a:lvl2pPr>
            <a:lvl3pPr>
              <a:defRPr>
                <a:ea typeface="宋体" panose="02010600030101010101" pitchFamily="2" charset="-122"/>
              </a:defRPr>
            </a:lvl3pPr>
            <a:lvl4pPr>
              <a:defRPr>
                <a:ea typeface="宋体" panose="02010600030101010101" pitchFamily="2" charset="-122"/>
              </a:defRPr>
            </a:lvl4pPr>
            <a:lvl5pPr>
              <a:defRPr>
                <a:ea typeface="宋体" panose="02010600030101010101" pitchFamily="2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b="0" i="0" strike="noStrike" kern="1200" cap="none" spc="0" normalizeH="0" baseline="0" noProof="1">
              <a:solidFill>
                <a:schemeClr val="tx1"/>
              </a:solidFill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b="0" i="0" strike="noStrike" kern="1200" cap="none" spc="0" normalizeH="0" baseline="0" noProof="1">
              <a:solidFill>
                <a:schemeClr val="tx1"/>
              </a:solidFill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p>
            <a:pPr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>
                <a:latin typeface="Arial" panose="020B060402020209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联机映像占位符 3"/>
          <p:cNvSpPr>
            <a:spLocks noGrp="1"/>
          </p:cNvSpPr>
          <p:nvPr>
            <p:ph type="clipArt"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>
                <a:latin typeface="Arial" panose="020B060402020209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8" name="Rectangle 4"/>
          <p:cNvSpPr>
            <a:spLocks noGrp="1"/>
          </p:cNvSpPr>
          <p:nvPr>
            <p:ph type="dt" sz="half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Arial" panose="020B0604020202090204" pitchFamily="34" charset="0"/>
              <a:buNone/>
              <a:defRPr sz="1400" noProof="1">
                <a:latin typeface="Arial" panose="020B060402020209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buFont typeface="Arial" panose="020B0604020202090204" pitchFamily="34" charset="0"/>
              <a:buNone/>
              <a:defRPr sz="1400" noProof="1">
                <a:latin typeface="Arial" panose="020B060402020209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4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微软雅黑" panose="020B0503020204020204" pitchFamily="34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微软雅黑" panose="020B0503020204020204" pitchFamily="34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微软雅黑" panose="020B0503020204020204" pitchFamily="34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微软雅黑" panose="020B0503020204020204" pitchFamily="34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lvl="5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audio" Target="../media/audio1.wav"/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1.GIF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wmf"/><Relationship Id="rId1" Type="http://schemas.openxmlformats.org/officeDocument/2006/relationships/control" Target="../activeX/activeX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2.wav"/><Relationship Id="rId2" Type="http://schemas.openxmlformats.org/officeDocument/2006/relationships/image" Target="../media/image13.wmf"/><Relationship Id="rId1" Type="http://schemas.openxmlformats.org/officeDocument/2006/relationships/control" Target="../activeX/activeX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6.wav"/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7.wav"/><Relationship Id="rId1" Type="http://schemas.openxmlformats.org/officeDocument/2006/relationships/hyperlink" Target="&#21487;&#36870;4.sw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GIF"/><Relationship Id="rId1" Type="http://schemas.openxmlformats.org/officeDocument/2006/relationships/image" Target="../media/image1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audio" Target="../media/audio5.wav"/><Relationship Id="rId5" Type="http://schemas.openxmlformats.org/officeDocument/2006/relationships/audio" Target="../media/audio8.wav"/><Relationship Id="rId4" Type="http://schemas.openxmlformats.org/officeDocument/2006/relationships/audio" Target="../media/audio7.wav"/><Relationship Id="rId3" Type="http://schemas.openxmlformats.org/officeDocument/2006/relationships/audio" Target="../media/audio6.wav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wmf"/><Relationship Id="rId1" Type="http://schemas.openxmlformats.org/officeDocument/2006/relationships/control" Target="../activeX/activeX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.wav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.wav"/><Relationship Id="rId1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121" name="Rectangle 5"/>
          <p:cNvSpPr/>
          <p:nvPr/>
        </p:nvSpPr>
        <p:spPr>
          <a:xfrm>
            <a:off x="1677988" y="2984024"/>
            <a:ext cx="6081712" cy="89154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  光的反射定律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2" name="Text Box 4"/>
          <p:cNvSpPr txBox="1"/>
          <p:nvPr/>
        </p:nvSpPr>
        <p:spPr>
          <a:xfrm>
            <a:off x="0" y="1689100"/>
            <a:ext cx="9036050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4800" dirty="0">
                <a:solidFill>
                  <a:srgbClr val="070707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第四章  在光的世界里</a:t>
            </a:r>
            <a:endParaRPr lang="zh-CN" altLang="en-US" sz="4800" dirty="0">
              <a:solidFill>
                <a:srgbClr val="070707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42" name="矩形 112641"/>
          <p:cNvSpPr/>
          <p:nvPr/>
        </p:nvSpPr>
        <p:spPr>
          <a:xfrm>
            <a:off x="1476375" y="2781300"/>
            <a:ext cx="6477000" cy="14478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  <a:normAutofit/>
          </a:bodyPr>
          <a:p>
            <a:pPr algn="r"/>
            <a:r>
              <a:rPr lang="zh-CN" altLang="en-US" sz="9600" b="1" spc="-960" normalizeH="1">
                <a:solidFill>
                  <a:srgbClr val="FF0000"/>
                </a:solidFill>
                <a:effectLst>
                  <a:prstShdw prst="shdw17" dist="17961" dir="2699999">
                    <a:srgbClr val="FF0000">
                      <a:gamma/>
                      <a:shade val="60000"/>
                      <a:invGamma/>
                    </a:srgbClr>
                  </a:prstShdw>
                </a:effectLst>
                <a:latin typeface="大黑体" charset="0"/>
                <a:ea typeface="大黑体" charset="0"/>
              </a:rPr>
              <a:t>光 的 反 射</a:t>
            </a:r>
            <a:endParaRPr lang="zh-CN" altLang="en-US" sz="9600" b="1" spc="-960" normalizeH="1">
              <a:solidFill>
                <a:srgbClr val="FF0000"/>
              </a:solidFill>
              <a:effectLst>
                <a:prstShdw prst="shdw17" dist="17961" dir="2699999">
                  <a:srgbClr val="FF0000">
                    <a:gamma/>
                    <a:shade val="60000"/>
                    <a:invGamma/>
                  </a:srgbClr>
                </a:prstShdw>
              </a:effectLst>
              <a:latin typeface="大黑体" charset="0"/>
              <a:ea typeface="大黑体" charset="0"/>
            </a:endParaRPr>
          </a:p>
        </p:txBody>
      </p:sp>
      <p:pic>
        <p:nvPicPr>
          <p:cNvPr id="112643" name="图片 112642" descr="倒影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0"/>
            <a:ext cx="9144000" cy="5937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5474" name="文本框 105473"/>
          <p:cNvSpPr txBox="1"/>
          <p:nvPr/>
        </p:nvSpPr>
        <p:spPr>
          <a:xfrm>
            <a:off x="286385" y="487363"/>
            <a:ext cx="8570913" cy="639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我们为什么能看到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太阳、灯</a:t>
            </a:r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等物体？</a:t>
            </a:r>
            <a:endParaRPr lang="zh-CN" altLang="en-US" sz="36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5475" name="文本框 105474"/>
          <p:cNvSpPr txBox="1"/>
          <p:nvPr/>
        </p:nvSpPr>
        <p:spPr>
          <a:xfrm>
            <a:off x="287338" y="2472373"/>
            <a:ext cx="8066087" cy="1189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98475" indent="-498475" algn="l"/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我们为什么还能看到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教室、人、书本</a:t>
            </a:r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等这些本身不发光的物体？</a:t>
            </a:r>
            <a:endParaRPr lang="zh-CN" altLang="en-US" sz="36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5477" name="矩形 105476"/>
          <p:cNvSpPr/>
          <p:nvPr/>
        </p:nvSpPr>
        <p:spPr>
          <a:xfrm>
            <a:off x="385763" y="1271905"/>
            <a:ext cx="7499350" cy="1066800"/>
          </a:xfrm>
          <a:prstGeom prst="rect">
            <a:avLst/>
          </a:prstGeom>
          <a:noFill/>
          <a:ln w="38100">
            <a:noFill/>
          </a:ln>
        </p:spPr>
        <p:txBody>
          <a:bodyPr wrap="none" anchor="ctr">
            <a:spAutoFit/>
          </a:bodyPr>
          <a:p>
            <a:pPr algn="l"/>
            <a:r>
              <a:rPr lang="zh-CN" altLang="en-US" dirty="0">
                <a:latin typeface="Times New Roman" panose="02020503050405090304" pitchFamily="18" charset="0"/>
                <a:ea typeface="隶书" panose="02010509060101010101" pitchFamily="49" charset="-122"/>
              </a:rPr>
              <a:t>太阳、灯等物体发出的光会射到我们的眼</a:t>
            </a:r>
            <a:endParaRPr lang="zh-CN" altLang="en-US" dirty="0">
              <a:latin typeface="Times New Roman" panose="02020503050405090304" pitchFamily="18" charset="0"/>
              <a:ea typeface="隶书" panose="02010509060101010101" pitchFamily="49" charset="-122"/>
            </a:endParaRPr>
          </a:p>
          <a:p>
            <a:pPr algn="l"/>
            <a:r>
              <a:rPr lang="zh-CN" altLang="en-US" dirty="0">
                <a:latin typeface="Times New Roman" panose="02020503050405090304" pitchFamily="18" charset="0"/>
                <a:ea typeface="隶书" panose="02010509060101010101" pitchFamily="49" charset="-122"/>
              </a:rPr>
              <a:t>睛里，我们就能看见这些物体了 </a:t>
            </a:r>
            <a:r>
              <a:rPr lang="en-US" altLang="zh-CN">
                <a:latin typeface="Times New Roman" panose="02020503050405090304" pitchFamily="18" charset="0"/>
                <a:ea typeface="隶书" panose="02010509060101010101" pitchFamily="49" charset="-122"/>
              </a:rPr>
              <a:t>.</a:t>
            </a:r>
            <a:endParaRPr lang="en-US" altLang="zh-CN">
              <a:latin typeface="Times New Roman" panose="02020503050405090304" pitchFamily="18" charset="0"/>
              <a:ea typeface="隶书" panose="02010509060101010101" pitchFamily="49" charset="-122"/>
            </a:endParaRPr>
          </a:p>
        </p:txBody>
      </p:sp>
      <p:sp>
        <p:nvSpPr>
          <p:cNvPr id="105478" name="矩形 105477"/>
          <p:cNvSpPr/>
          <p:nvPr/>
        </p:nvSpPr>
        <p:spPr>
          <a:xfrm>
            <a:off x="286385" y="3972243"/>
            <a:ext cx="7129463" cy="57943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p>
            <a:r>
              <a:rPr lang="zh-CN" altLang="en-US" b="1" dirty="0">
                <a:solidFill>
                  <a:srgbClr val="0000FF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物体反射的光线进入我们的眼睛。</a:t>
            </a:r>
            <a:endParaRPr lang="zh-CN" altLang="en-US" b="1" dirty="0">
              <a:solidFill>
                <a:srgbClr val="0000FF"/>
              </a:solidFill>
              <a:latin typeface="Times New Roman" panose="02020503050405090304" pitchFamily="18" charset="0"/>
              <a:ea typeface="隶书" panose="02010509060101010101" pitchFamily="49" charset="-122"/>
            </a:endParaRPr>
          </a:p>
        </p:txBody>
      </p:sp>
      <p:graphicFrame>
        <p:nvGraphicFramePr>
          <p:cNvPr id="45059" name="对象 45058"/>
          <p:cNvGraphicFramePr/>
          <p:nvPr/>
        </p:nvGraphicFramePr>
        <p:xfrm>
          <a:off x="5198745" y="3833495"/>
          <a:ext cx="3780155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7124700" imgH="5067300" progId="Photoshop.Image.6">
                  <p:embed/>
                </p:oleObj>
              </mc:Choice>
              <mc:Fallback>
                <p:oleObj name="" r:id="rId1" imgW="7124700" imgH="5067300" progId="Photoshop.Image.6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198745" y="3833495"/>
                        <a:ext cx="3780155" cy="2736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060" name="组合 45059"/>
          <p:cNvGrpSpPr/>
          <p:nvPr/>
        </p:nvGrpSpPr>
        <p:grpSpPr>
          <a:xfrm>
            <a:off x="5383530" y="3564890"/>
            <a:ext cx="1314450" cy="2497455"/>
            <a:chOff x="576" y="144"/>
            <a:chExt cx="1152" cy="2064"/>
          </a:xfrm>
        </p:grpSpPr>
        <p:sp>
          <p:nvSpPr>
            <p:cNvPr id="45061" name="直接连接符 45060"/>
            <p:cNvSpPr/>
            <p:nvPr/>
          </p:nvSpPr>
          <p:spPr>
            <a:xfrm>
              <a:off x="1152" y="1200"/>
              <a:ext cx="576" cy="1008"/>
            </a:xfrm>
            <a:prstGeom prst="line">
              <a:avLst/>
            </a:prstGeom>
            <a:ln w="76200" cap="flat" cmpd="tri">
              <a:solidFill>
                <a:srgbClr val="CC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5062" name="直接连接符 45061"/>
            <p:cNvSpPr/>
            <p:nvPr/>
          </p:nvSpPr>
          <p:spPr>
            <a:xfrm>
              <a:off x="576" y="144"/>
              <a:ext cx="576" cy="1008"/>
            </a:xfrm>
            <a:prstGeom prst="line">
              <a:avLst/>
            </a:prstGeom>
            <a:ln w="3175">
              <a:noFill/>
            </a:ln>
          </p:spPr>
        </p:sp>
      </p:grpSp>
      <p:grpSp>
        <p:nvGrpSpPr>
          <p:cNvPr id="45063" name="组合 45062"/>
          <p:cNvGrpSpPr/>
          <p:nvPr/>
        </p:nvGrpSpPr>
        <p:grpSpPr>
          <a:xfrm>
            <a:off x="5786755" y="4551680"/>
            <a:ext cx="1821815" cy="3088640"/>
            <a:chOff x="1056" y="1008"/>
            <a:chExt cx="1440" cy="2400"/>
          </a:xfrm>
        </p:grpSpPr>
        <p:sp>
          <p:nvSpPr>
            <p:cNvPr id="45064" name="直接连接符 45063"/>
            <p:cNvSpPr/>
            <p:nvPr/>
          </p:nvSpPr>
          <p:spPr>
            <a:xfrm flipV="1">
              <a:off x="1776" y="1008"/>
              <a:ext cx="720" cy="1200"/>
            </a:xfrm>
            <a:prstGeom prst="line">
              <a:avLst/>
            </a:prstGeom>
            <a:ln w="76200" cap="flat" cmpd="tri">
              <a:solidFill>
                <a:srgbClr val="CC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5065" name="直接连接符 45064"/>
            <p:cNvSpPr/>
            <p:nvPr/>
          </p:nvSpPr>
          <p:spPr>
            <a:xfrm flipV="1">
              <a:off x="1056" y="2208"/>
              <a:ext cx="720" cy="1200"/>
            </a:xfrm>
            <a:prstGeom prst="line">
              <a:avLst/>
            </a:prstGeom>
            <a:ln w="3175">
              <a:noFill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 bldLvl="0"/>
      <p:bldP spid="105475" grpId="0" bldLvl="0"/>
      <p:bldP spid="105477" grpId="0"/>
      <p:bldP spid="1054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8193" name="组合 6147"/>
          <p:cNvGrpSpPr/>
          <p:nvPr/>
        </p:nvGrpSpPr>
        <p:grpSpPr>
          <a:xfrm>
            <a:off x="323850" y="333375"/>
            <a:ext cx="2232025" cy="822325"/>
            <a:chOff x="0" y="0"/>
            <a:chExt cx="3516" cy="1297"/>
          </a:xfrm>
        </p:grpSpPr>
        <p:sp>
          <p:nvSpPr>
            <p:cNvPr id="8194" name="矩形 7"/>
            <p:cNvSpPr/>
            <p:nvPr/>
          </p:nvSpPr>
          <p:spPr>
            <a:xfrm>
              <a:off x="882" y="0"/>
              <a:ext cx="2634" cy="1200"/>
            </a:xfrm>
            <a:custGeom>
              <a:avLst/>
              <a:gdLst/>
              <a:ahLst/>
              <a:cxnLst>
                <a:cxn ang="0">
                  <a:pos x="0" y="1200"/>
                </a:cxn>
                <a:cxn ang="0">
                  <a:pos x="2634" y="1200"/>
                </a:cxn>
                <a:cxn ang="0">
                  <a:pos x="0" y="120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95" name="任意多边形 16"/>
            <p:cNvSpPr/>
            <p:nvPr/>
          </p:nvSpPr>
          <p:spPr>
            <a:xfrm>
              <a:off x="0" y="454"/>
              <a:ext cx="826" cy="7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5" y="0"/>
                </a:cxn>
                <a:cxn ang="0">
                  <a:pos x="545" y="258"/>
                </a:cxn>
                <a:cxn ang="0">
                  <a:pos x="826" y="258"/>
                </a:cxn>
                <a:cxn ang="0">
                  <a:pos x="826" y="760"/>
                </a:cxn>
                <a:cxn ang="0">
                  <a:pos x="0" y="760"/>
                </a:cxn>
                <a:cxn ang="0">
                  <a:pos x="0" y="0"/>
                </a:cxn>
              </a:cxnLst>
              <a:pathLst>
                <a:path w="696310" h="696310">
                  <a:moveTo>
                    <a:pt x="0" y="0"/>
                  </a:moveTo>
                  <a:lnTo>
                    <a:pt x="459827" y="0"/>
                  </a:lnTo>
                  <a:lnTo>
                    <a:pt x="459827" y="236483"/>
                  </a:lnTo>
                  <a:lnTo>
                    <a:pt x="696310" y="236483"/>
                  </a:lnTo>
                  <a:lnTo>
                    <a:pt x="696310" y="696310"/>
                  </a:lnTo>
                  <a:lnTo>
                    <a:pt x="0" y="696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96" name="矩形 17"/>
            <p:cNvSpPr/>
            <p:nvPr/>
          </p:nvSpPr>
          <p:spPr>
            <a:xfrm>
              <a:off x="570" y="374"/>
              <a:ext cx="258" cy="265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noFill/>
            </a:ln>
          </p:spPr>
          <p:txBody>
            <a:bodyPr lIns="0" tIns="215900" rIns="179705" bIns="0" anchor="ctr"/>
            <a:p>
              <a:pPr algn="ctr"/>
              <a:endParaRPr lang="zh-CN" altLang="en-US" sz="400" dirty="0">
                <a:solidFill>
                  <a:srgbClr val="FFFFFF"/>
                </a:solidFill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197" name="文本框 6151"/>
            <p:cNvSpPr txBox="1"/>
            <p:nvPr/>
          </p:nvSpPr>
          <p:spPr>
            <a:xfrm>
              <a:off x="878" y="432"/>
              <a:ext cx="2529" cy="8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zh-CN" sz="2800" b="1" dirty="0">
                  <a:solidFill>
                    <a:srgbClr val="00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光的反射</a:t>
              </a:r>
              <a:endParaRPr lang="zh-CN" altLang="zh-CN" sz="2800" b="1" dirty="0">
                <a:solidFill>
                  <a:srgbClr val="00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8198" name="文本框 6152"/>
            <p:cNvSpPr txBox="1"/>
            <p:nvPr/>
          </p:nvSpPr>
          <p:spPr>
            <a:xfrm>
              <a:off x="0" y="452"/>
              <a:ext cx="873" cy="81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199" name="Text Box 9"/>
          <p:cNvSpPr txBox="1"/>
          <p:nvPr/>
        </p:nvSpPr>
        <p:spPr>
          <a:xfrm>
            <a:off x="106363" y="1389539"/>
            <a:ext cx="8959850" cy="1600835"/>
          </a:xfrm>
          <a:prstGeom prst="rect">
            <a:avLst/>
          </a:prstGeom>
          <a:noFill/>
          <a:ln w="9525">
            <a:noFill/>
          </a:ln>
        </p:spPr>
        <p:txBody>
          <a:bodyPr wrap="square" lIns="522000" tIns="154800" rIns="522000" bIns="154800" anchor="ctr" anchorCtr="1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光射向</a:t>
            </a:r>
            <a:r>
              <a:rPr lang="zh-CN" altLang="en-US" sz="2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物体表面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时，改变方向，这种现象叫做</a:t>
            </a:r>
            <a:r>
              <a:rPr lang="zh-CN" altLang="en-US" sz="2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光的反射。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201" name="图片 13" descr="e824b899a9014c087706188a0a7b02087bf4f4d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3278500"/>
            <a:ext cx="7691120" cy="30086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2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  <p:sp>
        <p:nvSpPr>
          <p:cNvPr id="9217" name="文本框 13387"/>
          <p:cNvSpPr txBox="1"/>
          <p:nvPr/>
        </p:nvSpPr>
        <p:spPr>
          <a:xfrm>
            <a:off x="5032375" y="2898775"/>
            <a:ext cx="3663950" cy="1519238"/>
          </a:xfrm>
          <a:prstGeom prst="cloudCallou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</a:ln>
        </p:spPr>
        <p:txBody>
          <a:bodyPr wrap="square"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800" noProof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光的反射有什么规律呢？</a:t>
            </a:r>
            <a:endParaRPr lang="zh-CN" altLang="en-US" sz="2800" noProof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  <p:bldP spid="92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10243" name="图片 10242" descr="桌子和平面镜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038600"/>
            <a:ext cx="9144000" cy="2384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图片 10243" descr="光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295400"/>
            <a:ext cx="4191000" cy="3295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图片 10244" descr="铁架台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825" y="549275"/>
            <a:ext cx="2514600" cy="5133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图片 10245" descr="铁架台激光手电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2800" y="304800"/>
            <a:ext cx="1905000" cy="4648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7" name="文本框 10246"/>
          <p:cNvSpPr txBox="1"/>
          <p:nvPr/>
        </p:nvSpPr>
        <p:spPr>
          <a:xfrm>
            <a:off x="4419600" y="4572000"/>
            <a:ext cx="4572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503050405090304" pitchFamily="18" charset="0"/>
                <a:ea typeface="黑体" panose="02010609060101010101" pitchFamily="49" charset="-122"/>
              </a:rPr>
              <a:t>O</a:t>
            </a:r>
            <a:endParaRPr lang="en-US" altLang="zh-CN" sz="2400" b="1">
              <a:solidFill>
                <a:srgbClr val="FF0000"/>
              </a:solidFill>
              <a:latin typeface="Times New Roman" panose="0202050305040509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0248" name="组合 10247"/>
          <p:cNvGrpSpPr/>
          <p:nvPr/>
        </p:nvGrpSpPr>
        <p:grpSpPr>
          <a:xfrm>
            <a:off x="4572000" y="1676400"/>
            <a:ext cx="3429000" cy="2895600"/>
            <a:chOff x="0" y="0"/>
            <a:chExt cx="2160" cy="1824"/>
          </a:xfrm>
        </p:grpSpPr>
        <p:sp>
          <p:nvSpPr>
            <p:cNvPr id="9223" name="直接连接符 10248"/>
            <p:cNvSpPr/>
            <p:nvPr/>
          </p:nvSpPr>
          <p:spPr>
            <a:xfrm flipH="1">
              <a:off x="0" y="0"/>
              <a:ext cx="2160" cy="182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224" name="直接连接符 10249"/>
            <p:cNvSpPr/>
            <p:nvPr/>
          </p:nvSpPr>
          <p:spPr>
            <a:xfrm flipV="1">
              <a:off x="768" y="819"/>
              <a:ext cx="96" cy="38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225" name="未知"/>
            <p:cNvSpPr/>
            <p:nvPr/>
          </p:nvSpPr>
          <p:spPr>
            <a:xfrm>
              <a:off x="768" y="1192"/>
              <a:ext cx="288" cy="8"/>
            </a:xfrm>
            <a:custGeom>
              <a:avLst/>
              <a:gdLst/>
              <a:ahLst/>
              <a:cxnLst/>
              <a:pathLst>
                <a:path w="288" h="8">
                  <a:moveTo>
                    <a:pt x="0" y="0"/>
                  </a:moveTo>
                  <a:cubicBezTo>
                    <a:pt x="116" y="4"/>
                    <a:pt x="232" y="8"/>
                    <a:pt x="288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252" name="组合 10251"/>
          <p:cNvGrpSpPr/>
          <p:nvPr/>
        </p:nvGrpSpPr>
        <p:grpSpPr>
          <a:xfrm rot="282306">
            <a:off x="2667000" y="2971800"/>
            <a:ext cx="1981200" cy="1524000"/>
            <a:chOff x="0" y="0"/>
            <a:chExt cx="1248" cy="960"/>
          </a:xfrm>
        </p:grpSpPr>
        <p:sp>
          <p:nvSpPr>
            <p:cNvPr id="9227" name="未知"/>
            <p:cNvSpPr/>
            <p:nvPr/>
          </p:nvSpPr>
          <p:spPr>
            <a:xfrm>
              <a:off x="432" y="332"/>
              <a:ext cx="96" cy="240"/>
            </a:xfrm>
            <a:custGeom>
              <a:avLst/>
              <a:gdLst/>
              <a:ahLst/>
              <a:cxnLst/>
              <a:pathLst>
                <a:path w="96" h="240">
                  <a:moveTo>
                    <a:pt x="0" y="0"/>
                  </a:moveTo>
                  <a:cubicBezTo>
                    <a:pt x="40" y="100"/>
                    <a:pt x="80" y="200"/>
                    <a:pt x="96" y="24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28" name="未知"/>
            <p:cNvSpPr/>
            <p:nvPr/>
          </p:nvSpPr>
          <p:spPr>
            <a:xfrm>
              <a:off x="432" y="332"/>
              <a:ext cx="288" cy="48"/>
            </a:xfrm>
            <a:custGeom>
              <a:avLst/>
              <a:gdLst/>
              <a:ahLst/>
              <a:cxnLst/>
              <a:pathLst>
                <a:path w="288" h="48">
                  <a:moveTo>
                    <a:pt x="0" y="0"/>
                  </a:moveTo>
                  <a:cubicBezTo>
                    <a:pt x="124" y="20"/>
                    <a:pt x="248" y="40"/>
                    <a:pt x="288" y="48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29" name="未知"/>
            <p:cNvSpPr/>
            <p:nvPr/>
          </p:nvSpPr>
          <p:spPr>
            <a:xfrm>
              <a:off x="0" y="0"/>
              <a:ext cx="1248" cy="960"/>
            </a:xfrm>
            <a:custGeom>
              <a:avLst/>
              <a:gdLst/>
              <a:ahLst/>
              <a:cxnLst/>
              <a:pathLst>
                <a:path w="1200" h="1008">
                  <a:moveTo>
                    <a:pt x="1200" y="1008"/>
                  </a:moveTo>
                  <a:cubicBezTo>
                    <a:pt x="700" y="592"/>
                    <a:pt x="200" y="176"/>
                    <a:pt x="0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256" name="直接连接符 10255"/>
          <p:cNvSpPr/>
          <p:nvPr/>
        </p:nvSpPr>
        <p:spPr>
          <a:xfrm flipV="1">
            <a:off x="4572000" y="1773238"/>
            <a:ext cx="0" cy="2743200"/>
          </a:xfrm>
          <a:prstGeom prst="line">
            <a:avLst/>
          </a:prstGeom>
          <a:ln w="3810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0257" name="文本框 10256"/>
          <p:cNvSpPr txBox="1"/>
          <p:nvPr/>
        </p:nvSpPr>
        <p:spPr>
          <a:xfrm>
            <a:off x="3886200" y="1295400"/>
            <a:ext cx="9906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latin typeface="Times New Roman" panose="02020503050405090304" pitchFamily="18" charset="0"/>
                <a:ea typeface="黑体" panose="02010609060101010101" pitchFamily="49" charset="-122"/>
              </a:rPr>
              <a:t>法线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503050405090304" pitchFamily="18" charset="0"/>
                <a:ea typeface="黑体" panose="02010609060101010101" pitchFamily="49" charset="-122"/>
              </a:rPr>
              <a:t>N</a:t>
            </a:r>
            <a:endParaRPr lang="en-US" altLang="zh-CN" sz="2400" b="1">
              <a:solidFill>
                <a:srgbClr val="0000FF"/>
              </a:solidFill>
              <a:latin typeface="Times New Roman" panose="02020503050405090304" pitchFamily="18" charset="0"/>
              <a:ea typeface="黑体" panose="02010609060101010101" pitchFamily="49" charset="-122"/>
            </a:endParaRPr>
          </a:p>
        </p:txBody>
      </p:sp>
      <p:sp>
        <p:nvSpPr>
          <p:cNvPr id="10259" name="未知"/>
          <p:cNvSpPr/>
          <p:nvPr/>
        </p:nvSpPr>
        <p:spPr>
          <a:xfrm>
            <a:off x="3886200" y="3581400"/>
            <a:ext cx="685800" cy="304800"/>
          </a:xfrm>
          <a:custGeom>
            <a:avLst/>
            <a:gdLst/>
            <a:ahLst/>
            <a:cxnLst/>
            <a:pathLst>
              <a:path w="432" h="224">
                <a:moveTo>
                  <a:pt x="432" y="32"/>
                </a:moveTo>
                <a:cubicBezTo>
                  <a:pt x="348" y="16"/>
                  <a:pt x="264" y="0"/>
                  <a:pt x="192" y="32"/>
                </a:cubicBezTo>
                <a:cubicBezTo>
                  <a:pt x="120" y="64"/>
                  <a:pt x="60" y="144"/>
                  <a:pt x="0" y="224"/>
                </a:cubicBez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260" name="文本框 10259"/>
          <p:cNvSpPr txBox="1"/>
          <p:nvPr/>
        </p:nvSpPr>
        <p:spPr>
          <a:xfrm>
            <a:off x="4706938" y="2714625"/>
            <a:ext cx="1160462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503050405090304" pitchFamily="18" charset="0"/>
                <a:ea typeface="黑体" panose="02010609060101010101" pitchFamily="49" charset="-122"/>
              </a:rPr>
              <a:t>入射角</a:t>
            </a:r>
            <a:endParaRPr lang="zh-CN" altLang="en-US" sz="2400" b="1">
              <a:solidFill>
                <a:srgbClr val="FF0000"/>
              </a:solidFill>
              <a:latin typeface="Times New Roman" panose="02020503050405090304" pitchFamily="18" charset="0"/>
              <a:ea typeface="黑体" panose="02010609060101010101" pitchFamily="49" charset="-122"/>
            </a:endParaRPr>
          </a:p>
          <a:p>
            <a:pPr algn="ctr">
              <a:spcBef>
                <a:spcPct val="50000"/>
              </a:spcBef>
            </a:pPr>
            <a:endParaRPr lang="en-US" altLang="zh-CN" sz="2400" b="1">
              <a:solidFill>
                <a:srgbClr val="FF0000"/>
              </a:solidFill>
              <a:latin typeface="Times New Roman" panose="02020503050405090304" pitchFamily="18" charset="0"/>
              <a:ea typeface="黑体" panose="02010609060101010101" pitchFamily="49" charset="-122"/>
            </a:endParaRPr>
          </a:p>
        </p:txBody>
      </p:sp>
      <p:sp>
        <p:nvSpPr>
          <p:cNvPr id="10261" name="文本框 10260"/>
          <p:cNvSpPr txBox="1"/>
          <p:nvPr/>
        </p:nvSpPr>
        <p:spPr>
          <a:xfrm>
            <a:off x="3470752" y="2714625"/>
            <a:ext cx="1099185" cy="101473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503050405090304" pitchFamily="18" charset="0"/>
                <a:ea typeface="黑体" panose="02010609060101010101" pitchFamily="49" charset="-122"/>
              </a:rPr>
              <a:t>反射角</a:t>
            </a:r>
            <a:endParaRPr lang="zh-CN" altLang="en-US" sz="2400" b="1">
              <a:solidFill>
                <a:srgbClr val="FF0000"/>
              </a:solidFill>
              <a:latin typeface="Times New Roman" panose="02020503050405090304" pitchFamily="18" charset="0"/>
              <a:ea typeface="黑体" panose="02010609060101010101" pitchFamily="49" charset="-122"/>
            </a:endParaRPr>
          </a:p>
          <a:p>
            <a:pPr algn="ctr">
              <a:spcBef>
                <a:spcPct val="50000"/>
              </a:spcBef>
            </a:pPr>
            <a:endParaRPr lang="en-US" altLang="zh-CN" sz="2400" b="1">
              <a:solidFill>
                <a:srgbClr val="FF0000"/>
              </a:solidFill>
              <a:latin typeface="Times New Roman" panose="02020503050405090304" pitchFamily="18" charset="0"/>
              <a:ea typeface="黑体" panose="02010609060101010101" pitchFamily="49" charset="-122"/>
            </a:endParaRPr>
          </a:p>
        </p:txBody>
      </p:sp>
      <p:sp>
        <p:nvSpPr>
          <p:cNvPr id="10262" name="文本框 10261"/>
          <p:cNvSpPr txBox="1"/>
          <p:nvPr/>
        </p:nvSpPr>
        <p:spPr>
          <a:xfrm>
            <a:off x="6542088" y="2819400"/>
            <a:ext cx="14065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latin typeface="Times New Roman" panose="02020503050405090304" pitchFamily="18" charset="0"/>
                <a:ea typeface="黑体" panose="02010609060101010101" pitchFamily="49" charset="-122"/>
              </a:rPr>
              <a:t>入射光线</a:t>
            </a:r>
            <a:endParaRPr lang="zh-CN" altLang="en-US" sz="2400" b="1">
              <a:solidFill>
                <a:srgbClr val="0000FF"/>
              </a:solidFill>
              <a:latin typeface="Times New Roman" panose="02020503050405090304" pitchFamily="18" charset="0"/>
              <a:ea typeface="黑体" panose="02010609060101010101" pitchFamily="49" charset="-122"/>
            </a:endParaRPr>
          </a:p>
        </p:txBody>
      </p:sp>
      <p:sp>
        <p:nvSpPr>
          <p:cNvPr id="10263" name="文本框 10262"/>
          <p:cNvSpPr txBox="1"/>
          <p:nvPr/>
        </p:nvSpPr>
        <p:spPr>
          <a:xfrm>
            <a:off x="1817688" y="2511425"/>
            <a:ext cx="14065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latin typeface="Times New Roman" panose="02020503050405090304" pitchFamily="18" charset="0"/>
                <a:ea typeface="黑体" panose="02010609060101010101" pitchFamily="49" charset="-122"/>
              </a:rPr>
              <a:t>反射光线</a:t>
            </a:r>
            <a:endParaRPr lang="zh-CN" altLang="en-US" sz="2400" b="1">
              <a:solidFill>
                <a:srgbClr val="0000FF"/>
              </a:solidFill>
              <a:latin typeface="Times New Roman" panose="02020503050405090304" pitchFamily="18" charset="0"/>
              <a:ea typeface="黑体" panose="02010609060101010101" pitchFamily="49" charset="-122"/>
            </a:endParaRPr>
          </a:p>
        </p:txBody>
      </p:sp>
      <p:sp>
        <p:nvSpPr>
          <p:cNvPr id="10264" name="未知"/>
          <p:cNvSpPr/>
          <p:nvPr/>
        </p:nvSpPr>
        <p:spPr>
          <a:xfrm rot="10643846" flipV="1">
            <a:off x="4578350" y="3567113"/>
            <a:ext cx="720725" cy="360362"/>
          </a:xfrm>
          <a:custGeom>
            <a:avLst/>
            <a:gdLst/>
            <a:ahLst/>
            <a:cxnLst/>
            <a:pathLst>
              <a:path w="432" h="224">
                <a:moveTo>
                  <a:pt x="432" y="32"/>
                </a:moveTo>
                <a:cubicBezTo>
                  <a:pt x="348" y="16"/>
                  <a:pt x="264" y="0"/>
                  <a:pt x="192" y="32"/>
                </a:cubicBezTo>
                <a:cubicBezTo>
                  <a:pt x="120" y="64"/>
                  <a:pt x="60" y="144"/>
                  <a:pt x="0" y="224"/>
                </a:cubicBez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366" name="Text Box 51"/>
          <p:cNvSpPr txBox="1"/>
          <p:nvPr/>
        </p:nvSpPr>
        <p:spPr>
          <a:xfrm>
            <a:off x="439738" y="5132388"/>
            <a:ext cx="7561262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法线：</a:t>
            </a:r>
            <a:r>
              <a:rPr lang="zh-CN" altLang="en-US" sz="2400" b="1" dirty="0">
                <a:latin typeface="Times New Roman" panose="02020503050405090304" pitchFamily="18" charset="0"/>
                <a:ea typeface="宋体" panose="02010600030101010101" pitchFamily="2" charset="-122"/>
              </a:rPr>
              <a:t>过入射点</a:t>
            </a:r>
            <a:r>
              <a:rPr lang="en-US" altLang="zh-CN" sz="2400" b="1">
                <a:latin typeface="Times New Roman" panose="0202050305040509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垂直于镜面</a:t>
            </a:r>
            <a:r>
              <a:rPr lang="zh-CN" altLang="en-US" sz="2400" b="1" dirty="0">
                <a:latin typeface="Times New Roman" panose="02020503050405090304" pitchFamily="18" charset="0"/>
                <a:ea typeface="宋体" panose="02010600030101010101" pitchFamily="2" charset="-122"/>
              </a:rPr>
              <a:t>的直线；（ON）</a:t>
            </a:r>
            <a:r>
              <a:rPr lang="en-US" altLang="zh-CN" sz="2400" b="1">
                <a:latin typeface="Times New Roman" panose="02020503050405090304" pitchFamily="18" charset="0"/>
                <a:ea typeface="宋体" panose="02010600030101010101" pitchFamily="2" charset="-122"/>
              </a:rPr>
              <a:t>--</a:t>
            </a:r>
            <a:r>
              <a:rPr lang="zh-CN" altLang="en-US" sz="2400" b="1" dirty="0">
                <a:latin typeface="Times New Roman" panose="02020503050405090304" pitchFamily="18" charset="0"/>
                <a:ea typeface="宋体" panose="02010600030101010101" pitchFamily="2" charset="-122"/>
              </a:rPr>
              <a:t>虚线</a:t>
            </a:r>
            <a:endParaRPr lang="zh-CN" altLang="en-US" sz="2400" b="1" dirty="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3367" name="Text Box 52"/>
          <p:cNvSpPr txBox="1"/>
          <p:nvPr/>
        </p:nvSpPr>
        <p:spPr>
          <a:xfrm>
            <a:off x="385763" y="5591175"/>
            <a:ext cx="57912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入射角：</a:t>
            </a:r>
            <a:r>
              <a:rPr lang="zh-CN" altLang="en-US" sz="2400" b="1" dirty="0">
                <a:latin typeface="Times New Roman" panose="02020503050405090304" pitchFamily="18" charset="0"/>
                <a:ea typeface="宋体" panose="02010600030101010101" pitchFamily="2" charset="-122"/>
              </a:rPr>
              <a:t>入射光线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与法线的夹角；</a:t>
            </a:r>
            <a:endParaRPr lang="zh-CN" altLang="en-US" sz="2400" b="1" dirty="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3368" name="Rectangle 53"/>
          <p:cNvSpPr/>
          <p:nvPr/>
        </p:nvSpPr>
        <p:spPr>
          <a:xfrm>
            <a:off x="385763" y="6046788"/>
            <a:ext cx="6096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反射角：</a:t>
            </a:r>
            <a:r>
              <a:rPr lang="zh-CN" altLang="en-US" sz="2400" b="1" dirty="0">
                <a:latin typeface="Times New Roman" panose="02020503050405090304" pitchFamily="18" charset="0"/>
                <a:ea typeface="宋体" panose="02010600030101010101" pitchFamily="2" charset="-122"/>
              </a:rPr>
              <a:t>反射光线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与法线的夹角； </a:t>
            </a:r>
            <a:endParaRPr lang="en-US" altLang="zh-CN" sz="2400" b="1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grpSp>
        <p:nvGrpSpPr>
          <p:cNvPr id="13332" name="组合 13331"/>
          <p:cNvGrpSpPr/>
          <p:nvPr/>
        </p:nvGrpSpPr>
        <p:grpSpPr>
          <a:xfrm>
            <a:off x="2362200" y="4572000"/>
            <a:ext cx="4419600" cy="227013"/>
            <a:chOff x="0" y="0"/>
            <a:chExt cx="2784" cy="144"/>
          </a:xfrm>
        </p:grpSpPr>
        <p:sp>
          <p:nvSpPr>
            <p:cNvPr id="9242" name="直接连接符 13332"/>
            <p:cNvSpPr/>
            <p:nvPr/>
          </p:nvSpPr>
          <p:spPr>
            <a:xfrm>
              <a:off x="0" y="0"/>
              <a:ext cx="2784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9243" name="组合 13333"/>
            <p:cNvGrpSpPr/>
            <p:nvPr/>
          </p:nvGrpSpPr>
          <p:grpSpPr>
            <a:xfrm>
              <a:off x="0" y="0"/>
              <a:ext cx="2784" cy="144"/>
              <a:chOff x="0" y="0"/>
              <a:chExt cx="2784" cy="144"/>
            </a:xfrm>
          </p:grpSpPr>
          <p:sp>
            <p:nvSpPr>
              <p:cNvPr id="9244" name="直接连接符 13334"/>
              <p:cNvSpPr/>
              <p:nvPr/>
            </p:nvSpPr>
            <p:spPr>
              <a:xfrm flipH="1">
                <a:off x="0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45" name="直接连接符 13335"/>
              <p:cNvSpPr/>
              <p:nvPr/>
            </p:nvSpPr>
            <p:spPr>
              <a:xfrm flipH="1">
                <a:off x="144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46" name="直接连接符 13336"/>
              <p:cNvSpPr/>
              <p:nvPr/>
            </p:nvSpPr>
            <p:spPr>
              <a:xfrm flipH="1">
                <a:off x="336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47" name="直接连接符 13337"/>
              <p:cNvSpPr/>
              <p:nvPr/>
            </p:nvSpPr>
            <p:spPr>
              <a:xfrm flipH="1">
                <a:off x="480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48" name="直接连接符 13338"/>
              <p:cNvSpPr/>
              <p:nvPr/>
            </p:nvSpPr>
            <p:spPr>
              <a:xfrm flipH="1">
                <a:off x="576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49" name="直接连接符 13339"/>
              <p:cNvSpPr/>
              <p:nvPr/>
            </p:nvSpPr>
            <p:spPr>
              <a:xfrm flipH="1">
                <a:off x="672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0" name="直接连接符 13340"/>
              <p:cNvSpPr/>
              <p:nvPr/>
            </p:nvSpPr>
            <p:spPr>
              <a:xfrm flipH="1">
                <a:off x="768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1" name="直接连接符 13341"/>
              <p:cNvSpPr/>
              <p:nvPr/>
            </p:nvSpPr>
            <p:spPr>
              <a:xfrm flipH="1">
                <a:off x="864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2" name="直接连接符 13342"/>
              <p:cNvSpPr/>
              <p:nvPr/>
            </p:nvSpPr>
            <p:spPr>
              <a:xfrm flipH="1">
                <a:off x="960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3" name="直接连接符 13343"/>
              <p:cNvSpPr/>
              <p:nvPr/>
            </p:nvSpPr>
            <p:spPr>
              <a:xfrm flipH="1">
                <a:off x="1056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4" name="直接连接符 13344"/>
              <p:cNvSpPr/>
              <p:nvPr/>
            </p:nvSpPr>
            <p:spPr>
              <a:xfrm flipH="1">
                <a:off x="1152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5" name="直接连接符 13345"/>
              <p:cNvSpPr/>
              <p:nvPr/>
            </p:nvSpPr>
            <p:spPr>
              <a:xfrm flipH="1">
                <a:off x="1248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6" name="直接连接符 13346"/>
              <p:cNvSpPr/>
              <p:nvPr/>
            </p:nvSpPr>
            <p:spPr>
              <a:xfrm flipH="1">
                <a:off x="1344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7" name="直接连接符 13347"/>
              <p:cNvSpPr/>
              <p:nvPr/>
            </p:nvSpPr>
            <p:spPr>
              <a:xfrm flipH="1">
                <a:off x="1440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8" name="直接连接符 13348"/>
              <p:cNvSpPr/>
              <p:nvPr/>
            </p:nvSpPr>
            <p:spPr>
              <a:xfrm flipH="1">
                <a:off x="1536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59" name="直接连接符 13349"/>
              <p:cNvSpPr/>
              <p:nvPr/>
            </p:nvSpPr>
            <p:spPr>
              <a:xfrm flipH="1">
                <a:off x="240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0" name="直接连接符 13350"/>
              <p:cNvSpPr/>
              <p:nvPr/>
            </p:nvSpPr>
            <p:spPr>
              <a:xfrm flipH="1">
                <a:off x="2400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1" name="直接连接符 13351"/>
              <p:cNvSpPr/>
              <p:nvPr/>
            </p:nvSpPr>
            <p:spPr>
              <a:xfrm flipH="1">
                <a:off x="2304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2" name="直接连接符 13352"/>
              <p:cNvSpPr/>
              <p:nvPr/>
            </p:nvSpPr>
            <p:spPr>
              <a:xfrm flipH="1">
                <a:off x="2208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3" name="直接连接符 13353"/>
              <p:cNvSpPr/>
              <p:nvPr/>
            </p:nvSpPr>
            <p:spPr>
              <a:xfrm flipH="1">
                <a:off x="2112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4" name="直接连接符 13354"/>
              <p:cNvSpPr/>
              <p:nvPr/>
            </p:nvSpPr>
            <p:spPr>
              <a:xfrm flipH="1">
                <a:off x="2016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5" name="直接连接符 13355"/>
              <p:cNvSpPr/>
              <p:nvPr/>
            </p:nvSpPr>
            <p:spPr>
              <a:xfrm flipH="1">
                <a:off x="1920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6" name="直接连接符 13356"/>
              <p:cNvSpPr/>
              <p:nvPr/>
            </p:nvSpPr>
            <p:spPr>
              <a:xfrm flipH="1">
                <a:off x="1824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7" name="直接连接符 13357"/>
              <p:cNvSpPr/>
              <p:nvPr/>
            </p:nvSpPr>
            <p:spPr>
              <a:xfrm flipH="1">
                <a:off x="1728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8" name="直接连接符 13358"/>
              <p:cNvSpPr/>
              <p:nvPr/>
            </p:nvSpPr>
            <p:spPr>
              <a:xfrm flipH="1">
                <a:off x="1632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69" name="直接连接符 13359"/>
              <p:cNvSpPr/>
              <p:nvPr/>
            </p:nvSpPr>
            <p:spPr>
              <a:xfrm flipH="1">
                <a:off x="48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70" name="直接连接符 13360"/>
              <p:cNvSpPr/>
              <p:nvPr/>
            </p:nvSpPr>
            <p:spPr>
              <a:xfrm flipH="1">
                <a:off x="2544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71" name="直接连接符 13361"/>
              <p:cNvSpPr/>
              <p:nvPr/>
            </p:nvSpPr>
            <p:spPr>
              <a:xfrm flipH="1">
                <a:off x="2640" y="0"/>
                <a:ext cx="144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13314" name="文本框 13313"/>
          <p:cNvSpPr txBox="1"/>
          <p:nvPr/>
        </p:nvSpPr>
        <p:spPr>
          <a:xfrm>
            <a:off x="6781800" y="4311650"/>
            <a:ext cx="1368425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反射面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365" name="文本框 13364"/>
          <p:cNvSpPr txBox="1"/>
          <p:nvPr/>
        </p:nvSpPr>
        <p:spPr>
          <a:xfrm>
            <a:off x="3240088" y="4708525"/>
            <a:ext cx="1255712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入射点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2"/>
          <p:cNvGrpSpPr/>
          <p:nvPr/>
        </p:nvGrpSpPr>
        <p:grpSpPr>
          <a:xfrm>
            <a:off x="4570413" y="4311650"/>
            <a:ext cx="288925" cy="215900"/>
            <a:chOff x="7198" y="6791"/>
            <a:chExt cx="454" cy="340"/>
          </a:xfrm>
        </p:grpSpPr>
        <p:sp>
          <p:nvSpPr>
            <p:cNvPr id="9275" name="直接连接符 13395"/>
            <p:cNvSpPr/>
            <p:nvPr/>
          </p:nvSpPr>
          <p:spPr>
            <a:xfrm>
              <a:off x="7198" y="6790"/>
              <a:ext cx="455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276" name="直接连接符 13396"/>
            <p:cNvSpPr/>
            <p:nvPr/>
          </p:nvSpPr>
          <p:spPr>
            <a:xfrm>
              <a:off x="7650" y="6790"/>
              <a:ext cx="0" cy="34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9277" name="文本框 13386"/>
          <p:cNvSpPr txBox="1"/>
          <p:nvPr/>
        </p:nvSpPr>
        <p:spPr>
          <a:xfrm>
            <a:off x="312738" y="1935163"/>
            <a:ext cx="609600" cy="2016125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光路介绍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1"/>
          <p:cNvSpPr/>
          <p:nvPr/>
        </p:nvSpPr>
        <p:spPr>
          <a:xfrm>
            <a:off x="3581400" y="549275"/>
            <a:ext cx="4665663" cy="830263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ADEBEB"/>
          </a:solidFill>
          <a:ln w="9525">
            <a:noFill/>
          </a:ln>
        </p:spPr>
        <p:txBody>
          <a:bodyPr wrap="none" anchor="t">
            <a:spAutoFit/>
          </a:bodyPr>
          <a:p>
            <a:pPr eaLnBrk="0" hangingPunct="0"/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一点，两角，三线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79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2" grpId="0"/>
      <p:bldP spid="13314" grpId="0"/>
      <p:bldP spid="10247" grpId="0"/>
      <p:bldP spid="13365" grpId="0"/>
      <p:bldP spid="10257" grpId="0"/>
      <p:bldP spid="10264" grpId="0" animBg="1"/>
      <p:bldP spid="10260" grpId="0"/>
      <p:bldP spid="10263" grpId="0"/>
      <p:bldP spid="10259" grpId="0" animBg="1"/>
      <p:bldP spid="10261" grpId="0"/>
      <p:bldP spid="13366" grpId="0"/>
      <p:bldP spid="13367" grpId="0"/>
      <p:bldP spid="13368" grpId="0"/>
      <p:bldP spid="6" grpId="0" animBg="1"/>
      <p:bldP spid="6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990" y="570865"/>
            <a:ext cx="890778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白纸板的作用：</a:t>
            </a:r>
            <a:endParaRPr lang="zh-CN" altLang="en-US" sz="4000">
              <a:latin typeface="方正姚体" panose="02010601030101010101" pitchFamily="2" charset="-122"/>
              <a:ea typeface="方正姚体" panose="02010601030101010101" pitchFamily="2" charset="-122"/>
              <a:cs typeface="方正姚体" panose="02010601030101010101" pitchFamily="2" charset="-122"/>
            </a:endParaRPr>
          </a:p>
          <a:p>
            <a:r>
              <a:rPr lang="en-US" altLang="zh-CN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1</a:t>
            </a:r>
            <a:r>
              <a:rPr lang="zh-CN" altLang="en-US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、显示光的传播路径；</a:t>
            </a:r>
            <a:endParaRPr lang="zh-CN" altLang="en-US" sz="4000">
              <a:latin typeface="方正姚体" panose="02010601030101010101" pitchFamily="2" charset="-122"/>
              <a:ea typeface="方正姚体" panose="02010601030101010101" pitchFamily="2" charset="-122"/>
              <a:cs typeface="方正姚体" panose="02010601030101010101" pitchFamily="2" charset="-122"/>
            </a:endParaRPr>
          </a:p>
          <a:p>
            <a:r>
              <a:rPr lang="zh-CN" altLang="en-US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（第一节显示路径用</a:t>
            </a:r>
            <a:r>
              <a:rPr lang="en-US" altLang="zh-CN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'</a:t>
            </a:r>
            <a:r>
              <a:rPr lang="zh-CN" altLang="en-US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水雾</a:t>
            </a:r>
            <a:r>
              <a:rPr lang="en-US" altLang="zh-CN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'</a:t>
            </a:r>
            <a:r>
              <a:rPr lang="zh-CN" altLang="en-US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）</a:t>
            </a:r>
            <a:endParaRPr lang="zh-CN" altLang="en-US" sz="4000">
              <a:latin typeface="方正姚体" panose="02010601030101010101" pitchFamily="2" charset="-122"/>
              <a:ea typeface="方正姚体" panose="02010601030101010101" pitchFamily="2" charset="-122"/>
              <a:cs typeface="方正姚体" panose="02010601030101010101" pitchFamily="2" charset="-122"/>
            </a:endParaRPr>
          </a:p>
          <a:p>
            <a:endParaRPr lang="en-US" altLang="zh-CN" sz="4000">
              <a:latin typeface="方正姚体" panose="02010601030101010101" pitchFamily="2" charset="-122"/>
              <a:ea typeface="方正姚体" panose="02010601030101010101" pitchFamily="2" charset="-122"/>
              <a:cs typeface="方正姚体" panose="02010601030101010101" pitchFamily="2" charset="-122"/>
            </a:endParaRPr>
          </a:p>
          <a:p>
            <a:r>
              <a:rPr lang="en-US" altLang="zh-CN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2</a:t>
            </a:r>
            <a:r>
              <a:rPr lang="zh-CN" altLang="en-US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、探究反射光线与入射光线及法线是否在同一平面内？</a:t>
            </a:r>
            <a:endParaRPr lang="zh-CN" altLang="en-US" sz="4000">
              <a:latin typeface="方正姚体" panose="02010601030101010101" pitchFamily="2" charset="-122"/>
              <a:ea typeface="方正姚体" panose="02010601030101010101" pitchFamily="2" charset="-122"/>
              <a:cs typeface="方正姚体" panose="02010601030101010101" pitchFamily="2" charset="-122"/>
            </a:endParaRPr>
          </a:p>
          <a:p>
            <a:endParaRPr lang="en-US" altLang="zh-CN" sz="4000">
              <a:latin typeface="方正姚体" panose="02010601030101010101" pitchFamily="2" charset="-122"/>
              <a:ea typeface="方正姚体" panose="02010601030101010101" pitchFamily="2" charset="-122"/>
              <a:cs typeface="方正姚体" panose="02010601030101010101" pitchFamily="2" charset="-122"/>
            </a:endParaRPr>
          </a:p>
          <a:p>
            <a:r>
              <a:rPr lang="en-US" altLang="zh-CN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3</a:t>
            </a:r>
            <a:r>
              <a:rPr lang="zh-CN" altLang="en-US" sz="4000">
                <a:latin typeface="方正姚体" panose="02010601030101010101" pitchFamily="2" charset="-122"/>
                <a:ea typeface="方正姚体" panose="02010601030101010101" pitchFamily="2" charset="-122"/>
                <a:cs typeface="方正姚体" panose="02010601030101010101" pitchFamily="2" charset="-122"/>
              </a:rPr>
              <a:t>、便于测量反射角和入射角探究反射角和入射角的大小关系。</a:t>
            </a:r>
            <a:endParaRPr lang="zh-CN" altLang="en-US" sz="4000">
              <a:latin typeface="方正姚体" panose="02010601030101010101" pitchFamily="2" charset="-122"/>
              <a:ea typeface="方正姚体" panose="02010601030101010101" pitchFamily="2" charset="-122"/>
              <a:cs typeface="方正姚体" panose="02010601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5714" name="图片 1157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0" y="2499995"/>
            <a:ext cx="2047875" cy="1143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715" name="图片 1157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45" y="1540510"/>
            <a:ext cx="2047875" cy="9594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716" name="图片 1157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80" y="503555"/>
            <a:ext cx="2047875" cy="1143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717" name="图片 115716" descr="未标题-111111"/>
          <p:cNvPicPr>
            <a:picLocks noChangeAspect="1"/>
          </p:cNvPicPr>
          <p:nvPr/>
        </p:nvPicPr>
        <p:blipFill>
          <a:blip r:embed="rId2">
            <a:lum bright="70001" contrast="-70000"/>
          </a:blip>
          <a:stretch>
            <a:fillRect/>
          </a:stretch>
        </p:blipFill>
        <p:spPr>
          <a:xfrm>
            <a:off x="6516688" y="4419600"/>
            <a:ext cx="2627312" cy="243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5718" name="文本框 115717"/>
          <p:cNvSpPr txBox="1"/>
          <p:nvPr/>
        </p:nvSpPr>
        <p:spPr>
          <a:xfrm>
            <a:off x="973455" y="395288"/>
            <a:ext cx="2160588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endParaRPr lang="zh-CN" altLang="en-US" sz="1800" dirty="0">
              <a:solidFill>
                <a:schemeClr val="tx1"/>
              </a:solidFill>
              <a:latin typeface="Comic Sans MS" panose="030F09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15719" name="矩形 115718"/>
          <p:cNvSpPr/>
          <p:nvPr/>
        </p:nvSpPr>
        <p:spPr>
          <a:xfrm>
            <a:off x="152400" y="838200"/>
            <a:ext cx="18097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/>
            <a:r>
              <a:rPr lang="zh-CN" altLang="en-US" b="1" dirty="0">
                <a:latin typeface="Comic Sans MS" panose="030F0902030302020204" pitchFamily="66" charset="0"/>
                <a:ea typeface="华文新魏" panose="02010800040101010101" charset="-122"/>
              </a:rPr>
              <a:t>提出问题</a:t>
            </a:r>
            <a:endParaRPr lang="zh-CN" altLang="en-US" b="1" dirty="0">
              <a:latin typeface="Comic Sans MS" panose="030F0902030302020204" pitchFamily="66" charset="0"/>
              <a:ea typeface="华文新魏" panose="02010800040101010101" charset="-122"/>
            </a:endParaRPr>
          </a:p>
        </p:txBody>
      </p:sp>
      <p:sp>
        <p:nvSpPr>
          <p:cNvPr id="115720" name="文本框 115719"/>
          <p:cNvSpPr txBox="1"/>
          <p:nvPr/>
        </p:nvSpPr>
        <p:spPr>
          <a:xfrm>
            <a:off x="2286000" y="838200"/>
            <a:ext cx="4724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b="1" dirty="0">
                <a:solidFill>
                  <a:schemeClr val="tx1"/>
                </a:solidFill>
                <a:latin typeface="Comic Sans MS" panose="030F0902030302020204" pitchFamily="66" charset="0"/>
                <a:ea typeface="黑体" panose="02010609060101010101" pitchFamily="49" charset="-122"/>
              </a:rPr>
              <a:t>光反射时遵循什么规律？</a:t>
            </a:r>
            <a:endParaRPr lang="zh-CN" altLang="en-US" b="1" dirty="0">
              <a:solidFill>
                <a:schemeClr val="tx1"/>
              </a:solidFill>
              <a:latin typeface="Comic Sans MS" panose="030F0902030302020204" pitchFamily="66" charset="0"/>
              <a:ea typeface="黑体" panose="02010609060101010101" pitchFamily="49" charset="-122"/>
            </a:endParaRPr>
          </a:p>
        </p:txBody>
      </p:sp>
      <p:sp>
        <p:nvSpPr>
          <p:cNvPr id="115721" name="矩形 115720"/>
          <p:cNvSpPr/>
          <p:nvPr/>
        </p:nvSpPr>
        <p:spPr>
          <a:xfrm>
            <a:off x="152400" y="1783715"/>
            <a:ext cx="1420813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b="1" dirty="0">
                <a:latin typeface="Comic Sans MS" panose="030F0902030302020204" pitchFamily="66" charset="0"/>
                <a:ea typeface="华文新魏" panose="02010800040101010101" charset="-122"/>
              </a:rPr>
              <a:t>猜想与假设</a:t>
            </a:r>
            <a:endParaRPr lang="zh-CN" altLang="en-US" b="1" dirty="0">
              <a:latin typeface="Comic Sans MS" panose="030F0902030302020204" pitchFamily="66" charset="0"/>
              <a:ea typeface="华文新魏" panose="02010800040101010101" charset="-122"/>
            </a:endParaRPr>
          </a:p>
        </p:txBody>
      </p:sp>
      <p:sp>
        <p:nvSpPr>
          <p:cNvPr id="115722" name="矩形 115721"/>
          <p:cNvSpPr/>
          <p:nvPr/>
        </p:nvSpPr>
        <p:spPr>
          <a:xfrm>
            <a:off x="533400" y="1146810"/>
            <a:ext cx="592138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FFCC00"/>
                </a:solidFill>
                <a:latin typeface="Comic Sans MS" panose="030F0902030302020204" pitchFamily="66" charset="0"/>
                <a:ea typeface="宋体" panose="02010600030101010101" pitchFamily="2" charset="-122"/>
              </a:rPr>
              <a:t>↓</a:t>
            </a:r>
            <a:endParaRPr lang="zh-CN" altLang="en-US" sz="4400" b="1" dirty="0">
              <a:solidFill>
                <a:srgbClr val="FFCC00"/>
              </a:solidFill>
              <a:latin typeface="Comic Sans MS" panose="030F09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15723" name="文本框 115722"/>
          <p:cNvSpPr txBox="1"/>
          <p:nvPr/>
        </p:nvSpPr>
        <p:spPr>
          <a:xfrm>
            <a:off x="42545" y="2723515"/>
            <a:ext cx="1828800" cy="1554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b="1" dirty="0">
                <a:latin typeface="Arial" panose="020B0604020202090204" pitchFamily="34" charset="0"/>
                <a:ea typeface="宋体" panose="02010600030101010101" pitchFamily="2" charset="-122"/>
              </a:rPr>
              <a:t>制定计划与设计实验</a:t>
            </a:r>
            <a:endParaRPr lang="zh-CN" altLang="en-US" b="1">
              <a:latin typeface="Comic Sans MS" panose="030F0902030302020204" pitchFamily="66" charset="0"/>
              <a:ea typeface="华文新魏" panose="02010800040101010101" charset="-122"/>
            </a:endParaRPr>
          </a:p>
        </p:txBody>
      </p:sp>
      <p:sp>
        <p:nvSpPr>
          <p:cNvPr id="115724" name="文本框 115723"/>
          <p:cNvSpPr txBox="1"/>
          <p:nvPr/>
        </p:nvSpPr>
        <p:spPr>
          <a:xfrm>
            <a:off x="516255" y="3197860"/>
            <a:ext cx="57626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4400" b="1" dirty="0">
                <a:solidFill>
                  <a:srgbClr val="FFCC00"/>
                </a:solidFill>
                <a:latin typeface="Comic Sans MS" panose="030F0902030302020204" pitchFamily="66" charset="0"/>
                <a:ea typeface="宋体" panose="02010600030101010101" pitchFamily="2" charset="-122"/>
              </a:rPr>
              <a:t>↓</a:t>
            </a:r>
            <a:endParaRPr lang="zh-CN" altLang="en-US" sz="4400" b="1" dirty="0">
              <a:solidFill>
                <a:srgbClr val="FFCC00"/>
              </a:solidFill>
              <a:latin typeface="Comic Sans MS" panose="030F09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15725" name="文本框 115724"/>
          <p:cNvSpPr txBox="1"/>
          <p:nvPr/>
        </p:nvSpPr>
        <p:spPr>
          <a:xfrm>
            <a:off x="2771775" y="2133600"/>
            <a:ext cx="12954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endParaRPr lang="zh-CN" altLang="en-US" sz="1800" dirty="0">
              <a:solidFill>
                <a:schemeClr val="tx1"/>
              </a:solidFill>
              <a:latin typeface="Comic Sans MS" panose="030F09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15726" name="文本框 115725"/>
          <p:cNvSpPr txBox="1"/>
          <p:nvPr/>
        </p:nvSpPr>
        <p:spPr>
          <a:xfrm>
            <a:off x="2209800" y="1720215"/>
            <a:ext cx="6602413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b="1" dirty="0">
                <a:solidFill>
                  <a:schemeClr val="tx1"/>
                </a:solidFill>
                <a:latin typeface="Comic Sans MS" panose="030F0902030302020204" pitchFamily="66" charset="0"/>
                <a:ea typeface="黑体" panose="02010609060101010101" pitchFamily="49" charset="-122"/>
              </a:rPr>
              <a:t>反射光线和入射光线可能在同平面；反射角与入射角可能相等</a:t>
            </a:r>
            <a:endParaRPr lang="zh-CN" altLang="en-US" b="1" dirty="0">
              <a:solidFill>
                <a:schemeClr val="tx1"/>
              </a:solidFill>
              <a:latin typeface="Tahoma" panose="020B0804030504040204" pitchFamily="2" charset="0"/>
              <a:ea typeface="宋体" panose="02010600030101010101" pitchFamily="2" charset="-122"/>
            </a:endParaRPr>
          </a:p>
        </p:txBody>
      </p:sp>
      <p:sp>
        <p:nvSpPr>
          <p:cNvPr id="115727" name="文本框 115726"/>
          <p:cNvSpPr txBox="1"/>
          <p:nvPr/>
        </p:nvSpPr>
        <p:spPr>
          <a:xfrm>
            <a:off x="516255" y="2088515"/>
            <a:ext cx="6096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4400" b="1" dirty="0">
                <a:solidFill>
                  <a:srgbClr val="FFCC00"/>
                </a:solidFill>
                <a:latin typeface="Comic Sans MS" panose="030F0902030302020204" pitchFamily="66" charset="0"/>
                <a:ea typeface="宋体" panose="02010600030101010101" pitchFamily="2" charset="-122"/>
              </a:rPr>
              <a:t>↓</a:t>
            </a:r>
            <a:endParaRPr lang="zh-CN" altLang="en-US" sz="4400" b="1" dirty="0">
              <a:solidFill>
                <a:srgbClr val="FFCC00"/>
              </a:solidFill>
              <a:latin typeface="Comic Sans MS" panose="030F09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15728" name="文本框 115727"/>
          <p:cNvSpPr txBox="1"/>
          <p:nvPr/>
        </p:nvSpPr>
        <p:spPr>
          <a:xfrm>
            <a:off x="2209800" y="2320925"/>
            <a:ext cx="686562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    把一个平面镜放在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水平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桌面上，在平面镜的上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竖直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放置一张附有量角器的白色纸板，它是由可绕</a:t>
            </a:r>
            <a:r>
              <a:rPr lang="en-US" altLang="zh-CN" sz="2400" b="1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ON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折转的</a:t>
            </a:r>
            <a:r>
              <a:rPr lang="en-US" altLang="zh-CN" sz="2400" b="1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EF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两板组成</a:t>
            </a:r>
            <a:endParaRPr lang="zh-CN" altLang="en-US" sz="2400" b="1" dirty="0">
              <a:solidFill>
                <a:schemeClr val="tx1"/>
              </a:solidFill>
              <a:latin typeface="Comic Sans MS" panose="030F0902030302020204" pitchFamily="66" charset="0"/>
              <a:ea typeface="华文新魏" panose="02010800040101010101" charset="-122"/>
            </a:endParaRPr>
          </a:p>
          <a:p>
            <a:pPr algn="l">
              <a:spcBef>
                <a:spcPct val="50000"/>
              </a:spcBef>
            </a:pPr>
            <a:r>
              <a:rPr lang="en-US" altLang="zh-CN" sz="2400" b="1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1.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让激光笔入射光沿着白纸板</a:t>
            </a:r>
            <a:r>
              <a:rPr lang="en-US" altLang="zh-CN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E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射到镜面的</a:t>
            </a:r>
            <a:r>
              <a:rPr lang="en-US" altLang="zh-CN" sz="2400" b="1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O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点</a:t>
            </a:r>
            <a:endParaRPr lang="zh-CN" altLang="en-US" sz="2400" b="1" dirty="0">
              <a:solidFill>
                <a:schemeClr val="tx1"/>
              </a:solidFill>
              <a:latin typeface="Comic Sans MS" panose="030F0902030302020204" pitchFamily="66" charset="0"/>
              <a:ea typeface="华文新魏" panose="02010800040101010101" charset="-122"/>
            </a:endParaRPr>
          </a:p>
          <a:p>
            <a:pPr algn="l">
              <a:spcBef>
                <a:spcPct val="50000"/>
              </a:spcBef>
            </a:pPr>
            <a:r>
              <a:rPr lang="en-US" altLang="zh-CN" sz="2400" b="1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2.</a:t>
            </a:r>
            <a:r>
              <a:rPr lang="zh-CN" altLang="en-US" sz="2400" b="1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向前、后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转动</a:t>
            </a:r>
            <a:r>
              <a:rPr lang="en-US" altLang="zh-CN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F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纸板观察反射光</a:t>
            </a:r>
            <a:endParaRPr lang="zh-CN" altLang="en-US" sz="2400" b="1" dirty="0">
              <a:solidFill>
                <a:schemeClr val="tx1"/>
              </a:solidFill>
              <a:latin typeface="Comic Sans MS" panose="030F0902030302020204" pitchFamily="66" charset="0"/>
              <a:ea typeface="华文新魏" panose="02010800040101010101" charset="-122"/>
            </a:endParaRPr>
          </a:p>
          <a:p>
            <a:pPr algn="l">
              <a:spcBef>
                <a:spcPct val="50000"/>
              </a:spcBef>
            </a:pPr>
            <a:r>
              <a:rPr lang="en-US" altLang="zh-CN" sz="2400" b="1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3.</a:t>
            </a:r>
            <a:r>
              <a:rPr lang="zh-CN" altLang="en-US" sz="2400" b="1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多次改变</a:t>
            </a:r>
            <a:r>
              <a:rPr lang="zh-CN" altLang="en-US" sz="2400" b="1" dirty="0">
                <a:solidFill>
                  <a:schemeClr val="tx1"/>
                </a:solidFill>
                <a:latin typeface="Comic Sans MS" panose="030F0902030302020204" pitchFamily="66" charset="0"/>
                <a:ea typeface="华文新魏" panose="02010800040101010101" charset="-122"/>
              </a:rPr>
              <a:t>入射角</a:t>
            </a:r>
            <a:r>
              <a:rPr lang="zh-CN" altLang="en-US" sz="2400" b="1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</a:rPr>
              <a:t>观察记录</a:t>
            </a:r>
            <a:endParaRPr lang="zh-CN" altLang="en-US" sz="2400" b="1" dirty="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</a:endParaRPr>
          </a:p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</a:rPr>
              <a:t>    对应的反射角</a:t>
            </a:r>
            <a:endParaRPr lang="zh-CN" altLang="en-US" sz="2400" b="1" dirty="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15729" name="图片 115728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295" y="4513263"/>
            <a:ext cx="2895600" cy="23447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5730" name="组合 115729"/>
          <p:cNvGrpSpPr/>
          <p:nvPr/>
        </p:nvGrpSpPr>
        <p:grpSpPr>
          <a:xfrm>
            <a:off x="6934200" y="5334000"/>
            <a:ext cx="646113" cy="836613"/>
            <a:chOff x="2400" y="1968"/>
            <a:chExt cx="720" cy="912"/>
          </a:xfrm>
        </p:grpSpPr>
        <p:sp>
          <p:nvSpPr>
            <p:cNvPr id="115731" name="直接连接符 115730"/>
            <p:cNvSpPr/>
            <p:nvPr/>
          </p:nvSpPr>
          <p:spPr>
            <a:xfrm>
              <a:off x="2400" y="1968"/>
              <a:ext cx="720" cy="912"/>
            </a:xfrm>
            <a:prstGeom prst="line">
              <a:avLst/>
            </a:prstGeom>
            <a:ln w="57150" cap="sq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15732" name="直接连接符 115731"/>
            <p:cNvSpPr/>
            <p:nvPr/>
          </p:nvSpPr>
          <p:spPr>
            <a:xfrm>
              <a:off x="2400" y="1968"/>
              <a:ext cx="336" cy="432"/>
            </a:xfrm>
            <a:prstGeom prst="line">
              <a:avLst/>
            </a:prstGeom>
            <a:ln w="57150" cap="sq" cmpd="sng">
              <a:solidFill>
                <a:schemeClr val="tx1"/>
              </a:solidFill>
              <a:prstDash val="solid"/>
              <a:headEnd type="none" w="sm" len="sm"/>
              <a:tailEnd type="triangle" w="med" len="med"/>
            </a:ln>
          </p:spPr>
        </p:sp>
      </p:grpSp>
      <p:sp>
        <p:nvSpPr>
          <p:cNvPr id="115733" name="圆角矩形 115732"/>
          <p:cNvSpPr/>
          <p:nvPr/>
        </p:nvSpPr>
        <p:spPr>
          <a:xfrm>
            <a:off x="2209800" y="152400"/>
            <a:ext cx="6324600" cy="609600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28575" cap="sq" cmpd="sng">
            <a:solidFill>
              <a:srgbClr val="FF3300"/>
            </a:solidFill>
            <a:prstDash val="solid"/>
            <a:headEnd type="none" w="sm" len="sm"/>
            <a:tailEnd type="none" w="sm" len="sm"/>
          </a:ln>
        </p:spPr>
        <p:txBody>
          <a:bodyPr wrap="none" anchor="ctr"/>
          <a:p>
            <a:r>
              <a:rPr lang="zh-CN" altLang="en-US" sz="4400" b="1" dirty="0">
                <a:solidFill>
                  <a:srgbClr val="FF3300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探究光的反射定律</a:t>
            </a:r>
            <a:endParaRPr lang="zh-CN" altLang="en-US" sz="4400" b="1" dirty="0">
              <a:solidFill>
                <a:srgbClr val="FF3300"/>
              </a:solidFill>
              <a:latin typeface="Times New Roman" panose="02020503050405090304" pitchFamily="18" charset="0"/>
              <a:ea typeface="隶书" panose="02010509060101010101" pitchFamily="49" charset="-122"/>
            </a:endParaRPr>
          </a:p>
        </p:txBody>
      </p:sp>
      <p:sp>
        <p:nvSpPr>
          <p:cNvPr id="93207" name="云形标注 93206"/>
          <p:cNvSpPr/>
          <p:nvPr/>
        </p:nvSpPr>
        <p:spPr>
          <a:xfrm>
            <a:off x="-26670" y="3833495"/>
            <a:ext cx="1967230" cy="1500505"/>
          </a:xfrm>
          <a:prstGeom prst="cloudCallout">
            <a:avLst>
              <a:gd name="adj1" fmla="val -31495"/>
              <a:gd name="adj2" fmla="val 65796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r>
              <a:rPr lang="zh-CN" altLang="en-US" sz="1800" b="1" dirty="0">
                <a:solidFill>
                  <a:schemeClr val="tx1"/>
                </a:solidFill>
                <a:latin typeface="Arial" panose="020B0604020202090204" pitchFamily="34" charset="0"/>
              </a:rPr>
              <a:t>请将你得到的数据填入下表</a:t>
            </a:r>
            <a:endParaRPr lang="zh-CN" altLang="en-US" sz="2800" b="1" dirty="0">
              <a:solidFill>
                <a:schemeClr val="tx1"/>
              </a:solidFill>
              <a:latin typeface="Arial" panose="020B0604020202090204" pitchFamily="34" charset="0"/>
              <a:ea typeface="华文新魏" panose="020108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" fill="hold"/>
                                        <p:tgtEl>
                                          <p:spTgt spid="11572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157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1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3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3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3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3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/>
      <p:bldP spid="115720" grpId="0"/>
      <p:bldP spid="115721" grpId="0"/>
      <p:bldP spid="115722" grpId="0"/>
      <p:bldP spid="115723" grpId="0"/>
      <p:bldP spid="115724" grpId="0"/>
      <p:bldP spid="115726" grpId="0"/>
      <p:bldP spid="115727" grpId="0"/>
      <p:bldP spid="115728" grpId="0"/>
      <p:bldP spid="115733" grpId="0" bldLvl="0" animBg="1"/>
      <p:bldP spid="93207" grpId="0" bldLvl="0" animBg="1"/>
      <p:bldP spid="9320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3214" name="内容占位符 93213"/>
          <p:cNvGraphicFramePr/>
          <p:nvPr>
            <p:ph idx="4294967295"/>
            <p:custDataLst>
              <p:tags r:id="rId1"/>
            </p:custDataLst>
          </p:nvPr>
        </p:nvGraphicFramePr>
        <p:xfrm>
          <a:off x="1235075" y="2838450"/>
          <a:ext cx="5570855" cy="3436620"/>
        </p:xfrm>
        <a:graphic>
          <a:graphicData uri="http://schemas.openxmlformats.org/drawingml/2006/table">
            <a:tbl>
              <a:tblPr/>
              <a:tblGrid>
                <a:gridCol w="873760"/>
                <a:gridCol w="2398395"/>
                <a:gridCol w="2298700"/>
              </a:tblGrid>
              <a:tr h="10267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 b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实验次数</a:t>
                      </a:r>
                      <a:endParaRPr lang="zh-CN" altLang="en-US" sz="900" b="1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入射角</a:t>
                      </a:r>
                      <a:r>
                        <a:rPr lang="en-US" altLang="zh-CN" sz="1400" b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400" b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度</a:t>
                      </a:r>
                      <a:endParaRPr lang="zh-CN" altLang="en-US" sz="1400" b="1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反射角</a:t>
                      </a:r>
                      <a:r>
                        <a:rPr lang="en-US" altLang="zh-CN" sz="1400" b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b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度</a:t>
                      </a:r>
                      <a:endParaRPr lang="zh-CN" altLang="en-US" sz="1400" b="1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0327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000" b="0" spc="13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2000" b="0" spc="13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2000" b="0" spc="13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000" b="0" spc="13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0327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000" b="0" spc="13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2000" b="0" spc="13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2000" b="0" spc="13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9525">
                      <a:solidFill>
                        <a:srgbClr val="646464"/>
                      </a:solidFill>
                      <a:prstDash val="dash"/>
                    </a:lnT>
                    <a:lnB w="9525">
                      <a:solidFill>
                        <a:srgbClr val="646464"/>
                      </a:solidFill>
                      <a:prstDash val="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9525">
                      <a:solidFill>
                        <a:srgbClr val="646464"/>
                      </a:solidFill>
                      <a:prstDash val="dash"/>
                    </a:lnT>
                    <a:lnB w="9525">
                      <a:solidFill>
                        <a:srgbClr val="646464"/>
                      </a:solidFill>
                      <a:prstDash val="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000" b="0" spc="13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9525">
                      <a:solidFill>
                        <a:srgbClr val="646464"/>
                      </a:solidFill>
                      <a:prstDash val="dash"/>
                    </a:lnT>
                    <a:lnB w="9525">
                      <a:solidFill>
                        <a:srgbClr val="646464"/>
                      </a:solidFill>
                      <a:prstDash val="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0327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000" b="0" spc="13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2000" b="0" spc="13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9525">
                      <a:solidFill>
                        <a:srgbClr val="646464"/>
                      </a:solidFill>
                      <a:prstDash val="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9525">
                      <a:solidFill>
                        <a:srgbClr val="646464"/>
                      </a:solidFill>
                      <a:prstDash val="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2000" b="0" spc="13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>
                    <a:lnL w="9525">
                      <a:solidFill>
                        <a:srgbClr val="646464"/>
                      </a:solidFill>
                      <a:prstDash val="dash"/>
                    </a:lnL>
                    <a:lnR w="9525">
                      <a:solidFill>
                        <a:srgbClr val="646464"/>
                      </a:solidFill>
                      <a:prstDash val="dash"/>
                    </a:lnR>
                    <a:lnT w="9525">
                      <a:solidFill>
                        <a:srgbClr val="646464"/>
                      </a:solidFill>
                      <a:prstDash val="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3207" name="云形标注 93206"/>
          <p:cNvSpPr/>
          <p:nvPr/>
        </p:nvSpPr>
        <p:spPr>
          <a:xfrm>
            <a:off x="706120" y="655638"/>
            <a:ext cx="2951163" cy="1728787"/>
          </a:xfrm>
          <a:prstGeom prst="cloudCallout">
            <a:avLst>
              <a:gd name="adj1" fmla="val -31495"/>
              <a:gd name="adj2" fmla="val 65796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r>
              <a:rPr lang="zh-CN" altLang="en-US" sz="2800" b="1" dirty="0">
                <a:solidFill>
                  <a:schemeClr val="tx1"/>
                </a:solidFill>
                <a:latin typeface="Arial" panose="020B0604020202090204" pitchFamily="34" charset="0"/>
                <a:ea typeface="华文新魏" panose="02010800040101010101" charset="-122"/>
              </a:rPr>
              <a:t>请将你得到的数据填入下表</a:t>
            </a:r>
            <a:endParaRPr lang="zh-CN" altLang="en-US" sz="2800" b="1" dirty="0">
              <a:solidFill>
                <a:schemeClr val="tx1"/>
              </a:solidFill>
              <a:latin typeface="Arial" panose="020B0604020202090204" pitchFamily="34" charset="0"/>
              <a:ea typeface="华文新魏" panose="02010800040101010101" charset="-122"/>
            </a:endParaRPr>
          </a:p>
        </p:txBody>
      </p:sp>
      <p:pic>
        <p:nvPicPr>
          <p:cNvPr id="93208" name="图片 93207" descr="00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860" y="177165"/>
            <a:ext cx="933450" cy="790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0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3215" name="矩形 93214"/>
          <p:cNvSpPr/>
          <p:nvPr/>
        </p:nvSpPr>
        <p:spPr>
          <a:xfrm>
            <a:off x="4700588" y="2746375"/>
            <a:ext cx="3995737" cy="2245360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p>
            <a:r>
              <a:rPr lang="en-US" altLang="zh-CN" sz="2800">
                <a:solidFill>
                  <a:schemeClr val="tx1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11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、反射角等于入射角；反射角随入射角增大而增大</a:t>
            </a:r>
            <a:endParaRPr lang="zh-CN" altLang="en-US" sz="2800" dirty="0">
              <a:solidFill>
                <a:schemeClr val="tx1"/>
              </a:solidFill>
              <a:latin typeface="Times New Roman" panose="02020503050405090304" pitchFamily="18" charset="0"/>
              <a:ea typeface="隶书" panose="02010509060101010101" pitchFamily="49" charset="-122"/>
            </a:endParaRPr>
          </a:p>
          <a:p>
            <a:r>
              <a:rPr lang="en-US" altLang="zh-CN" sz="2800">
                <a:solidFill>
                  <a:schemeClr val="tx1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、反射光线和入射光线分居法线两侧</a:t>
            </a:r>
            <a:endParaRPr lang="zh-CN" altLang="en-US" sz="2800" dirty="0">
              <a:solidFill>
                <a:schemeClr val="tx1"/>
              </a:solidFill>
              <a:latin typeface="Times New Roman" panose="02020503050405090304" pitchFamily="18" charset="0"/>
              <a:ea typeface="隶书" panose="02010509060101010101" pitchFamily="49" charset="-122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51" name="" r:id="rId1" imgW="5003800" imgH="2985135"/>
        </mc:Choice>
        <mc:Fallback>
          <p:control name="" r:id="rId1" imgW="5003800" imgH="2985135">
            <p:pic>
              <p:nvPicPr>
                <p:cNvPr id="0" name=""/>
                <p:cNvPicPr/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0" y="260350"/>
                  <a:ext cx="5003800" cy="298513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3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9218" name="Text Box 3"/>
          <p:cNvSpPr txBox="1"/>
          <p:nvPr/>
        </p:nvSpPr>
        <p:spPr>
          <a:xfrm>
            <a:off x="342900" y="5021263"/>
            <a:ext cx="7165975" cy="1006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spcBef>
                <a:spcPct val="50000"/>
              </a:spcBef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（1）反射光线、入射光线和法线在同一平面内；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0" hangingPunct="0">
              <a:spcBef>
                <a:spcPct val="50000"/>
              </a:spcBef>
            </a:pP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19" name="Text Box 4"/>
          <p:cNvSpPr txBox="1"/>
          <p:nvPr/>
        </p:nvSpPr>
        <p:spPr>
          <a:xfrm>
            <a:off x="342900" y="6026150"/>
            <a:ext cx="540067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>
              <a:spcBef>
                <a:spcPct val="50000"/>
              </a:spcBef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sym typeface="Arial" panose="020B0604020202090204" pitchFamily="34" charset="0"/>
              </a:rPr>
              <a:t>（3）反射角等于入射角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sym typeface="Arial" panose="020B0604020202090204" pitchFamily="34" charset="0"/>
            </a:endParaRPr>
          </a:p>
        </p:txBody>
      </p:sp>
      <p:sp>
        <p:nvSpPr>
          <p:cNvPr id="9220" name="Rectangle 6"/>
          <p:cNvSpPr/>
          <p:nvPr/>
        </p:nvSpPr>
        <p:spPr>
          <a:xfrm>
            <a:off x="415925" y="4487863"/>
            <a:ext cx="2916238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光的反射定律</a:t>
            </a:r>
            <a:endParaRPr lang="zh-CN" altLang="en-US" sz="24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4" name="文本框 9223"/>
          <p:cNvSpPr txBox="1"/>
          <p:nvPr/>
        </p:nvSpPr>
        <p:spPr>
          <a:xfrm>
            <a:off x="6305550" y="1703388"/>
            <a:ext cx="2181225" cy="18827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三线共面</a:t>
            </a:r>
            <a:endParaRPr lang="zh-CN" altLang="en-US" sz="2800" b="1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两线分居</a:t>
            </a:r>
            <a:endParaRPr lang="zh-CN" altLang="en-US" sz="2800" b="1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两角相等</a:t>
            </a:r>
            <a:endParaRPr lang="zh-CN" altLang="en-US" sz="2800" b="1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246" name="组合 6147"/>
          <p:cNvGrpSpPr/>
          <p:nvPr/>
        </p:nvGrpSpPr>
        <p:grpSpPr>
          <a:xfrm>
            <a:off x="323850" y="333375"/>
            <a:ext cx="2873375" cy="835025"/>
            <a:chOff x="0" y="0"/>
            <a:chExt cx="4528" cy="1317"/>
          </a:xfrm>
        </p:grpSpPr>
        <p:sp>
          <p:nvSpPr>
            <p:cNvPr id="10247" name="矩形 7"/>
            <p:cNvSpPr/>
            <p:nvPr/>
          </p:nvSpPr>
          <p:spPr>
            <a:xfrm>
              <a:off x="882" y="0"/>
              <a:ext cx="2634" cy="1200"/>
            </a:xfrm>
            <a:custGeom>
              <a:avLst/>
              <a:gdLst/>
              <a:ahLst/>
              <a:cxnLst>
                <a:cxn ang="0">
                  <a:pos x="0" y="1200"/>
                </a:cxn>
                <a:cxn ang="0">
                  <a:pos x="2634" y="1200"/>
                </a:cxn>
                <a:cxn ang="0">
                  <a:pos x="0" y="120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48" name="任意多边形 16"/>
            <p:cNvSpPr/>
            <p:nvPr/>
          </p:nvSpPr>
          <p:spPr>
            <a:xfrm>
              <a:off x="0" y="454"/>
              <a:ext cx="826" cy="7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5" y="0"/>
                </a:cxn>
                <a:cxn ang="0">
                  <a:pos x="545" y="258"/>
                </a:cxn>
                <a:cxn ang="0">
                  <a:pos x="826" y="258"/>
                </a:cxn>
                <a:cxn ang="0">
                  <a:pos x="826" y="760"/>
                </a:cxn>
                <a:cxn ang="0">
                  <a:pos x="0" y="760"/>
                </a:cxn>
                <a:cxn ang="0">
                  <a:pos x="0" y="0"/>
                </a:cxn>
              </a:cxnLst>
              <a:pathLst>
                <a:path w="696310" h="696310">
                  <a:moveTo>
                    <a:pt x="0" y="0"/>
                  </a:moveTo>
                  <a:lnTo>
                    <a:pt x="459827" y="0"/>
                  </a:lnTo>
                  <a:lnTo>
                    <a:pt x="459827" y="236483"/>
                  </a:lnTo>
                  <a:lnTo>
                    <a:pt x="696310" y="236483"/>
                  </a:lnTo>
                  <a:lnTo>
                    <a:pt x="696310" y="696310"/>
                  </a:lnTo>
                  <a:lnTo>
                    <a:pt x="0" y="696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49" name="矩形 17"/>
            <p:cNvSpPr/>
            <p:nvPr/>
          </p:nvSpPr>
          <p:spPr>
            <a:xfrm>
              <a:off x="570" y="374"/>
              <a:ext cx="258" cy="265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noFill/>
            </a:ln>
          </p:spPr>
          <p:txBody>
            <a:bodyPr lIns="0" tIns="215900" rIns="179705" bIns="0" anchor="ctr"/>
            <a:p>
              <a:pPr algn="ctr"/>
              <a:endParaRPr lang="zh-CN" altLang="en-US" sz="400" dirty="0">
                <a:solidFill>
                  <a:srgbClr val="FFFFFF"/>
                </a:solidFill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50" name="文本框 6151"/>
            <p:cNvSpPr txBox="1"/>
            <p:nvPr/>
          </p:nvSpPr>
          <p:spPr>
            <a:xfrm>
              <a:off x="878" y="432"/>
              <a:ext cx="3650" cy="8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zh-CN" sz="2800" b="1" dirty="0">
                  <a:solidFill>
                    <a:srgbClr val="00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光的反射定律</a:t>
              </a:r>
              <a:endParaRPr lang="zh-CN" altLang="zh-CN" sz="2800" b="1" dirty="0">
                <a:solidFill>
                  <a:srgbClr val="00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0251" name="文本框 6152"/>
            <p:cNvSpPr txBox="1"/>
            <p:nvPr/>
          </p:nvSpPr>
          <p:spPr>
            <a:xfrm>
              <a:off x="0" y="452"/>
              <a:ext cx="873" cy="8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42900" y="5527675"/>
            <a:ext cx="674687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（2）反射光线和入射光线分别位于法线两侧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53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244" name="" r:id="rId1" imgW="5943600" imgH="3257550"/>
        </mc:Choice>
        <mc:Fallback>
          <p:control name="" r:id="rId1" imgW="5943600" imgH="3257550">
            <p:pic>
              <p:nvPicPr>
                <p:cNvPr id="0" name="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61950" y="1230313"/>
                  <a:ext cx="5943600" cy="3257550"/>
                </a:xfrm>
                <a:prstGeom prst="rect">
                  <a:avLst/>
                </a:prstGeom>
              </p:spPr>
            </p:pic>
          </p:control>
        </mc:Fallback>
      </mc:AlternateContent>
    </p:controls>
  </p:cSld>
  <p:clrMapOvr>
    <a:masterClrMapping/>
  </p:clrMapOvr>
  <p:transition>
    <p:cut thruBlk="1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ldLvl="0"/>
      <p:bldP spid="9220" grpId="0"/>
      <p:bldP spid="9224" grpId="0" bldLvl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1265" name="Rectangle 3"/>
          <p:cNvSpPr/>
          <p:nvPr/>
        </p:nvSpPr>
        <p:spPr>
          <a:xfrm>
            <a:off x="1724025" y="750888"/>
            <a:ext cx="6770688" cy="685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spcBef>
                <a:spcPct val="20000"/>
              </a:spcBef>
            </a:pPr>
            <a:r>
              <a:rPr lang="zh-CN" altLang="en-US" sz="2800">
                <a:latin typeface="T"/>
                <a:ea typeface="宋体" panose="02010600030101010101" pitchFamily="2" charset="-122"/>
              </a:rPr>
              <a:t>已知图中入射光线，请画出反射光线。</a:t>
            </a:r>
            <a:endParaRPr lang="zh-CN" altLang="en-US" sz="2800">
              <a:latin typeface="T"/>
              <a:ea typeface="宋体" panose="02010600030101010101" pitchFamily="2" charset="-122"/>
            </a:endParaRPr>
          </a:p>
        </p:txBody>
      </p:sp>
      <p:sp>
        <p:nvSpPr>
          <p:cNvPr id="30725" name="Rectangle 4"/>
          <p:cNvSpPr/>
          <p:nvPr/>
        </p:nvSpPr>
        <p:spPr>
          <a:xfrm>
            <a:off x="827088" y="3070225"/>
            <a:ext cx="8066087" cy="288131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>
              <a:lnSpc>
                <a:spcPct val="125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步骤：</a:t>
            </a:r>
            <a:endParaRPr lang="en-US" altLang="zh-CN" sz="280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sz="2800">
                <a:latin typeface="Times New Roman" panose="0202050305040509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．先在反射面上标出入射点</a:t>
            </a:r>
            <a:r>
              <a:rPr lang="en-US" altLang="zh-CN" sz="2800" i="1">
                <a:latin typeface="Times New Roman" panose="02020503050405090304" pitchFamily="18" charset="0"/>
                <a:ea typeface="宋体" panose="02010600030101010101" pitchFamily="2" charset="-122"/>
              </a:rPr>
              <a:t>O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；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sz="2800">
                <a:latin typeface="Times New Roman" panose="0202050305040509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．过入射点画出反射面的垂线</a:t>
            </a:r>
            <a:r>
              <a:rPr lang="en-US" altLang="zh-CN" sz="2800" i="1">
                <a:latin typeface="Times New Roman" panose="02020503050405090304" pitchFamily="18" charset="0"/>
                <a:ea typeface="宋体" panose="02010600030101010101" pitchFamily="2" charset="-122"/>
              </a:rPr>
              <a:t>ON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，即法线；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sz="2800">
                <a:latin typeface="Times New Roman" panose="0202050305040509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．根据光的反射定律，反射角等于入射角画出反射光线。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1267" name="Line 20"/>
          <p:cNvSpPr/>
          <p:nvPr/>
        </p:nvSpPr>
        <p:spPr>
          <a:xfrm flipH="1">
            <a:off x="23272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68" name="Line 21"/>
          <p:cNvSpPr/>
          <p:nvPr/>
        </p:nvSpPr>
        <p:spPr>
          <a:xfrm>
            <a:off x="2282825" y="2947988"/>
            <a:ext cx="3657600" cy="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69" name="Line 22"/>
          <p:cNvSpPr/>
          <p:nvPr/>
        </p:nvSpPr>
        <p:spPr>
          <a:xfrm flipH="1">
            <a:off x="25558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0" name="Line 23"/>
          <p:cNvSpPr/>
          <p:nvPr/>
        </p:nvSpPr>
        <p:spPr>
          <a:xfrm flipH="1">
            <a:off x="51466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1" name="Line 24"/>
          <p:cNvSpPr/>
          <p:nvPr/>
        </p:nvSpPr>
        <p:spPr>
          <a:xfrm flipH="1">
            <a:off x="48418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2" name="Line 25"/>
          <p:cNvSpPr/>
          <p:nvPr/>
        </p:nvSpPr>
        <p:spPr>
          <a:xfrm flipH="1">
            <a:off x="46132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3" name="Line 26"/>
          <p:cNvSpPr/>
          <p:nvPr/>
        </p:nvSpPr>
        <p:spPr>
          <a:xfrm flipH="1">
            <a:off x="43846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4" name="Line 27"/>
          <p:cNvSpPr/>
          <p:nvPr/>
        </p:nvSpPr>
        <p:spPr>
          <a:xfrm flipH="1">
            <a:off x="41560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5" name="Line 28"/>
          <p:cNvSpPr/>
          <p:nvPr/>
        </p:nvSpPr>
        <p:spPr>
          <a:xfrm flipH="1">
            <a:off x="39274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6" name="Line 29"/>
          <p:cNvSpPr/>
          <p:nvPr/>
        </p:nvSpPr>
        <p:spPr>
          <a:xfrm flipH="1">
            <a:off x="36988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7" name="Line 30"/>
          <p:cNvSpPr/>
          <p:nvPr/>
        </p:nvSpPr>
        <p:spPr>
          <a:xfrm flipH="1">
            <a:off x="34702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8" name="Line 31"/>
          <p:cNvSpPr/>
          <p:nvPr/>
        </p:nvSpPr>
        <p:spPr>
          <a:xfrm flipH="1">
            <a:off x="32416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79" name="Line 32"/>
          <p:cNvSpPr/>
          <p:nvPr/>
        </p:nvSpPr>
        <p:spPr>
          <a:xfrm flipH="1">
            <a:off x="30130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80" name="Line 33"/>
          <p:cNvSpPr/>
          <p:nvPr/>
        </p:nvSpPr>
        <p:spPr>
          <a:xfrm flipH="1">
            <a:off x="2784475" y="2960688"/>
            <a:ext cx="152400" cy="228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81" name="Line 34"/>
          <p:cNvSpPr/>
          <p:nvPr/>
        </p:nvSpPr>
        <p:spPr>
          <a:xfrm flipH="1">
            <a:off x="4384675" y="2427288"/>
            <a:ext cx="685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41" name="Line 36"/>
          <p:cNvSpPr/>
          <p:nvPr/>
        </p:nvSpPr>
        <p:spPr>
          <a:xfrm flipV="1">
            <a:off x="4384675" y="1817688"/>
            <a:ext cx="0" cy="114300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1283" name="Line 53"/>
          <p:cNvSpPr/>
          <p:nvPr/>
        </p:nvSpPr>
        <p:spPr>
          <a:xfrm flipH="1">
            <a:off x="5070475" y="1970088"/>
            <a:ext cx="609600" cy="4572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</p:spPr>
      </p:sp>
      <p:sp>
        <p:nvSpPr>
          <p:cNvPr id="30743" name="Line 55"/>
          <p:cNvSpPr/>
          <p:nvPr/>
        </p:nvSpPr>
        <p:spPr>
          <a:xfrm flipH="1" flipV="1">
            <a:off x="3094038" y="2074863"/>
            <a:ext cx="60960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85" name="Rectangle 57"/>
          <p:cNvSpPr/>
          <p:nvPr/>
        </p:nvSpPr>
        <p:spPr>
          <a:xfrm flipH="1">
            <a:off x="4079875" y="3189288"/>
            <a:ext cx="4572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T"/>
                <a:ea typeface="楷体_GB2312" pitchFamily="49" charset="-122"/>
              </a:rPr>
              <a:t>O</a:t>
            </a:r>
            <a:endParaRPr lang="en-US" altLang="zh-CN">
              <a:solidFill>
                <a:schemeClr val="bg1"/>
              </a:solidFill>
              <a:latin typeface="T"/>
              <a:ea typeface="楷体_GB2312" pitchFamily="49" charset="-122"/>
            </a:endParaRPr>
          </a:p>
        </p:txBody>
      </p:sp>
      <p:sp>
        <p:nvSpPr>
          <p:cNvPr id="11286" name="Rectangle 58"/>
          <p:cNvSpPr/>
          <p:nvPr/>
        </p:nvSpPr>
        <p:spPr>
          <a:xfrm flipH="1">
            <a:off x="4156075" y="1436688"/>
            <a:ext cx="4572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spcBef>
                <a:spcPct val="20000"/>
              </a:spcBef>
            </a:pPr>
            <a:r>
              <a:rPr lang="en-US" altLang="zh-CN" i="1">
                <a:latin typeface="Times New Roman" panose="02020503050405090304" pitchFamily="18" charset="0"/>
                <a:ea typeface="楷体_GB2312" pitchFamily="49" charset="-122"/>
              </a:rPr>
              <a:t>N</a:t>
            </a:r>
            <a:endParaRPr lang="en-US" altLang="zh-CN" i="1">
              <a:latin typeface="Times New Roman" panose="02020503050405090304" pitchFamily="18" charset="0"/>
              <a:ea typeface="楷体_GB2312" pitchFamily="49" charset="-122"/>
            </a:endParaRPr>
          </a:p>
        </p:txBody>
      </p:sp>
      <p:sp>
        <p:nvSpPr>
          <p:cNvPr id="30746" name="Line 60"/>
          <p:cNvSpPr/>
          <p:nvPr/>
        </p:nvSpPr>
        <p:spPr>
          <a:xfrm flipH="1" flipV="1">
            <a:off x="3670300" y="2435225"/>
            <a:ext cx="719138" cy="5048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</p:spPr>
      </p:sp>
      <p:sp>
        <p:nvSpPr>
          <p:cNvPr id="30747" name="Text Box 16"/>
          <p:cNvSpPr txBox="1"/>
          <p:nvPr/>
        </p:nvSpPr>
        <p:spPr>
          <a:xfrm>
            <a:off x="4083050" y="2871788"/>
            <a:ext cx="431800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i="1" dirty="0">
                <a:solidFill>
                  <a:schemeClr val="tx2"/>
                </a:solidFill>
                <a:latin typeface="Times New Roman" panose="02020503050405090304" pitchFamily="18" charset="0"/>
                <a:ea typeface="楷体_GB2312" pitchFamily="49" charset="-122"/>
              </a:rPr>
              <a:t>O</a:t>
            </a:r>
            <a:endParaRPr lang="zh-CN" altLang="en-US" i="1" dirty="0">
              <a:solidFill>
                <a:schemeClr val="tx2"/>
              </a:solidFill>
              <a:latin typeface="Times New Roman" panose="02020503050405090304" pitchFamily="18" charset="0"/>
              <a:ea typeface="楷体_GB2312" pitchFamily="49" charset="-122"/>
            </a:endParaRPr>
          </a:p>
        </p:txBody>
      </p:sp>
      <p:sp>
        <p:nvSpPr>
          <p:cNvPr id="5" name="文本框 7"/>
          <p:cNvSpPr txBox="1"/>
          <p:nvPr/>
        </p:nvSpPr>
        <p:spPr>
          <a:xfrm>
            <a:off x="317500" y="722313"/>
            <a:ext cx="1184275" cy="53657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t">
            <a:spAutoFit/>
          </a:bodyPr>
          <a:p>
            <a:pPr lvl="0" indent="0" fontAlgn="base"/>
            <a:r>
              <a:rPr lang="zh-CN" altLang="en-US" sz="2400" b="1" strike="noStrike" noProof="1" dirty="0">
                <a:latin typeface="Times New Roman" panose="02020503050405090304" pitchFamily="18" charset="0"/>
                <a:ea typeface="微软雅黑" panose="020B0503020204020204" pitchFamily="34" charset="-122"/>
                <a:sym typeface="Times New Roman" panose="02020503050405090304" pitchFamily="18" charset="0"/>
              </a:rPr>
              <a:t>试一试</a:t>
            </a:r>
            <a:endParaRPr lang="zh-CN" altLang="en-US" sz="2400" b="1" strike="noStrike" noProof="1" dirty="0">
              <a:latin typeface="Times New Roman" panose="02020503050405090304" pitchFamily="18" charset="0"/>
              <a:ea typeface="微软雅黑" panose="020B0503020204020204" pitchFamily="34" charset="-122"/>
              <a:sym typeface="Times New Roman" panose="02020503050405090304" pitchFamily="18" charset="0"/>
            </a:endParaRPr>
          </a:p>
        </p:txBody>
      </p:sp>
      <p:sp>
        <p:nvSpPr>
          <p:cNvPr id="11290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charRg st="4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charRg st="22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charRg st="46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7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3796" name="文本框 33795"/>
          <p:cNvSpPr txBox="1"/>
          <p:nvPr/>
        </p:nvSpPr>
        <p:spPr>
          <a:xfrm>
            <a:off x="673100" y="1501775"/>
            <a:ext cx="5072063" cy="519113"/>
          </a:xfrm>
          <a:prstGeom prst="rect">
            <a:avLst/>
          </a:prstGeom>
          <a:noFill/>
          <a:ln w="57150">
            <a:noFill/>
          </a:ln>
        </p:spPr>
        <p:txBody>
          <a:bodyPr wrap="none" anchor="t">
            <a:spAutoFit/>
          </a:bodyPr>
          <a:p>
            <a:pPr eaLnBrk="0" hangingPunct="0"/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1.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光线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垂直入射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时，情况怎样？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grpSp>
        <p:nvGrpSpPr>
          <p:cNvPr id="33842" name="组合 33841"/>
          <p:cNvGrpSpPr/>
          <p:nvPr/>
        </p:nvGrpSpPr>
        <p:grpSpPr>
          <a:xfrm>
            <a:off x="1174750" y="2781300"/>
            <a:ext cx="3257550" cy="517525"/>
            <a:chOff x="161" y="1690"/>
            <a:chExt cx="1845" cy="326"/>
          </a:xfrm>
        </p:grpSpPr>
        <p:sp>
          <p:nvSpPr>
            <p:cNvPr id="12291" name="文本框 33836"/>
            <p:cNvSpPr txBox="1"/>
            <p:nvPr/>
          </p:nvSpPr>
          <p:spPr>
            <a:xfrm>
              <a:off x="161" y="1690"/>
              <a:ext cx="887" cy="3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</a:rPr>
                <a:t>反射角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292" name="文本框 33838"/>
            <p:cNvSpPr txBox="1"/>
            <p:nvPr/>
          </p:nvSpPr>
          <p:spPr>
            <a:xfrm>
              <a:off x="1188" y="1690"/>
              <a:ext cx="818" cy="3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</a:rPr>
                <a:t>入射角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3838" name="文本框 33837"/>
          <p:cNvSpPr txBox="1"/>
          <p:nvPr/>
        </p:nvSpPr>
        <p:spPr>
          <a:xfrm>
            <a:off x="2574925" y="2719388"/>
            <a:ext cx="360363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endParaRPr lang="en-US" altLang="zh-CN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3844" name="组合 33843"/>
          <p:cNvGrpSpPr/>
          <p:nvPr/>
        </p:nvGrpSpPr>
        <p:grpSpPr>
          <a:xfrm>
            <a:off x="3925888" y="2781300"/>
            <a:ext cx="1606550" cy="517525"/>
            <a:chOff x="1973" y="1705"/>
            <a:chExt cx="758" cy="326"/>
          </a:xfrm>
        </p:grpSpPr>
        <p:sp>
          <p:nvSpPr>
            <p:cNvPr id="12295" name="文本框 33839"/>
            <p:cNvSpPr txBox="1"/>
            <p:nvPr/>
          </p:nvSpPr>
          <p:spPr>
            <a:xfrm>
              <a:off x="1973" y="1705"/>
              <a:ext cx="503" cy="3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zh-CN" sz="2800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=</a:t>
              </a:r>
              <a:endParaRPr lang="en-US" altLang="zh-CN" sz="2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296" name="文本框 33840"/>
            <p:cNvSpPr txBox="1"/>
            <p:nvPr/>
          </p:nvSpPr>
          <p:spPr>
            <a:xfrm>
              <a:off x="2393" y="1705"/>
              <a:ext cx="338" cy="3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pPr algn="ctr"/>
              <a:r>
                <a:rPr lang="en-US" altLang="zh-CN" sz="28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0°</a:t>
              </a:r>
              <a:endPara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33803" name="组合 33802"/>
          <p:cNvGrpSpPr/>
          <p:nvPr/>
        </p:nvGrpSpPr>
        <p:grpSpPr>
          <a:xfrm rot="5400000">
            <a:off x="7185025" y="2860675"/>
            <a:ext cx="258763" cy="2887663"/>
            <a:chOff x="4694" y="2160"/>
            <a:chExt cx="136" cy="1361"/>
          </a:xfrm>
        </p:grpSpPr>
        <p:sp>
          <p:nvSpPr>
            <p:cNvPr id="12298" name="直接连接符 33803"/>
            <p:cNvSpPr/>
            <p:nvPr/>
          </p:nvSpPr>
          <p:spPr>
            <a:xfrm>
              <a:off x="4694" y="2160"/>
              <a:ext cx="0" cy="1361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99" name="直接连接符 33804"/>
            <p:cNvSpPr/>
            <p:nvPr/>
          </p:nvSpPr>
          <p:spPr>
            <a:xfrm>
              <a:off x="4694" y="3430"/>
              <a:ext cx="136" cy="91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0" name="直接连接符 33805"/>
            <p:cNvSpPr/>
            <p:nvPr/>
          </p:nvSpPr>
          <p:spPr>
            <a:xfrm>
              <a:off x="4694" y="2251"/>
              <a:ext cx="136" cy="91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1" name="直接连接符 33806"/>
            <p:cNvSpPr/>
            <p:nvPr/>
          </p:nvSpPr>
          <p:spPr>
            <a:xfrm>
              <a:off x="4694" y="3249"/>
              <a:ext cx="136" cy="91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2" name="直接连接符 33807"/>
            <p:cNvSpPr/>
            <p:nvPr/>
          </p:nvSpPr>
          <p:spPr>
            <a:xfrm>
              <a:off x="4694" y="2432"/>
              <a:ext cx="136" cy="91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3" name="直接连接符 33808"/>
            <p:cNvSpPr/>
            <p:nvPr/>
          </p:nvSpPr>
          <p:spPr>
            <a:xfrm>
              <a:off x="4694" y="3067"/>
              <a:ext cx="136" cy="91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4" name="直接连接符 33809"/>
            <p:cNvSpPr/>
            <p:nvPr/>
          </p:nvSpPr>
          <p:spPr>
            <a:xfrm>
              <a:off x="4694" y="2931"/>
              <a:ext cx="136" cy="91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5" name="直接连接符 33810"/>
            <p:cNvSpPr/>
            <p:nvPr/>
          </p:nvSpPr>
          <p:spPr>
            <a:xfrm>
              <a:off x="4694" y="2750"/>
              <a:ext cx="136" cy="91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6" name="直接连接符 33811"/>
            <p:cNvSpPr/>
            <p:nvPr/>
          </p:nvSpPr>
          <p:spPr>
            <a:xfrm>
              <a:off x="4694" y="2614"/>
              <a:ext cx="136" cy="91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3851" name="组合 33850"/>
          <p:cNvGrpSpPr/>
          <p:nvPr/>
        </p:nvGrpSpPr>
        <p:grpSpPr>
          <a:xfrm>
            <a:off x="7008813" y="1739900"/>
            <a:ext cx="192087" cy="2420938"/>
            <a:chOff x="5104" y="1234"/>
            <a:chExt cx="121" cy="1525"/>
          </a:xfrm>
        </p:grpSpPr>
        <p:sp>
          <p:nvSpPr>
            <p:cNvPr id="12308" name="等腰三角形 33800"/>
            <p:cNvSpPr/>
            <p:nvPr/>
          </p:nvSpPr>
          <p:spPr>
            <a:xfrm rot="-10790669">
              <a:off x="5104" y="2137"/>
              <a:ext cx="121" cy="272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309" name="直接连接符 33801"/>
            <p:cNvSpPr/>
            <p:nvPr/>
          </p:nvSpPr>
          <p:spPr>
            <a:xfrm rot="-10790669">
              <a:off x="5164" y="1234"/>
              <a:ext cx="0" cy="1525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3813" name="直接连接符 33812"/>
          <p:cNvSpPr/>
          <p:nvPr/>
        </p:nvSpPr>
        <p:spPr>
          <a:xfrm>
            <a:off x="7089775" y="3875088"/>
            <a:ext cx="384175" cy="0"/>
          </a:xfrm>
          <a:prstGeom prst="line">
            <a:avLst/>
          </a:prstGeom>
          <a:ln w="2222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814" name="直接连接符 33813"/>
          <p:cNvSpPr/>
          <p:nvPr/>
        </p:nvSpPr>
        <p:spPr>
          <a:xfrm>
            <a:off x="7461250" y="3895725"/>
            <a:ext cx="0" cy="258763"/>
          </a:xfrm>
          <a:prstGeom prst="line">
            <a:avLst/>
          </a:prstGeom>
          <a:ln w="2222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815" name="矩形 33814"/>
          <p:cNvSpPr/>
          <p:nvPr/>
        </p:nvSpPr>
        <p:spPr>
          <a:xfrm>
            <a:off x="5157788" y="3768725"/>
            <a:ext cx="649287" cy="517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3852" name="组合 33851"/>
          <p:cNvGrpSpPr/>
          <p:nvPr/>
        </p:nvGrpSpPr>
        <p:grpSpPr>
          <a:xfrm>
            <a:off x="7000875" y="1663700"/>
            <a:ext cx="215900" cy="2519363"/>
            <a:chOff x="3424" y="1253"/>
            <a:chExt cx="136" cy="1587"/>
          </a:xfrm>
        </p:grpSpPr>
        <p:sp>
          <p:nvSpPr>
            <p:cNvPr id="12314" name="等腰三角形 33833"/>
            <p:cNvSpPr/>
            <p:nvPr/>
          </p:nvSpPr>
          <p:spPr>
            <a:xfrm rot="-117678">
              <a:off x="3424" y="1444"/>
              <a:ext cx="136" cy="317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315" name="直接连接符 33834"/>
            <p:cNvSpPr/>
            <p:nvPr/>
          </p:nvSpPr>
          <p:spPr>
            <a:xfrm>
              <a:off x="3494" y="1253"/>
              <a:ext cx="0" cy="1587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3850" name="直接连接符 33849"/>
          <p:cNvSpPr/>
          <p:nvPr/>
        </p:nvSpPr>
        <p:spPr>
          <a:xfrm>
            <a:off x="7102475" y="2130425"/>
            <a:ext cx="0" cy="2016125"/>
          </a:xfrm>
          <a:prstGeom prst="line">
            <a:avLst/>
          </a:prstGeom>
          <a:ln w="22225" cap="flat" cmpd="sng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2320" name="矩形 33835"/>
          <p:cNvSpPr/>
          <p:nvPr/>
        </p:nvSpPr>
        <p:spPr>
          <a:xfrm>
            <a:off x="993775" y="5380038"/>
            <a:ext cx="7156450" cy="687388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accent6">
                <a:lumMod val="75000"/>
              </a:schemeClr>
            </a:solidFill>
          </a:ln>
        </p:spPr>
        <p:txBody>
          <a:bodyPr anchor="t"/>
          <a:p>
            <a:pPr lvl="0" indent="0" algn="ctr" fontAlgn="base">
              <a:lnSpc>
                <a:spcPct val="125000"/>
              </a:lnSpc>
              <a:spcBef>
                <a:spcPts val="20"/>
              </a:spcBef>
              <a:spcAft>
                <a:spcPts val="0"/>
              </a:spcAft>
              <a:buClr>
                <a:srgbClr val="FF00FF"/>
              </a:buClr>
              <a:buFont typeface="Wingdings" panose="05000000000000000000" pitchFamily="2" charset="2"/>
              <a:buNone/>
            </a:pPr>
            <a:r>
              <a:rPr lang="zh-CN" altLang="en-US" sz="2800" strike="noStrike" noProof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当光线垂直入射时，它将</a:t>
            </a:r>
            <a:r>
              <a:rPr lang="zh-CN" altLang="en-US" sz="2800" strike="noStrike" noProof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被</a:t>
            </a:r>
            <a:r>
              <a:rPr lang="zh-CN" altLang="en-US" sz="2800" strike="noStrike" noProof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垂直反射</a:t>
            </a:r>
            <a:r>
              <a:rPr lang="zh-CN" altLang="en-US" sz="2800" strike="noStrike" noProof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出去。</a:t>
            </a:r>
            <a:endParaRPr lang="zh-CN" altLang="en-US" sz="2800" strike="noStrike" noProof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318" name="文本框 126979"/>
          <p:cNvSpPr txBox="1"/>
          <p:nvPr/>
        </p:nvSpPr>
        <p:spPr>
          <a:xfrm>
            <a:off x="320675" y="714375"/>
            <a:ext cx="1785938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规律延伸</a:t>
            </a:r>
            <a:endParaRPr lang="zh-CN" altLang="en-US" sz="2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319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38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38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38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38" grpId="0"/>
      <p:bldP spid="33796" grpId="0"/>
      <p:bldP spid="33815" grpId="0"/>
      <p:bldP spid="1232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13313" name="Group 2"/>
          <p:cNvGrpSpPr/>
          <p:nvPr/>
        </p:nvGrpSpPr>
        <p:grpSpPr>
          <a:xfrm flipV="1">
            <a:off x="2492375" y="4775200"/>
            <a:ext cx="4319588" cy="381000"/>
            <a:chOff x="1008" y="1056"/>
            <a:chExt cx="3792" cy="240"/>
          </a:xfrm>
        </p:grpSpPr>
        <p:sp>
          <p:nvSpPr>
            <p:cNvPr id="13314" name="Line 3"/>
            <p:cNvSpPr/>
            <p:nvPr/>
          </p:nvSpPr>
          <p:spPr>
            <a:xfrm>
              <a:off x="1008" y="1296"/>
              <a:ext cx="379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15" name="Line 4"/>
            <p:cNvSpPr/>
            <p:nvPr/>
          </p:nvSpPr>
          <p:spPr>
            <a:xfrm flipH="1">
              <a:off x="1248" y="1056"/>
              <a:ext cx="24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16" name="Line 5"/>
            <p:cNvSpPr/>
            <p:nvPr/>
          </p:nvSpPr>
          <p:spPr>
            <a:xfrm flipH="1">
              <a:off x="1632" y="1056"/>
              <a:ext cx="24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17" name="Line 6"/>
            <p:cNvSpPr/>
            <p:nvPr/>
          </p:nvSpPr>
          <p:spPr>
            <a:xfrm flipH="1">
              <a:off x="2016" y="1056"/>
              <a:ext cx="24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18" name="Line 7"/>
            <p:cNvSpPr/>
            <p:nvPr/>
          </p:nvSpPr>
          <p:spPr>
            <a:xfrm flipH="1">
              <a:off x="2400" y="1056"/>
              <a:ext cx="24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19" name="Line 8"/>
            <p:cNvSpPr/>
            <p:nvPr/>
          </p:nvSpPr>
          <p:spPr>
            <a:xfrm flipH="1">
              <a:off x="2784" y="1056"/>
              <a:ext cx="24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20" name="Line 9"/>
            <p:cNvSpPr/>
            <p:nvPr/>
          </p:nvSpPr>
          <p:spPr>
            <a:xfrm flipH="1">
              <a:off x="3168" y="1056"/>
              <a:ext cx="24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21" name="Line 10"/>
            <p:cNvSpPr/>
            <p:nvPr/>
          </p:nvSpPr>
          <p:spPr>
            <a:xfrm flipH="1">
              <a:off x="4320" y="1056"/>
              <a:ext cx="24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22" name="Line 11"/>
            <p:cNvSpPr/>
            <p:nvPr/>
          </p:nvSpPr>
          <p:spPr>
            <a:xfrm flipH="1">
              <a:off x="3936" y="1056"/>
              <a:ext cx="24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23" name="Line 12"/>
            <p:cNvSpPr/>
            <p:nvPr/>
          </p:nvSpPr>
          <p:spPr>
            <a:xfrm flipH="1">
              <a:off x="3552" y="1056"/>
              <a:ext cx="24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3324" name="Line 13"/>
          <p:cNvSpPr/>
          <p:nvPr/>
        </p:nvSpPr>
        <p:spPr>
          <a:xfrm flipV="1">
            <a:off x="4506913" y="1627188"/>
            <a:ext cx="0" cy="3124200"/>
          </a:xfrm>
          <a:prstGeom prst="line">
            <a:avLst/>
          </a:prstGeom>
          <a:ln w="28575" cap="flat" cmpd="sng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3325" name="Text Box 20"/>
          <p:cNvSpPr txBox="1"/>
          <p:nvPr/>
        </p:nvSpPr>
        <p:spPr>
          <a:xfrm>
            <a:off x="4265613" y="4765675"/>
            <a:ext cx="4572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503050405090304" pitchFamily="18" charset="0"/>
                <a:ea typeface="宋体" panose="02010600030101010101" pitchFamily="2" charset="-122"/>
              </a:rPr>
              <a:t>O</a:t>
            </a:r>
            <a:endParaRPr lang="en-US" altLang="zh-CN" sz="2800" b="1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3326" name="Rectangle 21"/>
          <p:cNvSpPr/>
          <p:nvPr/>
        </p:nvSpPr>
        <p:spPr>
          <a:xfrm>
            <a:off x="2338388" y="2116138"/>
            <a:ext cx="441325" cy="519112"/>
          </a:xfrm>
          <a:prstGeom prst="rect">
            <a:avLst/>
          </a:prstGeom>
          <a:noFill/>
          <a:ln w="28575">
            <a:noFill/>
          </a:ln>
        </p:spPr>
        <p:txBody>
          <a:bodyPr wrap="none" anchor="t">
            <a:spAutoFit/>
          </a:bodyPr>
          <a:p>
            <a:r>
              <a:rPr lang="en-US" altLang="zh-CN" sz="2800" b="1">
                <a:latin typeface="Times New Roman" panose="02020503050405090304" pitchFamily="18" charset="0"/>
                <a:ea typeface="宋体" panose="02010600030101010101" pitchFamily="2" charset="-122"/>
              </a:rPr>
              <a:t>A</a:t>
            </a:r>
            <a:endParaRPr lang="en-US" altLang="zh-CN" sz="2800" b="1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3327" name="Rectangle 22"/>
          <p:cNvSpPr/>
          <p:nvPr/>
        </p:nvSpPr>
        <p:spPr>
          <a:xfrm>
            <a:off x="4281488" y="1181100"/>
            <a:ext cx="44132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1">
                <a:latin typeface="Times New Roman" panose="02020503050405090304" pitchFamily="18" charset="0"/>
                <a:ea typeface="宋体" panose="02010600030101010101" pitchFamily="2" charset="-122"/>
              </a:rPr>
              <a:t>N</a:t>
            </a:r>
            <a:endParaRPr lang="en-US" altLang="zh-CN" sz="2800" b="1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3328" name="Rectangle 23"/>
          <p:cNvSpPr/>
          <p:nvPr/>
        </p:nvSpPr>
        <p:spPr>
          <a:xfrm>
            <a:off x="6318250" y="2112963"/>
            <a:ext cx="420688" cy="519112"/>
          </a:xfrm>
          <a:prstGeom prst="rect">
            <a:avLst/>
          </a:prstGeom>
          <a:noFill/>
          <a:ln w="28575">
            <a:noFill/>
          </a:ln>
        </p:spPr>
        <p:txBody>
          <a:bodyPr wrap="none" anchor="t">
            <a:spAutoFit/>
          </a:bodyPr>
          <a:p>
            <a:r>
              <a:rPr lang="en-US" altLang="zh-CN" sz="2800" b="1">
                <a:latin typeface="Times New Roman" panose="02020503050405090304" pitchFamily="18" charset="0"/>
                <a:ea typeface="宋体" panose="02010600030101010101" pitchFamily="2" charset="-122"/>
              </a:rPr>
              <a:t>B</a:t>
            </a:r>
            <a:endParaRPr lang="en-US" altLang="zh-CN" sz="2800" b="1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3329" name="Freeform 24"/>
          <p:cNvSpPr/>
          <p:nvPr/>
        </p:nvSpPr>
        <p:spPr>
          <a:xfrm flipV="1">
            <a:off x="3833813" y="3935413"/>
            <a:ext cx="6858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3914" y="152400"/>
              </a:cxn>
              <a:cxn ang="0">
                <a:pos x="685800" y="0"/>
              </a:cxn>
            </a:cxnLst>
            <a:pathLst>
              <a:path w="672" h="672">
                <a:moveTo>
                  <a:pt x="0" y="0"/>
                </a:moveTo>
                <a:cubicBezTo>
                  <a:pt x="88" y="336"/>
                  <a:pt x="176" y="672"/>
                  <a:pt x="288" y="672"/>
                </a:cubicBezTo>
                <a:cubicBezTo>
                  <a:pt x="400" y="672"/>
                  <a:pt x="536" y="336"/>
                  <a:pt x="672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332" name="Freeform 25"/>
          <p:cNvSpPr/>
          <p:nvPr/>
        </p:nvSpPr>
        <p:spPr>
          <a:xfrm flipH="1" flipV="1">
            <a:off x="4516438" y="3922713"/>
            <a:ext cx="6858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3914" y="152400"/>
              </a:cxn>
              <a:cxn ang="0">
                <a:pos x="685800" y="0"/>
              </a:cxn>
            </a:cxnLst>
            <a:pathLst>
              <a:path w="672" h="672">
                <a:moveTo>
                  <a:pt x="0" y="0"/>
                </a:moveTo>
                <a:cubicBezTo>
                  <a:pt x="88" y="336"/>
                  <a:pt x="176" y="672"/>
                  <a:pt x="288" y="672"/>
                </a:cubicBezTo>
                <a:cubicBezTo>
                  <a:pt x="400" y="672"/>
                  <a:pt x="536" y="336"/>
                  <a:pt x="672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333" name="等腰三角形 35886"/>
          <p:cNvSpPr/>
          <p:nvPr/>
        </p:nvSpPr>
        <p:spPr>
          <a:xfrm rot="8204214">
            <a:off x="3135313" y="3138488"/>
            <a:ext cx="144462" cy="433387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  <p:sp>
        <p:nvSpPr>
          <p:cNvPr id="13334" name="等腰三角形 35887"/>
          <p:cNvSpPr/>
          <p:nvPr/>
        </p:nvSpPr>
        <p:spPr>
          <a:xfrm rot="2687896">
            <a:off x="5862638" y="3067050"/>
            <a:ext cx="144462" cy="433388"/>
          </a:xfrm>
          <a:prstGeom prst="triangle">
            <a:avLst>
              <a:gd name="adj" fmla="val 38463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endParaRPr lang="zh-CN" altLang="en-US" dirty="0"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  <p:sp>
        <p:nvSpPr>
          <p:cNvPr id="13335" name="直接连接符 35890"/>
          <p:cNvSpPr/>
          <p:nvPr/>
        </p:nvSpPr>
        <p:spPr>
          <a:xfrm>
            <a:off x="2635250" y="2708275"/>
            <a:ext cx="1871663" cy="2087563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36" name="直接连接符 35891"/>
          <p:cNvSpPr/>
          <p:nvPr/>
        </p:nvSpPr>
        <p:spPr>
          <a:xfrm rot="5109687">
            <a:off x="4543425" y="2705100"/>
            <a:ext cx="1871663" cy="2087563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5896" name="组合 35895"/>
          <p:cNvGrpSpPr/>
          <p:nvPr/>
        </p:nvGrpSpPr>
        <p:grpSpPr>
          <a:xfrm>
            <a:off x="2627313" y="2700338"/>
            <a:ext cx="1871662" cy="2087562"/>
            <a:chOff x="2018" y="2029"/>
            <a:chExt cx="1179" cy="1315"/>
          </a:xfrm>
        </p:grpSpPr>
        <p:sp>
          <p:nvSpPr>
            <p:cNvPr id="13338" name="等腰三角形 35881"/>
            <p:cNvSpPr/>
            <p:nvPr/>
          </p:nvSpPr>
          <p:spPr>
            <a:xfrm rot="-2470818">
              <a:off x="2698" y="2704"/>
              <a:ext cx="91" cy="27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9" name="直接连接符 35892"/>
            <p:cNvSpPr/>
            <p:nvPr/>
          </p:nvSpPr>
          <p:spPr>
            <a:xfrm>
              <a:off x="2018" y="2029"/>
              <a:ext cx="1179" cy="1315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5895" name="组合 35894"/>
          <p:cNvGrpSpPr/>
          <p:nvPr/>
        </p:nvGrpSpPr>
        <p:grpSpPr>
          <a:xfrm rot="5116932">
            <a:off x="4532313" y="2716213"/>
            <a:ext cx="1871662" cy="2087562"/>
            <a:chOff x="1383" y="2387"/>
            <a:chExt cx="1179" cy="1315"/>
          </a:xfrm>
        </p:grpSpPr>
        <p:sp>
          <p:nvSpPr>
            <p:cNvPr id="13341" name="等腰三角形 35885"/>
            <p:cNvSpPr/>
            <p:nvPr/>
          </p:nvSpPr>
          <p:spPr>
            <a:xfrm rot="8054757">
              <a:off x="2089" y="3087"/>
              <a:ext cx="91" cy="27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2" name="直接连接符 35893"/>
            <p:cNvSpPr/>
            <p:nvPr/>
          </p:nvSpPr>
          <p:spPr>
            <a:xfrm>
              <a:off x="1383" y="2387"/>
              <a:ext cx="1179" cy="1315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3343" name="文本框 35898">
            <a:hlinkClick r:id="rId1" action="ppaction://hlinkfile"/>
          </p:cNvPr>
          <p:cNvSpPr txBox="1"/>
          <p:nvPr/>
        </p:nvSpPr>
        <p:spPr>
          <a:xfrm>
            <a:off x="307975" y="606425"/>
            <a:ext cx="6469063" cy="944563"/>
          </a:xfrm>
          <a:prstGeom prst="rect">
            <a:avLst/>
          </a:prstGeom>
          <a:noFill/>
          <a:ln w="57150">
            <a:noFill/>
          </a:ln>
        </p:spPr>
        <p:txBody>
          <a:bodyPr wrap="square" anchor="t">
            <a:spAutoFit/>
          </a:bodyPr>
          <a:p>
            <a:pPr eaLnBrk="0" hangingPunct="0"/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2.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光线沿反射光线入射，会怎样出射？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 eaLnBrk="0" hangingPunct="0"/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3348" name="文本框 35897"/>
          <p:cNvSpPr txBox="1"/>
          <p:nvPr/>
        </p:nvSpPr>
        <p:spPr>
          <a:xfrm>
            <a:off x="2319338" y="5691188"/>
            <a:ext cx="5078413" cy="568325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accent6">
                <a:lumMod val="75000"/>
              </a:schemeClr>
            </a:solidFill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noProof="1" dirty="0">
                <a:solidFill>
                  <a:srgbClr val="2F2F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在反射现象中，光路是</a:t>
            </a:r>
            <a:r>
              <a:rPr lang="zh-CN" altLang="en-US" sz="2800" noProof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可逆</a:t>
            </a:r>
            <a:r>
              <a:rPr lang="zh-CN" altLang="en-US" sz="2800" noProof="1" dirty="0">
                <a:solidFill>
                  <a:srgbClr val="2F2F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的。</a:t>
            </a:r>
            <a:endParaRPr lang="zh-CN" altLang="en-US" sz="2800" noProof="1" dirty="0">
              <a:solidFill>
                <a:srgbClr val="2F2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345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358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58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4" name="文本框 84993"/>
          <p:cNvSpPr txBox="1"/>
          <p:nvPr/>
        </p:nvSpPr>
        <p:spPr>
          <a:xfrm>
            <a:off x="1042988" y="260350"/>
            <a:ext cx="6265862" cy="1497013"/>
          </a:xfrm>
          <a:prstGeom prst="rect">
            <a:avLst/>
          </a:prstGeom>
          <a:noFill/>
          <a:ln w="12700">
            <a:noFill/>
          </a:ln>
        </p:spPr>
        <p:txBody>
          <a:bodyPr lIns="95791" tIns="47895" rIns="95791" bIns="47895">
            <a:spAutoFit/>
          </a:bodyPr>
          <a:p>
            <a:pPr algn="l" defTabSz="958850" eaLnBrk="0" hangingPunct="0">
              <a:spcBef>
                <a:spcPct val="50000"/>
              </a:spcBef>
            </a:pPr>
            <a:r>
              <a:rPr lang="zh-CN" altLang="en-US" sz="4400" dirty="0">
                <a:solidFill>
                  <a:srgbClr val="0033CC"/>
                </a:solidFill>
                <a:latin typeface="Times New Roman" panose="02020503050405090304" pitchFamily="18" charset="0"/>
                <a:ea typeface="华文行楷" panose="02010800040101010101" pitchFamily="2" charset="-122"/>
              </a:rPr>
              <a:t>反射的应用</a:t>
            </a:r>
            <a:r>
              <a:rPr lang="en-US" altLang="zh-CN" sz="4400">
                <a:solidFill>
                  <a:srgbClr val="0033CC"/>
                </a:solidFill>
                <a:latin typeface="Times New Roman" panose="02020503050405090304" pitchFamily="18" charset="0"/>
                <a:ea typeface="华文行楷" panose="02010800040101010101" pitchFamily="2" charset="-122"/>
              </a:rPr>
              <a:t>—</a:t>
            </a:r>
            <a:r>
              <a:rPr lang="zh-CN" altLang="en-US" dirty="0">
                <a:solidFill>
                  <a:srgbClr val="0033CC"/>
                </a:solidFill>
                <a:latin typeface="Times New Roman" panose="02020503050405090304" pitchFamily="18" charset="0"/>
                <a:ea typeface="华文行楷" panose="02010800040101010101" pitchFamily="2" charset="-122"/>
              </a:rPr>
              <a:t>改变光路</a:t>
            </a:r>
            <a:r>
              <a:rPr lang="zh-CN" altLang="en-US" sz="2500" dirty="0">
                <a:solidFill>
                  <a:srgbClr val="FFFF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 </a:t>
            </a:r>
            <a:endParaRPr lang="zh-CN" altLang="en-US" sz="2500" dirty="0">
              <a:solidFill>
                <a:srgbClr val="FFFF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 algn="l" defTabSz="958850" eaLnBrk="0" hangingPunct="0">
              <a:spcBef>
                <a:spcPct val="50000"/>
              </a:spcBef>
            </a:pPr>
            <a:r>
              <a:rPr lang="zh-CN" altLang="en-US" sz="2500" dirty="0">
                <a:solidFill>
                  <a:srgbClr val="FFFF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                                            </a:t>
            </a:r>
            <a:r>
              <a:rPr lang="zh-CN" altLang="en-US" dirty="0">
                <a:solidFill>
                  <a:srgbClr val="0000FF"/>
                </a:solidFill>
                <a:latin typeface="Times New Roman" panose="02020503050405090304" pitchFamily="18" charset="0"/>
                <a:ea typeface="华文行楷" panose="02010800040101010101" pitchFamily="2" charset="-122"/>
              </a:rPr>
              <a:t>平面镜成像</a:t>
            </a:r>
            <a:r>
              <a:rPr lang="zh-CN" altLang="en-US" sz="2500" dirty="0">
                <a:solidFill>
                  <a:srgbClr val="FFFF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        </a:t>
            </a:r>
            <a:endParaRPr lang="zh-CN" altLang="en-US" sz="2500" dirty="0">
              <a:solidFill>
                <a:srgbClr val="FFFF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84995" name="矩形 84994"/>
          <p:cNvSpPr/>
          <p:nvPr/>
        </p:nvSpPr>
        <p:spPr>
          <a:xfrm>
            <a:off x="0" y="1773238"/>
            <a:ext cx="9144000" cy="4419600"/>
          </a:xfrm>
          <a:prstGeom prst="rect">
            <a:avLst/>
          </a:prstGeom>
          <a:solidFill>
            <a:srgbClr val="FFFFFF"/>
          </a:solidFill>
          <a:ln w="12700" cap="sq" cmpd="sng">
            <a:solidFill>
              <a:srgbClr val="FFFFFF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p>
            <a:endParaRPr lang="zh-CN" altLang="en-US"/>
          </a:p>
        </p:txBody>
      </p:sp>
      <p:grpSp>
        <p:nvGrpSpPr>
          <p:cNvPr id="84996" name="组合 84995"/>
          <p:cNvGrpSpPr/>
          <p:nvPr/>
        </p:nvGrpSpPr>
        <p:grpSpPr>
          <a:xfrm>
            <a:off x="3059113" y="2486025"/>
            <a:ext cx="2949575" cy="2743200"/>
            <a:chOff x="1680" y="1872"/>
            <a:chExt cx="2112" cy="2016"/>
          </a:xfrm>
        </p:grpSpPr>
        <p:grpSp>
          <p:nvGrpSpPr>
            <p:cNvPr id="84997" name="组合 84996"/>
            <p:cNvGrpSpPr/>
            <p:nvPr/>
          </p:nvGrpSpPr>
          <p:grpSpPr>
            <a:xfrm>
              <a:off x="1680" y="1872"/>
              <a:ext cx="2112" cy="2016"/>
              <a:chOff x="1152" y="1872"/>
              <a:chExt cx="2112" cy="2016"/>
            </a:xfrm>
          </p:grpSpPr>
          <p:sp>
            <p:nvSpPr>
              <p:cNvPr id="84998" name="直接连接符 84997"/>
              <p:cNvSpPr/>
              <p:nvPr/>
            </p:nvSpPr>
            <p:spPr>
              <a:xfrm>
                <a:off x="1152" y="1872"/>
                <a:ext cx="1392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4999" name="直接连接符 84998"/>
              <p:cNvSpPr/>
              <p:nvPr/>
            </p:nvSpPr>
            <p:spPr>
              <a:xfrm>
                <a:off x="2544" y="1872"/>
                <a:ext cx="0" cy="1392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00" name="直接连接符 84999"/>
              <p:cNvSpPr/>
              <p:nvPr/>
            </p:nvSpPr>
            <p:spPr>
              <a:xfrm>
                <a:off x="2544" y="3264"/>
                <a:ext cx="720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01" name="直接连接符 85000"/>
              <p:cNvSpPr/>
              <p:nvPr/>
            </p:nvSpPr>
            <p:spPr>
              <a:xfrm>
                <a:off x="1920" y="3888"/>
                <a:ext cx="1296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02" name="直接连接符 85001"/>
              <p:cNvSpPr/>
              <p:nvPr/>
            </p:nvSpPr>
            <p:spPr>
              <a:xfrm>
                <a:off x="1920" y="2496"/>
                <a:ext cx="0" cy="1392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03" name="直接连接符 85002"/>
              <p:cNvSpPr/>
              <p:nvPr/>
            </p:nvSpPr>
            <p:spPr>
              <a:xfrm>
                <a:off x="1152" y="2496"/>
                <a:ext cx="768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</p:grpSp>
        <p:grpSp>
          <p:nvGrpSpPr>
            <p:cNvPr id="85004" name="组合 85003"/>
            <p:cNvGrpSpPr/>
            <p:nvPr/>
          </p:nvGrpSpPr>
          <p:grpSpPr>
            <a:xfrm>
              <a:off x="2448" y="1872"/>
              <a:ext cx="720" cy="624"/>
              <a:chOff x="2448" y="1872"/>
              <a:chExt cx="720" cy="624"/>
            </a:xfrm>
          </p:grpSpPr>
          <p:sp>
            <p:nvSpPr>
              <p:cNvPr id="85005" name="直接连接符 85004"/>
              <p:cNvSpPr/>
              <p:nvPr/>
            </p:nvSpPr>
            <p:spPr>
              <a:xfrm>
                <a:off x="2448" y="1872"/>
                <a:ext cx="624" cy="624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06" name="直接连接符 85005"/>
              <p:cNvSpPr/>
              <p:nvPr/>
            </p:nvSpPr>
            <p:spPr>
              <a:xfrm>
                <a:off x="2544" y="1920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07" name="直接连接符 85006"/>
              <p:cNvSpPr/>
              <p:nvPr/>
            </p:nvSpPr>
            <p:spPr>
              <a:xfrm>
                <a:off x="2640" y="2016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08" name="直接连接符 85007"/>
              <p:cNvSpPr/>
              <p:nvPr/>
            </p:nvSpPr>
            <p:spPr>
              <a:xfrm>
                <a:off x="2736" y="2112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09" name="直接连接符 85008"/>
              <p:cNvSpPr/>
              <p:nvPr/>
            </p:nvSpPr>
            <p:spPr>
              <a:xfrm>
                <a:off x="2832" y="2208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10" name="直接连接符 85009"/>
              <p:cNvSpPr/>
              <p:nvPr/>
            </p:nvSpPr>
            <p:spPr>
              <a:xfrm>
                <a:off x="2928" y="2304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11" name="直接连接符 85010"/>
              <p:cNvSpPr/>
              <p:nvPr/>
            </p:nvSpPr>
            <p:spPr>
              <a:xfrm>
                <a:off x="3024" y="2400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</p:grpSp>
        <p:grpSp>
          <p:nvGrpSpPr>
            <p:cNvPr id="85012" name="组合 85011"/>
            <p:cNvGrpSpPr/>
            <p:nvPr/>
          </p:nvGrpSpPr>
          <p:grpSpPr>
            <a:xfrm>
              <a:off x="2352" y="3264"/>
              <a:ext cx="672" cy="624"/>
              <a:chOff x="2352" y="3264"/>
              <a:chExt cx="672" cy="624"/>
            </a:xfrm>
          </p:grpSpPr>
          <p:sp>
            <p:nvSpPr>
              <p:cNvPr id="85013" name="直接连接符 85012"/>
              <p:cNvSpPr/>
              <p:nvPr/>
            </p:nvSpPr>
            <p:spPr>
              <a:xfrm>
                <a:off x="2400" y="3264"/>
                <a:ext cx="624" cy="624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14" name="直接连接符 85013"/>
              <p:cNvSpPr/>
              <p:nvPr/>
            </p:nvSpPr>
            <p:spPr>
              <a:xfrm>
                <a:off x="2352" y="3360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15" name="直接连接符 85014"/>
              <p:cNvSpPr/>
              <p:nvPr/>
            </p:nvSpPr>
            <p:spPr>
              <a:xfrm>
                <a:off x="2448" y="3456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16" name="直接连接符 85015"/>
              <p:cNvSpPr/>
              <p:nvPr/>
            </p:nvSpPr>
            <p:spPr>
              <a:xfrm>
                <a:off x="2544" y="3552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17" name="直接连接符 85016"/>
              <p:cNvSpPr/>
              <p:nvPr/>
            </p:nvSpPr>
            <p:spPr>
              <a:xfrm>
                <a:off x="2640" y="3648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18" name="直接连接符 85017"/>
              <p:cNvSpPr/>
              <p:nvPr/>
            </p:nvSpPr>
            <p:spPr>
              <a:xfrm>
                <a:off x="2736" y="3744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85019" name="直接连接符 85018"/>
              <p:cNvSpPr/>
              <p:nvPr/>
            </p:nvSpPr>
            <p:spPr>
              <a:xfrm>
                <a:off x="2832" y="3840"/>
                <a:ext cx="144" cy="0"/>
              </a:xfrm>
              <a:prstGeom prst="line">
                <a:avLst/>
              </a:prstGeom>
              <a:ln w="28575" cap="sq" cmpd="sng">
                <a:solidFill>
                  <a:srgbClr val="4D4D4D"/>
                </a:solidFill>
                <a:prstDash val="solid"/>
                <a:headEnd type="none" w="sm" len="sm"/>
                <a:tailEnd type="none" w="sm" len="sm"/>
              </a:ln>
            </p:spPr>
          </p:sp>
        </p:grpSp>
      </p:grpSp>
      <p:sp>
        <p:nvSpPr>
          <p:cNvPr id="85020" name="直接连接符 85019"/>
          <p:cNvSpPr/>
          <p:nvPr/>
        </p:nvSpPr>
        <p:spPr>
          <a:xfrm>
            <a:off x="1963738" y="2811463"/>
            <a:ext cx="2547937" cy="0"/>
          </a:xfrm>
          <a:prstGeom prst="line">
            <a:avLst/>
          </a:prstGeom>
          <a:ln w="19050" cap="sq" cmpd="sng">
            <a:solidFill>
              <a:srgbClr val="FF3300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85021" name="直接连接符 85020"/>
          <p:cNvSpPr/>
          <p:nvPr/>
        </p:nvSpPr>
        <p:spPr>
          <a:xfrm>
            <a:off x="4511675" y="2878138"/>
            <a:ext cx="0" cy="1893887"/>
          </a:xfrm>
          <a:prstGeom prst="line">
            <a:avLst/>
          </a:prstGeom>
          <a:ln w="19050" cap="sq" cmpd="sng">
            <a:solidFill>
              <a:srgbClr val="FF3300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85022" name="直接连接符 85021"/>
          <p:cNvSpPr/>
          <p:nvPr/>
        </p:nvSpPr>
        <p:spPr>
          <a:xfrm>
            <a:off x="4579938" y="4772025"/>
            <a:ext cx="2747962" cy="0"/>
          </a:xfrm>
          <a:prstGeom prst="line">
            <a:avLst/>
          </a:prstGeom>
          <a:ln w="19050" cap="sq" cmpd="sng">
            <a:solidFill>
              <a:srgbClr val="FF3300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85023" name="直接连接符 85022"/>
          <p:cNvSpPr/>
          <p:nvPr/>
        </p:nvSpPr>
        <p:spPr>
          <a:xfrm flipH="1">
            <a:off x="1963738" y="4772025"/>
            <a:ext cx="2481262" cy="0"/>
          </a:xfrm>
          <a:prstGeom prst="line">
            <a:avLst/>
          </a:prstGeom>
          <a:ln w="19050" cap="flat" cmpd="sng">
            <a:solidFill>
              <a:srgbClr val="FF3300"/>
            </a:solidFill>
            <a:prstDash val="sysDot"/>
            <a:headEnd type="none" w="sm" len="sm"/>
            <a:tailEnd type="none" w="sm" len="sm"/>
          </a:ln>
        </p:spPr>
      </p:sp>
      <p:pic>
        <p:nvPicPr>
          <p:cNvPr id="85024" name="图片 85023" descr="RY_0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2863" y="4354513"/>
            <a:ext cx="869950" cy="677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5025" name="图片 85024" descr="B_0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8" y="2349500"/>
            <a:ext cx="1400175" cy="1055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5026" name="图片 85025" descr="B_0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4170363"/>
            <a:ext cx="1397000" cy="1058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5031" name="文本框 85030"/>
          <p:cNvSpPr txBox="1"/>
          <p:nvPr/>
        </p:nvSpPr>
        <p:spPr>
          <a:xfrm>
            <a:off x="5795963" y="2276475"/>
            <a:ext cx="1800225" cy="579438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503050405090304" pitchFamily="18" charset="0"/>
                <a:ea typeface="隶书" panose="02010509060101010101" pitchFamily="49" charset="-122"/>
              </a:rPr>
              <a:t>潜望镜</a:t>
            </a:r>
            <a:endParaRPr lang="zh-CN" altLang="en-US" dirty="0">
              <a:latin typeface="Times New Roman" panose="02020503050405090304" pitchFamily="18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6738" name="标题 11673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sz="3200" dirty="0">
                <a:solidFill>
                  <a:srgbClr val="FF0000"/>
                </a:solidFill>
                <a:ea typeface="华文隶书" panose="02010800040101010101" pitchFamily="2" charset="-122"/>
              </a:rPr>
              <a:t>汇丰银行利用反射镜将自然光引入楼内</a:t>
            </a:r>
            <a:br>
              <a:rPr lang="zh-CN" altLang="en-US" sz="4000" dirty="0">
                <a:solidFill>
                  <a:srgbClr val="FF0000"/>
                </a:solidFill>
              </a:rPr>
            </a:br>
            <a:endParaRPr lang="zh-CN" altLang="en-US" sz="4000" dirty="0">
              <a:solidFill>
                <a:srgbClr val="FF0000"/>
              </a:solidFill>
            </a:endParaRPr>
          </a:p>
        </p:txBody>
      </p:sp>
      <p:sp>
        <p:nvSpPr>
          <p:cNvPr id="116739" name="文本占位符 116738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p>
            <a:endParaRPr lang="zh-CN" altLang="en-US" dirty="0"/>
          </a:p>
        </p:txBody>
      </p:sp>
      <p:grpSp>
        <p:nvGrpSpPr>
          <p:cNvPr id="116740" name="组合 116739"/>
          <p:cNvGrpSpPr/>
          <p:nvPr/>
        </p:nvGrpSpPr>
        <p:grpSpPr>
          <a:xfrm>
            <a:off x="2124075" y="2205038"/>
            <a:ext cx="4968875" cy="4248150"/>
            <a:chOff x="5266" y="5049"/>
            <a:chExt cx="3614" cy="2316"/>
          </a:xfrm>
        </p:grpSpPr>
        <p:grpSp>
          <p:nvGrpSpPr>
            <p:cNvPr id="116741" name="组合 116740"/>
            <p:cNvGrpSpPr/>
            <p:nvPr/>
          </p:nvGrpSpPr>
          <p:grpSpPr>
            <a:xfrm>
              <a:off x="5836" y="5049"/>
              <a:ext cx="2382" cy="1980"/>
              <a:chOff x="5836" y="5049"/>
              <a:chExt cx="2382" cy="1980"/>
            </a:xfrm>
          </p:grpSpPr>
          <p:pic>
            <p:nvPicPr>
              <p:cNvPr id="116742" name="图片 116741" descr="汇丰银行反射系统"/>
              <p:cNvPicPr>
                <a:picLocks noChangeAspect="1"/>
              </p:cNvPicPr>
              <p:nvPr/>
            </p:nvPicPr>
            <p:blipFill>
              <a:blip r:embed="rId1"/>
              <a:srcRect l="18988" t="44739" r="22194"/>
              <a:stretch>
                <a:fillRect/>
              </a:stretch>
            </p:blipFill>
            <p:spPr>
              <a:xfrm>
                <a:off x="6194" y="5319"/>
                <a:ext cx="1650" cy="171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16743" name="直接连接符 116742"/>
              <p:cNvSpPr/>
              <p:nvPr/>
            </p:nvSpPr>
            <p:spPr>
              <a:xfrm flipV="1">
                <a:off x="7760" y="5301"/>
                <a:ext cx="134" cy="984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6744" name="直接连接符 116743"/>
              <p:cNvSpPr/>
              <p:nvPr/>
            </p:nvSpPr>
            <p:spPr>
              <a:xfrm flipV="1">
                <a:off x="7697" y="5346"/>
                <a:ext cx="68" cy="969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6745" name="直接连接符 116744"/>
              <p:cNvSpPr/>
              <p:nvPr/>
            </p:nvSpPr>
            <p:spPr>
              <a:xfrm>
                <a:off x="7027" y="6321"/>
                <a:ext cx="67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6746" name="直接连接符 116745"/>
              <p:cNvSpPr/>
              <p:nvPr/>
            </p:nvSpPr>
            <p:spPr>
              <a:xfrm>
                <a:off x="7087" y="6288"/>
                <a:ext cx="67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6747" name="直接连接符 116746"/>
              <p:cNvSpPr/>
              <p:nvPr/>
            </p:nvSpPr>
            <p:spPr>
              <a:xfrm flipV="1">
                <a:off x="6906" y="6318"/>
                <a:ext cx="60" cy="669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6748" name="直接连接符 116747"/>
              <p:cNvSpPr/>
              <p:nvPr/>
            </p:nvSpPr>
            <p:spPr>
              <a:xfrm flipH="1" flipV="1">
                <a:off x="7098" y="6291"/>
                <a:ext cx="60" cy="70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6749" name="直接连接符 116748"/>
              <p:cNvSpPr/>
              <p:nvPr/>
            </p:nvSpPr>
            <p:spPr>
              <a:xfrm flipH="1">
                <a:off x="7727" y="5796"/>
                <a:ext cx="8" cy="99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16750" name="直接连接符 116749"/>
              <p:cNvSpPr/>
              <p:nvPr/>
            </p:nvSpPr>
            <p:spPr>
              <a:xfrm flipH="1">
                <a:off x="7832" y="5658"/>
                <a:ext cx="12" cy="99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16751" name="直接连接符 116750"/>
              <p:cNvSpPr/>
              <p:nvPr/>
            </p:nvSpPr>
            <p:spPr>
              <a:xfrm>
                <a:off x="7114" y="6489"/>
                <a:ext cx="8" cy="12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16752" name="直接连接符 116751"/>
              <p:cNvSpPr/>
              <p:nvPr/>
            </p:nvSpPr>
            <p:spPr>
              <a:xfrm flipH="1">
                <a:off x="6938" y="6504"/>
                <a:ext cx="14" cy="9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16753" name="直接连接符 116752"/>
              <p:cNvSpPr/>
              <p:nvPr/>
            </p:nvSpPr>
            <p:spPr>
              <a:xfrm>
                <a:off x="7719" y="6342"/>
                <a:ext cx="71" cy="69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6754" name="直接连接符 116753"/>
              <p:cNvSpPr/>
              <p:nvPr/>
            </p:nvSpPr>
            <p:spPr>
              <a:xfrm>
                <a:off x="6390" y="6126"/>
                <a:ext cx="188" cy="63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6755" name="文本框 116754"/>
              <p:cNvSpPr txBox="1"/>
              <p:nvPr/>
            </p:nvSpPr>
            <p:spPr>
              <a:xfrm>
                <a:off x="5836" y="5949"/>
                <a:ext cx="560" cy="27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/>
                <a:r>
                  <a:rPr lang="zh-CN" altLang="en-US" sz="2000" b="1" dirty="0">
                    <a:solidFill>
                      <a:srgbClr val="0000FF"/>
                    </a:solidFill>
                    <a:latin typeface="Times New Roman" panose="02020503050405090304" pitchFamily="18" charset="0"/>
                    <a:ea typeface="宋体" panose="02010600030101010101" pitchFamily="2" charset="-122"/>
                  </a:rPr>
                  <a:t>反光镜</a:t>
                </a:r>
                <a:endParaRPr lang="zh-CN" altLang="en-US" sz="2000" b="1" dirty="0">
                  <a:solidFill>
                    <a:srgbClr val="0000FF"/>
                  </a:solidFill>
                  <a:latin typeface="Times New Roman" panose="02020503050405090304" pitchFamily="18" charset="0"/>
                  <a:ea typeface="隶书" panose="02010509060101010101" pitchFamily="49" charset="-122"/>
                </a:endParaRPr>
              </a:p>
            </p:txBody>
          </p:sp>
          <p:sp>
            <p:nvSpPr>
              <p:cNvPr id="116756" name="文本框 116755"/>
              <p:cNvSpPr txBox="1"/>
              <p:nvPr/>
            </p:nvSpPr>
            <p:spPr>
              <a:xfrm>
                <a:off x="7658" y="6378"/>
                <a:ext cx="560" cy="27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/>
                <a:r>
                  <a:rPr lang="zh-CN" altLang="en-US" sz="2000" b="1" dirty="0">
                    <a:solidFill>
                      <a:srgbClr val="0000FF"/>
                    </a:solidFill>
                    <a:latin typeface="Times New Roman" panose="02020503050405090304" pitchFamily="18" charset="0"/>
                    <a:ea typeface="宋体" panose="02010600030101010101" pitchFamily="2" charset="-122"/>
                  </a:rPr>
                  <a:t>反光镜</a:t>
                </a:r>
                <a:endParaRPr lang="zh-CN" altLang="en-US" sz="2000" b="1" dirty="0">
                  <a:solidFill>
                    <a:srgbClr val="0000FF"/>
                  </a:solidFill>
                  <a:latin typeface="Times New Roman" panose="02020503050405090304" pitchFamily="18" charset="0"/>
                  <a:ea typeface="隶书" panose="02010509060101010101" pitchFamily="49" charset="-122"/>
                </a:endParaRPr>
              </a:p>
            </p:txBody>
          </p:sp>
          <p:sp>
            <p:nvSpPr>
              <p:cNvPr id="116757" name="文本框 116756"/>
              <p:cNvSpPr txBox="1"/>
              <p:nvPr/>
            </p:nvSpPr>
            <p:spPr>
              <a:xfrm>
                <a:off x="7538" y="5049"/>
                <a:ext cx="600" cy="2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p>
                <a:pPr algn="just"/>
                <a:r>
                  <a:rPr lang="zh-CN" altLang="en-US" sz="2000" b="1" dirty="0">
                    <a:latin typeface="Times New Roman" panose="02020503050405090304" pitchFamily="18" charset="0"/>
                    <a:ea typeface="宋体" panose="02010600030101010101" pitchFamily="2" charset="-122"/>
                  </a:rPr>
                  <a:t>太阳光</a:t>
                </a:r>
                <a:endParaRPr lang="zh-CN" altLang="en-US" sz="2000" b="1" dirty="0">
                  <a:latin typeface="Times New Roman" panose="02020503050405090304" pitchFamily="18" charset="0"/>
                  <a:ea typeface="隶书" panose="02010509060101010101" pitchFamily="49" charset="-122"/>
                </a:endParaRPr>
              </a:p>
            </p:txBody>
          </p:sp>
        </p:grpSp>
        <p:sp>
          <p:nvSpPr>
            <p:cNvPr id="116758" name="文本框 116757"/>
            <p:cNvSpPr txBox="1"/>
            <p:nvPr/>
          </p:nvSpPr>
          <p:spPr>
            <a:xfrm>
              <a:off x="5266" y="7080"/>
              <a:ext cx="361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endParaRPr lang="zh-CN" altLang="en-US" dirty="0">
                <a:latin typeface="Times New Roman" panose="02020503050405090304" pitchFamily="18" charset="0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762" name="标题 11776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/>
              <a:t>将光偏转</a:t>
            </a:r>
            <a:r>
              <a:rPr lang="en-US" altLang="zh-CN"/>
              <a:t>180</a:t>
            </a:r>
            <a:r>
              <a:rPr lang="en-US" altLang="zh-CN">
                <a:cs typeface="Arial" panose="020B0604020202090204" pitchFamily="34" charset="0"/>
              </a:rPr>
              <a:t>º</a:t>
            </a:r>
            <a:r>
              <a:rPr lang="zh-CN" altLang="en-US" dirty="0">
                <a:cs typeface="Arial" panose="020B0604020202090204" pitchFamily="34" charset="0"/>
              </a:rPr>
              <a:t>的装置</a:t>
            </a:r>
            <a:endParaRPr lang="zh-CN" altLang="en-US" dirty="0">
              <a:ea typeface="Arial" panose="020B0604020202090204" pitchFamily="34" charset="0"/>
            </a:endParaRPr>
          </a:p>
        </p:txBody>
      </p:sp>
      <p:sp>
        <p:nvSpPr>
          <p:cNvPr id="117763" name="文本占位符 117762"/>
          <p:cNvSpPr>
            <a:spLocks noGrp="1"/>
          </p:cNvSpPr>
          <p:nvPr>
            <p:ph type="body" idx="1"/>
          </p:nvPr>
        </p:nvSpPr>
        <p:spPr>
          <a:xfrm>
            <a:off x="395288" y="1341438"/>
            <a:ext cx="8229600" cy="4525962"/>
          </a:xfrm>
        </p:spPr>
        <p:txBody>
          <a:bodyPr/>
          <a:p>
            <a:endParaRPr lang="zh-CN" altLang="en-US" dirty="0"/>
          </a:p>
        </p:txBody>
      </p:sp>
      <p:grpSp>
        <p:nvGrpSpPr>
          <p:cNvPr id="117764" name="组合 117763"/>
          <p:cNvGrpSpPr/>
          <p:nvPr/>
        </p:nvGrpSpPr>
        <p:grpSpPr>
          <a:xfrm>
            <a:off x="2627313" y="1916113"/>
            <a:ext cx="4679950" cy="3595687"/>
            <a:chOff x="3662" y="9204"/>
            <a:chExt cx="1461" cy="1791"/>
          </a:xfrm>
        </p:grpSpPr>
        <p:sp>
          <p:nvSpPr>
            <p:cNvPr id="117765" name="直接连接符 117764"/>
            <p:cNvSpPr/>
            <p:nvPr/>
          </p:nvSpPr>
          <p:spPr>
            <a:xfrm flipH="1">
              <a:off x="4512" y="9886"/>
              <a:ext cx="44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7766" name="直接连接符 117765"/>
            <p:cNvSpPr/>
            <p:nvPr/>
          </p:nvSpPr>
          <p:spPr>
            <a:xfrm>
              <a:off x="4762" y="9580"/>
              <a:ext cx="63" cy="9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17767" name="直接连接符 117766"/>
            <p:cNvSpPr/>
            <p:nvPr/>
          </p:nvSpPr>
          <p:spPr>
            <a:xfrm>
              <a:off x="4525" y="9226"/>
              <a:ext cx="436" cy="66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68" name="文本框 117767"/>
            <p:cNvSpPr txBox="1"/>
            <p:nvPr/>
          </p:nvSpPr>
          <p:spPr>
            <a:xfrm>
              <a:off x="4566" y="9596"/>
              <a:ext cx="283" cy="25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2000" b="1">
                  <a:latin typeface="Times New Roman" panose="02020503050405090304" pitchFamily="18" charset="0"/>
                  <a:ea typeface="宋体" panose="02010600030101010101" pitchFamily="2" charset="-122"/>
                </a:rPr>
                <a:t>60</a:t>
              </a:r>
              <a:r>
                <a:rPr lang="en-US" altLang="zh-CN" sz="2000" b="1">
                  <a:latin typeface="宋体" panose="02010600030101010101" pitchFamily="2" charset="-122"/>
                  <a:ea typeface="宋体" panose="02010600030101010101" pitchFamily="2" charset="-122"/>
                </a:rPr>
                <a:t>º</a:t>
              </a:r>
              <a:endParaRPr lang="en-US" altLang="zh-CN" sz="2000" b="1">
                <a:latin typeface="Times New Roman" panose="02020503050405090304" pitchFamily="18" charset="0"/>
                <a:ea typeface="隶书" panose="02010509060101010101" pitchFamily="49" charset="-122"/>
              </a:endParaRPr>
            </a:p>
          </p:txBody>
        </p:sp>
        <p:sp>
          <p:nvSpPr>
            <p:cNvPr id="117769" name="任意多边形 117768"/>
            <p:cNvSpPr/>
            <p:nvPr/>
          </p:nvSpPr>
          <p:spPr>
            <a:xfrm>
              <a:off x="4750" y="9691"/>
              <a:ext cx="76" cy="180"/>
            </a:xfrm>
            <a:custGeom>
              <a:avLst/>
              <a:gdLst/>
              <a:ahLst/>
              <a:cxnLst/>
              <a:pathLst>
                <a:path w="76" h="180">
                  <a:moveTo>
                    <a:pt x="76" y="0"/>
                  </a:moveTo>
                  <a:cubicBezTo>
                    <a:pt x="59" y="22"/>
                    <a:pt x="43" y="45"/>
                    <a:pt x="30" y="75"/>
                  </a:cubicBezTo>
                  <a:cubicBezTo>
                    <a:pt x="17" y="105"/>
                    <a:pt x="8" y="142"/>
                    <a:pt x="0" y="180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770" name="直接连接符 117769"/>
            <p:cNvSpPr/>
            <p:nvPr/>
          </p:nvSpPr>
          <p:spPr>
            <a:xfrm rot="-5400000" flipH="1">
              <a:off x="4972" y="10422"/>
              <a:ext cx="120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1" name="直接连接符 117770"/>
            <p:cNvSpPr/>
            <p:nvPr/>
          </p:nvSpPr>
          <p:spPr>
            <a:xfrm rot="-5400000" flipH="1">
              <a:off x="4971" y="10300"/>
              <a:ext cx="121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2" name="直接连接符 117771"/>
            <p:cNvSpPr/>
            <p:nvPr/>
          </p:nvSpPr>
          <p:spPr>
            <a:xfrm rot="-5400000" flipH="1">
              <a:off x="4972" y="10181"/>
              <a:ext cx="120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3" name="直接连接符 117772"/>
            <p:cNvSpPr/>
            <p:nvPr/>
          </p:nvSpPr>
          <p:spPr>
            <a:xfrm rot="-5400000" flipH="1">
              <a:off x="4972" y="10061"/>
              <a:ext cx="120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4" name="直接连接符 117773"/>
            <p:cNvSpPr/>
            <p:nvPr/>
          </p:nvSpPr>
          <p:spPr>
            <a:xfrm rot="-5400000" flipH="1">
              <a:off x="4972" y="9941"/>
              <a:ext cx="120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5" name="直接连接符 117774"/>
            <p:cNvSpPr/>
            <p:nvPr/>
          </p:nvSpPr>
          <p:spPr>
            <a:xfrm rot="-5400000" flipH="1">
              <a:off x="4971" y="9819"/>
              <a:ext cx="121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6" name="直接连接符 117775"/>
            <p:cNvSpPr/>
            <p:nvPr/>
          </p:nvSpPr>
          <p:spPr>
            <a:xfrm rot="-5400000" flipH="1">
              <a:off x="4972" y="9700"/>
              <a:ext cx="120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7" name="直接连接符 117776"/>
            <p:cNvSpPr/>
            <p:nvPr/>
          </p:nvSpPr>
          <p:spPr>
            <a:xfrm rot="-5400000" flipH="1">
              <a:off x="4972" y="9580"/>
              <a:ext cx="120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8" name="直接连接符 117777"/>
            <p:cNvSpPr/>
            <p:nvPr/>
          </p:nvSpPr>
          <p:spPr>
            <a:xfrm rot="-5400000" flipH="1">
              <a:off x="4972" y="9460"/>
              <a:ext cx="120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9" name="直接连接符 117778"/>
            <p:cNvSpPr/>
            <p:nvPr/>
          </p:nvSpPr>
          <p:spPr>
            <a:xfrm rot="-5400000" flipH="1">
              <a:off x="4971" y="9338"/>
              <a:ext cx="121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80" name="直接连接符 117779"/>
            <p:cNvSpPr/>
            <p:nvPr/>
          </p:nvSpPr>
          <p:spPr>
            <a:xfrm rot="-5400000" flipH="1">
              <a:off x="4972" y="9219"/>
              <a:ext cx="120" cy="12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81" name="直接连接符 117780"/>
            <p:cNvSpPr/>
            <p:nvPr/>
          </p:nvSpPr>
          <p:spPr>
            <a:xfrm rot="-5400000">
              <a:off x="4305" y="9861"/>
              <a:ext cx="1315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17782" name="组合 117781"/>
            <p:cNvGrpSpPr/>
            <p:nvPr/>
          </p:nvGrpSpPr>
          <p:grpSpPr>
            <a:xfrm rot="10800000" flipV="1">
              <a:off x="3662" y="10521"/>
              <a:ext cx="1338" cy="130"/>
              <a:chOff x="2760" y="2640"/>
              <a:chExt cx="1338" cy="130"/>
            </a:xfrm>
          </p:grpSpPr>
          <p:sp>
            <p:nvSpPr>
              <p:cNvPr id="117783" name="直接连接符 117782"/>
              <p:cNvSpPr/>
              <p:nvPr/>
            </p:nvSpPr>
            <p:spPr>
              <a:xfrm flipH="1">
                <a:off x="2760" y="2648"/>
                <a:ext cx="120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84" name="直接连接符 117783"/>
              <p:cNvSpPr/>
              <p:nvPr/>
            </p:nvSpPr>
            <p:spPr>
              <a:xfrm flipH="1">
                <a:off x="2880" y="2648"/>
                <a:ext cx="121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85" name="直接连接符 117784"/>
              <p:cNvSpPr/>
              <p:nvPr/>
            </p:nvSpPr>
            <p:spPr>
              <a:xfrm flipH="1">
                <a:off x="3001" y="2648"/>
                <a:ext cx="120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86" name="直接连接符 117785"/>
              <p:cNvSpPr/>
              <p:nvPr/>
            </p:nvSpPr>
            <p:spPr>
              <a:xfrm flipH="1">
                <a:off x="3121" y="2648"/>
                <a:ext cx="120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87" name="直接连接符 117786"/>
              <p:cNvSpPr/>
              <p:nvPr/>
            </p:nvSpPr>
            <p:spPr>
              <a:xfrm flipH="1">
                <a:off x="3241" y="2648"/>
                <a:ext cx="120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88" name="直接连接符 117787"/>
              <p:cNvSpPr/>
              <p:nvPr/>
            </p:nvSpPr>
            <p:spPr>
              <a:xfrm flipH="1">
                <a:off x="3361" y="2648"/>
                <a:ext cx="121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89" name="直接连接符 117788"/>
              <p:cNvSpPr/>
              <p:nvPr/>
            </p:nvSpPr>
            <p:spPr>
              <a:xfrm flipH="1">
                <a:off x="3482" y="2648"/>
                <a:ext cx="120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90" name="直接连接符 117789"/>
              <p:cNvSpPr/>
              <p:nvPr/>
            </p:nvSpPr>
            <p:spPr>
              <a:xfrm flipH="1">
                <a:off x="3602" y="2648"/>
                <a:ext cx="120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91" name="直接连接符 117790"/>
              <p:cNvSpPr/>
              <p:nvPr/>
            </p:nvSpPr>
            <p:spPr>
              <a:xfrm flipH="1">
                <a:off x="3722" y="2648"/>
                <a:ext cx="120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92" name="直接连接符 117791"/>
              <p:cNvSpPr/>
              <p:nvPr/>
            </p:nvSpPr>
            <p:spPr>
              <a:xfrm flipH="1">
                <a:off x="3842" y="2648"/>
                <a:ext cx="121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93" name="直接连接符 117792"/>
              <p:cNvSpPr/>
              <p:nvPr/>
            </p:nvSpPr>
            <p:spPr>
              <a:xfrm flipH="1">
                <a:off x="3963" y="2648"/>
                <a:ext cx="120" cy="12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7794" name="直接连接符 117793"/>
              <p:cNvSpPr/>
              <p:nvPr/>
            </p:nvSpPr>
            <p:spPr>
              <a:xfrm>
                <a:off x="2783" y="2640"/>
                <a:ext cx="1315" cy="0"/>
              </a:xfrm>
              <a:prstGeom prst="line">
                <a:avLst/>
              </a:prstGeom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17795" name="文本框 117794"/>
            <p:cNvSpPr txBox="1"/>
            <p:nvPr/>
          </p:nvSpPr>
          <p:spPr>
            <a:xfrm>
              <a:off x="3754" y="10711"/>
              <a:ext cx="1369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endParaRPr lang="zh-CN" altLang="en-US" dirty="0">
                <a:latin typeface="Times New Roman" panose="02020503050405090304" pitchFamily="18" charset="0"/>
                <a:ea typeface="隶书" panose="02010509060101010101" pitchFamily="49" charset="-122"/>
              </a:endParaRPr>
            </a:p>
          </p:txBody>
        </p:sp>
        <p:sp>
          <p:nvSpPr>
            <p:cNvPr id="117796" name="直接连接符 117795"/>
            <p:cNvSpPr/>
            <p:nvPr/>
          </p:nvSpPr>
          <p:spPr>
            <a:xfrm flipH="1">
              <a:off x="4478" y="9885"/>
              <a:ext cx="480" cy="63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97" name="直接连接符 117796"/>
            <p:cNvSpPr/>
            <p:nvPr/>
          </p:nvSpPr>
          <p:spPr>
            <a:xfrm>
              <a:off x="4038" y="9856"/>
              <a:ext cx="436" cy="66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98" name="直接连接符 117797"/>
            <p:cNvSpPr/>
            <p:nvPr/>
          </p:nvSpPr>
          <p:spPr>
            <a:xfrm rot="5400000" flipH="1">
              <a:off x="4246" y="10280"/>
              <a:ext cx="46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7799" name="任意多边形 117798"/>
            <p:cNvSpPr/>
            <p:nvPr/>
          </p:nvSpPr>
          <p:spPr>
            <a:xfrm flipV="1">
              <a:off x="4744" y="9886"/>
              <a:ext cx="76" cy="180"/>
            </a:xfrm>
            <a:custGeom>
              <a:avLst/>
              <a:gdLst/>
              <a:ahLst/>
              <a:cxnLst/>
              <a:pathLst>
                <a:path w="76" h="180">
                  <a:moveTo>
                    <a:pt x="76" y="0"/>
                  </a:moveTo>
                  <a:cubicBezTo>
                    <a:pt x="59" y="22"/>
                    <a:pt x="43" y="45"/>
                    <a:pt x="30" y="75"/>
                  </a:cubicBezTo>
                  <a:cubicBezTo>
                    <a:pt x="17" y="105"/>
                    <a:pt x="8" y="142"/>
                    <a:pt x="0" y="180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800" name="任意多边形 117799"/>
            <p:cNvSpPr/>
            <p:nvPr/>
          </p:nvSpPr>
          <p:spPr>
            <a:xfrm rot="7040222" flipV="1">
              <a:off x="4383" y="10290"/>
              <a:ext cx="68" cy="98"/>
            </a:xfrm>
            <a:custGeom>
              <a:avLst/>
              <a:gdLst/>
              <a:ahLst/>
              <a:cxnLst/>
              <a:pathLst>
                <a:path w="76" h="180">
                  <a:moveTo>
                    <a:pt x="76" y="0"/>
                  </a:moveTo>
                  <a:cubicBezTo>
                    <a:pt x="59" y="22"/>
                    <a:pt x="43" y="45"/>
                    <a:pt x="30" y="75"/>
                  </a:cubicBezTo>
                  <a:cubicBezTo>
                    <a:pt x="17" y="105"/>
                    <a:pt x="8" y="142"/>
                    <a:pt x="0" y="180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801" name="任意多边形 117800"/>
            <p:cNvSpPr/>
            <p:nvPr/>
          </p:nvSpPr>
          <p:spPr>
            <a:xfrm rot="-7040222" flipH="1" flipV="1">
              <a:off x="4517" y="10288"/>
              <a:ext cx="68" cy="98"/>
            </a:xfrm>
            <a:custGeom>
              <a:avLst/>
              <a:gdLst/>
              <a:ahLst/>
              <a:cxnLst/>
              <a:pathLst>
                <a:path w="76" h="180">
                  <a:moveTo>
                    <a:pt x="76" y="0"/>
                  </a:moveTo>
                  <a:cubicBezTo>
                    <a:pt x="59" y="22"/>
                    <a:pt x="43" y="45"/>
                    <a:pt x="30" y="75"/>
                  </a:cubicBezTo>
                  <a:cubicBezTo>
                    <a:pt x="17" y="105"/>
                    <a:pt x="8" y="142"/>
                    <a:pt x="0" y="180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802" name="直接连接符 117801"/>
            <p:cNvSpPr/>
            <p:nvPr/>
          </p:nvSpPr>
          <p:spPr>
            <a:xfrm flipH="1">
              <a:off x="4650" y="10188"/>
              <a:ext cx="78" cy="10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17803" name="直接连接符 117802"/>
            <p:cNvSpPr/>
            <p:nvPr/>
          </p:nvSpPr>
          <p:spPr>
            <a:xfrm flipH="1" flipV="1">
              <a:off x="4220" y="10142"/>
              <a:ext cx="78" cy="10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17804" name="文本框 117803"/>
            <p:cNvSpPr txBox="1"/>
            <p:nvPr/>
          </p:nvSpPr>
          <p:spPr>
            <a:xfrm>
              <a:off x="4551" y="9831"/>
              <a:ext cx="283" cy="25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2000">
                  <a:latin typeface="Times New Roman" panose="02020503050405090304" pitchFamily="18" charset="0"/>
                  <a:ea typeface="宋体" panose="02010600030101010101" pitchFamily="2" charset="-122"/>
                </a:rPr>
                <a:t>60</a:t>
              </a:r>
              <a:r>
                <a:rPr lang="en-US" altLang="zh-CN" sz="2000">
                  <a:latin typeface="宋体" panose="02010600030101010101" pitchFamily="2" charset="-122"/>
                  <a:ea typeface="宋体" panose="02010600030101010101" pitchFamily="2" charset="-122"/>
                </a:rPr>
                <a:t>º</a:t>
              </a:r>
              <a:endParaRPr lang="en-US" altLang="zh-CN" sz="2000">
                <a:latin typeface="Times New Roman" panose="02020503050405090304" pitchFamily="18" charset="0"/>
                <a:ea typeface="隶书" panose="02010509060101010101" pitchFamily="49" charset="-122"/>
              </a:endParaRPr>
            </a:p>
          </p:txBody>
        </p:sp>
        <p:sp>
          <p:nvSpPr>
            <p:cNvPr id="117805" name="文本框 117804"/>
            <p:cNvSpPr txBox="1"/>
            <p:nvPr/>
          </p:nvSpPr>
          <p:spPr>
            <a:xfrm>
              <a:off x="4515" y="9987"/>
              <a:ext cx="283" cy="25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2000">
                  <a:latin typeface="Times New Roman" panose="02020503050405090304" pitchFamily="18" charset="0"/>
                  <a:ea typeface="宋体" panose="02010600030101010101" pitchFamily="2" charset="-122"/>
                </a:rPr>
                <a:t>30</a:t>
              </a:r>
              <a:r>
                <a:rPr lang="en-US" altLang="zh-CN" sz="2000">
                  <a:latin typeface="宋体" panose="02010600030101010101" pitchFamily="2" charset="-122"/>
                  <a:ea typeface="宋体" panose="02010600030101010101" pitchFamily="2" charset="-122"/>
                </a:rPr>
                <a:t>º</a:t>
              </a:r>
              <a:endParaRPr lang="en-US" altLang="zh-CN" sz="2000">
                <a:latin typeface="Times New Roman" panose="02020503050405090304" pitchFamily="18" charset="0"/>
                <a:ea typeface="隶书" panose="02010509060101010101" pitchFamily="49" charset="-122"/>
              </a:endParaRPr>
            </a:p>
          </p:txBody>
        </p:sp>
        <p:sp>
          <p:nvSpPr>
            <p:cNvPr id="117806" name="文本框 117805"/>
            <p:cNvSpPr txBox="1"/>
            <p:nvPr/>
          </p:nvSpPr>
          <p:spPr>
            <a:xfrm>
              <a:off x="4275" y="9967"/>
              <a:ext cx="283" cy="25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2000">
                  <a:latin typeface="Times New Roman" panose="02020503050405090304" pitchFamily="18" charset="0"/>
                  <a:ea typeface="宋体" panose="02010600030101010101" pitchFamily="2" charset="-122"/>
                </a:rPr>
                <a:t>30</a:t>
              </a:r>
              <a:r>
                <a:rPr lang="en-US" altLang="zh-CN" sz="2000">
                  <a:latin typeface="宋体" panose="02010600030101010101" pitchFamily="2" charset="-122"/>
                  <a:ea typeface="宋体" panose="02010600030101010101" pitchFamily="2" charset="-122"/>
                </a:rPr>
                <a:t>º</a:t>
              </a:r>
              <a:endParaRPr lang="en-US" altLang="zh-CN" sz="2000">
                <a:latin typeface="Times New Roman" panose="02020503050405090304" pitchFamily="18" charset="0"/>
                <a:ea typeface="隶书" panose="02010509060101010101" pitchFamily="49" charset="-122"/>
              </a:endParaRPr>
            </a:p>
          </p:txBody>
        </p:sp>
      </p:grpSp>
      <p:sp>
        <p:nvSpPr>
          <p:cNvPr id="117807" name="文本框 117806"/>
          <p:cNvSpPr txBox="1"/>
          <p:nvPr/>
        </p:nvSpPr>
        <p:spPr>
          <a:xfrm>
            <a:off x="2195513" y="4941888"/>
            <a:ext cx="4464050" cy="57943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zh-CN" altLang="en-US" dirty="0">
              <a:latin typeface="Times New Roman" panose="02020503050405090304" pitchFamily="18" charset="0"/>
              <a:ea typeface="隶书" panose="02010509060101010101" pitchFamily="49" charset="-122"/>
            </a:endParaRPr>
          </a:p>
        </p:txBody>
      </p:sp>
      <p:sp>
        <p:nvSpPr>
          <p:cNvPr id="117808" name="文本框 117807"/>
          <p:cNvSpPr txBox="1"/>
          <p:nvPr/>
        </p:nvSpPr>
        <p:spPr>
          <a:xfrm>
            <a:off x="1187450" y="5157788"/>
            <a:ext cx="4032250" cy="57943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503050405090304" pitchFamily="18" charset="0"/>
                <a:ea typeface="隶书" panose="02010509060101010101" pitchFamily="49" charset="-122"/>
              </a:rPr>
              <a:t>两平面镜相互垂直</a:t>
            </a:r>
            <a:endParaRPr lang="zh-CN" altLang="en-US" dirty="0">
              <a:latin typeface="Times New Roman" panose="02020503050405090304" pitchFamily="18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15361" name="Group 2"/>
          <p:cNvGrpSpPr/>
          <p:nvPr/>
        </p:nvGrpSpPr>
        <p:grpSpPr>
          <a:xfrm>
            <a:off x="2401888" y="4484688"/>
            <a:ext cx="3241675" cy="1857375"/>
            <a:chOff x="0" y="0"/>
            <a:chExt cx="6236" cy="3901"/>
          </a:xfrm>
        </p:grpSpPr>
        <p:sp>
          <p:nvSpPr>
            <p:cNvPr id="15362" name="Line 3"/>
            <p:cNvSpPr/>
            <p:nvPr/>
          </p:nvSpPr>
          <p:spPr>
            <a:xfrm>
              <a:off x="0" y="2930"/>
              <a:ext cx="5985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5363" name="Group 4"/>
            <p:cNvGrpSpPr/>
            <p:nvPr/>
          </p:nvGrpSpPr>
          <p:grpSpPr>
            <a:xfrm>
              <a:off x="435" y="2930"/>
              <a:ext cx="4867" cy="172"/>
              <a:chOff x="0" y="0"/>
              <a:chExt cx="1872" cy="144"/>
            </a:xfrm>
          </p:grpSpPr>
          <p:sp>
            <p:nvSpPr>
              <p:cNvPr id="15364" name="Line 5"/>
              <p:cNvSpPr/>
              <p:nvPr/>
            </p:nvSpPr>
            <p:spPr>
              <a:xfrm flipH="1">
                <a:off x="0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65" name="Line 6"/>
              <p:cNvSpPr/>
              <p:nvPr/>
            </p:nvSpPr>
            <p:spPr>
              <a:xfrm flipH="1">
                <a:off x="144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66" name="Line 7"/>
              <p:cNvSpPr/>
              <p:nvPr/>
            </p:nvSpPr>
            <p:spPr>
              <a:xfrm flipH="1">
                <a:off x="1776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67" name="Line 8"/>
              <p:cNvSpPr/>
              <p:nvPr/>
            </p:nvSpPr>
            <p:spPr>
              <a:xfrm flipH="1">
                <a:off x="1584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68" name="Line 9"/>
              <p:cNvSpPr/>
              <p:nvPr/>
            </p:nvSpPr>
            <p:spPr>
              <a:xfrm flipH="1">
                <a:off x="1440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69" name="Line 10"/>
              <p:cNvSpPr/>
              <p:nvPr/>
            </p:nvSpPr>
            <p:spPr>
              <a:xfrm flipH="1">
                <a:off x="1296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70" name="Line 11"/>
              <p:cNvSpPr/>
              <p:nvPr/>
            </p:nvSpPr>
            <p:spPr>
              <a:xfrm flipH="1">
                <a:off x="1152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71" name="Line 12"/>
              <p:cNvSpPr/>
              <p:nvPr/>
            </p:nvSpPr>
            <p:spPr>
              <a:xfrm flipH="1">
                <a:off x="1008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72" name="Line 13"/>
              <p:cNvSpPr/>
              <p:nvPr/>
            </p:nvSpPr>
            <p:spPr>
              <a:xfrm flipH="1">
                <a:off x="864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73" name="Line 14"/>
              <p:cNvSpPr/>
              <p:nvPr/>
            </p:nvSpPr>
            <p:spPr>
              <a:xfrm flipH="1">
                <a:off x="720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74" name="Line 15"/>
              <p:cNvSpPr/>
              <p:nvPr/>
            </p:nvSpPr>
            <p:spPr>
              <a:xfrm flipH="1">
                <a:off x="576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75" name="Line 16"/>
              <p:cNvSpPr/>
              <p:nvPr/>
            </p:nvSpPr>
            <p:spPr>
              <a:xfrm flipH="1">
                <a:off x="432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76" name="Line 17"/>
              <p:cNvSpPr/>
              <p:nvPr/>
            </p:nvSpPr>
            <p:spPr>
              <a:xfrm flipH="1">
                <a:off x="288" y="0"/>
                <a:ext cx="96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15377" name="Line 18"/>
            <p:cNvSpPr/>
            <p:nvPr/>
          </p:nvSpPr>
          <p:spPr>
            <a:xfrm flipH="1">
              <a:off x="3244" y="1979"/>
              <a:ext cx="1496" cy="95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78" name="Line 19"/>
            <p:cNvSpPr/>
            <p:nvPr/>
          </p:nvSpPr>
          <p:spPr>
            <a:xfrm flipH="1">
              <a:off x="4739" y="1028"/>
              <a:ext cx="1497" cy="95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lg" len="lg"/>
            </a:ln>
          </p:spPr>
        </p:sp>
        <p:sp>
          <p:nvSpPr>
            <p:cNvPr id="15379" name="Line 20"/>
            <p:cNvSpPr/>
            <p:nvPr/>
          </p:nvSpPr>
          <p:spPr>
            <a:xfrm flipV="1">
              <a:off x="3204" y="673"/>
              <a:ext cx="0" cy="230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15380" name="Text Box 21"/>
            <p:cNvSpPr txBox="1"/>
            <p:nvPr/>
          </p:nvSpPr>
          <p:spPr>
            <a:xfrm>
              <a:off x="1133" y="0"/>
              <a:ext cx="3205" cy="7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b="1" dirty="0">
                  <a:solidFill>
                    <a:srgbClr val="FF0000"/>
                  </a:solidFill>
                  <a:latin typeface="Arial" panose="020B0604020202090204" pitchFamily="34" charset="0"/>
                  <a:ea typeface="宋体" panose="02010600030101010101" pitchFamily="2" charset="-122"/>
                </a:rPr>
                <a:t>法线</a:t>
              </a:r>
              <a:r>
                <a:rPr lang="zh-CN" altLang="en-US" b="1" dirty="0">
                  <a:latin typeface="Arial" panose="020B0604020202090204" pitchFamily="34" charset="0"/>
                  <a:ea typeface="宋体" panose="02010600030101010101" pitchFamily="2" charset="-122"/>
                </a:rPr>
                <a:t>  N</a:t>
              </a:r>
              <a:endParaRPr lang="zh-CN" altLang="en-US" b="1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81" name="Text Box 22"/>
            <p:cNvSpPr txBox="1"/>
            <p:nvPr/>
          </p:nvSpPr>
          <p:spPr>
            <a:xfrm>
              <a:off x="2494" y="3133"/>
              <a:ext cx="1425" cy="7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b="1" dirty="0">
                  <a:latin typeface="Arial" panose="020B0604020202090204" pitchFamily="34" charset="0"/>
                  <a:ea typeface="宋体" panose="02010600030101010101" pitchFamily="2" charset="-122"/>
                </a:rPr>
                <a:t>O</a:t>
              </a:r>
              <a:endParaRPr lang="zh-CN" altLang="en-US" b="1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5382" name="Group 23"/>
            <p:cNvGrpSpPr/>
            <p:nvPr/>
          </p:nvGrpSpPr>
          <p:grpSpPr>
            <a:xfrm rot="-420000">
              <a:off x="544" y="789"/>
              <a:ext cx="2306" cy="2534"/>
              <a:chOff x="0" y="0"/>
              <a:chExt cx="587" cy="650"/>
            </a:xfrm>
          </p:grpSpPr>
          <p:sp>
            <p:nvSpPr>
              <p:cNvPr id="15383" name="Line 24"/>
              <p:cNvSpPr/>
              <p:nvPr/>
            </p:nvSpPr>
            <p:spPr>
              <a:xfrm rot="-6577335" flipH="1">
                <a:off x="-68" y="68"/>
                <a:ext cx="381" cy="2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84" name="Line 25"/>
              <p:cNvSpPr/>
              <p:nvPr/>
            </p:nvSpPr>
            <p:spPr>
              <a:xfrm rot="-6577335" flipH="1">
                <a:off x="245" y="308"/>
                <a:ext cx="381" cy="2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stealth" w="lg" len="lg"/>
                <a:tailEnd type="none" w="med" len="med"/>
              </a:ln>
            </p:spPr>
          </p:sp>
        </p:grpSp>
        <p:sp>
          <p:nvSpPr>
            <p:cNvPr id="15385" name="未知"/>
            <p:cNvSpPr/>
            <p:nvPr/>
          </p:nvSpPr>
          <p:spPr>
            <a:xfrm rot="-660000">
              <a:off x="1874" y="2396"/>
              <a:ext cx="373" cy="511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34" y="34"/>
                </a:cxn>
                <a:cxn ang="0">
                  <a:pos x="0" y="95"/>
                </a:cxn>
                <a:cxn ang="0">
                  <a:pos x="7" y="115"/>
                </a:cxn>
              </a:cxnLst>
              <a:pathLst>
                <a:path w="95" h="131">
                  <a:moveTo>
                    <a:pt x="95" y="0"/>
                  </a:moveTo>
                  <a:cubicBezTo>
                    <a:pt x="74" y="13"/>
                    <a:pt x="54" y="20"/>
                    <a:pt x="34" y="34"/>
                  </a:cubicBezTo>
                  <a:cubicBezTo>
                    <a:pt x="3" y="80"/>
                    <a:pt x="12" y="59"/>
                    <a:pt x="0" y="95"/>
                  </a:cubicBezTo>
                  <a:cubicBezTo>
                    <a:pt x="8" y="124"/>
                    <a:pt x="7" y="131"/>
                    <a:pt x="7" y="115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86" name="未知"/>
            <p:cNvSpPr/>
            <p:nvPr/>
          </p:nvSpPr>
          <p:spPr>
            <a:xfrm>
              <a:off x="4012" y="2466"/>
              <a:ext cx="267" cy="448"/>
            </a:xfrm>
            <a:custGeom>
              <a:avLst/>
              <a:gdLst/>
              <a:ahLst/>
              <a:cxnLst>
                <a:cxn ang="0">
                  <a:pos x="22" y="26"/>
                </a:cxn>
                <a:cxn ang="0">
                  <a:pos x="7" y="5"/>
                </a:cxn>
                <a:cxn ang="0">
                  <a:pos x="34" y="19"/>
                </a:cxn>
                <a:cxn ang="0">
                  <a:pos x="81" y="32"/>
                </a:cxn>
                <a:cxn ang="0">
                  <a:pos x="81" y="141"/>
                </a:cxn>
              </a:cxnLst>
              <a:pathLst>
                <a:path w="87" h="141">
                  <a:moveTo>
                    <a:pt x="22" y="26"/>
                  </a:moveTo>
                  <a:cubicBezTo>
                    <a:pt x="17" y="19"/>
                    <a:pt x="0" y="9"/>
                    <a:pt x="7" y="5"/>
                  </a:cubicBezTo>
                  <a:cubicBezTo>
                    <a:pt x="16" y="0"/>
                    <a:pt x="25" y="15"/>
                    <a:pt x="34" y="19"/>
                  </a:cubicBezTo>
                  <a:cubicBezTo>
                    <a:pt x="49" y="25"/>
                    <a:pt x="80" y="29"/>
                    <a:pt x="81" y="32"/>
                  </a:cubicBezTo>
                  <a:cubicBezTo>
                    <a:pt x="87" y="68"/>
                    <a:pt x="81" y="105"/>
                    <a:pt x="81" y="14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87" name="Text Box 28"/>
            <p:cNvSpPr txBox="1"/>
            <p:nvPr/>
          </p:nvSpPr>
          <p:spPr>
            <a:xfrm>
              <a:off x="1133" y="2268"/>
              <a:ext cx="1068" cy="7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b="1" dirty="0">
                  <a:solidFill>
                    <a:srgbClr val="FF0000"/>
                  </a:solidFill>
                  <a:latin typeface="Arial" panose="020B0604020202090204" pitchFamily="34" charset="0"/>
                  <a:ea typeface="宋体" panose="02010600030101010101" pitchFamily="2" charset="-122"/>
                </a:rPr>
                <a:t>1</a:t>
              </a:r>
              <a:endParaRPr lang="zh-CN" altLang="en-US" b="1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88" name="Text Box 29"/>
            <p:cNvSpPr txBox="1"/>
            <p:nvPr/>
          </p:nvSpPr>
          <p:spPr>
            <a:xfrm>
              <a:off x="2380" y="1701"/>
              <a:ext cx="892" cy="7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b="1" dirty="0">
                  <a:solidFill>
                    <a:srgbClr val="FF0000"/>
                  </a:solidFill>
                  <a:latin typeface="Arial" panose="020B0604020202090204" pitchFamily="34" charset="0"/>
                  <a:ea typeface="宋体" panose="02010600030101010101" pitchFamily="2" charset="-122"/>
                </a:rPr>
                <a:t>2</a:t>
              </a:r>
              <a:endParaRPr lang="zh-CN" altLang="en-US" b="1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89" name="未知"/>
            <p:cNvSpPr/>
            <p:nvPr/>
          </p:nvSpPr>
          <p:spPr>
            <a:xfrm rot="-1320000">
              <a:off x="2593" y="2278"/>
              <a:ext cx="620" cy="210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34" y="14"/>
                </a:cxn>
                <a:cxn ang="0">
                  <a:pos x="75" y="0"/>
                </a:cxn>
                <a:cxn ang="0">
                  <a:pos x="136" y="7"/>
                </a:cxn>
                <a:cxn ang="0">
                  <a:pos x="156" y="20"/>
                </a:cxn>
              </a:cxnLst>
              <a:pathLst>
                <a:path w="158" h="54">
                  <a:moveTo>
                    <a:pt x="0" y="54"/>
                  </a:moveTo>
                  <a:cubicBezTo>
                    <a:pt x="12" y="42"/>
                    <a:pt x="19" y="23"/>
                    <a:pt x="34" y="14"/>
                  </a:cubicBezTo>
                  <a:cubicBezTo>
                    <a:pt x="46" y="6"/>
                    <a:pt x="75" y="0"/>
                    <a:pt x="75" y="0"/>
                  </a:cubicBezTo>
                  <a:cubicBezTo>
                    <a:pt x="95" y="2"/>
                    <a:pt x="116" y="4"/>
                    <a:pt x="136" y="7"/>
                  </a:cubicBezTo>
                  <a:cubicBezTo>
                    <a:pt x="158" y="11"/>
                    <a:pt x="156" y="8"/>
                    <a:pt x="156" y="2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90" name="未知"/>
            <p:cNvSpPr/>
            <p:nvPr/>
          </p:nvSpPr>
          <p:spPr>
            <a:xfrm>
              <a:off x="3191" y="1910"/>
              <a:ext cx="966" cy="409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188" y="28"/>
                </a:cxn>
                <a:cxn ang="0">
                  <a:pos x="220" y="51"/>
                </a:cxn>
                <a:cxn ang="0">
                  <a:pos x="228" y="71"/>
                </a:cxn>
                <a:cxn ang="0">
                  <a:pos x="236" y="105"/>
                </a:cxn>
              </a:cxnLst>
              <a:pathLst>
                <a:path w="247" h="105">
                  <a:moveTo>
                    <a:pt x="0" y="42"/>
                  </a:moveTo>
                  <a:cubicBezTo>
                    <a:pt x="61" y="0"/>
                    <a:pt x="88" y="23"/>
                    <a:pt x="188" y="28"/>
                  </a:cubicBezTo>
                  <a:cubicBezTo>
                    <a:pt x="247" y="48"/>
                    <a:pt x="212" y="39"/>
                    <a:pt x="220" y="51"/>
                  </a:cubicBezTo>
                  <a:cubicBezTo>
                    <a:pt x="228" y="64"/>
                    <a:pt x="226" y="62"/>
                    <a:pt x="228" y="71"/>
                  </a:cubicBezTo>
                  <a:cubicBezTo>
                    <a:pt x="231" y="80"/>
                    <a:pt x="236" y="37"/>
                    <a:pt x="236" y="105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91" name="Text Box 32"/>
            <p:cNvSpPr txBox="1"/>
            <p:nvPr/>
          </p:nvSpPr>
          <p:spPr>
            <a:xfrm>
              <a:off x="3401" y="1474"/>
              <a:ext cx="1068" cy="7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b="1" dirty="0">
                  <a:solidFill>
                    <a:srgbClr val="FF0000"/>
                  </a:solidFill>
                  <a:latin typeface="Arial" panose="020B0604020202090204" pitchFamily="34" charset="0"/>
                  <a:ea typeface="宋体" panose="02010600030101010101" pitchFamily="2" charset="-122"/>
                </a:rPr>
                <a:t>3</a:t>
              </a:r>
              <a:endParaRPr lang="zh-CN" altLang="en-US" b="1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92" name="Text Box 33"/>
            <p:cNvSpPr txBox="1"/>
            <p:nvPr/>
          </p:nvSpPr>
          <p:spPr>
            <a:xfrm>
              <a:off x="4195" y="2268"/>
              <a:ext cx="1068" cy="7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b="1" dirty="0">
                  <a:solidFill>
                    <a:srgbClr val="FF0000"/>
                  </a:solidFill>
                  <a:latin typeface="Arial" panose="020B0604020202090204" pitchFamily="34" charset="0"/>
                  <a:ea typeface="宋体" panose="02010600030101010101" pitchFamily="2" charset="-122"/>
                </a:rPr>
                <a:t>4</a:t>
              </a:r>
              <a:endParaRPr lang="zh-CN" altLang="en-US" b="1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93" name="Text Box 34"/>
          <p:cNvSpPr txBox="1"/>
          <p:nvPr/>
        </p:nvSpPr>
        <p:spPr>
          <a:xfrm>
            <a:off x="577850" y="1485900"/>
            <a:ext cx="7732713" cy="30892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40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（1）指出光路图中的入射角与反射角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 eaLnBrk="0" hangingPunct="0">
              <a:lnSpc>
                <a:spcPct val="140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（2）假如∠2＝60</a:t>
            </a:r>
            <a:r>
              <a:rPr lang="zh-CN" altLang="en-US" sz="2800" baseline="30000" dirty="0">
                <a:latin typeface="Times New Roman" panose="02020503050405090304" pitchFamily="18" charset="0"/>
                <a:ea typeface="宋体" panose="02010600030101010101" pitchFamily="2" charset="-122"/>
              </a:rPr>
              <a:t>0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，入射角等于 </a:t>
            </a:r>
            <a:r>
              <a:rPr lang="zh-CN" altLang="en-US" sz="2800" u="sng" dirty="0">
                <a:latin typeface="Times New Roman" panose="02020503050405090304" pitchFamily="18" charset="0"/>
                <a:ea typeface="宋体" panose="02010600030101010101" pitchFamily="2" charset="-122"/>
              </a:rPr>
              <a:t>      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，反射角等于</a:t>
            </a:r>
            <a:r>
              <a:rPr lang="zh-CN" altLang="en-US" sz="2800" u="sng" dirty="0">
                <a:latin typeface="Times New Roman" panose="02020503050405090304" pitchFamily="18" charset="0"/>
                <a:ea typeface="宋体" panose="02010600030101010101" pitchFamily="2" charset="-122"/>
              </a:rPr>
              <a:t>       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，入射光线与反射光线的夹角等于</a:t>
            </a:r>
            <a:r>
              <a:rPr lang="zh-CN" altLang="en-US" sz="2800" u="sng" dirty="0">
                <a:latin typeface="Times New Roman" panose="02020503050405090304" pitchFamily="18" charset="0"/>
                <a:ea typeface="宋体" panose="02010600030101010101" pitchFamily="2" charset="-122"/>
              </a:rPr>
              <a:t>       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。　　　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 eaLnBrk="0" hangingPunct="0">
              <a:lnSpc>
                <a:spcPct val="140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  <a:sym typeface="Arial" panose="020B0604020202090204" pitchFamily="34" charset="0"/>
              </a:rPr>
              <a:t>（３）假如∠１＝60°，入射角等于</a:t>
            </a:r>
            <a:r>
              <a:rPr lang="zh-CN" altLang="en-US" sz="2800" u="sng" dirty="0">
                <a:latin typeface="Times New Roman" panose="02020503050405090304" pitchFamily="18" charset="0"/>
                <a:ea typeface="宋体" panose="02010600030101010101" pitchFamily="2" charset="-122"/>
                <a:sym typeface="Arial" panose="020B0604020202090204" pitchFamily="34" charset="0"/>
              </a:rPr>
              <a:t>     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  <a:sym typeface="Arial" panose="020B0604020202090204" pitchFamily="34" charset="0"/>
              </a:rPr>
              <a:t>，反射角等于</a:t>
            </a:r>
            <a:r>
              <a:rPr lang="zh-CN" altLang="en-US" sz="2800" u="sng" dirty="0">
                <a:latin typeface="Times New Roman" panose="02020503050405090304" pitchFamily="18" charset="0"/>
                <a:ea typeface="宋体" panose="02010600030101010101" pitchFamily="2" charset="-122"/>
                <a:sym typeface="Arial" panose="020B0604020202090204" pitchFamily="34" charset="0"/>
              </a:rPr>
              <a:t>      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  <a:sym typeface="Arial" panose="020B0604020202090204" pitchFamily="34" charset="0"/>
              </a:rPr>
              <a:t>,入射光线与反射光线的夹角等于</a:t>
            </a:r>
            <a:r>
              <a:rPr lang="zh-CN" altLang="en-US" sz="2800" u="sng" dirty="0">
                <a:latin typeface="Times New Roman" panose="02020503050405090304" pitchFamily="18" charset="0"/>
                <a:ea typeface="宋体" panose="02010600030101010101" pitchFamily="2" charset="-122"/>
                <a:sym typeface="Arial" panose="020B0604020202090204" pitchFamily="34" charset="0"/>
              </a:rPr>
              <a:t>        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  <a:sym typeface="Arial" panose="020B0604020202090204" pitchFamily="34" charset="0"/>
              </a:rPr>
              <a:t>。　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　　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0275" name="Rectangle 35"/>
          <p:cNvSpPr/>
          <p:nvPr/>
        </p:nvSpPr>
        <p:spPr>
          <a:xfrm>
            <a:off x="5354638" y="2224088"/>
            <a:ext cx="15716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24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60°</a:t>
            </a:r>
            <a:endParaRPr lang="zh-CN" altLang="en-US" sz="24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0276" name="Rectangle 36"/>
          <p:cNvSpPr/>
          <p:nvPr/>
        </p:nvSpPr>
        <p:spPr>
          <a:xfrm>
            <a:off x="819150" y="2786063"/>
            <a:ext cx="1074738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24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60°</a:t>
            </a:r>
            <a:endParaRPr lang="zh-CN" altLang="en-US" sz="24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0277" name="Rectangle 37"/>
          <p:cNvSpPr/>
          <p:nvPr/>
        </p:nvSpPr>
        <p:spPr>
          <a:xfrm>
            <a:off x="6818313" y="2786063"/>
            <a:ext cx="94932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24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120°</a:t>
            </a:r>
            <a:endParaRPr lang="zh-CN" altLang="en-US" sz="24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0278" name="Rectangle 38"/>
          <p:cNvSpPr/>
          <p:nvPr/>
        </p:nvSpPr>
        <p:spPr>
          <a:xfrm>
            <a:off x="5603875" y="3433763"/>
            <a:ext cx="15716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24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30°</a:t>
            </a:r>
            <a:endParaRPr lang="zh-CN" altLang="en-US" sz="24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0279" name="Rectangle 39"/>
          <p:cNvSpPr/>
          <p:nvPr/>
        </p:nvSpPr>
        <p:spPr>
          <a:xfrm>
            <a:off x="882650" y="4027488"/>
            <a:ext cx="15716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24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30°</a:t>
            </a:r>
            <a:endParaRPr lang="zh-CN" altLang="en-US" sz="24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0280" name="Rectangle 40"/>
          <p:cNvSpPr/>
          <p:nvPr/>
        </p:nvSpPr>
        <p:spPr>
          <a:xfrm>
            <a:off x="6589713" y="4027488"/>
            <a:ext cx="14065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24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60°</a:t>
            </a:r>
            <a:endParaRPr lang="zh-CN" altLang="en-US" sz="24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5400" name="Text Box 41"/>
          <p:cNvSpPr txBox="1"/>
          <p:nvPr/>
        </p:nvSpPr>
        <p:spPr>
          <a:xfrm>
            <a:off x="1773238" y="831850"/>
            <a:ext cx="4918075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800" dirty="0">
                <a:solidFill>
                  <a:schemeClr val="tx2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1.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根据下图回答下列问题</a:t>
            </a:r>
            <a:endParaRPr lang="zh-CN" altLang="en-US" sz="2800" dirty="0">
              <a:solidFill>
                <a:schemeClr val="tx2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0282" name="Rectangle 42"/>
          <p:cNvSpPr/>
          <p:nvPr/>
        </p:nvSpPr>
        <p:spPr>
          <a:xfrm rot="1500000">
            <a:off x="4040188" y="5129213"/>
            <a:ext cx="1320800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2800" baseline="30000" dirty="0">
                <a:solidFill>
                  <a:srgbClr val="0000FF"/>
                </a:solidFill>
                <a:latin typeface="Arial" panose="020B0604020202090204" pitchFamily="34" charset="0"/>
                <a:ea typeface="宋体" panose="02010600030101010101" pitchFamily="2" charset="-122"/>
              </a:rPr>
              <a:t>入射角</a:t>
            </a:r>
            <a:endParaRPr lang="zh-CN" altLang="en-US" sz="2800" baseline="30000" dirty="0">
              <a:solidFill>
                <a:srgbClr val="0000FF"/>
              </a:solidFill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  <p:sp>
        <p:nvSpPr>
          <p:cNvPr id="10283" name="Rectangle 43"/>
          <p:cNvSpPr/>
          <p:nvPr/>
        </p:nvSpPr>
        <p:spPr>
          <a:xfrm rot="-1560000">
            <a:off x="2928938" y="5164138"/>
            <a:ext cx="1317625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2800" baseline="30000" dirty="0">
                <a:solidFill>
                  <a:srgbClr val="0000FF"/>
                </a:solidFill>
                <a:latin typeface="Arial" panose="020B0604020202090204" pitchFamily="34" charset="0"/>
                <a:ea typeface="宋体" panose="02010600030101010101" pitchFamily="2" charset="-122"/>
              </a:rPr>
              <a:t>反射角</a:t>
            </a:r>
            <a:endParaRPr lang="zh-CN" altLang="en-US" sz="2800" baseline="30000" dirty="0">
              <a:solidFill>
                <a:srgbClr val="0000FF"/>
              </a:solidFill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7"/>
          <p:cNvSpPr txBox="1"/>
          <p:nvPr/>
        </p:nvSpPr>
        <p:spPr>
          <a:xfrm>
            <a:off x="384175" y="812800"/>
            <a:ext cx="1184275" cy="5349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t">
            <a:spAutoFit/>
          </a:bodyPr>
          <a:p>
            <a:pPr lvl="0" indent="0" fontAlgn="base"/>
            <a:r>
              <a:rPr lang="zh-CN" altLang="en-US" sz="2400" b="1" strike="noStrike" noProof="1" dirty="0">
                <a:latin typeface="Times New Roman" panose="02020503050405090304" pitchFamily="18" charset="0"/>
                <a:ea typeface="微软雅黑" panose="020B0503020204020204" pitchFamily="34" charset="-122"/>
                <a:sym typeface="Times New Roman" panose="02020503050405090304" pitchFamily="18" charset="0"/>
              </a:rPr>
              <a:t>练一练</a:t>
            </a:r>
            <a:endParaRPr lang="zh-CN" altLang="en-US" sz="2400" b="1" strike="noStrike" noProof="1" dirty="0">
              <a:latin typeface="Times New Roman" panose="02020503050405090304" pitchFamily="18" charset="0"/>
              <a:ea typeface="微软雅黑" panose="020B0503020204020204" pitchFamily="34" charset="-122"/>
              <a:sym typeface="Times New Roman" panose="02020503050405090304" pitchFamily="18" charset="0"/>
            </a:endParaRPr>
          </a:p>
        </p:txBody>
      </p:sp>
      <p:sp>
        <p:nvSpPr>
          <p:cNvPr id="15404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ransition>
    <p:cut thruBlk="1"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5" grpId="0"/>
      <p:bldP spid="10276" grpId="0"/>
      <p:bldP spid="10277" grpId="0"/>
      <p:bldP spid="10278" grpId="0"/>
      <p:bldP spid="10279" grpId="0"/>
      <p:bldP spid="10280" grpId="0"/>
      <p:bldP spid="10282" grpId="0"/>
      <p:bldP spid="102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16385" name="Group 6"/>
          <p:cNvGrpSpPr/>
          <p:nvPr/>
        </p:nvGrpSpPr>
        <p:grpSpPr>
          <a:xfrm>
            <a:off x="639763" y="3043238"/>
            <a:ext cx="2520950" cy="107950"/>
            <a:chOff x="0" y="0"/>
            <a:chExt cx="1588" cy="91"/>
          </a:xfrm>
        </p:grpSpPr>
        <p:sp>
          <p:nvSpPr>
            <p:cNvPr id="16386" name="Line 7"/>
            <p:cNvSpPr/>
            <p:nvPr/>
          </p:nvSpPr>
          <p:spPr>
            <a:xfrm>
              <a:off x="0" y="0"/>
              <a:ext cx="158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87" name="Line 8"/>
            <p:cNvSpPr/>
            <p:nvPr/>
          </p:nvSpPr>
          <p:spPr>
            <a:xfrm flipH="1">
              <a:off x="408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88" name="Line 9"/>
            <p:cNvSpPr/>
            <p:nvPr/>
          </p:nvSpPr>
          <p:spPr>
            <a:xfrm flipH="1">
              <a:off x="499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89" name="Line 10"/>
            <p:cNvSpPr/>
            <p:nvPr/>
          </p:nvSpPr>
          <p:spPr>
            <a:xfrm flipH="1">
              <a:off x="590" y="1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0" name="Line 11"/>
            <p:cNvSpPr/>
            <p:nvPr/>
          </p:nvSpPr>
          <p:spPr>
            <a:xfrm flipH="1">
              <a:off x="681" y="1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1" name="Line 12"/>
            <p:cNvSpPr/>
            <p:nvPr/>
          </p:nvSpPr>
          <p:spPr>
            <a:xfrm flipH="1">
              <a:off x="771" y="1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2" name="Line 13"/>
            <p:cNvSpPr/>
            <p:nvPr/>
          </p:nvSpPr>
          <p:spPr>
            <a:xfrm flipH="1">
              <a:off x="862" y="1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3" name="Line 14"/>
            <p:cNvSpPr/>
            <p:nvPr/>
          </p:nvSpPr>
          <p:spPr>
            <a:xfrm flipH="1">
              <a:off x="953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4" name="Line 15"/>
            <p:cNvSpPr/>
            <p:nvPr/>
          </p:nvSpPr>
          <p:spPr>
            <a:xfrm flipH="1">
              <a:off x="1044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5" name="Line 16"/>
            <p:cNvSpPr/>
            <p:nvPr/>
          </p:nvSpPr>
          <p:spPr>
            <a:xfrm flipH="1">
              <a:off x="1134" y="1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6" name="Line 17"/>
            <p:cNvSpPr/>
            <p:nvPr/>
          </p:nvSpPr>
          <p:spPr>
            <a:xfrm flipH="1">
              <a:off x="1225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7" name="Line 18"/>
            <p:cNvSpPr/>
            <p:nvPr/>
          </p:nvSpPr>
          <p:spPr>
            <a:xfrm flipH="1">
              <a:off x="1316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8" name="Line 19"/>
            <p:cNvSpPr/>
            <p:nvPr/>
          </p:nvSpPr>
          <p:spPr>
            <a:xfrm flipH="1">
              <a:off x="1406" y="1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9" name="Line 20"/>
            <p:cNvSpPr/>
            <p:nvPr/>
          </p:nvSpPr>
          <p:spPr>
            <a:xfrm flipH="1">
              <a:off x="227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00" name="Line 21"/>
            <p:cNvSpPr/>
            <p:nvPr/>
          </p:nvSpPr>
          <p:spPr>
            <a:xfrm flipH="1">
              <a:off x="136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01" name="Line 22"/>
            <p:cNvSpPr/>
            <p:nvPr/>
          </p:nvSpPr>
          <p:spPr>
            <a:xfrm flipH="1">
              <a:off x="46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02" name="Line 23"/>
            <p:cNvSpPr/>
            <p:nvPr/>
          </p:nvSpPr>
          <p:spPr>
            <a:xfrm flipH="1">
              <a:off x="318" y="0"/>
              <a:ext cx="91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6403" name="Group 24"/>
          <p:cNvGrpSpPr/>
          <p:nvPr/>
        </p:nvGrpSpPr>
        <p:grpSpPr>
          <a:xfrm>
            <a:off x="3376613" y="3043238"/>
            <a:ext cx="2520950" cy="107950"/>
            <a:chOff x="0" y="0"/>
            <a:chExt cx="1588" cy="91"/>
          </a:xfrm>
        </p:grpSpPr>
        <p:sp>
          <p:nvSpPr>
            <p:cNvPr id="16404" name="Line 25"/>
            <p:cNvSpPr/>
            <p:nvPr/>
          </p:nvSpPr>
          <p:spPr>
            <a:xfrm>
              <a:off x="0" y="0"/>
              <a:ext cx="1588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05" name="Line 26"/>
            <p:cNvSpPr/>
            <p:nvPr/>
          </p:nvSpPr>
          <p:spPr>
            <a:xfrm flipH="1">
              <a:off x="408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06" name="Line 27"/>
            <p:cNvSpPr/>
            <p:nvPr/>
          </p:nvSpPr>
          <p:spPr>
            <a:xfrm flipH="1">
              <a:off x="499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07" name="Line 28"/>
            <p:cNvSpPr/>
            <p:nvPr/>
          </p:nvSpPr>
          <p:spPr>
            <a:xfrm flipH="1">
              <a:off x="590" y="1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08" name="Line 29"/>
            <p:cNvSpPr/>
            <p:nvPr/>
          </p:nvSpPr>
          <p:spPr>
            <a:xfrm flipH="1">
              <a:off x="681" y="1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09" name="Line 30"/>
            <p:cNvSpPr/>
            <p:nvPr/>
          </p:nvSpPr>
          <p:spPr>
            <a:xfrm flipH="1">
              <a:off x="771" y="1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0" name="Line 31"/>
            <p:cNvSpPr/>
            <p:nvPr/>
          </p:nvSpPr>
          <p:spPr>
            <a:xfrm flipH="1">
              <a:off x="862" y="1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1" name="Line 32"/>
            <p:cNvSpPr/>
            <p:nvPr/>
          </p:nvSpPr>
          <p:spPr>
            <a:xfrm flipH="1">
              <a:off x="953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2" name="Line 33"/>
            <p:cNvSpPr/>
            <p:nvPr/>
          </p:nvSpPr>
          <p:spPr>
            <a:xfrm flipH="1">
              <a:off x="1044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3" name="Line 34"/>
            <p:cNvSpPr/>
            <p:nvPr/>
          </p:nvSpPr>
          <p:spPr>
            <a:xfrm flipH="1">
              <a:off x="1134" y="1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4" name="Line 35"/>
            <p:cNvSpPr/>
            <p:nvPr/>
          </p:nvSpPr>
          <p:spPr>
            <a:xfrm flipH="1">
              <a:off x="1225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5" name="Line 36"/>
            <p:cNvSpPr/>
            <p:nvPr/>
          </p:nvSpPr>
          <p:spPr>
            <a:xfrm flipH="1">
              <a:off x="1316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6" name="Line 37"/>
            <p:cNvSpPr/>
            <p:nvPr/>
          </p:nvSpPr>
          <p:spPr>
            <a:xfrm flipH="1">
              <a:off x="1406" y="1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7" name="Line 38"/>
            <p:cNvSpPr/>
            <p:nvPr/>
          </p:nvSpPr>
          <p:spPr>
            <a:xfrm flipH="1">
              <a:off x="227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8" name="Line 39"/>
            <p:cNvSpPr/>
            <p:nvPr/>
          </p:nvSpPr>
          <p:spPr>
            <a:xfrm flipH="1">
              <a:off x="136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19" name="Line 40"/>
            <p:cNvSpPr/>
            <p:nvPr/>
          </p:nvSpPr>
          <p:spPr>
            <a:xfrm flipH="1">
              <a:off x="46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20" name="Line 41"/>
            <p:cNvSpPr/>
            <p:nvPr/>
          </p:nvSpPr>
          <p:spPr>
            <a:xfrm flipH="1">
              <a:off x="318" y="0"/>
              <a:ext cx="91" cy="9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6421" name="Group 42"/>
          <p:cNvGrpSpPr/>
          <p:nvPr/>
        </p:nvGrpSpPr>
        <p:grpSpPr>
          <a:xfrm>
            <a:off x="568325" y="2449513"/>
            <a:ext cx="1079500" cy="593725"/>
            <a:chOff x="0" y="0"/>
            <a:chExt cx="680" cy="499"/>
          </a:xfrm>
        </p:grpSpPr>
        <p:sp>
          <p:nvSpPr>
            <p:cNvPr id="16422" name="Line 43"/>
            <p:cNvSpPr/>
            <p:nvPr/>
          </p:nvSpPr>
          <p:spPr>
            <a:xfrm>
              <a:off x="0" y="0"/>
              <a:ext cx="680" cy="499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23" name="Line 44"/>
            <p:cNvSpPr/>
            <p:nvPr/>
          </p:nvSpPr>
          <p:spPr>
            <a:xfrm>
              <a:off x="226" y="272"/>
              <a:ext cx="136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24" name="Line 45"/>
            <p:cNvSpPr/>
            <p:nvPr/>
          </p:nvSpPr>
          <p:spPr>
            <a:xfrm>
              <a:off x="362" y="182"/>
              <a:ext cx="0" cy="9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6425" name="Group 46"/>
          <p:cNvGrpSpPr/>
          <p:nvPr/>
        </p:nvGrpSpPr>
        <p:grpSpPr>
          <a:xfrm>
            <a:off x="4529138" y="2287588"/>
            <a:ext cx="865187" cy="755650"/>
            <a:chOff x="0" y="0"/>
            <a:chExt cx="545" cy="635"/>
          </a:xfrm>
        </p:grpSpPr>
        <p:sp>
          <p:nvSpPr>
            <p:cNvPr id="16426" name="Line 47"/>
            <p:cNvSpPr/>
            <p:nvPr/>
          </p:nvSpPr>
          <p:spPr>
            <a:xfrm flipV="1">
              <a:off x="0" y="0"/>
              <a:ext cx="545" cy="635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27" name="Line 48"/>
            <p:cNvSpPr/>
            <p:nvPr/>
          </p:nvSpPr>
          <p:spPr>
            <a:xfrm flipH="1">
              <a:off x="227" y="272"/>
              <a:ext cx="91" cy="46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28" name="Line 49"/>
            <p:cNvSpPr/>
            <p:nvPr/>
          </p:nvSpPr>
          <p:spPr>
            <a:xfrm>
              <a:off x="318" y="273"/>
              <a:ext cx="0" cy="90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6429" name="Group 50"/>
          <p:cNvGrpSpPr/>
          <p:nvPr/>
        </p:nvGrpSpPr>
        <p:grpSpPr>
          <a:xfrm>
            <a:off x="6832600" y="2197100"/>
            <a:ext cx="1296988" cy="865188"/>
            <a:chOff x="0" y="0"/>
            <a:chExt cx="817" cy="726"/>
          </a:xfrm>
        </p:grpSpPr>
        <p:sp>
          <p:nvSpPr>
            <p:cNvPr id="16430" name="Line 51"/>
            <p:cNvSpPr/>
            <p:nvPr/>
          </p:nvSpPr>
          <p:spPr>
            <a:xfrm flipH="1">
              <a:off x="0" y="0"/>
              <a:ext cx="318" cy="726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31" name="Line 52"/>
            <p:cNvSpPr/>
            <p:nvPr/>
          </p:nvSpPr>
          <p:spPr>
            <a:xfrm flipV="1">
              <a:off x="0" y="408"/>
              <a:ext cx="817" cy="318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32" name="Line 53"/>
            <p:cNvSpPr/>
            <p:nvPr/>
          </p:nvSpPr>
          <p:spPr>
            <a:xfrm flipH="1">
              <a:off x="136" y="227"/>
              <a:ext cx="91" cy="91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33" name="Line 54"/>
            <p:cNvSpPr/>
            <p:nvPr/>
          </p:nvSpPr>
          <p:spPr>
            <a:xfrm>
              <a:off x="227" y="227"/>
              <a:ext cx="0" cy="91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34" name="Line 55"/>
            <p:cNvSpPr/>
            <p:nvPr/>
          </p:nvSpPr>
          <p:spPr>
            <a:xfrm flipV="1">
              <a:off x="454" y="454"/>
              <a:ext cx="90" cy="90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35" name="Line 56"/>
            <p:cNvSpPr/>
            <p:nvPr/>
          </p:nvSpPr>
          <p:spPr>
            <a:xfrm>
              <a:off x="454" y="544"/>
              <a:ext cx="136" cy="0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6436" name="Text Box 57"/>
          <p:cNvSpPr txBox="1"/>
          <p:nvPr/>
        </p:nvSpPr>
        <p:spPr>
          <a:xfrm>
            <a:off x="493713" y="3938588"/>
            <a:ext cx="2163762" cy="4873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600">
                <a:latin typeface="宋体" panose="02010600030101010101" pitchFamily="2" charset="-122"/>
                <a:ea typeface="宋体" panose="02010600030101010101" pitchFamily="2" charset="-122"/>
              </a:rPr>
              <a:t>画出反射光线</a:t>
            </a:r>
            <a:endParaRPr lang="zh-CN" altLang="en-US" sz="2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437" name="Text Box 58"/>
          <p:cNvSpPr txBox="1"/>
          <p:nvPr/>
        </p:nvSpPr>
        <p:spPr>
          <a:xfrm>
            <a:off x="3446463" y="3938588"/>
            <a:ext cx="2163762" cy="4873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600">
                <a:latin typeface="宋体" panose="02010600030101010101" pitchFamily="2" charset="-122"/>
                <a:ea typeface="宋体" panose="02010600030101010101" pitchFamily="2" charset="-122"/>
              </a:rPr>
              <a:t>画出入射光线</a:t>
            </a:r>
            <a:endParaRPr lang="zh-CN" altLang="en-US" sz="2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438" name="Text Box 59"/>
          <p:cNvSpPr txBox="1"/>
          <p:nvPr/>
        </p:nvSpPr>
        <p:spPr>
          <a:xfrm>
            <a:off x="6484938" y="3938588"/>
            <a:ext cx="1503362" cy="4873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600">
                <a:latin typeface="宋体" panose="02010600030101010101" pitchFamily="2" charset="-122"/>
                <a:ea typeface="宋体" panose="02010600030101010101" pitchFamily="2" charset="-122"/>
              </a:rPr>
              <a:t>画出镜面</a:t>
            </a:r>
            <a:endParaRPr lang="zh-CN" altLang="en-US" sz="2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470" name="Line 62"/>
          <p:cNvSpPr/>
          <p:nvPr/>
        </p:nvSpPr>
        <p:spPr>
          <a:xfrm>
            <a:off x="1647825" y="2071688"/>
            <a:ext cx="0" cy="971550"/>
          </a:xfrm>
          <a:prstGeom prst="line">
            <a:avLst/>
          </a:prstGeom>
          <a:ln w="28575" cap="flat" cmpd="sng">
            <a:solidFill>
              <a:srgbClr val="FF00FF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7471" name="Group 63"/>
          <p:cNvGrpSpPr/>
          <p:nvPr/>
        </p:nvGrpSpPr>
        <p:grpSpPr>
          <a:xfrm rot="-4506028">
            <a:off x="1717675" y="2376488"/>
            <a:ext cx="835025" cy="741362"/>
            <a:chOff x="0" y="0"/>
            <a:chExt cx="680" cy="499"/>
          </a:xfrm>
        </p:grpSpPr>
        <p:sp>
          <p:nvSpPr>
            <p:cNvPr id="16441" name="Line 64"/>
            <p:cNvSpPr/>
            <p:nvPr/>
          </p:nvSpPr>
          <p:spPr>
            <a:xfrm>
              <a:off x="0" y="0"/>
              <a:ext cx="680" cy="499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42" name="Line 65"/>
            <p:cNvSpPr/>
            <p:nvPr/>
          </p:nvSpPr>
          <p:spPr>
            <a:xfrm>
              <a:off x="226" y="272"/>
              <a:ext cx="136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43" name="Line 66"/>
            <p:cNvSpPr/>
            <p:nvPr/>
          </p:nvSpPr>
          <p:spPr>
            <a:xfrm>
              <a:off x="362" y="182"/>
              <a:ext cx="0" cy="9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7475" name="Line 67"/>
          <p:cNvSpPr/>
          <p:nvPr/>
        </p:nvSpPr>
        <p:spPr>
          <a:xfrm>
            <a:off x="4529138" y="2071688"/>
            <a:ext cx="0" cy="971550"/>
          </a:xfrm>
          <a:prstGeom prst="line">
            <a:avLst/>
          </a:prstGeom>
          <a:ln w="28575" cap="flat" cmpd="sng">
            <a:solidFill>
              <a:srgbClr val="FF00FF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7476" name="Group 68"/>
          <p:cNvGrpSpPr/>
          <p:nvPr/>
        </p:nvGrpSpPr>
        <p:grpSpPr>
          <a:xfrm rot="982324">
            <a:off x="3592513" y="2341563"/>
            <a:ext cx="1079500" cy="593725"/>
            <a:chOff x="0" y="0"/>
            <a:chExt cx="680" cy="499"/>
          </a:xfrm>
        </p:grpSpPr>
        <p:sp>
          <p:nvSpPr>
            <p:cNvPr id="16446" name="Line 69"/>
            <p:cNvSpPr/>
            <p:nvPr/>
          </p:nvSpPr>
          <p:spPr>
            <a:xfrm>
              <a:off x="0" y="0"/>
              <a:ext cx="680" cy="499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47" name="Line 70"/>
            <p:cNvSpPr/>
            <p:nvPr/>
          </p:nvSpPr>
          <p:spPr>
            <a:xfrm>
              <a:off x="226" y="272"/>
              <a:ext cx="136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48" name="Line 71"/>
            <p:cNvSpPr/>
            <p:nvPr/>
          </p:nvSpPr>
          <p:spPr>
            <a:xfrm>
              <a:off x="362" y="182"/>
              <a:ext cx="0" cy="9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7480" name="Line 72"/>
          <p:cNvSpPr/>
          <p:nvPr/>
        </p:nvSpPr>
        <p:spPr>
          <a:xfrm flipV="1">
            <a:off x="6905625" y="2252663"/>
            <a:ext cx="1079500" cy="755650"/>
          </a:xfrm>
          <a:prstGeom prst="line">
            <a:avLst/>
          </a:prstGeom>
          <a:ln w="28575" cap="flat" cmpd="sng">
            <a:solidFill>
              <a:srgbClr val="FF00FF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7481" name="Group 73"/>
          <p:cNvGrpSpPr/>
          <p:nvPr/>
        </p:nvGrpSpPr>
        <p:grpSpPr>
          <a:xfrm rot="3350470">
            <a:off x="5653088" y="2890838"/>
            <a:ext cx="2047875" cy="111125"/>
            <a:chOff x="0" y="0"/>
            <a:chExt cx="1588" cy="91"/>
          </a:xfrm>
        </p:grpSpPr>
        <p:sp>
          <p:nvSpPr>
            <p:cNvPr id="16451" name="Line 74"/>
            <p:cNvSpPr/>
            <p:nvPr/>
          </p:nvSpPr>
          <p:spPr>
            <a:xfrm>
              <a:off x="0" y="0"/>
              <a:ext cx="1588" cy="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52" name="Line 75"/>
            <p:cNvSpPr/>
            <p:nvPr/>
          </p:nvSpPr>
          <p:spPr>
            <a:xfrm flipH="1">
              <a:off x="408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53" name="Line 76"/>
            <p:cNvSpPr/>
            <p:nvPr/>
          </p:nvSpPr>
          <p:spPr>
            <a:xfrm flipH="1">
              <a:off x="499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54" name="Line 77"/>
            <p:cNvSpPr/>
            <p:nvPr/>
          </p:nvSpPr>
          <p:spPr>
            <a:xfrm flipH="1">
              <a:off x="590" y="1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55" name="Line 78"/>
            <p:cNvSpPr/>
            <p:nvPr/>
          </p:nvSpPr>
          <p:spPr>
            <a:xfrm flipH="1">
              <a:off x="681" y="1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56" name="Line 79"/>
            <p:cNvSpPr/>
            <p:nvPr/>
          </p:nvSpPr>
          <p:spPr>
            <a:xfrm flipH="1">
              <a:off x="771" y="1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57" name="Line 80"/>
            <p:cNvSpPr/>
            <p:nvPr/>
          </p:nvSpPr>
          <p:spPr>
            <a:xfrm flipH="1">
              <a:off x="862" y="1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58" name="Line 81"/>
            <p:cNvSpPr/>
            <p:nvPr/>
          </p:nvSpPr>
          <p:spPr>
            <a:xfrm flipH="1">
              <a:off x="953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59" name="Line 82"/>
            <p:cNvSpPr/>
            <p:nvPr/>
          </p:nvSpPr>
          <p:spPr>
            <a:xfrm flipH="1">
              <a:off x="1044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60" name="Line 83"/>
            <p:cNvSpPr/>
            <p:nvPr/>
          </p:nvSpPr>
          <p:spPr>
            <a:xfrm flipH="1">
              <a:off x="1134" y="1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61" name="Line 84"/>
            <p:cNvSpPr/>
            <p:nvPr/>
          </p:nvSpPr>
          <p:spPr>
            <a:xfrm flipH="1">
              <a:off x="1225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62" name="Line 85"/>
            <p:cNvSpPr/>
            <p:nvPr/>
          </p:nvSpPr>
          <p:spPr>
            <a:xfrm flipH="1">
              <a:off x="1316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63" name="Line 86"/>
            <p:cNvSpPr/>
            <p:nvPr/>
          </p:nvSpPr>
          <p:spPr>
            <a:xfrm flipH="1">
              <a:off x="1406" y="1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64" name="Line 87"/>
            <p:cNvSpPr/>
            <p:nvPr/>
          </p:nvSpPr>
          <p:spPr>
            <a:xfrm flipH="1">
              <a:off x="227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65" name="Line 88"/>
            <p:cNvSpPr/>
            <p:nvPr/>
          </p:nvSpPr>
          <p:spPr>
            <a:xfrm flipH="1">
              <a:off x="136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66" name="Line 89"/>
            <p:cNvSpPr/>
            <p:nvPr/>
          </p:nvSpPr>
          <p:spPr>
            <a:xfrm flipH="1">
              <a:off x="46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467" name="Line 90"/>
            <p:cNvSpPr/>
            <p:nvPr/>
          </p:nvSpPr>
          <p:spPr>
            <a:xfrm flipH="1">
              <a:off x="318" y="0"/>
              <a:ext cx="91" cy="90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7499" name="Group 91"/>
          <p:cNvGrpSpPr/>
          <p:nvPr/>
        </p:nvGrpSpPr>
        <p:grpSpPr>
          <a:xfrm>
            <a:off x="1676400" y="2227263"/>
            <a:ext cx="431800" cy="809625"/>
            <a:chOff x="0" y="0"/>
            <a:chExt cx="272" cy="680"/>
          </a:xfrm>
        </p:grpSpPr>
        <p:sp>
          <p:nvSpPr>
            <p:cNvPr id="16469" name="AutoShape 92"/>
            <p:cNvSpPr/>
            <p:nvPr/>
          </p:nvSpPr>
          <p:spPr>
            <a:xfrm>
              <a:off x="0" y="0"/>
              <a:ext cx="272" cy="680"/>
            </a:xfrm>
            <a:prstGeom prst="rtTriangle">
              <a:avLst/>
            </a:prstGeom>
            <a:solidFill>
              <a:schemeClr val="accent1"/>
            </a:solidFill>
            <a:ln w="2857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endParaRPr lang="zh-CN" altLang="en-US" dirty="0">
                <a:solidFill>
                  <a:srgbClr val="FF3399"/>
                </a:solidFill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70" name="AutoShape 93"/>
            <p:cNvSpPr/>
            <p:nvPr/>
          </p:nvSpPr>
          <p:spPr>
            <a:xfrm>
              <a:off x="46" y="363"/>
              <a:ext cx="91" cy="227"/>
            </a:xfrm>
            <a:prstGeom prst="rtTriangle">
              <a:avLst/>
            </a:prstGeom>
            <a:solidFill>
              <a:schemeClr val="bg1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502" name="Group 94"/>
          <p:cNvGrpSpPr/>
          <p:nvPr/>
        </p:nvGrpSpPr>
        <p:grpSpPr>
          <a:xfrm rot="3433260">
            <a:off x="1914525" y="2597150"/>
            <a:ext cx="431800" cy="809625"/>
            <a:chOff x="0" y="0"/>
            <a:chExt cx="272" cy="680"/>
          </a:xfrm>
        </p:grpSpPr>
        <p:sp>
          <p:nvSpPr>
            <p:cNvPr id="16472" name="AutoShape 95"/>
            <p:cNvSpPr/>
            <p:nvPr/>
          </p:nvSpPr>
          <p:spPr>
            <a:xfrm>
              <a:off x="0" y="0"/>
              <a:ext cx="272" cy="680"/>
            </a:xfrm>
            <a:prstGeom prst="rtTriangle">
              <a:avLst/>
            </a:prstGeom>
            <a:solidFill>
              <a:schemeClr val="accent1"/>
            </a:solidFill>
            <a:ln w="2857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vert="eaVert" wrap="none" anchor="ctr"/>
            <a:p>
              <a:pPr algn="ctr"/>
              <a:endParaRPr lang="zh-CN" altLang="en-US" dirty="0">
                <a:solidFill>
                  <a:srgbClr val="FF3399"/>
                </a:solidFill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73" name="AutoShape 96"/>
            <p:cNvSpPr/>
            <p:nvPr/>
          </p:nvSpPr>
          <p:spPr>
            <a:xfrm>
              <a:off x="46" y="363"/>
              <a:ext cx="91" cy="227"/>
            </a:xfrm>
            <a:prstGeom prst="rtTriangle">
              <a:avLst/>
            </a:prstGeom>
            <a:solidFill>
              <a:schemeClr val="bg1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505" name="Group 97"/>
          <p:cNvGrpSpPr/>
          <p:nvPr/>
        </p:nvGrpSpPr>
        <p:grpSpPr>
          <a:xfrm flipH="1">
            <a:off x="4070350" y="2233613"/>
            <a:ext cx="431800" cy="809625"/>
            <a:chOff x="0" y="0"/>
            <a:chExt cx="272" cy="680"/>
          </a:xfrm>
        </p:grpSpPr>
        <p:sp>
          <p:nvSpPr>
            <p:cNvPr id="16475" name="AutoShape 98"/>
            <p:cNvSpPr/>
            <p:nvPr/>
          </p:nvSpPr>
          <p:spPr>
            <a:xfrm>
              <a:off x="0" y="0"/>
              <a:ext cx="272" cy="680"/>
            </a:xfrm>
            <a:prstGeom prst="rtTriangle">
              <a:avLst/>
            </a:prstGeom>
            <a:solidFill>
              <a:schemeClr val="accent1"/>
            </a:solidFill>
            <a:ln w="2857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endParaRPr lang="zh-CN" altLang="en-US" dirty="0">
                <a:solidFill>
                  <a:srgbClr val="FF3399"/>
                </a:solidFill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76" name="AutoShape 99"/>
            <p:cNvSpPr/>
            <p:nvPr/>
          </p:nvSpPr>
          <p:spPr>
            <a:xfrm>
              <a:off x="46" y="363"/>
              <a:ext cx="91" cy="227"/>
            </a:xfrm>
            <a:prstGeom prst="rtTriangle">
              <a:avLst/>
            </a:prstGeom>
            <a:solidFill>
              <a:schemeClr val="bg1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508" name="Group 100"/>
          <p:cNvGrpSpPr/>
          <p:nvPr/>
        </p:nvGrpSpPr>
        <p:grpSpPr>
          <a:xfrm rot="-2773260" flipH="1">
            <a:off x="3835400" y="2520950"/>
            <a:ext cx="431800" cy="809625"/>
            <a:chOff x="0" y="0"/>
            <a:chExt cx="272" cy="680"/>
          </a:xfrm>
        </p:grpSpPr>
        <p:sp>
          <p:nvSpPr>
            <p:cNvPr id="16478" name="AutoShape 101"/>
            <p:cNvSpPr/>
            <p:nvPr/>
          </p:nvSpPr>
          <p:spPr>
            <a:xfrm>
              <a:off x="0" y="0"/>
              <a:ext cx="272" cy="680"/>
            </a:xfrm>
            <a:prstGeom prst="rtTriangle">
              <a:avLst/>
            </a:prstGeom>
            <a:solidFill>
              <a:schemeClr val="accent1"/>
            </a:solidFill>
            <a:ln w="2857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vert="eaVert" wrap="none" anchor="ctr"/>
            <a:p>
              <a:pPr algn="ctr"/>
              <a:endParaRPr lang="zh-CN" altLang="en-US" dirty="0">
                <a:solidFill>
                  <a:srgbClr val="FF3399"/>
                </a:solidFill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79" name="AutoShape 102"/>
            <p:cNvSpPr/>
            <p:nvPr/>
          </p:nvSpPr>
          <p:spPr>
            <a:xfrm>
              <a:off x="46" y="363"/>
              <a:ext cx="91" cy="227"/>
            </a:xfrm>
            <a:prstGeom prst="rtTriangle">
              <a:avLst/>
            </a:prstGeom>
            <a:solidFill>
              <a:schemeClr val="bg1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511" name="Group 103"/>
          <p:cNvGrpSpPr/>
          <p:nvPr/>
        </p:nvGrpSpPr>
        <p:grpSpPr>
          <a:xfrm rot="8773260" flipH="1" flipV="1">
            <a:off x="6400800" y="1674813"/>
            <a:ext cx="854075" cy="1231900"/>
            <a:chOff x="0" y="0"/>
            <a:chExt cx="272" cy="680"/>
          </a:xfrm>
        </p:grpSpPr>
        <p:sp>
          <p:nvSpPr>
            <p:cNvPr id="16481" name="AutoShape 104"/>
            <p:cNvSpPr/>
            <p:nvPr/>
          </p:nvSpPr>
          <p:spPr>
            <a:xfrm>
              <a:off x="0" y="0"/>
              <a:ext cx="272" cy="680"/>
            </a:xfrm>
            <a:prstGeom prst="rtTriangle">
              <a:avLst/>
            </a:prstGeom>
            <a:solidFill>
              <a:schemeClr val="accent1"/>
            </a:solidFill>
            <a:ln w="2857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vert="eaVert" wrap="none" anchor="ctr"/>
            <a:p>
              <a:pPr algn="ctr"/>
              <a:endParaRPr lang="zh-CN" altLang="en-US" dirty="0">
                <a:solidFill>
                  <a:srgbClr val="FF3399"/>
                </a:solidFill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82" name="AutoShape 105"/>
            <p:cNvSpPr/>
            <p:nvPr/>
          </p:nvSpPr>
          <p:spPr>
            <a:xfrm>
              <a:off x="46" y="363"/>
              <a:ext cx="91" cy="227"/>
            </a:xfrm>
            <a:prstGeom prst="rtTriangle">
              <a:avLst/>
            </a:prstGeom>
            <a:solidFill>
              <a:schemeClr val="bg1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514" name="Line 106"/>
          <p:cNvSpPr/>
          <p:nvPr/>
        </p:nvSpPr>
        <p:spPr>
          <a:xfrm rot="1080000">
            <a:off x="5969000" y="2395538"/>
            <a:ext cx="1547813" cy="1206500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484" name="Text Box 41"/>
          <p:cNvSpPr txBox="1"/>
          <p:nvPr/>
        </p:nvSpPr>
        <p:spPr>
          <a:xfrm>
            <a:off x="568325" y="831850"/>
            <a:ext cx="4275138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800" dirty="0">
                <a:solidFill>
                  <a:schemeClr val="tx2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2.</a:t>
            </a:r>
            <a:r>
              <a:rPr lang="zh-CN" altLang="zh-CN" sz="2800" dirty="0">
                <a:solidFill>
                  <a:schemeClr val="tx2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按要求画图</a:t>
            </a:r>
            <a:endParaRPr lang="zh-CN" altLang="en-US" sz="2800" dirty="0">
              <a:solidFill>
                <a:schemeClr val="tx2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16485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ransition>
    <p:cut thruBlk="1"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7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7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300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7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7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0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000"/>
                                        <p:tgtEl>
                                          <p:spTgt spid="17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7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7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45331" name="组合 45330"/>
          <p:cNvGrpSpPr/>
          <p:nvPr/>
        </p:nvGrpSpPr>
        <p:grpSpPr>
          <a:xfrm>
            <a:off x="858838" y="2095500"/>
            <a:ext cx="2692400" cy="1525588"/>
            <a:chOff x="125" y="981"/>
            <a:chExt cx="1952" cy="1307"/>
          </a:xfrm>
        </p:grpSpPr>
        <p:pic>
          <p:nvPicPr>
            <p:cNvPr id="17410" name="Picture 7" descr="mj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71" y="981"/>
              <a:ext cx="1406" cy="10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11" name="文本框 45206"/>
            <p:cNvSpPr txBox="1"/>
            <p:nvPr/>
          </p:nvSpPr>
          <p:spPr>
            <a:xfrm>
              <a:off x="125" y="1199"/>
              <a:ext cx="420" cy="108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600" dirty="0">
                  <a:latin typeface="Arial" panose="020B0604020202090204" pitchFamily="34" charset="0"/>
                  <a:ea typeface="宋体" panose="02010600030101010101" pitchFamily="2" charset="-122"/>
                </a:rPr>
                <a:t>平面镜</a:t>
              </a:r>
              <a:endParaRPr lang="zh-CN" altLang="en-US" sz="2600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8013" name="Rectangle 125"/>
          <p:cNvSpPr/>
          <p:nvPr/>
        </p:nvSpPr>
        <p:spPr>
          <a:xfrm>
            <a:off x="268288" y="1022350"/>
            <a:ext cx="8221662" cy="1120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en-US" altLang="zh-CN" sz="26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2600" dirty="0"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zh-CN" altLang="en-US" sz="26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平行光线</a:t>
            </a:r>
            <a:r>
              <a:rPr lang="zh-CN" altLang="en-US" sz="26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射到</a:t>
            </a:r>
            <a:r>
              <a:rPr lang="zh-CN" altLang="en-US" sz="2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光滑</a:t>
            </a:r>
            <a:r>
              <a:rPr lang="zh-CN" altLang="en-US" sz="26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表面上，反射光会</a:t>
            </a:r>
            <a:r>
              <a:rPr lang="zh-CN" altLang="en-US" sz="2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平行射出</a:t>
            </a:r>
            <a:r>
              <a:rPr lang="zh-CN" altLang="en-US" sz="26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，这种反射叫</a:t>
            </a:r>
            <a:r>
              <a:rPr lang="zh-CN" altLang="en-US" sz="2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镜面反射。</a:t>
            </a:r>
            <a:r>
              <a:rPr lang="zh-CN" altLang="en-US" sz="2600" dirty="0"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6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endParaRPr lang="zh-CN" altLang="en-US" sz="26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346" name="Text Box 10"/>
          <p:cNvSpPr txBox="1"/>
          <p:nvPr/>
        </p:nvSpPr>
        <p:spPr>
          <a:xfrm>
            <a:off x="304800" y="3641725"/>
            <a:ext cx="8185150" cy="1120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  <a:spcBef>
                <a:spcPts val="50"/>
              </a:spcBef>
            </a:pPr>
            <a:r>
              <a:rPr lang="en-US" altLang="zh-CN" sz="26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2600" dirty="0">
                <a:latin typeface="宋体" panose="02010600030101010101" pitchFamily="2" charset="-122"/>
                <a:ea typeface="宋体" panose="02010600030101010101" pitchFamily="2" charset="-122"/>
              </a:rPr>
              <a:t>(2)</a:t>
            </a:r>
            <a:r>
              <a:rPr lang="zh-CN" altLang="en-US" sz="26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平行光线</a:t>
            </a:r>
            <a:r>
              <a:rPr lang="zh-CN" altLang="en-US" sz="26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射到</a:t>
            </a:r>
            <a:r>
              <a:rPr lang="zh-CN" altLang="en-US" sz="2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粗糙</a:t>
            </a:r>
            <a:r>
              <a:rPr lang="zh-CN" altLang="en-US" sz="26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表面上，反射光线会</a:t>
            </a:r>
            <a:r>
              <a:rPr lang="zh-CN" altLang="en-US" sz="2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射向不同方向</a:t>
            </a:r>
            <a:r>
              <a:rPr lang="zh-CN" altLang="en-US" sz="2600" dirty="0">
                <a:latin typeface="宋体" panose="02010600030101010101" pitchFamily="2" charset="-122"/>
                <a:ea typeface="宋体" panose="02010600030101010101" pitchFamily="2" charset="-122"/>
              </a:rPr>
              <a:t>，这种反射叫</a:t>
            </a:r>
            <a:r>
              <a:rPr lang="zh-CN" altLang="en-US" sz="2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漫反射</a:t>
            </a:r>
            <a:r>
              <a:rPr lang="zh-CN" altLang="en-US" sz="260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5226" name="Group 8"/>
          <p:cNvGrpSpPr/>
          <p:nvPr/>
        </p:nvGrpSpPr>
        <p:grpSpPr>
          <a:xfrm>
            <a:off x="4702175" y="3506788"/>
            <a:ext cx="3457575" cy="215900"/>
            <a:chOff x="2925" y="3748"/>
            <a:chExt cx="2178" cy="136"/>
          </a:xfrm>
        </p:grpSpPr>
        <p:sp>
          <p:nvSpPr>
            <p:cNvPr id="17415" name="Line 9"/>
            <p:cNvSpPr/>
            <p:nvPr/>
          </p:nvSpPr>
          <p:spPr>
            <a:xfrm flipV="1">
              <a:off x="2925" y="3748"/>
              <a:ext cx="2178" cy="4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7416" name="Group 10"/>
            <p:cNvGrpSpPr/>
            <p:nvPr/>
          </p:nvGrpSpPr>
          <p:grpSpPr>
            <a:xfrm>
              <a:off x="2971" y="3793"/>
              <a:ext cx="770" cy="91"/>
              <a:chOff x="2971" y="3793"/>
              <a:chExt cx="770" cy="91"/>
            </a:xfrm>
          </p:grpSpPr>
          <p:sp>
            <p:nvSpPr>
              <p:cNvPr id="17417" name="Line 11"/>
              <p:cNvSpPr/>
              <p:nvPr/>
            </p:nvSpPr>
            <p:spPr>
              <a:xfrm flipH="1">
                <a:off x="2971" y="3793"/>
                <a:ext cx="90" cy="9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18" name="Line 12"/>
              <p:cNvSpPr/>
              <p:nvPr/>
            </p:nvSpPr>
            <p:spPr>
              <a:xfrm flipH="1">
                <a:off x="3198" y="3793"/>
                <a:ext cx="90" cy="9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19" name="Line 13"/>
              <p:cNvSpPr/>
              <p:nvPr/>
            </p:nvSpPr>
            <p:spPr>
              <a:xfrm flipH="1">
                <a:off x="3424" y="3793"/>
                <a:ext cx="90" cy="9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20" name="Line 14"/>
              <p:cNvSpPr/>
              <p:nvPr/>
            </p:nvSpPr>
            <p:spPr>
              <a:xfrm flipH="1">
                <a:off x="3651" y="3794"/>
                <a:ext cx="90" cy="9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17421" name="Group 15"/>
            <p:cNvGrpSpPr/>
            <p:nvPr/>
          </p:nvGrpSpPr>
          <p:grpSpPr>
            <a:xfrm rot="-149373">
              <a:off x="3833" y="3793"/>
              <a:ext cx="770" cy="91"/>
              <a:chOff x="2971" y="3793"/>
              <a:chExt cx="770" cy="91"/>
            </a:xfrm>
          </p:grpSpPr>
          <p:sp>
            <p:nvSpPr>
              <p:cNvPr id="17422" name="Line 16"/>
              <p:cNvSpPr/>
              <p:nvPr/>
            </p:nvSpPr>
            <p:spPr>
              <a:xfrm flipH="1">
                <a:off x="2971" y="3793"/>
                <a:ext cx="90" cy="9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23" name="Line 17"/>
              <p:cNvSpPr/>
              <p:nvPr/>
            </p:nvSpPr>
            <p:spPr>
              <a:xfrm flipH="1">
                <a:off x="3198" y="3793"/>
                <a:ext cx="90" cy="9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24" name="Line 18"/>
              <p:cNvSpPr/>
              <p:nvPr/>
            </p:nvSpPr>
            <p:spPr>
              <a:xfrm flipH="1">
                <a:off x="3424" y="3793"/>
                <a:ext cx="90" cy="9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25" name="Line 19"/>
              <p:cNvSpPr/>
              <p:nvPr/>
            </p:nvSpPr>
            <p:spPr>
              <a:xfrm flipH="1">
                <a:off x="3651" y="3794"/>
                <a:ext cx="90" cy="9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17426" name="Line 20"/>
            <p:cNvSpPr/>
            <p:nvPr/>
          </p:nvSpPr>
          <p:spPr>
            <a:xfrm flipH="1">
              <a:off x="4740" y="3748"/>
              <a:ext cx="90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27" name="Line 21"/>
            <p:cNvSpPr/>
            <p:nvPr/>
          </p:nvSpPr>
          <p:spPr>
            <a:xfrm flipH="1">
              <a:off x="4967" y="3748"/>
              <a:ext cx="90" cy="9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11654" name="Group 38"/>
          <p:cNvGrpSpPr/>
          <p:nvPr/>
        </p:nvGrpSpPr>
        <p:grpSpPr>
          <a:xfrm>
            <a:off x="4308475" y="1935163"/>
            <a:ext cx="2879725" cy="1873250"/>
            <a:chOff x="2835" y="2341"/>
            <a:chExt cx="1814" cy="1180"/>
          </a:xfrm>
        </p:grpSpPr>
        <p:grpSp>
          <p:nvGrpSpPr>
            <p:cNvPr id="17429" name="Group 22"/>
            <p:cNvGrpSpPr/>
            <p:nvPr/>
          </p:nvGrpSpPr>
          <p:grpSpPr>
            <a:xfrm>
              <a:off x="3851" y="2341"/>
              <a:ext cx="798" cy="1134"/>
              <a:chOff x="3107" y="2750"/>
              <a:chExt cx="798" cy="1134"/>
            </a:xfrm>
          </p:grpSpPr>
          <p:sp>
            <p:nvSpPr>
              <p:cNvPr id="17430" name="Line 23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31" name="AutoShape 24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32" name="Group 29"/>
            <p:cNvGrpSpPr/>
            <p:nvPr/>
          </p:nvGrpSpPr>
          <p:grpSpPr>
            <a:xfrm>
              <a:off x="3515" y="2341"/>
              <a:ext cx="798" cy="1134"/>
              <a:chOff x="3107" y="2750"/>
              <a:chExt cx="798" cy="1134"/>
            </a:xfrm>
          </p:grpSpPr>
          <p:sp>
            <p:nvSpPr>
              <p:cNvPr id="17433" name="Line 30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34" name="AutoShape 31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35" name="Group 32"/>
            <p:cNvGrpSpPr/>
            <p:nvPr/>
          </p:nvGrpSpPr>
          <p:grpSpPr>
            <a:xfrm>
              <a:off x="3198" y="2387"/>
              <a:ext cx="798" cy="1134"/>
              <a:chOff x="3107" y="2750"/>
              <a:chExt cx="798" cy="1134"/>
            </a:xfrm>
          </p:grpSpPr>
          <p:sp>
            <p:nvSpPr>
              <p:cNvPr id="17436" name="Line 33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37" name="AutoShape 34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38" name="Group 35"/>
            <p:cNvGrpSpPr/>
            <p:nvPr/>
          </p:nvGrpSpPr>
          <p:grpSpPr>
            <a:xfrm>
              <a:off x="2835" y="2387"/>
              <a:ext cx="798" cy="1134"/>
              <a:chOff x="3107" y="2750"/>
              <a:chExt cx="798" cy="1134"/>
            </a:xfrm>
          </p:grpSpPr>
          <p:sp>
            <p:nvSpPr>
              <p:cNvPr id="17439" name="Line 36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40" name="AutoShape 37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11665" name="Group 49"/>
          <p:cNvGrpSpPr/>
          <p:nvPr/>
        </p:nvGrpSpPr>
        <p:grpSpPr>
          <a:xfrm>
            <a:off x="5494338" y="2036763"/>
            <a:ext cx="3457575" cy="1339850"/>
            <a:chOff x="3560" y="2405"/>
            <a:chExt cx="2178" cy="844"/>
          </a:xfrm>
        </p:grpSpPr>
        <p:grpSp>
          <p:nvGrpSpPr>
            <p:cNvPr id="17442" name="Group 25"/>
            <p:cNvGrpSpPr/>
            <p:nvPr/>
          </p:nvGrpSpPr>
          <p:grpSpPr>
            <a:xfrm rot="-5175591">
              <a:off x="3728" y="2283"/>
              <a:ext cx="798" cy="1134"/>
              <a:chOff x="3107" y="2750"/>
              <a:chExt cx="798" cy="1134"/>
            </a:xfrm>
          </p:grpSpPr>
          <p:sp>
            <p:nvSpPr>
              <p:cNvPr id="17443" name="Line 26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44" name="AutoShape 27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45" name="Group 39"/>
            <p:cNvGrpSpPr/>
            <p:nvPr/>
          </p:nvGrpSpPr>
          <p:grpSpPr>
            <a:xfrm rot="-5175591">
              <a:off x="4091" y="2283"/>
              <a:ext cx="798" cy="1134"/>
              <a:chOff x="3107" y="2750"/>
              <a:chExt cx="798" cy="1134"/>
            </a:xfrm>
          </p:grpSpPr>
          <p:sp>
            <p:nvSpPr>
              <p:cNvPr id="17446" name="Line 40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47" name="AutoShape 41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48" name="Group 42"/>
            <p:cNvGrpSpPr/>
            <p:nvPr/>
          </p:nvGrpSpPr>
          <p:grpSpPr>
            <a:xfrm rot="-5175591">
              <a:off x="4409" y="2264"/>
              <a:ext cx="798" cy="1134"/>
              <a:chOff x="3107" y="2750"/>
              <a:chExt cx="798" cy="1134"/>
            </a:xfrm>
          </p:grpSpPr>
          <p:sp>
            <p:nvSpPr>
              <p:cNvPr id="17449" name="Line 43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50" name="AutoShape 44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51" name="Group 45"/>
            <p:cNvGrpSpPr/>
            <p:nvPr/>
          </p:nvGrpSpPr>
          <p:grpSpPr>
            <a:xfrm rot="-5175591">
              <a:off x="4772" y="2237"/>
              <a:ext cx="798" cy="1134"/>
              <a:chOff x="3107" y="2750"/>
              <a:chExt cx="798" cy="1134"/>
            </a:xfrm>
          </p:grpSpPr>
          <p:sp>
            <p:nvSpPr>
              <p:cNvPr id="17452" name="Line 46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53" name="AutoShape 47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5318" name="组合 45317"/>
          <p:cNvGrpSpPr/>
          <p:nvPr/>
        </p:nvGrpSpPr>
        <p:grpSpPr>
          <a:xfrm>
            <a:off x="5565775" y="1663700"/>
            <a:ext cx="1693863" cy="1943100"/>
            <a:chOff x="3339" y="858"/>
            <a:chExt cx="1067" cy="1224"/>
          </a:xfrm>
        </p:grpSpPr>
        <p:sp>
          <p:nvSpPr>
            <p:cNvPr id="17455" name="Line 52"/>
            <p:cNvSpPr/>
            <p:nvPr/>
          </p:nvSpPr>
          <p:spPr>
            <a:xfrm flipH="1" flipV="1">
              <a:off x="3339" y="858"/>
              <a:ext cx="45" cy="1224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17456" name="Line 53"/>
            <p:cNvSpPr/>
            <p:nvPr/>
          </p:nvSpPr>
          <p:spPr>
            <a:xfrm flipH="1" flipV="1">
              <a:off x="3702" y="858"/>
              <a:ext cx="45" cy="1179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17457" name="Line 54"/>
            <p:cNvSpPr/>
            <p:nvPr/>
          </p:nvSpPr>
          <p:spPr>
            <a:xfrm flipH="1" flipV="1">
              <a:off x="4065" y="858"/>
              <a:ext cx="0" cy="1179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17458" name="Line 55"/>
            <p:cNvSpPr/>
            <p:nvPr/>
          </p:nvSpPr>
          <p:spPr>
            <a:xfrm flipV="1">
              <a:off x="4406" y="858"/>
              <a:ext cx="0" cy="1134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</p:spPr>
        </p:sp>
      </p:grpSp>
      <p:grpSp>
        <p:nvGrpSpPr>
          <p:cNvPr id="45272" name="Group 35"/>
          <p:cNvGrpSpPr/>
          <p:nvPr/>
        </p:nvGrpSpPr>
        <p:grpSpPr>
          <a:xfrm>
            <a:off x="4770438" y="6062663"/>
            <a:ext cx="3816350" cy="488950"/>
            <a:chOff x="2608" y="2160"/>
            <a:chExt cx="2404" cy="362"/>
          </a:xfrm>
        </p:grpSpPr>
        <p:sp>
          <p:nvSpPr>
            <p:cNvPr id="17460" name="Freeform 7"/>
            <p:cNvSpPr/>
            <p:nvPr/>
          </p:nvSpPr>
          <p:spPr>
            <a:xfrm>
              <a:off x="2608" y="2160"/>
              <a:ext cx="2404" cy="234"/>
            </a:xfrm>
            <a:custGeom>
              <a:avLst/>
              <a:gdLst/>
              <a:ahLst/>
              <a:cxnLst>
                <a:cxn ang="0">
                  <a:pos x="0" y="188"/>
                </a:cxn>
                <a:cxn ang="0">
                  <a:pos x="317" y="98"/>
                </a:cxn>
                <a:cxn ang="0">
                  <a:pos x="590" y="188"/>
                </a:cxn>
                <a:cxn ang="0">
                  <a:pos x="907" y="98"/>
                </a:cxn>
                <a:cxn ang="0">
                  <a:pos x="1406" y="143"/>
                </a:cxn>
                <a:cxn ang="0">
                  <a:pos x="1905" y="7"/>
                </a:cxn>
                <a:cxn ang="0">
                  <a:pos x="2222" y="188"/>
                </a:cxn>
                <a:cxn ang="0">
                  <a:pos x="2359" y="234"/>
                </a:cxn>
                <a:cxn ang="0">
                  <a:pos x="2404" y="188"/>
                </a:cxn>
              </a:cxnLst>
              <a:pathLst>
                <a:path w="2404" h="234">
                  <a:moveTo>
                    <a:pt x="0" y="188"/>
                  </a:moveTo>
                  <a:cubicBezTo>
                    <a:pt x="109" y="143"/>
                    <a:pt x="219" y="98"/>
                    <a:pt x="317" y="98"/>
                  </a:cubicBezTo>
                  <a:cubicBezTo>
                    <a:pt x="415" y="98"/>
                    <a:pt x="492" y="188"/>
                    <a:pt x="590" y="188"/>
                  </a:cubicBezTo>
                  <a:cubicBezTo>
                    <a:pt x="688" y="188"/>
                    <a:pt x="771" y="105"/>
                    <a:pt x="907" y="98"/>
                  </a:cubicBezTo>
                  <a:cubicBezTo>
                    <a:pt x="1043" y="91"/>
                    <a:pt x="1240" y="158"/>
                    <a:pt x="1406" y="143"/>
                  </a:cubicBezTo>
                  <a:cubicBezTo>
                    <a:pt x="1572" y="128"/>
                    <a:pt x="1769" y="0"/>
                    <a:pt x="1905" y="7"/>
                  </a:cubicBezTo>
                  <a:cubicBezTo>
                    <a:pt x="2041" y="14"/>
                    <a:pt x="2147" y="150"/>
                    <a:pt x="2222" y="188"/>
                  </a:cubicBezTo>
                  <a:cubicBezTo>
                    <a:pt x="2297" y="226"/>
                    <a:pt x="2329" y="234"/>
                    <a:pt x="2359" y="234"/>
                  </a:cubicBezTo>
                  <a:cubicBezTo>
                    <a:pt x="2389" y="234"/>
                    <a:pt x="2396" y="211"/>
                    <a:pt x="2404" y="188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61" name="Line 8"/>
            <p:cNvSpPr/>
            <p:nvPr/>
          </p:nvSpPr>
          <p:spPr>
            <a:xfrm flipH="1">
              <a:off x="2699" y="2251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62" name="Line 9"/>
            <p:cNvSpPr/>
            <p:nvPr/>
          </p:nvSpPr>
          <p:spPr>
            <a:xfrm flipH="1">
              <a:off x="2835" y="2251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63" name="Line 10"/>
            <p:cNvSpPr/>
            <p:nvPr/>
          </p:nvSpPr>
          <p:spPr>
            <a:xfrm flipH="1">
              <a:off x="2971" y="2296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64" name="Line 11"/>
            <p:cNvSpPr/>
            <p:nvPr/>
          </p:nvSpPr>
          <p:spPr>
            <a:xfrm flipH="1">
              <a:off x="3107" y="2341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65" name="Line 12"/>
            <p:cNvSpPr/>
            <p:nvPr/>
          </p:nvSpPr>
          <p:spPr>
            <a:xfrm flipH="1">
              <a:off x="3288" y="2296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66" name="Line 13"/>
            <p:cNvSpPr/>
            <p:nvPr/>
          </p:nvSpPr>
          <p:spPr>
            <a:xfrm flipH="1">
              <a:off x="3470" y="2251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67" name="Line 14"/>
            <p:cNvSpPr/>
            <p:nvPr/>
          </p:nvSpPr>
          <p:spPr>
            <a:xfrm flipH="1">
              <a:off x="3606" y="2296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68" name="Line 15"/>
            <p:cNvSpPr/>
            <p:nvPr/>
          </p:nvSpPr>
          <p:spPr>
            <a:xfrm flipH="1">
              <a:off x="4604" y="2297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69" name="Line 16"/>
            <p:cNvSpPr/>
            <p:nvPr/>
          </p:nvSpPr>
          <p:spPr>
            <a:xfrm flipH="1">
              <a:off x="3787" y="2296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70" name="Line 17"/>
            <p:cNvSpPr/>
            <p:nvPr/>
          </p:nvSpPr>
          <p:spPr>
            <a:xfrm flipH="1">
              <a:off x="3969" y="2296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71" name="Line 18"/>
            <p:cNvSpPr/>
            <p:nvPr/>
          </p:nvSpPr>
          <p:spPr>
            <a:xfrm flipH="1">
              <a:off x="4196" y="2205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72" name="Line 19"/>
            <p:cNvSpPr/>
            <p:nvPr/>
          </p:nvSpPr>
          <p:spPr>
            <a:xfrm flipH="1">
              <a:off x="4377" y="2160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73" name="Line 20"/>
            <p:cNvSpPr/>
            <p:nvPr/>
          </p:nvSpPr>
          <p:spPr>
            <a:xfrm flipH="1">
              <a:off x="4513" y="2205"/>
              <a:ext cx="136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19842" name="Group 34"/>
          <p:cNvGrpSpPr/>
          <p:nvPr/>
        </p:nvGrpSpPr>
        <p:grpSpPr>
          <a:xfrm>
            <a:off x="3978275" y="4837113"/>
            <a:ext cx="3095625" cy="1592262"/>
            <a:chOff x="2109" y="1253"/>
            <a:chExt cx="1950" cy="1179"/>
          </a:xfrm>
        </p:grpSpPr>
        <p:grpSp>
          <p:nvGrpSpPr>
            <p:cNvPr id="17475" name="Group 22"/>
            <p:cNvGrpSpPr/>
            <p:nvPr/>
          </p:nvGrpSpPr>
          <p:grpSpPr>
            <a:xfrm>
              <a:off x="3261" y="1298"/>
              <a:ext cx="798" cy="1134"/>
              <a:chOff x="3107" y="2750"/>
              <a:chExt cx="798" cy="1134"/>
            </a:xfrm>
          </p:grpSpPr>
          <p:sp>
            <p:nvSpPr>
              <p:cNvPr id="17476" name="Line 23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77" name="AutoShape 24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78" name="Group 25"/>
            <p:cNvGrpSpPr/>
            <p:nvPr/>
          </p:nvGrpSpPr>
          <p:grpSpPr>
            <a:xfrm>
              <a:off x="2853" y="1253"/>
              <a:ext cx="798" cy="1134"/>
              <a:chOff x="3107" y="2750"/>
              <a:chExt cx="798" cy="1134"/>
            </a:xfrm>
          </p:grpSpPr>
          <p:sp>
            <p:nvSpPr>
              <p:cNvPr id="17479" name="Line 26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80" name="AutoShape 27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81" name="Group 28"/>
            <p:cNvGrpSpPr/>
            <p:nvPr/>
          </p:nvGrpSpPr>
          <p:grpSpPr>
            <a:xfrm>
              <a:off x="2536" y="1298"/>
              <a:ext cx="798" cy="1134"/>
              <a:chOff x="3107" y="2750"/>
              <a:chExt cx="798" cy="1134"/>
            </a:xfrm>
          </p:grpSpPr>
          <p:sp>
            <p:nvSpPr>
              <p:cNvPr id="17482" name="Line 29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83" name="AutoShape 30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84" name="Group 31"/>
            <p:cNvGrpSpPr/>
            <p:nvPr/>
          </p:nvGrpSpPr>
          <p:grpSpPr>
            <a:xfrm>
              <a:off x="2109" y="1253"/>
              <a:ext cx="798" cy="1134"/>
              <a:chOff x="3107" y="2750"/>
              <a:chExt cx="798" cy="1134"/>
            </a:xfrm>
          </p:grpSpPr>
          <p:sp>
            <p:nvSpPr>
              <p:cNvPr id="17485" name="Line 32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86" name="AutoShape 33"/>
              <p:cNvSpPr/>
              <p:nvPr/>
            </p:nvSpPr>
            <p:spPr>
              <a:xfrm rot="-311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5320" name="组合 45319"/>
          <p:cNvGrpSpPr/>
          <p:nvPr/>
        </p:nvGrpSpPr>
        <p:grpSpPr>
          <a:xfrm>
            <a:off x="5116513" y="4665663"/>
            <a:ext cx="3295650" cy="1481137"/>
            <a:chOff x="3261" y="3162"/>
            <a:chExt cx="2076" cy="966"/>
          </a:xfrm>
        </p:grpSpPr>
        <p:grpSp>
          <p:nvGrpSpPr>
            <p:cNvPr id="17488" name="Group 37"/>
            <p:cNvGrpSpPr/>
            <p:nvPr/>
          </p:nvGrpSpPr>
          <p:grpSpPr>
            <a:xfrm rot="-5175591">
              <a:off x="3519" y="3105"/>
              <a:ext cx="678" cy="1134"/>
              <a:chOff x="3107" y="2750"/>
              <a:chExt cx="798" cy="1134"/>
            </a:xfrm>
          </p:grpSpPr>
          <p:sp>
            <p:nvSpPr>
              <p:cNvPr id="17489" name="Line 38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90" name="AutoShape 39"/>
              <p:cNvSpPr/>
              <p:nvPr/>
            </p:nvSpPr>
            <p:spPr>
              <a:xfrm rot="-2750442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91" name="Group 49"/>
            <p:cNvGrpSpPr/>
            <p:nvPr/>
          </p:nvGrpSpPr>
          <p:grpSpPr>
            <a:xfrm rot="-7836965">
              <a:off x="3479" y="2925"/>
              <a:ext cx="679" cy="1134"/>
              <a:chOff x="3107" y="2750"/>
              <a:chExt cx="798" cy="1134"/>
            </a:xfrm>
          </p:grpSpPr>
          <p:sp>
            <p:nvSpPr>
              <p:cNvPr id="17492" name="Line 50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93" name="AutoShape 51"/>
              <p:cNvSpPr/>
              <p:nvPr/>
            </p:nvSpPr>
            <p:spPr>
              <a:xfrm rot="-2810442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94" name="Group 52"/>
            <p:cNvGrpSpPr/>
            <p:nvPr/>
          </p:nvGrpSpPr>
          <p:grpSpPr>
            <a:xfrm rot="-4468506">
              <a:off x="4346" y="3212"/>
              <a:ext cx="679" cy="1134"/>
              <a:chOff x="3107" y="2750"/>
              <a:chExt cx="798" cy="1134"/>
            </a:xfrm>
          </p:grpSpPr>
          <p:sp>
            <p:nvSpPr>
              <p:cNvPr id="17495" name="Line 53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96" name="AutoShape 54"/>
              <p:cNvSpPr/>
              <p:nvPr/>
            </p:nvSpPr>
            <p:spPr>
              <a:xfrm rot="-2870441">
                <a:off x="3711" y="3421"/>
                <a:ext cx="58" cy="295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97" name="Group 55"/>
            <p:cNvGrpSpPr/>
            <p:nvPr/>
          </p:nvGrpSpPr>
          <p:grpSpPr>
            <a:xfrm rot="-6791166">
              <a:off x="4480" y="3018"/>
              <a:ext cx="578" cy="1134"/>
              <a:chOff x="3107" y="2750"/>
              <a:chExt cx="680" cy="1134"/>
            </a:xfrm>
          </p:grpSpPr>
          <p:sp>
            <p:nvSpPr>
              <p:cNvPr id="17498" name="Line 56"/>
              <p:cNvSpPr/>
              <p:nvPr/>
            </p:nvSpPr>
            <p:spPr>
              <a:xfrm rot="-1071606">
                <a:off x="3107" y="2750"/>
                <a:ext cx="680" cy="1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99" name="AutoShape 57"/>
              <p:cNvSpPr/>
              <p:nvPr/>
            </p:nvSpPr>
            <p:spPr>
              <a:xfrm rot="-2390441">
                <a:off x="3714" y="3456"/>
                <a:ext cx="71" cy="242"/>
              </a:xfrm>
              <a:prstGeom prst="flowChartMerge">
                <a:avLst/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p>
                <a:endParaRPr lang="zh-CN" altLang="en-US" sz="2800" dirty="0">
                  <a:latin typeface="Tahoma" panose="020B0804030504040204" pitchFamily="2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5321" name="组合 45320"/>
          <p:cNvGrpSpPr/>
          <p:nvPr/>
        </p:nvGrpSpPr>
        <p:grpSpPr>
          <a:xfrm>
            <a:off x="5207000" y="4618038"/>
            <a:ext cx="1714500" cy="1722437"/>
            <a:chOff x="3315" y="3165"/>
            <a:chExt cx="1080" cy="1085"/>
          </a:xfrm>
        </p:grpSpPr>
        <p:sp>
          <p:nvSpPr>
            <p:cNvPr id="17501" name="Line 60"/>
            <p:cNvSpPr/>
            <p:nvPr/>
          </p:nvSpPr>
          <p:spPr>
            <a:xfrm flipH="1" flipV="1">
              <a:off x="3315" y="3248"/>
              <a:ext cx="43" cy="904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17502" name="Line 61"/>
            <p:cNvSpPr/>
            <p:nvPr/>
          </p:nvSpPr>
          <p:spPr>
            <a:xfrm rot="-1433204" flipV="1">
              <a:off x="3563" y="3192"/>
              <a:ext cx="46" cy="1058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17503" name="Line 62"/>
            <p:cNvSpPr/>
            <p:nvPr/>
          </p:nvSpPr>
          <p:spPr>
            <a:xfrm rot="66943" flipV="1">
              <a:off x="4133" y="3188"/>
              <a:ext cx="82" cy="982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17504" name="Line 63"/>
            <p:cNvSpPr/>
            <p:nvPr/>
          </p:nvSpPr>
          <p:spPr>
            <a:xfrm rot="-862112" flipV="1">
              <a:off x="4369" y="3165"/>
              <a:ext cx="26" cy="1031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</p:spPr>
        </p:sp>
      </p:grpSp>
      <p:grpSp>
        <p:nvGrpSpPr>
          <p:cNvPr id="45330" name="组合 45329"/>
          <p:cNvGrpSpPr/>
          <p:nvPr/>
        </p:nvGrpSpPr>
        <p:grpSpPr>
          <a:xfrm>
            <a:off x="900113" y="4852988"/>
            <a:ext cx="2520950" cy="1620837"/>
            <a:chOff x="82" y="3017"/>
            <a:chExt cx="1888" cy="1250"/>
          </a:xfrm>
        </p:grpSpPr>
        <p:pic>
          <p:nvPicPr>
            <p:cNvPr id="17506" name="Picture 155" descr="C:\Users\Administrator\Desktop\timg.jpgtim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7" y="3017"/>
              <a:ext cx="1213" cy="1250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</p:pic>
        <p:sp>
          <p:nvSpPr>
            <p:cNvPr id="17507" name="文本框 45204"/>
            <p:cNvSpPr txBox="1"/>
            <p:nvPr/>
          </p:nvSpPr>
          <p:spPr>
            <a:xfrm>
              <a:off x="82" y="3114"/>
              <a:ext cx="434" cy="90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600" dirty="0">
                  <a:latin typeface="Arial" panose="020B0604020202090204" pitchFamily="34" charset="0"/>
                  <a:ea typeface="宋体" panose="02010600030101010101" pitchFamily="2" charset="-122"/>
                </a:rPr>
                <a:t>白纸</a:t>
              </a:r>
              <a:endParaRPr lang="zh-CN" altLang="en-US" sz="2600" dirty="0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508" name="组合 6147"/>
          <p:cNvGrpSpPr/>
          <p:nvPr/>
        </p:nvGrpSpPr>
        <p:grpSpPr>
          <a:xfrm>
            <a:off x="304800" y="260350"/>
            <a:ext cx="3584575" cy="835025"/>
            <a:chOff x="0" y="0"/>
            <a:chExt cx="5648" cy="1317"/>
          </a:xfrm>
        </p:grpSpPr>
        <p:sp>
          <p:nvSpPr>
            <p:cNvPr id="17509" name="矩形 7"/>
            <p:cNvSpPr/>
            <p:nvPr/>
          </p:nvSpPr>
          <p:spPr>
            <a:xfrm>
              <a:off x="882" y="0"/>
              <a:ext cx="2634" cy="1200"/>
            </a:xfrm>
            <a:custGeom>
              <a:avLst/>
              <a:gdLst/>
              <a:ahLst/>
              <a:cxnLst>
                <a:cxn ang="0">
                  <a:pos x="0" y="1200"/>
                </a:cxn>
                <a:cxn ang="0">
                  <a:pos x="2634" y="1200"/>
                </a:cxn>
                <a:cxn ang="0">
                  <a:pos x="0" y="120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510" name="任意多边形 16"/>
            <p:cNvSpPr/>
            <p:nvPr/>
          </p:nvSpPr>
          <p:spPr>
            <a:xfrm>
              <a:off x="0" y="454"/>
              <a:ext cx="826" cy="7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5" y="0"/>
                </a:cxn>
                <a:cxn ang="0">
                  <a:pos x="545" y="258"/>
                </a:cxn>
                <a:cxn ang="0">
                  <a:pos x="826" y="258"/>
                </a:cxn>
                <a:cxn ang="0">
                  <a:pos x="826" y="760"/>
                </a:cxn>
                <a:cxn ang="0">
                  <a:pos x="0" y="760"/>
                </a:cxn>
                <a:cxn ang="0">
                  <a:pos x="0" y="0"/>
                </a:cxn>
              </a:cxnLst>
              <a:pathLst>
                <a:path w="696310" h="696310">
                  <a:moveTo>
                    <a:pt x="0" y="0"/>
                  </a:moveTo>
                  <a:lnTo>
                    <a:pt x="459827" y="0"/>
                  </a:lnTo>
                  <a:lnTo>
                    <a:pt x="459827" y="236483"/>
                  </a:lnTo>
                  <a:lnTo>
                    <a:pt x="696310" y="236483"/>
                  </a:lnTo>
                  <a:lnTo>
                    <a:pt x="696310" y="696310"/>
                  </a:lnTo>
                  <a:lnTo>
                    <a:pt x="0" y="696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511" name="矩形 17"/>
            <p:cNvSpPr/>
            <p:nvPr/>
          </p:nvSpPr>
          <p:spPr>
            <a:xfrm>
              <a:off x="570" y="374"/>
              <a:ext cx="258" cy="265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noFill/>
            </a:ln>
          </p:spPr>
          <p:txBody>
            <a:bodyPr lIns="0" tIns="215900" rIns="179705" bIns="0" anchor="ctr"/>
            <a:p>
              <a:pPr algn="ctr"/>
              <a:endParaRPr lang="zh-CN" altLang="en-US" sz="400" dirty="0">
                <a:solidFill>
                  <a:srgbClr val="FFFFFF"/>
                </a:solidFill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512" name="文本框 6151"/>
            <p:cNvSpPr txBox="1"/>
            <p:nvPr/>
          </p:nvSpPr>
          <p:spPr>
            <a:xfrm>
              <a:off x="878" y="432"/>
              <a:ext cx="4770" cy="8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zh-CN" sz="2800" b="1" dirty="0">
                  <a:solidFill>
                    <a:srgbClr val="00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镜面反射和漫反射</a:t>
              </a:r>
              <a:endParaRPr lang="zh-CN" altLang="zh-CN" sz="2800" b="1" dirty="0">
                <a:solidFill>
                  <a:srgbClr val="00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7513" name="文本框 6152"/>
            <p:cNvSpPr txBox="1"/>
            <p:nvPr/>
          </p:nvSpPr>
          <p:spPr>
            <a:xfrm>
              <a:off x="0" y="452"/>
              <a:ext cx="873" cy="8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514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5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16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53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16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1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1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3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98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53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53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13" grpId="0"/>
      <p:bldP spid="38013" grpId="1"/>
      <p:bldP spid="143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9458" name="文本框 45215"/>
          <p:cNvSpPr txBox="1"/>
          <p:nvPr/>
        </p:nvSpPr>
        <p:spPr>
          <a:xfrm>
            <a:off x="385763" y="725488"/>
            <a:ext cx="7753350" cy="519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观察漫反射的形成过程，你发现了什么？</a:t>
            </a:r>
            <a:endParaRPr lang="zh-CN" altLang="zh-CN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7350" y="4627563"/>
            <a:ext cx="7751763" cy="519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镜面反射和漫反射都遵循光的反射规律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579" name="文本框 19578"/>
          <p:cNvSpPr txBox="1"/>
          <p:nvPr/>
        </p:nvSpPr>
        <p:spPr>
          <a:xfrm>
            <a:off x="387350" y="5294313"/>
            <a:ext cx="8061325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漫反射使我们能在不同方向看到本身不发光的物体。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461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9457" name="" r:id="rId1" imgW="7630795" imgH="2952750"/>
        </mc:Choice>
        <mc:Fallback>
          <p:control name="" r:id="rId1" imgW="7630795" imgH="2952750">
            <p:pic>
              <p:nvPicPr>
                <p:cNvPr id="0" name=""/>
                <p:cNvPicPr/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817563" y="1527175"/>
                  <a:ext cx="7630795" cy="2952750"/>
                </a:xfrm>
                <a:prstGeom prst="rect">
                  <a:avLst/>
                </a:prstGeom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57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06500" name="矩形 106499"/>
          <p:cNvSpPr/>
          <p:nvPr/>
        </p:nvSpPr>
        <p:spPr>
          <a:xfrm>
            <a:off x="685800" y="4856163"/>
            <a:ext cx="8285163" cy="1371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当有光线从任意角度射向尾灯时，它都能把光线“反向射回”。</a:t>
            </a:r>
            <a:endParaRPr lang="zh-CN" altLang="en-US" sz="28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2530" name="组合 106501"/>
          <p:cNvGrpSpPr/>
          <p:nvPr/>
        </p:nvGrpSpPr>
        <p:grpSpPr>
          <a:xfrm rot="8496961">
            <a:off x="1955800" y="1611313"/>
            <a:ext cx="2398713" cy="228600"/>
            <a:chOff x="432" y="4128"/>
            <a:chExt cx="1680" cy="192"/>
          </a:xfrm>
        </p:grpSpPr>
        <p:grpSp>
          <p:nvGrpSpPr>
            <p:cNvPr id="22531" name="组合 106502"/>
            <p:cNvGrpSpPr/>
            <p:nvPr/>
          </p:nvGrpSpPr>
          <p:grpSpPr>
            <a:xfrm>
              <a:off x="528" y="4176"/>
              <a:ext cx="1488" cy="144"/>
              <a:chOff x="3792" y="2256"/>
              <a:chExt cx="1488" cy="144"/>
            </a:xfrm>
          </p:grpSpPr>
          <p:sp>
            <p:nvSpPr>
              <p:cNvPr id="22532" name="直接连接符 106503"/>
              <p:cNvSpPr/>
              <p:nvPr/>
            </p:nvSpPr>
            <p:spPr>
              <a:xfrm>
                <a:off x="3792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33" name="直接连接符 106504"/>
              <p:cNvSpPr/>
              <p:nvPr/>
            </p:nvSpPr>
            <p:spPr>
              <a:xfrm>
                <a:off x="3936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34" name="直接连接符 106505"/>
              <p:cNvSpPr/>
              <p:nvPr/>
            </p:nvSpPr>
            <p:spPr>
              <a:xfrm>
                <a:off x="4080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35" name="直接连接符 106506"/>
              <p:cNvSpPr/>
              <p:nvPr/>
            </p:nvSpPr>
            <p:spPr>
              <a:xfrm>
                <a:off x="4224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36" name="直接连接符 106507"/>
              <p:cNvSpPr/>
              <p:nvPr/>
            </p:nvSpPr>
            <p:spPr>
              <a:xfrm>
                <a:off x="4368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37" name="直接连接符 106508"/>
              <p:cNvSpPr/>
              <p:nvPr/>
            </p:nvSpPr>
            <p:spPr>
              <a:xfrm>
                <a:off x="4512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38" name="直接连接符 106509"/>
              <p:cNvSpPr/>
              <p:nvPr/>
            </p:nvSpPr>
            <p:spPr>
              <a:xfrm>
                <a:off x="4656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39" name="直接连接符 106510"/>
              <p:cNvSpPr/>
              <p:nvPr/>
            </p:nvSpPr>
            <p:spPr>
              <a:xfrm>
                <a:off x="4800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40" name="直接连接符 106511"/>
              <p:cNvSpPr/>
              <p:nvPr/>
            </p:nvSpPr>
            <p:spPr>
              <a:xfrm>
                <a:off x="4944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41" name="直接连接符 106512"/>
              <p:cNvSpPr/>
              <p:nvPr/>
            </p:nvSpPr>
            <p:spPr>
              <a:xfrm>
                <a:off x="5088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</p:grpSp>
        <p:sp>
          <p:nvSpPr>
            <p:cNvPr id="22542" name="直接连接符 106513"/>
            <p:cNvSpPr/>
            <p:nvPr/>
          </p:nvSpPr>
          <p:spPr>
            <a:xfrm>
              <a:off x="432" y="4128"/>
              <a:ext cx="1680" cy="0"/>
            </a:xfrm>
            <a:prstGeom prst="line">
              <a:avLst/>
            </a:prstGeom>
            <a:ln w="57150" cap="sq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grpSp>
        <p:nvGrpSpPr>
          <p:cNvPr id="22543" name="组合 106514"/>
          <p:cNvGrpSpPr/>
          <p:nvPr/>
        </p:nvGrpSpPr>
        <p:grpSpPr>
          <a:xfrm rot="2955634">
            <a:off x="1797050" y="3357563"/>
            <a:ext cx="2111375" cy="206375"/>
            <a:chOff x="432" y="4128"/>
            <a:chExt cx="1680" cy="192"/>
          </a:xfrm>
        </p:grpSpPr>
        <p:grpSp>
          <p:nvGrpSpPr>
            <p:cNvPr id="22544" name="组合 106515"/>
            <p:cNvGrpSpPr/>
            <p:nvPr/>
          </p:nvGrpSpPr>
          <p:grpSpPr>
            <a:xfrm>
              <a:off x="528" y="4176"/>
              <a:ext cx="1488" cy="144"/>
              <a:chOff x="3792" y="2256"/>
              <a:chExt cx="1488" cy="144"/>
            </a:xfrm>
          </p:grpSpPr>
          <p:sp>
            <p:nvSpPr>
              <p:cNvPr id="22545" name="直接连接符 106516"/>
              <p:cNvSpPr/>
              <p:nvPr/>
            </p:nvSpPr>
            <p:spPr>
              <a:xfrm>
                <a:off x="3792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46" name="直接连接符 106517"/>
              <p:cNvSpPr/>
              <p:nvPr/>
            </p:nvSpPr>
            <p:spPr>
              <a:xfrm>
                <a:off x="3936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47" name="直接连接符 106518"/>
              <p:cNvSpPr/>
              <p:nvPr/>
            </p:nvSpPr>
            <p:spPr>
              <a:xfrm>
                <a:off x="4080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48" name="直接连接符 106519"/>
              <p:cNvSpPr/>
              <p:nvPr/>
            </p:nvSpPr>
            <p:spPr>
              <a:xfrm>
                <a:off x="4224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49" name="直接连接符 106520"/>
              <p:cNvSpPr/>
              <p:nvPr/>
            </p:nvSpPr>
            <p:spPr>
              <a:xfrm>
                <a:off x="4368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50" name="直接连接符 106521"/>
              <p:cNvSpPr/>
              <p:nvPr/>
            </p:nvSpPr>
            <p:spPr>
              <a:xfrm>
                <a:off x="4512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51" name="直接连接符 106522"/>
              <p:cNvSpPr/>
              <p:nvPr/>
            </p:nvSpPr>
            <p:spPr>
              <a:xfrm>
                <a:off x="4656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52" name="直接连接符 106523"/>
              <p:cNvSpPr/>
              <p:nvPr/>
            </p:nvSpPr>
            <p:spPr>
              <a:xfrm>
                <a:off x="4800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53" name="直接连接符 106524"/>
              <p:cNvSpPr/>
              <p:nvPr/>
            </p:nvSpPr>
            <p:spPr>
              <a:xfrm>
                <a:off x="4944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2554" name="直接连接符 106525"/>
              <p:cNvSpPr/>
              <p:nvPr/>
            </p:nvSpPr>
            <p:spPr>
              <a:xfrm>
                <a:off x="5088" y="2256"/>
                <a:ext cx="192" cy="144"/>
              </a:xfrm>
              <a:prstGeom prst="line">
                <a:avLst/>
              </a:prstGeom>
              <a:ln w="57150" cap="sq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</p:grpSp>
        <p:sp>
          <p:nvSpPr>
            <p:cNvPr id="22555" name="直接连接符 106526"/>
            <p:cNvSpPr/>
            <p:nvPr/>
          </p:nvSpPr>
          <p:spPr>
            <a:xfrm>
              <a:off x="432" y="4128"/>
              <a:ext cx="1680" cy="0"/>
            </a:xfrm>
            <a:prstGeom prst="line">
              <a:avLst/>
            </a:prstGeom>
            <a:ln w="57150" cap="sq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106531" name="直接连接符 106530"/>
          <p:cNvSpPr/>
          <p:nvPr/>
        </p:nvSpPr>
        <p:spPr>
          <a:xfrm rot="904492">
            <a:off x="3406775" y="1738313"/>
            <a:ext cx="935038" cy="576262"/>
          </a:xfrm>
          <a:prstGeom prst="line">
            <a:avLst/>
          </a:prstGeom>
          <a:ln w="38100" cap="flat" cmpd="sng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06535" name="直接连接符 106534"/>
          <p:cNvSpPr/>
          <p:nvPr/>
        </p:nvSpPr>
        <p:spPr>
          <a:xfrm flipH="1">
            <a:off x="3163888" y="3027363"/>
            <a:ext cx="720725" cy="574675"/>
          </a:xfrm>
          <a:prstGeom prst="line">
            <a:avLst/>
          </a:prstGeom>
          <a:ln w="28575" cap="flat" cmpd="sng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06541" name="组合 106540"/>
          <p:cNvGrpSpPr/>
          <p:nvPr/>
        </p:nvGrpSpPr>
        <p:grpSpPr>
          <a:xfrm>
            <a:off x="3490913" y="1520825"/>
            <a:ext cx="4319587" cy="144463"/>
            <a:chOff x="1973" y="379"/>
            <a:chExt cx="2721" cy="91"/>
          </a:xfrm>
        </p:grpSpPr>
        <p:sp>
          <p:nvSpPr>
            <p:cNvPr id="22559" name="直接连接符 106527"/>
            <p:cNvSpPr/>
            <p:nvPr/>
          </p:nvSpPr>
          <p:spPr>
            <a:xfrm>
              <a:off x="1973" y="436"/>
              <a:ext cx="2721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2560" name="等腰三角形 106536"/>
            <p:cNvSpPr/>
            <p:nvPr/>
          </p:nvSpPr>
          <p:spPr>
            <a:xfrm rot="-5400000">
              <a:off x="3708" y="262"/>
              <a:ext cx="91" cy="318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6543" name="组合 106542"/>
          <p:cNvGrpSpPr/>
          <p:nvPr/>
        </p:nvGrpSpPr>
        <p:grpSpPr>
          <a:xfrm>
            <a:off x="3130550" y="3557588"/>
            <a:ext cx="4608513" cy="144462"/>
            <a:chOff x="1746" y="1662"/>
            <a:chExt cx="2903" cy="91"/>
          </a:xfrm>
        </p:grpSpPr>
        <p:sp>
          <p:nvSpPr>
            <p:cNvPr id="22562" name="直接连接符 106535"/>
            <p:cNvSpPr/>
            <p:nvPr/>
          </p:nvSpPr>
          <p:spPr>
            <a:xfrm>
              <a:off x="1746" y="1706"/>
              <a:ext cx="2903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2563" name="等腰三角形 106537"/>
            <p:cNvSpPr/>
            <p:nvPr/>
          </p:nvSpPr>
          <p:spPr>
            <a:xfrm rot="5400000">
              <a:off x="3725" y="1531"/>
              <a:ext cx="91" cy="318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6542" name="组合 106541"/>
          <p:cNvGrpSpPr/>
          <p:nvPr/>
        </p:nvGrpSpPr>
        <p:grpSpPr>
          <a:xfrm>
            <a:off x="3130550" y="1611313"/>
            <a:ext cx="360363" cy="2016125"/>
            <a:chOff x="1746" y="436"/>
            <a:chExt cx="227" cy="1270"/>
          </a:xfrm>
        </p:grpSpPr>
        <p:sp>
          <p:nvSpPr>
            <p:cNvPr id="22565" name="直接连接符 106533"/>
            <p:cNvSpPr/>
            <p:nvPr/>
          </p:nvSpPr>
          <p:spPr>
            <a:xfrm flipH="1">
              <a:off x="1746" y="436"/>
              <a:ext cx="227" cy="127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2566" name="等腰三角形 106538"/>
            <p:cNvSpPr/>
            <p:nvPr/>
          </p:nvSpPr>
          <p:spPr>
            <a:xfrm rot="-10269682">
              <a:off x="1823" y="845"/>
              <a:ext cx="91" cy="318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67" name="直接连接符 106543"/>
          <p:cNvSpPr/>
          <p:nvPr/>
        </p:nvSpPr>
        <p:spPr>
          <a:xfrm rot="676312">
            <a:off x="2508250" y="2428875"/>
            <a:ext cx="288925" cy="21590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568" name="直接连接符 106544"/>
          <p:cNvSpPr/>
          <p:nvPr/>
        </p:nvSpPr>
        <p:spPr>
          <a:xfrm rot="6315047">
            <a:off x="2517775" y="2655888"/>
            <a:ext cx="288925" cy="21590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569" name="文本框 106545"/>
          <p:cNvSpPr txBox="1"/>
          <p:nvPr/>
        </p:nvSpPr>
        <p:spPr>
          <a:xfrm>
            <a:off x="1089025" y="1536700"/>
            <a:ext cx="671513" cy="2303463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dirty="0">
                <a:latin typeface="Arial" panose="020B0604020202090204" pitchFamily="34" charset="0"/>
                <a:ea typeface="宋体" panose="02010600030101010101" pitchFamily="2" charset="-122"/>
              </a:rPr>
              <a:t>角反射器</a:t>
            </a:r>
            <a:endParaRPr lang="zh-CN" altLang="en-US" sz="3200" dirty="0">
              <a:latin typeface="Arial" panose="020B0604020202090204" pitchFamily="34" charset="0"/>
              <a:ea typeface="宋体" panose="02010600030101010101" pitchFamily="2" charset="-122"/>
            </a:endParaRPr>
          </a:p>
        </p:txBody>
      </p:sp>
      <p:sp>
        <p:nvSpPr>
          <p:cNvPr id="106551" name="直接连接符 106550"/>
          <p:cNvSpPr/>
          <p:nvPr/>
        </p:nvSpPr>
        <p:spPr>
          <a:xfrm flipV="1">
            <a:off x="2914650" y="2763838"/>
            <a:ext cx="720725" cy="647700"/>
          </a:xfrm>
          <a:prstGeom prst="line">
            <a:avLst/>
          </a:prstGeom>
          <a:ln w="28575" cap="flat" cmpd="sng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06555" name="组合 106554"/>
          <p:cNvGrpSpPr/>
          <p:nvPr/>
        </p:nvGrpSpPr>
        <p:grpSpPr>
          <a:xfrm>
            <a:off x="3498850" y="1000125"/>
            <a:ext cx="3816350" cy="649288"/>
            <a:chOff x="1978" y="51"/>
            <a:chExt cx="2404" cy="409"/>
          </a:xfrm>
        </p:grpSpPr>
        <p:sp>
          <p:nvSpPr>
            <p:cNvPr id="22572" name="直接连接符 106547"/>
            <p:cNvSpPr/>
            <p:nvPr/>
          </p:nvSpPr>
          <p:spPr>
            <a:xfrm rot="-1075405">
              <a:off x="1978" y="51"/>
              <a:ext cx="2404" cy="409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2573" name="等腰三角形 106551"/>
            <p:cNvSpPr/>
            <p:nvPr/>
          </p:nvSpPr>
          <p:spPr>
            <a:xfrm rot="-5749584">
              <a:off x="3339" y="25"/>
              <a:ext cx="136" cy="36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6556" name="组合 106555"/>
          <p:cNvGrpSpPr/>
          <p:nvPr/>
        </p:nvGrpSpPr>
        <p:grpSpPr>
          <a:xfrm>
            <a:off x="3011488" y="1581150"/>
            <a:ext cx="192087" cy="1852613"/>
            <a:chOff x="1671" y="417"/>
            <a:chExt cx="121" cy="1167"/>
          </a:xfrm>
        </p:grpSpPr>
        <p:sp>
          <p:nvSpPr>
            <p:cNvPr id="22575" name="直接连接符 106548"/>
            <p:cNvSpPr/>
            <p:nvPr/>
          </p:nvSpPr>
          <p:spPr>
            <a:xfrm rot="1010057" flipH="1">
              <a:off x="1774" y="417"/>
              <a:ext cx="18" cy="1167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2576" name="等腰三角形 106552"/>
            <p:cNvSpPr/>
            <p:nvPr/>
          </p:nvSpPr>
          <p:spPr>
            <a:xfrm rot="-9625658">
              <a:off x="1671" y="1026"/>
              <a:ext cx="91" cy="318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6557" name="组合 106556"/>
          <p:cNvGrpSpPr/>
          <p:nvPr/>
        </p:nvGrpSpPr>
        <p:grpSpPr>
          <a:xfrm>
            <a:off x="2914650" y="2763838"/>
            <a:ext cx="4103688" cy="647700"/>
            <a:chOff x="1610" y="1162"/>
            <a:chExt cx="2585" cy="408"/>
          </a:xfrm>
        </p:grpSpPr>
        <p:sp>
          <p:nvSpPr>
            <p:cNvPr id="22578" name="直接连接符 106549"/>
            <p:cNvSpPr/>
            <p:nvPr/>
          </p:nvSpPr>
          <p:spPr>
            <a:xfrm flipV="1">
              <a:off x="1610" y="1162"/>
              <a:ext cx="2585" cy="408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2579" name="等腰三角形 106553"/>
            <p:cNvSpPr/>
            <p:nvPr/>
          </p:nvSpPr>
          <p:spPr>
            <a:xfrm rot="5052706">
              <a:off x="2964" y="1169"/>
              <a:ext cx="136" cy="36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9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80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65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6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65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6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65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65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65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6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65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光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135200" name="组合 135199"/>
          <p:cNvGrpSpPr/>
          <p:nvPr/>
        </p:nvGrpSpPr>
        <p:grpSpPr>
          <a:xfrm>
            <a:off x="185738" y="1247775"/>
            <a:ext cx="996950" cy="4132263"/>
            <a:chOff x="141" y="1026"/>
            <a:chExt cx="833" cy="2449"/>
          </a:xfrm>
        </p:grpSpPr>
        <p:sp>
          <p:nvSpPr>
            <p:cNvPr id="23554" name="文本框 135173"/>
            <p:cNvSpPr txBox="1"/>
            <p:nvPr/>
          </p:nvSpPr>
          <p:spPr>
            <a:xfrm>
              <a:off x="141" y="1452"/>
              <a:ext cx="459" cy="1469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eaVert" wrap="square"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latin typeface="宋体" panose="02010600030101010101" pitchFamily="2" charset="-122"/>
                  <a:ea typeface="宋体" panose="02010600030101010101" pitchFamily="2" charset="-122"/>
                </a:rPr>
                <a:t>光的反射</a:t>
              </a:r>
              <a:endPara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555" name="左大括号 135174"/>
            <p:cNvSpPr/>
            <p:nvPr/>
          </p:nvSpPr>
          <p:spPr>
            <a:xfrm>
              <a:off x="657" y="1026"/>
              <a:ext cx="317" cy="2449"/>
            </a:xfrm>
            <a:prstGeom prst="leftBrace">
              <a:avLst>
                <a:gd name="adj1" fmla="val 63771"/>
                <a:gd name="adj2" fmla="val 50000"/>
              </a:avLst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pPr algn="ctr"/>
              <a:endParaRPr lang="zh-CN" altLang="en-US" sz="24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35176" name="文本框 135175"/>
          <p:cNvSpPr txBox="1"/>
          <p:nvPr/>
        </p:nvSpPr>
        <p:spPr>
          <a:xfrm>
            <a:off x="1339850" y="933450"/>
            <a:ext cx="1368425" cy="4572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概念</a:t>
            </a:r>
            <a:endParaRPr lang="zh-CN" altLang="en-US" sz="24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5177" name="矩形 135176"/>
          <p:cNvSpPr/>
          <p:nvPr/>
        </p:nvSpPr>
        <p:spPr>
          <a:xfrm>
            <a:off x="2946400" y="841375"/>
            <a:ext cx="6029325" cy="64135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zh-CN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光在传播过程中被介质表面反射回去的现象</a:t>
            </a:r>
            <a:endParaRPr lang="zh-CN" altLang="zh-CN" sz="24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35201" name="组合 135200"/>
          <p:cNvGrpSpPr/>
          <p:nvPr/>
        </p:nvGrpSpPr>
        <p:grpSpPr>
          <a:xfrm>
            <a:off x="1339850" y="2497138"/>
            <a:ext cx="1924050" cy="1150937"/>
            <a:chOff x="930" y="1836"/>
            <a:chExt cx="1212" cy="725"/>
          </a:xfrm>
        </p:grpSpPr>
        <p:sp>
          <p:nvSpPr>
            <p:cNvPr id="23559" name="文本框 135177"/>
            <p:cNvSpPr txBox="1"/>
            <p:nvPr/>
          </p:nvSpPr>
          <p:spPr>
            <a:xfrm>
              <a:off x="930" y="2024"/>
              <a:ext cx="1011" cy="288"/>
            </a:xfrm>
            <a:prstGeom prst="rect">
              <a:avLst/>
            </a:prstGeom>
            <a:noFill/>
            <a:ln w="952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反射定律</a:t>
              </a:r>
              <a:endParaRPr lang="zh-CN" altLang="en-US" sz="24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560" name="左大括号 135178"/>
            <p:cNvSpPr/>
            <p:nvPr/>
          </p:nvSpPr>
          <p:spPr>
            <a:xfrm>
              <a:off x="2006" y="1836"/>
              <a:ext cx="136" cy="725"/>
            </a:xfrm>
            <a:prstGeom prst="leftBrace">
              <a:avLst>
                <a:gd name="adj1" fmla="val 44226"/>
                <a:gd name="adj2" fmla="val 50000"/>
              </a:avLst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pPr lvl="0" indent="0" algn="ctr" fontAlgn="base"/>
              <a:endParaRPr lang="zh-CN" altLang="en-US" sz="2400" strike="noStrike" noProof="1">
                <a:latin typeface="宋体" panose="02010600030101010101" pitchFamily="2" charset="-122"/>
              </a:endParaRPr>
            </a:p>
          </p:txBody>
        </p:sp>
      </p:grpSp>
      <p:grpSp>
        <p:nvGrpSpPr>
          <p:cNvPr id="135202" name="组合 135201"/>
          <p:cNvGrpSpPr/>
          <p:nvPr/>
        </p:nvGrpSpPr>
        <p:grpSpPr>
          <a:xfrm>
            <a:off x="3354388" y="2219325"/>
            <a:ext cx="1873250" cy="1609725"/>
            <a:chOff x="2244" y="1661"/>
            <a:chExt cx="1180" cy="1014"/>
          </a:xfrm>
        </p:grpSpPr>
        <p:sp>
          <p:nvSpPr>
            <p:cNvPr id="23562" name="文本框 135179"/>
            <p:cNvSpPr txBox="1"/>
            <p:nvPr/>
          </p:nvSpPr>
          <p:spPr>
            <a:xfrm>
              <a:off x="2245" y="1661"/>
              <a:ext cx="1163" cy="288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latin typeface="宋体" panose="02010600030101010101" pitchFamily="2" charset="-122"/>
                  <a:ea typeface="宋体" panose="02010600030101010101" pitchFamily="2" charset="-122"/>
                </a:rPr>
                <a:t>三线共面</a:t>
              </a:r>
              <a:endPara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563" name="文本框 135180"/>
            <p:cNvSpPr txBox="1"/>
            <p:nvPr/>
          </p:nvSpPr>
          <p:spPr>
            <a:xfrm>
              <a:off x="2244" y="2024"/>
              <a:ext cx="1163" cy="288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latin typeface="宋体" panose="02010600030101010101" pitchFamily="2" charset="-122"/>
                  <a:ea typeface="宋体" panose="02010600030101010101" pitchFamily="2" charset="-122"/>
                </a:rPr>
                <a:t>两线分居</a:t>
              </a:r>
              <a:endPara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564" name="文本框 135181"/>
            <p:cNvSpPr txBox="1"/>
            <p:nvPr/>
          </p:nvSpPr>
          <p:spPr>
            <a:xfrm>
              <a:off x="2245" y="2387"/>
              <a:ext cx="1179" cy="288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latin typeface="宋体" panose="02010600030101010101" pitchFamily="2" charset="-122"/>
                  <a:ea typeface="宋体" panose="02010600030101010101" pitchFamily="2" charset="-122"/>
                </a:rPr>
                <a:t>两角相等</a:t>
              </a:r>
              <a:endPara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566" name="文本框 135182"/>
          <p:cNvSpPr txBox="1"/>
          <p:nvPr/>
        </p:nvSpPr>
        <p:spPr>
          <a:xfrm>
            <a:off x="1387475" y="3997325"/>
            <a:ext cx="4645025" cy="4572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在反射现象当中，光路是可逆的       </a:t>
            </a:r>
            <a:endParaRPr lang="zh-CN" altLang="en-US" sz="24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5187" name="文本框 135186"/>
          <p:cNvSpPr txBox="1"/>
          <p:nvPr/>
        </p:nvSpPr>
        <p:spPr>
          <a:xfrm>
            <a:off x="1411288" y="5148263"/>
            <a:ext cx="1636712" cy="4572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ctr" eaLnBrk="0" hangingPunct="0"/>
            <a:r>
              <a:rPr lang="zh-CN" altLang="en-US" sz="24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两种反射</a:t>
            </a:r>
            <a:endParaRPr lang="zh-CN" altLang="en-US" sz="24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35193" name="组合 135192"/>
          <p:cNvGrpSpPr/>
          <p:nvPr/>
        </p:nvGrpSpPr>
        <p:grpSpPr>
          <a:xfrm>
            <a:off x="3211513" y="4691063"/>
            <a:ext cx="1924050" cy="1500187"/>
            <a:chOff x="2784" y="3279"/>
            <a:chExt cx="1034" cy="945"/>
          </a:xfrm>
        </p:grpSpPr>
        <p:sp>
          <p:nvSpPr>
            <p:cNvPr id="23568" name="左大括号 135193"/>
            <p:cNvSpPr/>
            <p:nvPr/>
          </p:nvSpPr>
          <p:spPr>
            <a:xfrm>
              <a:off x="2784" y="3312"/>
              <a:ext cx="96" cy="912"/>
            </a:xfrm>
            <a:prstGeom prst="leftBrace">
              <a:avLst>
                <a:gd name="adj1" fmla="val 78418"/>
                <a:gd name="adj2" fmla="val 50000"/>
              </a:avLst>
            </a:pr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pPr algn="ctr"/>
              <a:endParaRPr lang="zh-CN" altLang="en-US" sz="24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569" name="文本框 135194">
              <a:hlinkClick r:id="" action="ppaction://noaction">
                <a:snd r:embed="rId1" name="CLICK.WAV"/>
              </a:hlinkClick>
            </p:cNvPr>
            <p:cNvSpPr txBox="1"/>
            <p:nvPr/>
          </p:nvSpPr>
          <p:spPr>
            <a:xfrm>
              <a:off x="2918" y="3279"/>
              <a:ext cx="900" cy="288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p>
              <a:pPr algn="ctr" eaLnBrk="0" hangingPunct="0"/>
              <a:r>
                <a:rPr lang="zh-CN" altLang="en-US" sz="2400" dirty="0">
                  <a:latin typeface="宋体" panose="02010600030101010101" pitchFamily="2" charset="-122"/>
                  <a:ea typeface="宋体" panose="02010600030101010101" pitchFamily="2" charset="-122"/>
                </a:rPr>
                <a:t>镜面反射</a:t>
              </a:r>
              <a:endPara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570" name="文本框 135195">
              <a:hlinkClick r:id="" action="ppaction://noaction">
                <a:snd r:embed="rId1" name="CLICK.WAV"/>
              </a:hlinkClick>
            </p:cNvPr>
            <p:cNvSpPr txBox="1"/>
            <p:nvPr/>
          </p:nvSpPr>
          <p:spPr>
            <a:xfrm>
              <a:off x="2918" y="3931"/>
              <a:ext cx="710" cy="288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p>
              <a:pPr algn="ctr" eaLnBrk="0" hangingPunct="0"/>
              <a:r>
                <a:rPr lang="zh-CN" altLang="en-US" sz="2400" dirty="0">
                  <a:latin typeface="宋体" panose="02010600030101010101" pitchFamily="2" charset="-122"/>
                  <a:ea typeface="宋体" panose="02010600030101010101" pitchFamily="2" charset="-122"/>
                </a:rPr>
                <a:t>漫反射</a:t>
              </a:r>
              <a:endPara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35197" name="组合 135196"/>
          <p:cNvGrpSpPr/>
          <p:nvPr/>
        </p:nvGrpSpPr>
        <p:grpSpPr>
          <a:xfrm>
            <a:off x="5227638" y="4743450"/>
            <a:ext cx="3497262" cy="1439863"/>
            <a:chOff x="3328" y="3376"/>
            <a:chExt cx="2203" cy="907"/>
          </a:xfrm>
        </p:grpSpPr>
        <p:sp>
          <p:nvSpPr>
            <p:cNvPr id="23572" name="右大括号 135197"/>
            <p:cNvSpPr/>
            <p:nvPr/>
          </p:nvSpPr>
          <p:spPr>
            <a:xfrm>
              <a:off x="3328" y="3376"/>
              <a:ext cx="131" cy="907"/>
            </a:xfrm>
            <a:prstGeom prst="rightBrace">
              <a:avLst>
                <a:gd name="adj1" fmla="val 69140"/>
                <a:gd name="adj2" fmla="val 50000"/>
              </a:avLst>
            </a:pr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pPr algn="ctr"/>
              <a:endParaRPr lang="zh-CN" altLang="en-US" sz="24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573" name="文本框 135198"/>
            <p:cNvSpPr txBox="1"/>
            <p:nvPr/>
          </p:nvSpPr>
          <p:spPr>
            <a:xfrm>
              <a:off x="3493" y="3688"/>
              <a:ext cx="2038" cy="288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latin typeface="宋体" panose="02010600030101010101" pitchFamily="2" charset="-122"/>
                  <a:ea typeface="宋体" panose="02010600030101010101" pitchFamily="2" charset="-122"/>
                </a:rPr>
                <a:t>都遵循光的反射规律</a:t>
              </a:r>
              <a:endPara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574" name="文本框 4103"/>
          <p:cNvSpPr txBox="1"/>
          <p:nvPr/>
        </p:nvSpPr>
        <p:spPr>
          <a:xfrm>
            <a:off x="82550" y="36513"/>
            <a:ext cx="1295400" cy="398462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课堂小结</a:t>
            </a:r>
            <a:endParaRPr lang="zh-CN" altLang="en-US" sz="2000" b="1" dirty="0">
              <a:solidFill>
                <a:srgbClr val="006666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5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35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35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35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6" grpId="0" bldLvl="0" animBg="1"/>
      <p:bldP spid="135177" grpId="0" bldLvl="0" animBg="1"/>
      <p:bldP spid="135187" grpId="0" bldLvl="0" animBg="1"/>
      <p:bldP spid="2356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0114" name="文本框 90113"/>
          <p:cNvSpPr txBox="1"/>
          <p:nvPr/>
        </p:nvSpPr>
        <p:spPr>
          <a:xfrm>
            <a:off x="457200" y="549275"/>
            <a:ext cx="8686800" cy="599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1.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光的反射定律：反射时，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       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、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    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和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   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在同一平面内；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    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和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     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分居在法线的两侧，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等于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    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.</a:t>
            </a:r>
            <a:endParaRPr lang="en-US" altLang="zh-CN" sz="2400" b="1">
              <a:solidFill>
                <a:srgbClr val="0000FF"/>
              </a:solidFill>
              <a:latin typeface="华文新魏" panose="02010800040101010101" charset="-122"/>
              <a:ea typeface="华文新魏" panose="02010800040101010101" charset="-122"/>
            </a:endParaRPr>
          </a:p>
          <a:p>
            <a:pPr algn="l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2.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光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______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射向平面镜时，反射光线与入射光线重合，些时反射角是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___    °</a:t>
            </a:r>
            <a:endParaRPr lang="en-US" altLang="zh-CN" sz="2400" b="1">
              <a:solidFill>
                <a:srgbClr val="0000FF"/>
              </a:solidFill>
              <a:latin typeface="华文新魏" panose="02010800040101010101" charset="-122"/>
              <a:ea typeface="华文新魏" panose="02010800040101010101" charset="-122"/>
            </a:endParaRPr>
          </a:p>
          <a:p>
            <a:pPr algn="l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3.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光反射时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,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入射角是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30°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则反射角是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　 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°,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入射光线与反射光线的夹角是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　       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°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当入射角增大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10°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时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,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反射角也增大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°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入射光线与反射光线的夹角增大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　   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°</a:t>
            </a:r>
            <a:endParaRPr lang="en-US" altLang="zh-CN" sz="2400" b="1">
              <a:solidFill>
                <a:srgbClr val="0000FF"/>
              </a:solidFill>
              <a:latin typeface="华文新魏" panose="02010800040101010101" charset="-122"/>
              <a:ea typeface="华文新魏" panose="02010800040101010101" charset="-122"/>
            </a:endParaRPr>
          </a:p>
          <a:p>
            <a:pPr algn="l">
              <a:lnSpc>
                <a:spcPct val="105000"/>
              </a:lnSpc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4.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光的反射可分为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　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和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      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. 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黑板用久了会反光是因为发生了</a:t>
            </a:r>
            <a:r>
              <a:rPr lang="zh-CN" altLang="en-US" sz="2400" b="1" u="sng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         </a:t>
            </a: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反射</a:t>
            </a:r>
            <a:r>
              <a:rPr lang="en-US" altLang="zh-CN" sz="2400" b="1">
                <a:solidFill>
                  <a:srgbClr val="0000FF"/>
                </a:solidFill>
                <a:latin typeface="华文新魏" panose="02010800040101010101" charset="-122"/>
                <a:ea typeface="华文新魏" panose="02010800040101010101" charset="-122"/>
              </a:rPr>
              <a:t>. </a:t>
            </a:r>
            <a:endParaRPr lang="en-US" altLang="zh-CN" sz="2400" b="1">
              <a:solidFill>
                <a:srgbClr val="0000FF"/>
              </a:solidFill>
              <a:latin typeface="华文新魏" panose="02010800040101010101" charset="-122"/>
              <a:ea typeface="华文新魏" panose="02010800040101010101" charset="-122"/>
            </a:endParaRPr>
          </a:p>
          <a:p>
            <a:pPr algn="l">
              <a:lnSpc>
                <a:spcPct val="105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rgbClr val="0000CC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5</a:t>
            </a:r>
            <a:r>
              <a:rPr lang="zh-CN" altLang="en-US" sz="2800" b="1" dirty="0">
                <a:solidFill>
                  <a:srgbClr val="0000CC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、能够从不同角度看到本身不发光的物体是因为光在物体表面发生</a:t>
            </a:r>
            <a:r>
              <a:rPr lang="zh-CN" altLang="en-US" sz="2800" b="1" u="sng" dirty="0">
                <a:solidFill>
                  <a:srgbClr val="0000CC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                 </a:t>
            </a:r>
            <a:r>
              <a:rPr lang="zh-CN" altLang="en-US" sz="2800" b="1" dirty="0">
                <a:solidFill>
                  <a:srgbClr val="0000CC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的缘故。放电影的银幕发生的是</a:t>
            </a:r>
            <a:r>
              <a:rPr lang="zh-CN" altLang="en-US" sz="2800" b="1" u="sng" dirty="0">
                <a:solidFill>
                  <a:srgbClr val="0000CC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                </a:t>
            </a:r>
            <a:r>
              <a:rPr lang="zh-CN" altLang="en-US" sz="2800" b="1" dirty="0">
                <a:solidFill>
                  <a:srgbClr val="0000CC"/>
                </a:solidFill>
                <a:latin typeface="Times New Roman" panose="02020503050405090304" pitchFamily="18" charset="0"/>
                <a:ea typeface="隶书" panose="02010509060101010101" pitchFamily="49" charset="-122"/>
              </a:rPr>
              <a:t>。</a:t>
            </a:r>
            <a:endParaRPr lang="zh-CN" altLang="en-US" sz="2800" b="1" dirty="0">
              <a:solidFill>
                <a:srgbClr val="0000CC"/>
              </a:solidFill>
              <a:latin typeface="Times New Roman" panose="02020503050405090304" pitchFamily="18" charset="0"/>
              <a:ea typeface="隶书" panose="02010509060101010101" pitchFamily="49" charset="-122"/>
            </a:endParaRPr>
          </a:p>
          <a:p>
            <a:pPr algn="l">
              <a:lnSpc>
                <a:spcPct val="105000"/>
              </a:lnSpc>
              <a:spcBef>
                <a:spcPct val="50000"/>
              </a:spcBef>
            </a:pPr>
            <a:endParaRPr lang="en-US" altLang="zh-CN" sz="2000" b="1">
              <a:solidFill>
                <a:srgbClr val="0000FF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90115" name="文本框 90114"/>
          <p:cNvSpPr txBox="1"/>
          <p:nvPr/>
        </p:nvSpPr>
        <p:spPr>
          <a:xfrm>
            <a:off x="5580063" y="2349500"/>
            <a:ext cx="83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2000" b="1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30</a:t>
            </a:r>
            <a:endParaRPr lang="en-US" altLang="zh-CN" sz="2000" b="1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16" name="文本框 90115"/>
          <p:cNvSpPr txBox="1"/>
          <p:nvPr/>
        </p:nvSpPr>
        <p:spPr>
          <a:xfrm>
            <a:off x="2411413" y="2708275"/>
            <a:ext cx="7191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2400" b="1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60</a:t>
            </a:r>
            <a:endParaRPr lang="en-US" altLang="zh-CN" sz="2400" b="1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17" name="文本框 90116"/>
          <p:cNvSpPr txBox="1"/>
          <p:nvPr/>
        </p:nvSpPr>
        <p:spPr>
          <a:xfrm>
            <a:off x="8101013" y="2781300"/>
            <a:ext cx="503237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2000" b="1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10</a:t>
            </a:r>
            <a:endParaRPr lang="en-US" altLang="zh-CN" sz="2000" b="1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18" name="文本框 90117"/>
          <p:cNvSpPr txBox="1"/>
          <p:nvPr/>
        </p:nvSpPr>
        <p:spPr>
          <a:xfrm>
            <a:off x="1116013" y="1484313"/>
            <a:ext cx="8636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垂直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19" name="文本框 90118"/>
          <p:cNvSpPr txBox="1"/>
          <p:nvPr/>
        </p:nvSpPr>
        <p:spPr>
          <a:xfrm>
            <a:off x="4067175" y="3644900"/>
            <a:ext cx="122555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镜面反射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0" name="文本框 90119"/>
          <p:cNvSpPr txBox="1"/>
          <p:nvPr/>
        </p:nvSpPr>
        <p:spPr>
          <a:xfrm>
            <a:off x="2843213" y="3716338"/>
            <a:ext cx="1150937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漫反射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1" name="文本框 90120"/>
          <p:cNvSpPr txBox="1"/>
          <p:nvPr/>
        </p:nvSpPr>
        <p:spPr>
          <a:xfrm>
            <a:off x="1116013" y="4076700"/>
            <a:ext cx="8636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镜面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2" name="文本框 90121"/>
          <p:cNvSpPr txBox="1"/>
          <p:nvPr/>
        </p:nvSpPr>
        <p:spPr>
          <a:xfrm>
            <a:off x="1187450" y="1844675"/>
            <a:ext cx="863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2400" b="1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0</a:t>
            </a:r>
            <a:endParaRPr lang="en-US" altLang="zh-CN" sz="2400" b="1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3" name="文本框 90122"/>
          <p:cNvSpPr txBox="1"/>
          <p:nvPr/>
        </p:nvSpPr>
        <p:spPr>
          <a:xfrm>
            <a:off x="4787900" y="2997200"/>
            <a:ext cx="6858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2000" b="1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20</a:t>
            </a:r>
            <a:endParaRPr lang="en-US" altLang="zh-CN" sz="2000" b="1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4" name="文本框 90123"/>
          <p:cNvSpPr txBox="1"/>
          <p:nvPr/>
        </p:nvSpPr>
        <p:spPr>
          <a:xfrm>
            <a:off x="4067175" y="549275"/>
            <a:ext cx="1219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反射光线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5" name="文本框 90124"/>
          <p:cNvSpPr txBox="1"/>
          <p:nvPr/>
        </p:nvSpPr>
        <p:spPr>
          <a:xfrm>
            <a:off x="5364163" y="549275"/>
            <a:ext cx="1290637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入射光线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6" name="文本框 90125"/>
          <p:cNvSpPr txBox="1"/>
          <p:nvPr/>
        </p:nvSpPr>
        <p:spPr>
          <a:xfrm>
            <a:off x="6732588" y="549275"/>
            <a:ext cx="838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法线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7" name="文本框 90126"/>
          <p:cNvSpPr txBox="1"/>
          <p:nvPr/>
        </p:nvSpPr>
        <p:spPr>
          <a:xfrm>
            <a:off x="1187450" y="908050"/>
            <a:ext cx="1219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反射光线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8" name="文本框 90127"/>
          <p:cNvSpPr txBox="1"/>
          <p:nvPr/>
        </p:nvSpPr>
        <p:spPr>
          <a:xfrm>
            <a:off x="2555875" y="908050"/>
            <a:ext cx="1219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入射光线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29" name="文本框 90128"/>
          <p:cNvSpPr txBox="1"/>
          <p:nvPr/>
        </p:nvSpPr>
        <p:spPr>
          <a:xfrm>
            <a:off x="6300788" y="908050"/>
            <a:ext cx="1219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反射角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30" name="文本框 90129"/>
          <p:cNvSpPr txBox="1"/>
          <p:nvPr/>
        </p:nvSpPr>
        <p:spPr>
          <a:xfrm>
            <a:off x="7524750" y="908050"/>
            <a:ext cx="1223963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0066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入射角</a:t>
            </a:r>
            <a:endParaRPr lang="zh-CN" altLang="en-US" sz="2000" b="1" dirty="0">
              <a:solidFill>
                <a:srgbClr val="FF0066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31" name="矩形 90130"/>
          <p:cNvSpPr/>
          <p:nvPr/>
        </p:nvSpPr>
        <p:spPr>
          <a:xfrm>
            <a:off x="0" y="0"/>
            <a:ext cx="12239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148"/>
              </a:avLst>
            </a:prstTxWarp>
            <a:normAutofit/>
          </a:bodyPr>
          <a:p>
            <a:pPr algn="ctr"/>
            <a:r>
              <a:rPr lang="zh-CN" altLang="en-US" sz="3600"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练习：</a:t>
            </a:r>
            <a:endParaRPr lang="zh-CN" altLang="en-US" sz="3600"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0133" name="矩形 90132"/>
          <p:cNvSpPr/>
          <p:nvPr/>
        </p:nvSpPr>
        <p:spPr>
          <a:xfrm>
            <a:off x="2700338" y="5157788"/>
            <a:ext cx="136842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algn="l">
              <a:spcBef>
                <a:spcPct val="20000"/>
              </a:spcBef>
            </a:pPr>
            <a:r>
              <a:rPr lang="zh-CN" altLang="en-US" sz="2000" b="1" dirty="0">
                <a:latin typeface="Times New Roman" panose="02020503050405090304" pitchFamily="18" charset="0"/>
                <a:ea typeface="宋体" panose="02010600030101010101" pitchFamily="2" charset="-122"/>
              </a:rPr>
              <a:t>漫反射</a:t>
            </a:r>
            <a:endParaRPr lang="zh-CN" altLang="en-US" sz="2000" b="1" baseline="8600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90134" name="矩形 90133"/>
          <p:cNvSpPr/>
          <p:nvPr/>
        </p:nvSpPr>
        <p:spPr>
          <a:xfrm>
            <a:off x="900113" y="5661025"/>
            <a:ext cx="115093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algn="l">
              <a:spcBef>
                <a:spcPct val="20000"/>
              </a:spcBef>
            </a:pPr>
            <a:r>
              <a:rPr lang="zh-CN" altLang="en-US" sz="2000" b="1" dirty="0">
                <a:latin typeface="Times New Roman" panose="02020503050405090304" pitchFamily="18" charset="0"/>
                <a:ea typeface="宋体" panose="02010600030101010101" pitchFamily="2" charset="-122"/>
              </a:rPr>
              <a:t>漫反射</a:t>
            </a:r>
            <a:endParaRPr lang="zh-CN" altLang="en-US" sz="2000" b="1" baseline="8600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9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9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0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0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/>
      <p:bldP spid="90116" grpId="0"/>
      <p:bldP spid="90117" grpId="0"/>
      <p:bldP spid="90118" grpId="0"/>
      <p:bldP spid="90119" grpId="0"/>
      <p:bldP spid="90120" grpId="0"/>
      <p:bldP spid="90121" grpId="0"/>
      <p:bldP spid="90122" grpId="0"/>
      <p:bldP spid="90123" grpId="0"/>
      <p:bldP spid="90124" grpId="0"/>
      <p:bldP spid="90125" grpId="0"/>
      <p:bldP spid="90126" grpId="0"/>
      <p:bldP spid="90127" grpId="0"/>
      <p:bldP spid="90128" grpId="0"/>
      <p:bldP spid="90129" grpId="0"/>
      <p:bldP spid="90130" grpId="0"/>
      <p:bldP spid="90133" grpId="0"/>
      <p:bldP spid="901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4577" name="文本框 2"/>
          <p:cNvSpPr txBox="1"/>
          <p:nvPr/>
        </p:nvSpPr>
        <p:spPr>
          <a:xfrm>
            <a:off x="344488" y="647700"/>
            <a:ext cx="8456612" cy="45720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晚上，在桌上铺一张白纸，把一块小平面镜放在纸上（镜面朝上），让手电筒的光正对着平面镜照射，从侧面看去（     ）</a:t>
            </a:r>
            <a:endParaRPr lang="zh-CN" altLang="en-US" sz="2800" dirty="0">
              <a:solidFill>
                <a:srgbClr val="00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 A.镜子比较亮，它发生了镜面反射</a:t>
            </a:r>
            <a:endParaRPr lang="zh-CN" altLang="en-US" sz="2800" dirty="0">
              <a:solidFill>
                <a:srgbClr val="00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 B.镜子比较暗，它发生了镜面反射</a:t>
            </a:r>
            <a:endParaRPr lang="zh-CN" altLang="en-US" sz="2800" dirty="0">
              <a:solidFill>
                <a:srgbClr val="00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 C.白纸比较亮，它发生了镜面反射</a:t>
            </a:r>
            <a:endParaRPr lang="zh-CN" altLang="en-US" sz="2800" dirty="0">
              <a:solidFill>
                <a:srgbClr val="00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 D.白纸比较暗，它发生了漫反射</a:t>
            </a:r>
            <a:endParaRPr lang="zh-CN" altLang="en-US" sz="2800" dirty="0">
              <a:solidFill>
                <a:srgbClr val="00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pic>
        <p:nvPicPr>
          <p:cNvPr id="24578" name="Picture 3" descr="wlj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9750" y="2459038"/>
            <a:ext cx="1509713" cy="1565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随堂训练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  <p:sp>
        <p:nvSpPr>
          <p:cNvPr id="2" name="文本框 24578"/>
          <p:cNvSpPr txBox="1"/>
          <p:nvPr/>
        </p:nvSpPr>
        <p:spPr>
          <a:xfrm>
            <a:off x="2538413" y="2078038"/>
            <a:ext cx="511175" cy="519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B</a:t>
            </a:r>
            <a:endParaRPr lang="zh-CN" altLang="en-US" sz="28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601" name="文本框 2"/>
          <p:cNvSpPr txBox="1"/>
          <p:nvPr/>
        </p:nvSpPr>
        <p:spPr>
          <a:xfrm>
            <a:off x="555625" y="884238"/>
            <a:ext cx="8277225" cy="39322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2.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一束光线射到平面镜上，当入射光线与镜面的夹角逐渐增大时，则（      ）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A．入射角逐渐增大，反射角也逐渐增大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B．入射角逐渐减小，反射角逐渐增大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C．入射角逐渐减小，反射角也逐渐减小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D．入射角逐渐增大，反射角逐渐减小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25602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随堂训练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  <p:sp>
        <p:nvSpPr>
          <p:cNvPr id="24579" name="文本框 24578"/>
          <p:cNvSpPr txBox="1"/>
          <p:nvPr/>
        </p:nvSpPr>
        <p:spPr>
          <a:xfrm>
            <a:off x="3490913" y="1687513"/>
            <a:ext cx="511175" cy="519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C</a:t>
            </a:r>
            <a:endParaRPr lang="en-US" altLang="zh-CN" sz="28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ldLvl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6625" name="文本框 24577"/>
          <p:cNvSpPr txBox="1"/>
          <p:nvPr/>
        </p:nvSpPr>
        <p:spPr>
          <a:xfrm>
            <a:off x="558800" y="631825"/>
            <a:ext cx="8255000" cy="3930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80000"/>
              </a:lnSpc>
            </a:pPr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3.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一束激光自左边与水平面成40°角的方向射来，现要利用平面镜把这束激光沿水平方向向右反射出去，则平面镜与水平面间的夹角应为（    ）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A．10° 　　B．20° 　　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C．40°　　 D．80°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24579" name="文本框 24578"/>
          <p:cNvSpPr txBox="1"/>
          <p:nvPr/>
        </p:nvSpPr>
        <p:spPr>
          <a:xfrm>
            <a:off x="5921375" y="2449513"/>
            <a:ext cx="511175" cy="5794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B</a:t>
            </a:r>
            <a:endParaRPr lang="zh-CN" altLang="en-US" sz="32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26627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随堂训练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  <p:pic>
        <p:nvPicPr>
          <p:cNvPr id="2662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0088" y="3140075"/>
            <a:ext cx="4068762" cy="19637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ut thruBlk="1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ldLvl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7649" name="文本框 3"/>
          <p:cNvSpPr txBox="1"/>
          <p:nvPr/>
        </p:nvSpPr>
        <p:spPr>
          <a:xfrm>
            <a:off x="238125" y="762000"/>
            <a:ext cx="8666163" cy="3530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just">
              <a:lnSpc>
                <a:spcPct val="200000"/>
              </a:lnSpc>
              <a:spcBef>
                <a:spcPts val="50"/>
              </a:spcBef>
            </a:pPr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4.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 关于光的反射，下列说法正确的是</a:t>
            </a:r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(     )</a:t>
            </a:r>
            <a:endParaRPr lang="en-US" altLang="zh-CN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当入射光线与平面镜成20°角时，反射角也是20°</a:t>
            </a:r>
            <a:endParaRPr lang="en-US" altLang="zh-CN" sz="2400" baseline="300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入射光线靠近法线时，反射光线也靠近法线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C</a:t>
            </a:r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入射角增大5°，反射光线与入射光线的夹角也增大5°</a:t>
            </a:r>
            <a:endParaRPr lang="en-US" altLang="zh-CN" sz="2800" baseline="300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D</a:t>
            </a:r>
            <a:r>
              <a:rPr lang="en-US" altLang="zh-CN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800" dirty="0">
                <a:latin typeface="Times New Roman" panose="02020503050405090304" pitchFamily="18" charset="0"/>
                <a:ea typeface="宋体" panose="02010600030101010101" pitchFamily="2" charset="-122"/>
              </a:rPr>
              <a:t>镜面反射遵守反射定律，漫反射不遵守反射定律</a:t>
            </a:r>
            <a:endParaRPr lang="zh-CN" altLang="en-US" sz="2800" dirty="0"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  <p:sp>
        <p:nvSpPr>
          <p:cNvPr id="27650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90204" pitchFamily="34" charset="0"/>
                <a:ea typeface="方正姚体" panose="02010601030101010101" pitchFamily="2" charset="-122"/>
              </a:rPr>
              <a:t>随堂训练</a:t>
            </a:r>
            <a:endParaRPr lang="zh-CN" altLang="en-US" sz="2000" b="1" dirty="0">
              <a:solidFill>
                <a:srgbClr val="006666"/>
              </a:solidFill>
              <a:latin typeface="Arial" panose="020B0604020202090204" pitchFamily="34" charset="0"/>
              <a:ea typeface="方正姚体" panose="02010601030101010101" pitchFamily="2" charset="-122"/>
            </a:endParaRPr>
          </a:p>
        </p:txBody>
      </p:sp>
      <p:sp>
        <p:nvSpPr>
          <p:cNvPr id="24579" name="文本框 24578"/>
          <p:cNvSpPr txBox="1"/>
          <p:nvPr/>
        </p:nvSpPr>
        <p:spPr>
          <a:xfrm>
            <a:off x="6108700" y="1135063"/>
            <a:ext cx="511175" cy="5794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503050405090304" pitchFamily="18" charset="0"/>
                <a:ea typeface="宋体" panose="02010600030101010101" pitchFamily="2" charset="-122"/>
              </a:rPr>
              <a:t>B</a:t>
            </a:r>
            <a:endParaRPr lang="zh-CN" altLang="en-US" sz="3200" dirty="0">
              <a:solidFill>
                <a:srgbClr val="FF0000"/>
              </a:solidFill>
              <a:latin typeface="Times New Roman" panose="0202050305040509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ldLvl="0"/>
    </p:bldLst>
  </p:timing>
</p:sld>
</file>

<file path=ppt/tags/tag1.xml><?xml version="1.0" encoding="utf-8"?>
<p:tagLst xmlns:p="http://schemas.openxmlformats.org/presentationml/2006/main">
  <p:tag name="KSO_WM_UNIT_TABLE_BEAUTIFY" val="smartTable{d75d832e-6c79-412b-ba9e-3cec359cc429}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7B7"/>
      </a:accent6>
      <a:hlink>
        <a:srgbClr val="FF5050"/>
      </a:hlink>
      <a:folHlink>
        <a:srgbClr val="FF99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2485</Words>
  <Application>WPS 文字</Application>
  <PresentationFormat>全屏显示(4:3)</PresentationFormat>
  <Paragraphs>391</Paragraphs>
  <Slides>27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8" baseType="lpstr">
      <vt:lpstr>Arial</vt:lpstr>
      <vt:lpstr>方正书宋_GBK</vt:lpstr>
      <vt:lpstr>Wingdings</vt:lpstr>
      <vt:lpstr>宋体</vt:lpstr>
      <vt:lpstr>微软雅黑</vt:lpstr>
      <vt:lpstr>隶书</vt:lpstr>
      <vt:lpstr>大黑体</vt:lpstr>
      <vt:lpstr>Times New Roman</vt:lpstr>
      <vt:lpstr>方正姚体</vt:lpstr>
      <vt:lpstr>黑体</vt:lpstr>
      <vt:lpstr>Comic Sans MS</vt:lpstr>
      <vt:lpstr>华文新魏</vt:lpstr>
      <vt:lpstr>Tahoma</vt:lpstr>
      <vt:lpstr>T</vt:lpstr>
      <vt:lpstr>楷体_GB2312</vt:lpstr>
      <vt:lpstr>华文行楷</vt:lpstr>
      <vt:lpstr>华文隶书</vt:lpstr>
      <vt:lpstr>汉仪旗黑KW</vt:lpstr>
      <vt:lpstr>报隶-简</vt:lpstr>
      <vt:lpstr>汉仪书宋二KW</vt:lpstr>
      <vt:lpstr>宋体</vt:lpstr>
      <vt:lpstr>Arial Unicode MS</vt:lpstr>
      <vt:lpstr>苹方-简</vt:lpstr>
      <vt:lpstr>华文宋体</vt:lpstr>
      <vt:lpstr>汉仪中黑KW</vt:lpstr>
      <vt:lpstr>宋体-简</vt:lpstr>
      <vt:lpstr>Thonburi</vt:lpstr>
      <vt:lpstr>行楷-简</vt:lpstr>
      <vt:lpstr>汉仪楷体KW</vt:lpstr>
      <vt:lpstr>默认设计模板</vt:lpstr>
      <vt:lpstr>Photoshop.Image.6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汇丰银行利用反射镜将自然光引入楼内 </vt:lpstr>
      <vt:lpstr>将光偏转180º的装置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hufeng</cp:lastModifiedBy>
  <cp:revision>106</cp:revision>
  <dcterms:created xsi:type="dcterms:W3CDTF">2019-11-11T12:06:13Z</dcterms:created>
  <dcterms:modified xsi:type="dcterms:W3CDTF">2019-11-11T12:06:13Z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2052-1.2.1.1575</vt:lpwstr>
  </property>
</Properties>
</file>