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256" r:id="rId4"/>
    <p:sldId id="274" r:id="rId6"/>
    <p:sldId id="302" r:id="rId7"/>
    <p:sldId id="304" r:id="rId8"/>
    <p:sldId id="332" r:id="rId9"/>
    <p:sldId id="334" r:id="rId10"/>
    <p:sldId id="333" r:id="rId11"/>
    <p:sldId id="345" r:id="rId12"/>
    <p:sldId id="346" r:id="rId13"/>
    <p:sldId id="330" r:id="rId14"/>
    <p:sldId id="335" r:id="rId15"/>
    <p:sldId id="336" r:id="rId16"/>
    <p:sldId id="331" r:id="rId17"/>
    <p:sldId id="305" r:id="rId18"/>
    <p:sldId id="337" r:id="rId19"/>
    <p:sldId id="338" r:id="rId20"/>
    <p:sldId id="343" r:id="rId21"/>
    <p:sldId id="347" r:id="rId22"/>
    <p:sldId id="363" r:id="rId23"/>
    <p:sldId id="364" r:id="rId24"/>
    <p:sldId id="365" r:id="rId25"/>
    <p:sldId id="366" r:id="rId26"/>
    <p:sldId id="368" r:id="rId27"/>
    <p:sldId id="367" r:id="rId28"/>
    <p:sldId id="369" r:id="rId29"/>
    <p:sldId id="370" r:id="rId30"/>
  </p:sldIdLst>
  <p:sldSz cx="9144000" cy="5143500" type="screen16x9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A0FE"/>
    <a:srgbClr val="21A3D0"/>
    <a:srgbClr val="2B2E30"/>
    <a:srgbClr val="E8E8E6"/>
    <a:srgbClr val="C354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3"/>
    <p:restoredTop sz="90976" autoAdjust="0"/>
  </p:normalViewPr>
  <p:slideViewPr>
    <p:cSldViewPr showGuides="1">
      <p:cViewPr varScale="1">
        <p:scale>
          <a:sx n="81" d="100"/>
          <a:sy n="81" d="100"/>
        </p:scale>
        <p:origin x="-1200" y="-96"/>
      </p:cViewPr>
      <p:guideLst>
        <p:guide orient="horz" pos="1764"/>
        <p:guide pos="2880"/>
      </p:guideLst>
    </p:cSldViewPr>
  </p:slideViewPr>
  <p:outlineViewPr>
    <p:cViewPr>
      <p:scale>
        <a:sx n="33" d="100"/>
        <a:sy n="33" d="100"/>
      </p:scale>
      <p:origin x="0" y="6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B4F8D97-40C8-41E9-8E2A-90B42EB0818F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12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512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921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921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717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717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921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921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126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126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126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126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921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921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921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921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31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更多免费教程和模板请访问：</a:t>
            </a:r>
            <a:r>
              <a:rPr lang="en-US" altLang="zh-CN" dirty="0"/>
              <a:t>www.quppt.com</a:t>
            </a:r>
            <a:endParaRPr lang="zh-CN" altLang="en-US" dirty="0"/>
          </a:p>
        </p:txBody>
      </p:sp>
      <p:sp>
        <p:nvSpPr>
          <p:cNvPr id="1331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8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微软雅黑" panose="020B0503020204020204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ea typeface="微软雅黑" panose="020B0503020204020204" pitchFamily="34" charset="-122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8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2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4081EE8-A9C9-472C-ADC8-79843B4D4B7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微软雅黑" panose="020B0503020204020204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ea typeface="微软雅黑" panose="020B0503020204020204" pitchFamily="34" charset="-122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12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7.jpeg"/><Relationship Id="rId2" Type="http://schemas.openxmlformats.org/officeDocument/2006/relationships/hyperlink" Target="http://hi.baidu.com/&#26080;&#20048;&#21319;&#24179;/album/item/aa14d32d920f7e15349bf7f1.html" TargetMode="External"/><Relationship Id="rId1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6.jpe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7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10.png"/><Relationship Id="rId1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 37      (向天歌演示原创作品：www.TopPPT.cn)"/>
          <p:cNvSpPr/>
          <p:nvPr/>
        </p:nvSpPr>
        <p:spPr>
          <a:xfrm rot="19177476">
            <a:off x="6119813" y="234950"/>
            <a:ext cx="4262438" cy="4010025"/>
          </a:xfrm>
          <a:custGeom>
            <a:avLst/>
            <a:gdLst>
              <a:gd name="connsiteX0" fmla="*/ 699354 w 5683751"/>
              <a:gd name="connsiteY0" fmla="*/ 2660654 h 5347153"/>
              <a:gd name="connsiteX1" fmla="*/ 699354 w 5683751"/>
              <a:gd name="connsiteY1" fmla="*/ 4647799 h 5347153"/>
              <a:gd name="connsiteX2" fmla="*/ 2720656 w 5683751"/>
              <a:gd name="connsiteY2" fmla="*/ 4654875 h 5347153"/>
              <a:gd name="connsiteX3" fmla="*/ 2131993 w 5683751"/>
              <a:gd name="connsiteY3" fmla="*/ 5347153 h 5347153"/>
              <a:gd name="connsiteX4" fmla="*/ 0 w 5683751"/>
              <a:gd name="connsiteY4" fmla="*/ 5347153 h 5347153"/>
              <a:gd name="connsiteX5" fmla="*/ 0 w 5683751"/>
              <a:gd name="connsiteY5" fmla="*/ 2660489 h 5347153"/>
              <a:gd name="connsiteX6" fmla="*/ 2808800 w 5683751"/>
              <a:gd name="connsiteY6" fmla="*/ 0 h 5347153"/>
              <a:gd name="connsiteX7" fmla="*/ 2832652 w 5683751"/>
              <a:gd name="connsiteY7" fmla="*/ 699354 h 5347153"/>
              <a:gd name="connsiteX8" fmla="*/ 699354 w 5683751"/>
              <a:gd name="connsiteY8" fmla="*/ 699354 h 5347153"/>
              <a:gd name="connsiteX9" fmla="*/ 699354 w 5683751"/>
              <a:gd name="connsiteY9" fmla="*/ 2481295 h 5347153"/>
              <a:gd name="connsiteX10" fmla="*/ 0 w 5683751"/>
              <a:gd name="connsiteY10" fmla="*/ 2481130 h 5347153"/>
              <a:gd name="connsiteX11" fmla="*/ 0 w 5683751"/>
              <a:gd name="connsiteY11" fmla="*/ 0 h 5347153"/>
              <a:gd name="connsiteX12" fmla="*/ 4307551 w 5683751"/>
              <a:gd name="connsiteY12" fmla="*/ 0 h 5347153"/>
              <a:gd name="connsiteX13" fmla="*/ 5683751 w 5683751"/>
              <a:gd name="connsiteY13" fmla="*/ 1170220 h 5347153"/>
              <a:gd name="connsiteX14" fmla="*/ 5080222 w 5683751"/>
              <a:gd name="connsiteY14" fmla="*/ 1879981 h 5347153"/>
              <a:gd name="connsiteX15" fmla="*/ 5080546 w 5683751"/>
              <a:gd name="connsiteY15" fmla="*/ 1701265 h 5347153"/>
              <a:gd name="connsiteX16" fmla="*/ 5081521 w 5683751"/>
              <a:gd name="connsiteY16" fmla="*/ 699354 h 5347153"/>
              <a:gd name="connsiteX17" fmla="*/ 3041115 w 5683751"/>
              <a:gd name="connsiteY17" fmla="*/ 699354 h 5347153"/>
              <a:gd name="connsiteX18" fmla="*/ 3017264 w 5683751"/>
              <a:gd name="connsiteY18" fmla="*/ 0 h 5347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83751" h="5347153">
                <a:moveTo>
                  <a:pt x="699354" y="2660654"/>
                </a:moveTo>
                <a:lnTo>
                  <a:pt x="699354" y="4647799"/>
                </a:lnTo>
                <a:lnTo>
                  <a:pt x="2720656" y="4654875"/>
                </a:lnTo>
                <a:lnTo>
                  <a:pt x="2131993" y="5347153"/>
                </a:lnTo>
                <a:lnTo>
                  <a:pt x="0" y="5347153"/>
                </a:lnTo>
                <a:lnTo>
                  <a:pt x="0" y="2660489"/>
                </a:lnTo>
                <a:close/>
                <a:moveTo>
                  <a:pt x="2808800" y="0"/>
                </a:moveTo>
                <a:lnTo>
                  <a:pt x="2832652" y="699354"/>
                </a:lnTo>
                <a:lnTo>
                  <a:pt x="699354" y="699354"/>
                </a:lnTo>
                <a:lnTo>
                  <a:pt x="699354" y="2481295"/>
                </a:lnTo>
                <a:lnTo>
                  <a:pt x="0" y="2481130"/>
                </a:lnTo>
                <a:lnTo>
                  <a:pt x="0" y="0"/>
                </a:lnTo>
                <a:close/>
                <a:moveTo>
                  <a:pt x="4307551" y="0"/>
                </a:moveTo>
                <a:lnTo>
                  <a:pt x="5683751" y="1170220"/>
                </a:lnTo>
                <a:lnTo>
                  <a:pt x="5080222" y="1879981"/>
                </a:lnTo>
                <a:lnTo>
                  <a:pt x="5080546" y="1701265"/>
                </a:lnTo>
                <a:cubicBezTo>
                  <a:pt x="5081157" y="1364859"/>
                  <a:pt x="5081625" y="1029670"/>
                  <a:pt x="5081521" y="699354"/>
                </a:cubicBezTo>
                <a:lnTo>
                  <a:pt x="3041115" y="699354"/>
                </a:lnTo>
                <a:lnTo>
                  <a:pt x="3017264" y="0"/>
                </a:lnTo>
                <a:close/>
              </a:path>
            </a:pathLst>
          </a:cu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9" name="Freeform 38      (向天歌演示原创作品：www.TopPPT.cn)"/>
          <p:cNvSpPr/>
          <p:nvPr/>
        </p:nvSpPr>
        <p:spPr>
          <a:xfrm rot="19177476">
            <a:off x="7845425" y="989013"/>
            <a:ext cx="2597150" cy="3055938"/>
          </a:xfrm>
          <a:custGeom>
            <a:avLst/>
            <a:gdLst>
              <a:gd name="connsiteX0" fmla="*/ 699354 w 3464896"/>
              <a:gd name="connsiteY0" fmla="*/ 2076448 h 4074783"/>
              <a:gd name="connsiteX1" fmla="*/ 699354 w 3464896"/>
              <a:gd name="connsiteY1" fmla="*/ 3252330 h 4074783"/>
              <a:gd name="connsiteX2" fmla="*/ 0 w 3464896"/>
              <a:gd name="connsiteY2" fmla="*/ 4074783 h 4074783"/>
              <a:gd name="connsiteX3" fmla="*/ 0 w 3464896"/>
              <a:gd name="connsiteY3" fmla="*/ 2076283 h 4074783"/>
              <a:gd name="connsiteX4" fmla="*/ 1684570 w 3464896"/>
              <a:gd name="connsiteY4" fmla="*/ 0 h 4074783"/>
              <a:gd name="connsiteX5" fmla="*/ 1708421 w 3464896"/>
              <a:gd name="connsiteY5" fmla="*/ 699355 h 4074783"/>
              <a:gd name="connsiteX6" fmla="*/ 699354 w 3464896"/>
              <a:gd name="connsiteY6" fmla="*/ 699354 h 4074783"/>
              <a:gd name="connsiteX7" fmla="*/ 699354 w 3464896"/>
              <a:gd name="connsiteY7" fmla="*/ 1859921 h 4074783"/>
              <a:gd name="connsiteX8" fmla="*/ 0 w 3464896"/>
              <a:gd name="connsiteY8" fmla="*/ 1859755 h 4074783"/>
              <a:gd name="connsiteX9" fmla="*/ 0 w 3464896"/>
              <a:gd name="connsiteY9" fmla="*/ 0 h 4074783"/>
              <a:gd name="connsiteX10" fmla="*/ 3464896 w 3464896"/>
              <a:gd name="connsiteY10" fmla="*/ 1 h 4074783"/>
              <a:gd name="connsiteX11" fmla="*/ 2870217 w 3464896"/>
              <a:gd name="connsiteY11" fmla="*/ 699354 h 4074783"/>
              <a:gd name="connsiteX12" fmla="*/ 1916884 w 3464896"/>
              <a:gd name="connsiteY12" fmla="*/ 699354 h 4074783"/>
              <a:gd name="connsiteX13" fmla="*/ 1893033 w 3464896"/>
              <a:gd name="connsiteY13" fmla="*/ 1 h 407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464896" h="4074783">
                <a:moveTo>
                  <a:pt x="699354" y="2076448"/>
                </a:moveTo>
                <a:lnTo>
                  <a:pt x="699354" y="3252330"/>
                </a:lnTo>
                <a:lnTo>
                  <a:pt x="0" y="4074783"/>
                </a:lnTo>
                <a:lnTo>
                  <a:pt x="0" y="2076283"/>
                </a:lnTo>
                <a:close/>
                <a:moveTo>
                  <a:pt x="1684570" y="0"/>
                </a:moveTo>
                <a:lnTo>
                  <a:pt x="1708421" y="699355"/>
                </a:lnTo>
                <a:lnTo>
                  <a:pt x="699354" y="699354"/>
                </a:lnTo>
                <a:lnTo>
                  <a:pt x="699354" y="1859921"/>
                </a:lnTo>
                <a:lnTo>
                  <a:pt x="0" y="1859755"/>
                </a:lnTo>
                <a:lnTo>
                  <a:pt x="0" y="0"/>
                </a:lnTo>
                <a:close/>
                <a:moveTo>
                  <a:pt x="3464896" y="1"/>
                </a:moveTo>
                <a:lnTo>
                  <a:pt x="2870217" y="699354"/>
                </a:lnTo>
                <a:lnTo>
                  <a:pt x="1916884" y="699354"/>
                </a:lnTo>
                <a:lnTo>
                  <a:pt x="1893033" y="1"/>
                </a:lnTo>
                <a:close/>
              </a:path>
            </a:pathLst>
          </a:cu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099" name="TextBox 18      (向天歌演示原创作品：www.TopPPT.cn)"/>
          <p:cNvSpPr txBox="1"/>
          <p:nvPr/>
        </p:nvSpPr>
        <p:spPr>
          <a:xfrm>
            <a:off x="958850" y="1408113"/>
            <a:ext cx="4983163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 b="1" dirty="0" smtClean="0">
                <a:solidFill>
                  <a:srgbClr val="2B2E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第四章 在光的世界里</a:t>
            </a:r>
            <a:endParaRPr lang="zh-CN" altLang="en-US" sz="3200" b="1" dirty="0">
              <a:solidFill>
                <a:srgbClr val="2B2E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00" name="TextBox 21      (向天歌演示原创作品：www.TopPPT.cn)"/>
          <p:cNvSpPr txBox="1"/>
          <p:nvPr/>
        </p:nvSpPr>
        <p:spPr>
          <a:xfrm>
            <a:off x="1116012" y="2100263"/>
            <a:ext cx="7135019" cy="76944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4400" b="1" dirty="0" smtClean="0">
                <a:solidFill>
                  <a:srgbClr val="2B2E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第四节 光的折射</a:t>
            </a:r>
            <a:endParaRPr lang="zh-CN" altLang="en-US" sz="4400" b="1" dirty="0">
              <a:solidFill>
                <a:srgbClr val="2B2E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101" name="Group 3      (向天歌演示原创作品：www.TopPPT.cn)"/>
          <p:cNvGrpSpPr/>
          <p:nvPr/>
        </p:nvGrpSpPr>
        <p:grpSpPr>
          <a:xfrm>
            <a:off x="1223963" y="2943225"/>
            <a:ext cx="1311275" cy="90488"/>
            <a:chOff x="1622500" y="4356850"/>
            <a:chExt cx="1748306" cy="121200"/>
          </a:xfrm>
        </p:grpSpPr>
        <p:cxnSp>
          <p:nvCxnSpPr>
            <p:cNvPr id="24" name="Straight Connector 23      (向天歌演示原创作品：www.TopPPT.cn)"/>
            <p:cNvCxnSpPr/>
            <p:nvPr/>
          </p:nvCxnSpPr>
          <p:spPr>
            <a:xfrm flipH="1">
              <a:off x="1622500" y="4356856"/>
              <a:ext cx="1656184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rgbClr val="21A3D0"/>
                  </a:gs>
                  <a:gs pos="89000">
                    <a:schemeClr val="bg1"/>
                  </a:gs>
                  <a:gs pos="83000">
                    <a:srgbClr val="E8E8E6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      (向天歌演示原创作品：www.TopPPT.cn)"/>
            <p:cNvSpPr/>
            <p:nvPr/>
          </p:nvSpPr>
          <p:spPr>
            <a:xfrm>
              <a:off x="3250160" y="4356850"/>
              <a:ext cx="120646" cy="121200"/>
            </a:xfrm>
            <a:prstGeom prst="ellipse">
              <a:avLst/>
            </a:prstGeom>
            <a:solidFill>
              <a:srgbClr val="21A3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4104" name="Group 4      (向天歌演示原创作品：www.TopPPT.cn)"/>
          <p:cNvGrpSpPr/>
          <p:nvPr/>
        </p:nvGrpSpPr>
        <p:grpSpPr>
          <a:xfrm>
            <a:off x="3128963" y="2943225"/>
            <a:ext cx="1401762" cy="90488"/>
            <a:chOff x="4050658" y="4356850"/>
            <a:chExt cx="1869506" cy="121200"/>
          </a:xfrm>
        </p:grpSpPr>
        <p:cxnSp>
          <p:nvCxnSpPr>
            <p:cNvPr id="25" name="Straight Connector 24      (向天歌演示原创作品：www.TopPPT.cn)"/>
            <p:cNvCxnSpPr/>
            <p:nvPr/>
          </p:nvCxnSpPr>
          <p:spPr>
            <a:xfrm flipV="1">
              <a:off x="4171858" y="4414006"/>
              <a:ext cx="1748306" cy="3444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rgbClr val="21A3D0"/>
                  </a:gs>
                  <a:gs pos="89000">
                    <a:schemeClr val="bg1"/>
                  </a:gs>
                  <a:gs pos="83000">
                    <a:srgbClr val="E8E8E6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      (向天歌演示原创作品：www.TopPPT.cn)"/>
            <p:cNvSpPr/>
            <p:nvPr/>
          </p:nvSpPr>
          <p:spPr>
            <a:xfrm>
              <a:off x="4050658" y="4356850"/>
              <a:ext cx="120681" cy="121200"/>
            </a:xfrm>
            <a:prstGeom prst="ellipse">
              <a:avLst/>
            </a:prstGeom>
            <a:solidFill>
              <a:srgbClr val="21A3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4107" name="Group 11      (向天歌演示原创作品：www.TopPPT.cn)"/>
          <p:cNvGrpSpPr/>
          <p:nvPr/>
        </p:nvGrpSpPr>
        <p:grpSpPr>
          <a:xfrm>
            <a:off x="981075" y="3190875"/>
            <a:ext cx="5041900" cy="2422525"/>
            <a:chOff x="3138481" y="4892309"/>
            <a:chExt cx="1628721" cy="829760"/>
          </a:xfrm>
        </p:grpSpPr>
        <p:sp>
          <p:nvSpPr>
            <p:cNvPr id="34" name="Rectangle 33      (向天歌演示原创作品：www.TopPPT.cn)"/>
            <p:cNvSpPr/>
            <p:nvPr/>
          </p:nvSpPr>
          <p:spPr>
            <a:xfrm flipV="1">
              <a:off x="3147199" y="4898834"/>
              <a:ext cx="1620003" cy="402374"/>
            </a:xfrm>
            <a:prstGeom prst="rect">
              <a:avLst/>
            </a:prstGeom>
            <a:solidFill>
              <a:srgbClr val="2B2E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109" name="TextBox 35      (向天歌演示原创作品：www.TopPPT.cn)"/>
            <p:cNvSpPr txBox="1"/>
            <p:nvPr/>
          </p:nvSpPr>
          <p:spPr>
            <a:xfrm>
              <a:off x="3138481" y="4892309"/>
              <a:ext cx="1572359" cy="82976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哈尔滨市第六十九中学（哈西校区）</a:t>
              </a:r>
              <a:endPara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200000"/>
                </a:lnSpc>
              </a:pPr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汪思彤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206" name="TextBox 51      (向天歌演示原创作品：www.TopPPT.cn)"/>
          <p:cNvSpPr txBox="1"/>
          <p:nvPr/>
        </p:nvSpPr>
        <p:spPr>
          <a:xfrm>
            <a:off x="511175" y="228600"/>
            <a:ext cx="207803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探究两角关系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Line 4"/>
          <p:cNvSpPr>
            <a:spLocks noChangeShapeType="1"/>
          </p:cNvSpPr>
          <p:nvPr/>
        </p:nvSpPr>
        <p:spPr bwMode="auto">
          <a:xfrm>
            <a:off x="228600" y="1828800"/>
            <a:ext cx="3733800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" name="Line 5"/>
          <p:cNvSpPr>
            <a:spLocks noChangeShapeType="1"/>
          </p:cNvSpPr>
          <p:nvPr/>
        </p:nvSpPr>
        <p:spPr bwMode="auto">
          <a:xfrm>
            <a:off x="2057400" y="0"/>
            <a:ext cx="0" cy="3352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35" name="Group 9"/>
          <p:cNvGrpSpPr/>
          <p:nvPr/>
        </p:nvGrpSpPr>
        <p:grpSpPr bwMode="auto">
          <a:xfrm>
            <a:off x="2057400" y="1828800"/>
            <a:ext cx="0" cy="1676400"/>
            <a:chOff x="1296" y="96"/>
            <a:chExt cx="0" cy="1056"/>
          </a:xfrm>
        </p:grpSpPr>
        <p:sp>
          <p:nvSpPr>
            <p:cNvPr id="36" name="Line 10"/>
            <p:cNvSpPr>
              <a:spLocks noChangeShapeType="1"/>
            </p:cNvSpPr>
            <p:nvPr/>
          </p:nvSpPr>
          <p:spPr bwMode="auto">
            <a:xfrm>
              <a:off x="1296" y="96"/>
              <a:ext cx="0" cy="57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Line 11"/>
            <p:cNvSpPr>
              <a:spLocks noChangeShapeType="1"/>
            </p:cNvSpPr>
            <p:nvPr/>
          </p:nvSpPr>
          <p:spPr bwMode="auto">
            <a:xfrm>
              <a:off x="1296" y="96"/>
              <a:ext cx="0" cy="105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8" name="Group 14"/>
          <p:cNvGrpSpPr/>
          <p:nvPr/>
        </p:nvGrpSpPr>
        <p:grpSpPr bwMode="auto">
          <a:xfrm>
            <a:off x="2057400" y="152400"/>
            <a:ext cx="1165225" cy="1676400"/>
            <a:chOff x="1296" y="96"/>
            <a:chExt cx="734" cy="1056"/>
          </a:xfrm>
        </p:grpSpPr>
        <p:grpSp>
          <p:nvGrpSpPr>
            <p:cNvPr id="39" name="Group 8"/>
            <p:cNvGrpSpPr/>
            <p:nvPr/>
          </p:nvGrpSpPr>
          <p:grpSpPr bwMode="auto">
            <a:xfrm>
              <a:off x="1296" y="96"/>
              <a:ext cx="0" cy="1056"/>
              <a:chOff x="1296" y="96"/>
              <a:chExt cx="0" cy="1056"/>
            </a:xfrm>
          </p:grpSpPr>
          <p:sp>
            <p:nvSpPr>
              <p:cNvPr id="41" name="Line 6"/>
              <p:cNvSpPr>
                <a:spLocks noChangeShapeType="1"/>
              </p:cNvSpPr>
              <p:nvPr/>
            </p:nvSpPr>
            <p:spPr bwMode="auto">
              <a:xfrm>
                <a:off x="1296" y="96"/>
                <a:ext cx="0" cy="57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" name="Line 7"/>
              <p:cNvSpPr>
                <a:spLocks noChangeShapeType="1"/>
              </p:cNvSpPr>
              <p:nvPr/>
            </p:nvSpPr>
            <p:spPr bwMode="auto">
              <a:xfrm>
                <a:off x="1296" y="96"/>
                <a:ext cx="0" cy="1056"/>
              </a:xfrm>
              <a:prstGeom prst="line">
                <a:avLst/>
              </a:prstGeom>
              <a:noFill/>
              <a:ln w="25400">
                <a:solidFill>
                  <a:srgbClr val="00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40" name="Text Box 12"/>
            <p:cNvSpPr txBox="1">
              <a:spLocks noChangeArrowheads="1"/>
            </p:cNvSpPr>
            <p:nvPr/>
          </p:nvSpPr>
          <p:spPr bwMode="auto">
            <a:xfrm>
              <a:off x="1334" y="350"/>
              <a:ext cx="6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>
                  <a:solidFill>
                    <a:srgbClr val="FF0066"/>
                  </a:solidFill>
                </a:rPr>
                <a:t>入射光线</a:t>
              </a:r>
              <a:endParaRPr lang="zh-CN" altLang="en-US" b="1">
                <a:solidFill>
                  <a:srgbClr val="FF0066"/>
                </a:solidFill>
              </a:endParaRPr>
            </a:p>
          </p:txBody>
        </p:sp>
      </p:grp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-27528" y="3283160"/>
            <a:ext cx="5170488" cy="1212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 dirty="0"/>
              <a:t>当光</a:t>
            </a:r>
            <a:r>
              <a:rPr lang="zh-CN" altLang="en-US" sz="2800" b="1" dirty="0">
                <a:solidFill>
                  <a:srgbClr val="FF3300"/>
                </a:solidFill>
              </a:rPr>
              <a:t>垂直</a:t>
            </a:r>
            <a:r>
              <a:rPr lang="zh-CN" altLang="en-US" sz="2800" b="1" dirty="0"/>
              <a:t>射向介质表面时，传播方向</a:t>
            </a:r>
            <a:r>
              <a:rPr lang="zh-CN" altLang="en-US" sz="2800" b="1" dirty="0">
                <a:solidFill>
                  <a:srgbClr val="FF3300"/>
                </a:solidFill>
              </a:rPr>
              <a:t>不改变</a:t>
            </a:r>
            <a:r>
              <a:rPr lang="zh-CN" altLang="en-US" sz="2800" b="1" dirty="0"/>
              <a:t>。</a:t>
            </a:r>
            <a:endParaRPr lang="zh-CN" altLang="en-US" sz="2800" b="1" dirty="0"/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>
            <a:off x="76353" y="4424606"/>
            <a:ext cx="508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0066"/>
                </a:solidFill>
              </a:rPr>
              <a:t>即：此时光不发生折射现象</a:t>
            </a:r>
            <a:endParaRPr lang="zh-CN" altLang="en-US" sz="3200" b="1" dirty="0">
              <a:solidFill>
                <a:srgbClr val="FF0066"/>
              </a:solidFill>
            </a:endParaRPr>
          </a:p>
        </p:txBody>
      </p:sp>
      <p:sp>
        <p:nvSpPr>
          <p:cNvPr id="45" name="Line 18"/>
          <p:cNvSpPr>
            <a:spLocks noChangeShapeType="1"/>
          </p:cNvSpPr>
          <p:nvPr/>
        </p:nvSpPr>
        <p:spPr bwMode="auto">
          <a:xfrm>
            <a:off x="5103495" y="0"/>
            <a:ext cx="2540" cy="5142230"/>
          </a:xfrm>
          <a:prstGeom prst="line">
            <a:avLst/>
          </a:prstGeom>
          <a:noFill/>
          <a:ln w="38100">
            <a:solidFill>
              <a:srgbClr val="FF00FF"/>
            </a:solidFill>
            <a:prstDash val="lg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" name="Line 20"/>
          <p:cNvSpPr>
            <a:spLocks noChangeShapeType="1"/>
          </p:cNvSpPr>
          <p:nvPr/>
        </p:nvSpPr>
        <p:spPr bwMode="auto">
          <a:xfrm>
            <a:off x="5181600" y="1752600"/>
            <a:ext cx="3810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" name="Text Box 21"/>
          <p:cNvSpPr txBox="1">
            <a:spLocks noChangeArrowheads="1"/>
          </p:cNvSpPr>
          <p:nvPr/>
        </p:nvSpPr>
        <p:spPr bwMode="auto">
          <a:xfrm>
            <a:off x="7772400" y="914400"/>
            <a:ext cx="796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</a:rPr>
              <a:t>空气</a:t>
            </a:r>
            <a:endParaRPr lang="zh-CN" altLang="en-US" sz="2400" b="1">
              <a:solidFill>
                <a:schemeClr val="accent2"/>
              </a:solidFill>
            </a:endParaRPr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7239000" y="1905000"/>
            <a:ext cx="19732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/>
              <a:t>    </a:t>
            </a:r>
            <a:r>
              <a:rPr lang="zh-CN" altLang="en-US" sz="2000" b="1">
                <a:solidFill>
                  <a:srgbClr val="F40C01"/>
                </a:solidFill>
              </a:rPr>
              <a:t>其他介质</a:t>
            </a:r>
            <a:endParaRPr lang="zh-CN" altLang="en-US" sz="2000" b="1">
              <a:solidFill>
                <a:srgbClr val="F40C01"/>
              </a:solidFill>
            </a:endParaRPr>
          </a:p>
          <a:p>
            <a:r>
              <a:rPr lang="zh-CN" altLang="en-US" sz="2000" b="1">
                <a:solidFill>
                  <a:srgbClr val="F40C01"/>
                </a:solidFill>
              </a:rPr>
              <a:t>（水、玻璃灯）</a:t>
            </a:r>
            <a:endParaRPr lang="zh-CN" altLang="en-US" sz="2000" b="1">
              <a:solidFill>
                <a:srgbClr val="F40C01"/>
              </a:solidFill>
            </a:endParaRPr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>
            <a:off x="6858000" y="0"/>
            <a:ext cx="0" cy="3352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6858000" y="304800"/>
            <a:ext cx="644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40C01"/>
                </a:solidFill>
              </a:rPr>
              <a:t>法线</a:t>
            </a:r>
            <a:endParaRPr lang="zh-CN" altLang="en-US" b="1">
              <a:solidFill>
                <a:srgbClr val="F40C01"/>
              </a:solidFill>
            </a:endParaRPr>
          </a:p>
        </p:txBody>
      </p:sp>
      <p:grpSp>
        <p:nvGrpSpPr>
          <p:cNvPr id="54" name="Group 39"/>
          <p:cNvGrpSpPr/>
          <p:nvPr/>
        </p:nvGrpSpPr>
        <p:grpSpPr bwMode="auto">
          <a:xfrm>
            <a:off x="4572000" y="457200"/>
            <a:ext cx="2286000" cy="1295400"/>
            <a:chOff x="2880" y="288"/>
            <a:chExt cx="1440" cy="816"/>
          </a:xfrm>
        </p:grpSpPr>
        <p:grpSp>
          <p:nvGrpSpPr>
            <p:cNvPr id="55" name="Group 36"/>
            <p:cNvGrpSpPr/>
            <p:nvPr/>
          </p:nvGrpSpPr>
          <p:grpSpPr bwMode="auto">
            <a:xfrm>
              <a:off x="3408" y="288"/>
              <a:ext cx="912" cy="816"/>
              <a:chOff x="3408" y="288"/>
              <a:chExt cx="912" cy="816"/>
            </a:xfrm>
          </p:grpSpPr>
          <p:sp>
            <p:nvSpPr>
              <p:cNvPr id="57" name="Line 25"/>
              <p:cNvSpPr>
                <a:spLocks noChangeShapeType="1"/>
              </p:cNvSpPr>
              <p:nvPr/>
            </p:nvSpPr>
            <p:spPr bwMode="auto">
              <a:xfrm>
                <a:off x="3408" y="288"/>
                <a:ext cx="528" cy="480"/>
              </a:xfrm>
              <a:prstGeom prst="line">
                <a:avLst/>
              </a:prstGeom>
              <a:noFill/>
              <a:ln w="38100">
                <a:solidFill>
                  <a:srgbClr val="FF00FF"/>
                </a:solidFill>
                <a:rou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8" name="Line 26"/>
              <p:cNvSpPr>
                <a:spLocks noChangeShapeType="1"/>
              </p:cNvSpPr>
              <p:nvPr/>
            </p:nvSpPr>
            <p:spPr bwMode="auto">
              <a:xfrm>
                <a:off x="3888" y="720"/>
                <a:ext cx="432" cy="384"/>
              </a:xfrm>
              <a:prstGeom prst="line">
                <a:avLst/>
              </a:prstGeom>
              <a:noFill/>
              <a:ln w="38100">
                <a:solidFill>
                  <a:srgbClr val="FF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6" name="Text Box 29"/>
            <p:cNvSpPr txBox="1">
              <a:spLocks noChangeArrowheads="1"/>
            </p:cNvSpPr>
            <p:nvPr/>
          </p:nvSpPr>
          <p:spPr bwMode="auto">
            <a:xfrm>
              <a:off x="2880" y="432"/>
              <a:ext cx="6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/>
                <a:t>入射光线</a:t>
              </a:r>
              <a:endParaRPr lang="zh-CN" altLang="en-US" b="1"/>
            </a:p>
          </p:txBody>
        </p:sp>
      </p:grpSp>
      <p:grpSp>
        <p:nvGrpSpPr>
          <p:cNvPr id="59" name="Group 40"/>
          <p:cNvGrpSpPr/>
          <p:nvPr/>
        </p:nvGrpSpPr>
        <p:grpSpPr bwMode="auto">
          <a:xfrm>
            <a:off x="6858000" y="1752600"/>
            <a:ext cx="1944688" cy="1447800"/>
            <a:chOff x="4320" y="1104"/>
            <a:chExt cx="1225" cy="912"/>
          </a:xfrm>
        </p:grpSpPr>
        <p:grpSp>
          <p:nvGrpSpPr>
            <p:cNvPr id="60" name="Group 38"/>
            <p:cNvGrpSpPr/>
            <p:nvPr/>
          </p:nvGrpSpPr>
          <p:grpSpPr bwMode="auto">
            <a:xfrm>
              <a:off x="4320" y="1104"/>
              <a:ext cx="336" cy="912"/>
              <a:chOff x="4320" y="1104"/>
              <a:chExt cx="336" cy="912"/>
            </a:xfrm>
          </p:grpSpPr>
          <p:sp>
            <p:nvSpPr>
              <p:cNvPr id="62" name="Line 27"/>
              <p:cNvSpPr>
                <a:spLocks noChangeShapeType="1"/>
              </p:cNvSpPr>
              <p:nvPr/>
            </p:nvSpPr>
            <p:spPr bwMode="auto">
              <a:xfrm>
                <a:off x="4320" y="1104"/>
                <a:ext cx="336" cy="912"/>
              </a:xfrm>
              <a:prstGeom prst="line">
                <a:avLst/>
              </a:prstGeom>
              <a:noFill/>
              <a:ln w="38100">
                <a:solidFill>
                  <a:srgbClr val="FF00FF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3" name="Line 28"/>
              <p:cNvSpPr>
                <a:spLocks noChangeShapeType="1"/>
              </p:cNvSpPr>
              <p:nvPr/>
            </p:nvSpPr>
            <p:spPr bwMode="auto">
              <a:xfrm>
                <a:off x="4320" y="1104"/>
                <a:ext cx="192" cy="528"/>
              </a:xfrm>
              <a:prstGeom prst="line">
                <a:avLst/>
              </a:prstGeom>
              <a:noFill/>
              <a:ln w="38100">
                <a:solidFill>
                  <a:srgbClr val="FF00FF"/>
                </a:solidFill>
                <a:rou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61" name="Text Box 30"/>
            <p:cNvSpPr txBox="1">
              <a:spLocks noChangeArrowheads="1"/>
            </p:cNvSpPr>
            <p:nvPr/>
          </p:nvSpPr>
          <p:spPr bwMode="auto">
            <a:xfrm>
              <a:off x="4704" y="1776"/>
              <a:ext cx="84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b="1"/>
                <a:t>折射射光线</a:t>
              </a:r>
              <a:endParaRPr lang="zh-CN" altLang="en-US" b="1"/>
            </a:p>
          </p:txBody>
        </p:sp>
      </p:grpSp>
      <p:sp>
        <p:nvSpPr>
          <p:cNvPr id="64" name="Text Box 33"/>
          <p:cNvSpPr txBox="1">
            <a:spLocks noChangeArrowheads="1"/>
          </p:cNvSpPr>
          <p:nvPr/>
        </p:nvSpPr>
        <p:spPr bwMode="auto">
          <a:xfrm>
            <a:off x="5181600" y="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FF0066"/>
                </a:solidFill>
              </a:rPr>
              <a:t>A</a:t>
            </a:r>
            <a:endParaRPr lang="en-US" altLang="zh-CN" sz="2400" b="1">
              <a:solidFill>
                <a:srgbClr val="FF0066"/>
              </a:solidFill>
            </a:endParaRPr>
          </a:p>
        </p:txBody>
      </p:sp>
      <p:sp>
        <p:nvSpPr>
          <p:cNvPr id="65" name="Text Box 34"/>
          <p:cNvSpPr txBox="1">
            <a:spLocks noChangeArrowheads="1"/>
          </p:cNvSpPr>
          <p:nvPr/>
        </p:nvSpPr>
        <p:spPr bwMode="auto">
          <a:xfrm>
            <a:off x="6537325" y="1636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/>
              <a:t>o</a:t>
            </a:r>
            <a:endParaRPr lang="en-US" altLang="zh-CN"/>
          </a:p>
        </p:txBody>
      </p:sp>
      <p:sp>
        <p:nvSpPr>
          <p:cNvPr id="66" name="Text Box 35"/>
          <p:cNvSpPr txBox="1">
            <a:spLocks noChangeArrowheads="1"/>
          </p:cNvSpPr>
          <p:nvPr/>
        </p:nvSpPr>
        <p:spPr bwMode="auto">
          <a:xfrm>
            <a:off x="7375525" y="3163888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0000FF"/>
                </a:solidFill>
              </a:rPr>
              <a:t>B</a:t>
            </a:r>
            <a:endParaRPr lang="en-US" altLang="zh-CN" sz="2400" b="1">
              <a:solidFill>
                <a:srgbClr val="0000FF"/>
              </a:solidFill>
            </a:endParaRPr>
          </a:p>
        </p:txBody>
      </p:sp>
      <p:grpSp>
        <p:nvGrpSpPr>
          <p:cNvPr id="67" name="Group 42"/>
          <p:cNvGrpSpPr/>
          <p:nvPr/>
        </p:nvGrpSpPr>
        <p:grpSpPr bwMode="auto">
          <a:xfrm rot="-3808178">
            <a:off x="6515100" y="1943100"/>
            <a:ext cx="1371600" cy="1447800"/>
            <a:chOff x="0" y="0"/>
            <a:chExt cx="1361" cy="1452"/>
          </a:xfrm>
        </p:grpSpPr>
        <p:sp>
          <p:nvSpPr>
            <p:cNvPr id="68" name="Line 43"/>
            <p:cNvSpPr>
              <a:spLocks noChangeShapeType="1"/>
            </p:cNvSpPr>
            <p:nvPr/>
          </p:nvSpPr>
          <p:spPr bwMode="auto">
            <a:xfrm flipV="1">
              <a:off x="0" y="0"/>
              <a:ext cx="1361" cy="14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" name="Line 44"/>
            <p:cNvSpPr>
              <a:spLocks noChangeShapeType="1"/>
            </p:cNvSpPr>
            <p:nvPr/>
          </p:nvSpPr>
          <p:spPr bwMode="auto">
            <a:xfrm flipV="1">
              <a:off x="421" y="668"/>
              <a:ext cx="317" cy="31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0" name="Group 45"/>
          <p:cNvGrpSpPr/>
          <p:nvPr/>
        </p:nvGrpSpPr>
        <p:grpSpPr bwMode="auto">
          <a:xfrm rot="11327719">
            <a:off x="5257800" y="527050"/>
            <a:ext cx="1676400" cy="1065213"/>
            <a:chOff x="0" y="0"/>
            <a:chExt cx="1316" cy="1497"/>
          </a:xfrm>
        </p:grpSpPr>
        <p:sp>
          <p:nvSpPr>
            <p:cNvPr id="71" name="Line 46"/>
            <p:cNvSpPr>
              <a:spLocks noChangeShapeType="1"/>
            </p:cNvSpPr>
            <p:nvPr/>
          </p:nvSpPr>
          <p:spPr bwMode="auto">
            <a:xfrm>
              <a:off x="0" y="0"/>
              <a:ext cx="1316" cy="149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" name="Line 47"/>
            <p:cNvSpPr>
              <a:spLocks noChangeShapeType="1"/>
            </p:cNvSpPr>
            <p:nvPr/>
          </p:nvSpPr>
          <p:spPr bwMode="auto">
            <a:xfrm>
              <a:off x="429" y="485"/>
              <a:ext cx="227" cy="272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3" name="Text Box 48"/>
          <p:cNvSpPr txBox="1">
            <a:spLocks noChangeArrowheads="1"/>
          </p:cNvSpPr>
          <p:nvPr/>
        </p:nvSpPr>
        <p:spPr bwMode="auto">
          <a:xfrm>
            <a:off x="5403850" y="3889480"/>
            <a:ext cx="33988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</a:rPr>
              <a:t>在光的折射现象中，</a:t>
            </a:r>
            <a:endParaRPr lang="zh-CN" altLang="en-US" sz="2800" b="1" dirty="0">
              <a:solidFill>
                <a:srgbClr val="0000FF"/>
              </a:solidFill>
            </a:endParaRPr>
          </a:p>
          <a:p>
            <a:r>
              <a:rPr lang="zh-CN" altLang="en-US" sz="2800" b="1" dirty="0">
                <a:solidFill>
                  <a:srgbClr val="FF0066"/>
                </a:solidFill>
              </a:rPr>
              <a:t>光路是可逆的</a:t>
            </a:r>
            <a:endParaRPr lang="zh-CN" altLang="en-US" sz="2800" b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02" name="TextBox 51      (向天歌演示原创作品：www.TopPPT.cn)"/>
          <p:cNvSpPr txBox="1"/>
          <p:nvPr/>
        </p:nvSpPr>
        <p:spPr>
          <a:xfrm>
            <a:off x="548393" y="228600"/>
            <a:ext cx="45648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小结：光的折射定律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0885" name="文本框 250884"/>
          <p:cNvSpPr txBox="1"/>
          <p:nvPr/>
        </p:nvSpPr>
        <p:spPr>
          <a:xfrm>
            <a:off x="413385" y="770890"/>
            <a:ext cx="1638300" cy="544513"/>
          </a:xfrm>
          <a:prstGeom prst="rect">
            <a:avLst/>
          </a:prstGeom>
          <a:solidFill>
            <a:srgbClr val="00FF00"/>
          </a:solidFill>
          <a:ln w="254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66"/>
                </a:solidFill>
                <a:latin typeface="Arial" panose="020B0604020202020204" pitchFamily="34" charset="0"/>
              </a:rPr>
              <a:t>三线共面</a:t>
            </a:r>
            <a:endParaRPr lang="zh-CN" altLang="en-US" sz="28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250886" name="文本框 250885"/>
          <p:cNvSpPr txBox="1"/>
          <p:nvPr/>
        </p:nvSpPr>
        <p:spPr>
          <a:xfrm>
            <a:off x="413385" y="1459548"/>
            <a:ext cx="1638300" cy="544512"/>
          </a:xfrm>
          <a:prstGeom prst="rect">
            <a:avLst/>
          </a:prstGeom>
          <a:solidFill>
            <a:srgbClr val="00FF00"/>
          </a:solidFill>
          <a:ln w="254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66"/>
                </a:solidFill>
                <a:latin typeface="Arial" panose="020B0604020202020204" pitchFamily="34" charset="0"/>
              </a:rPr>
              <a:t>两线分居</a:t>
            </a:r>
            <a:endParaRPr lang="zh-CN" altLang="en-US" sz="28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250887" name="文本框 250886"/>
          <p:cNvSpPr txBox="1"/>
          <p:nvPr/>
        </p:nvSpPr>
        <p:spPr>
          <a:xfrm>
            <a:off x="360680" y="3095625"/>
            <a:ext cx="1638300" cy="544513"/>
          </a:xfrm>
          <a:prstGeom prst="rect">
            <a:avLst/>
          </a:prstGeom>
          <a:solidFill>
            <a:srgbClr val="00FF00"/>
          </a:solidFill>
          <a:ln w="254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66"/>
                </a:solidFill>
                <a:latin typeface="Arial" panose="020B0604020202020204" pitchFamily="34" charset="0"/>
              </a:rPr>
              <a:t>两角关系</a:t>
            </a:r>
            <a:endParaRPr lang="zh-CN" altLang="en-US" sz="28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250888" name="矩形 250887"/>
          <p:cNvSpPr/>
          <p:nvPr/>
        </p:nvSpPr>
        <p:spPr>
          <a:xfrm>
            <a:off x="2597785" y="858520"/>
            <a:ext cx="600551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宋体" panose="02010600030101010101" pitchFamily="2" charset="-122"/>
              </a:rPr>
              <a:t>折射光线与入射光线、法线在</a:t>
            </a:r>
            <a:r>
              <a:rPr lang="zh-CN" altLang="en-US" sz="2400" b="1" dirty="0">
                <a:solidFill>
                  <a:srgbClr val="FF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宋体" panose="02010600030101010101" pitchFamily="2" charset="-122"/>
              </a:rPr>
              <a:t>同一平</a:t>
            </a:r>
            <a:r>
              <a:rPr lang="zh-CN" altLang="en-US" sz="2400" b="1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宋体" panose="02010600030101010101" pitchFamily="2" charset="-122"/>
              </a:rPr>
              <a:t>面内；</a:t>
            </a:r>
            <a:endParaRPr lang="zh-CN" altLang="en-US" sz="2400" b="1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宋体" panose="02010600030101010101" pitchFamily="2" charset="-122"/>
            </a:endParaRPr>
          </a:p>
        </p:txBody>
      </p:sp>
      <p:sp>
        <p:nvSpPr>
          <p:cNvPr id="250889" name="矩形 250888"/>
          <p:cNvSpPr/>
          <p:nvPr/>
        </p:nvSpPr>
        <p:spPr>
          <a:xfrm>
            <a:off x="2597785" y="1438910"/>
            <a:ext cx="554196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折射光线和入射光线分居法线两侧</a:t>
            </a:r>
            <a:endParaRPr lang="zh-CN" altLang="en-US" sz="2800" b="1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50890" name="左大括号 250889"/>
          <p:cNvSpPr/>
          <p:nvPr/>
        </p:nvSpPr>
        <p:spPr>
          <a:xfrm>
            <a:off x="2059305" y="2263140"/>
            <a:ext cx="304800" cy="2209800"/>
          </a:xfrm>
          <a:prstGeom prst="leftBrace">
            <a:avLst>
              <a:gd name="adj1" fmla="val 60416"/>
              <a:gd name="adj2" fmla="val 50000"/>
            </a:avLst>
          </a:prstGeom>
          <a:noFill/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0891" name="文本框 250890"/>
          <p:cNvSpPr txBox="1"/>
          <p:nvPr/>
        </p:nvSpPr>
        <p:spPr>
          <a:xfrm>
            <a:off x="2516505" y="1958340"/>
            <a:ext cx="5943600" cy="1004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1.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当光从</a:t>
            </a:r>
            <a:r>
              <a:rPr lang="zh-CN" altLang="en-US" sz="2400" b="1" dirty="0">
                <a:solidFill>
                  <a:srgbClr val="FF0066"/>
                </a:solidFill>
                <a:latin typeface="宋体" panose="02010600030101010101" pitchFamily="2" charset="-122"/>
              </a:rPr>
              <a:t>空气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斜射入</a:t>
            </a:r>
            <a:r>
              <a:rPr lang="zh-CN" altLang="en-US" sz="2400" b="1" dirty="0">
                <a:solidFill>
                  <a:srgbClr val="FF0066"/>
                </a:solidFill>
                <a:latin typeface="宋体" panose="02010600030101010101" pitchFamily="2" charset="-122"/>
              </a:rPr>
              <a:t>水或其他介质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中时，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  折射角</a:t>
            </a:r>
            <a:r>
              <a:rPr lang="zh-CN" altLang="en-US" sz="24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小于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入射角 </a:t>
            </a:r>
            <a:endParaRPr lang="zh-CN" altLang="en-US" sz="24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50892" name="文本框 250891"/>
          <p:cNvSpPr txBox="1"/>
          <p:nvPr/>
        </p:nvSpPr>
        <p:spPr>
          <a:xfrm>
            <a:off x="2516505" y="4015740"/>
            <a:ext cx="6781800" cy="1041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光</a:t>
            </a:r>
            <a:r>
              <a:rPr lang="zh-CN" altLang="en-US" sz="2400" b="1" dirty="0">
                <a:solidFill>
                  <a:srgbClr val="FF0066"/>
                </a:solidFill>
                <a:latin typeface="Arial" panose="020B0604020202020204" pitchFamily="34" charset="0"/>
              </a:rPr>
              <a:t>垂直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射向介质表面时，</a:t>
            </a:r>
            <a:r>
              <a:rPr lang="zh-CN" altLang="en-US" sz="2400" b="1" dirty="0">
                <a:solidFill>
                  <a:srgbClr val="FF0066"/>
                </a:solidFill>
                <a:latin typeface="Arial" panose="020B0604020202020204" pitchFamily="34" charset="0"/>
              </a:rPr>
              <a:t>传播方向不改变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。此时，折射角等于入射角，都等于</a:t>
            </a:r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度。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50893" name="文本框 250892"/>
          <p:cNvSpPr txBox="1"/>
          <p:nvPr/>
        </p:nvSpPr>
        <p:spPr>
          <a:xfrm>
            <a:off x="2440305" y="3025140"/>
            <a:ext cx="5791200" cy="1004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当光从</a:t>
            </a:r>
            <a:r>
              <a:rPr lang="zh-CN" altLang="en-US" sz="2400" b="1" dirty="0">
                <a:solidFill>
                  <a:srgbClr val="FF0066"/>
                </a:solidFill>
                <a:latin typeface="宋体" panose="02010600030101010101" pitchFamily="2" charset="-122"/>
              </a:rPr>
              <a:t>水或其他介质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斜射入</a:t>
            </a:r>
            <a:r>
              <a:rPr lang="zh-CN" altLang="en-US" sz="2400" b="1" dirty="0">
                <a:solidFill>
                  <a:srgbClr val="FF0066"/>
                </a:solidFill>
                <a:latin typeface="宋体" panose="02010600030101010101" pitchFamily="2" charset="-122"/>
              </a:rPr>
              <a:t>空气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中时，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  折射角</a:t>
            </a:r>
            <a:r>
              <a:rPr lang="zh-CN" altLang="en-US" sz="24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大于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入射角 </a:t>
            </a:r>
            <a:endParaRPr lang="zh-CN" altLang="en-US" sz="24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50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50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8" grpId="0"/>
      <p:bldP spid="250889" grpId="0"/>
      <p:bldP spid="250891" grpId="0"/>
      <p:bldP spid="250892" grpId="0"/>
      <p:bldP spid="25089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02" name="TextBox 51      (向天歌演示原创作品：www.TopPPT.cn)"/>
          <p:cNvSpPr txBox="1"/>
          <p:nvPr/>
        </p:nvSpPr>
        <p:spPr>
          <a:xfrm>
            <a:off x="548393" y="228600"/>
            <a:ext cx="45648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折射角与入射角的变化关系：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1364" name="直接连接符 271363"/>
          <p:cNvSpPr/>
          <p:nvPr/>
        </p:nvSpPr>
        <p:spPr>
          <a:xfrm>
            <a:off x="1188720" y="2475865"/>
            <a:ext cx="3429000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1365" name="直接连接符 271364"/>
          <p:cNvSpPr/>
          <p:nvPr/>
        </p:nvSpPr>
        <p:spPr>
          <a:xfrm>
            <a:off x="2865120" y="494665"/>
            <a:ext cx="0" cy="47244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271366" name="直接连接符 271365"/>
          <p:cNvSpPr/>
          <p:nvPr/>
        </p:nvSpPr>
        <p:spPr>
          <a:xfrm>
            <a:off x="883920" y="647065"/>
            <a:ext cx="1981200" cy="18288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1367" name="直接连接符 271366"/>
          <p:cNvSpPr/>
          <p:nvPr/>
        </p:nvSpPr>
        <p:spPr>
          <a:xfrm>
            <a:off x="2865120" y="2475865"/>
            <a:ext cx="1143000" cy="23622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1368" name="直接连接符 271367"/>
          <p:cNvSpPr/>
          <p:nvPr/>
        </p:nvSpPr>
        <p:spPr>
          <a:xfrm>
            <a:off x="350520" y="1104265"/>
            <a:ext cx="2514600" cy="13716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1369" name="直接连接符 271368"/>
          <p:cNvSpPr/>
          <p:nvPr/>
        </p:nvSpPr>
        <p:spPr>
          <a:xfrm>
            <a:off x="2865120" y="2475865"/>
            <a:ext cx="1371600" cy="19050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1370" name="直接连接符 271369"/>
          <p:cNvSpPr/>
          <p:nvPr/>
        </p:nvSpPr>
        <p:spPr>
          <a:xfrm>
            <a:off x="1874520" y="266065"/>
            <a:ext cx="990600" cy="220980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1371" name="直接连接符 271370"/>
          <p:cNvSpPr/>
          <p:nvPr/>
        </p:nvSpPr>
        <p:spPr>
          <a:xfrm>
            <a:off x="2865120" y="2475865"/>
            <a:ext cx="609600" cy="266700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1373" name="文本框 271372"/>
          <p:cNvSpPr txBox="1"/>
          <p:nvPr/>
        </p:nvSpPr>
        <p:spPr>
          <a:xfrm>
            <a:off x="4617720" y="688975"/>
            <a:ext cx="4572000" cy="35036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当入射角增大时，折射角也增大；当入射角减小时，折射角也减小</a:t>
            </a:r>
            <a:r>
              <a:rPr lang="en-US" altLang="zh-CN" sz="3200" b="1">
                <a:solidFill>
                  <a:srgbClr val="0000FF"/>
                </a:solidFill>
                <a:latin typeface="Arial" panose="020B0604020202020204" pitchFamily="34" charset="0"/>
              </a:rPr>
              <a:t>;</a:t>
            </a:r>
            <a:endParaRPr lang="en-US" altLang="zh-CN" sz="32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折射角和入射角同增同减。入射光线和折射光线同时靠近或者同时远离法线。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7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206" name="TextBox 51      (向天歌演示原创作品：www.TopPPT.cn)"/>
          <p:cNvSpPr txBox="1"/>
          <p:nvPr/>
        </p:nvSpPr>
        <p:spPr>
          <a:xfrm>
            <a:off x="511175" y="228600"/>
            <a:ext cx="207803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buSzTx/>
            </a:pP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检测：作图 </a:t>
            </a:r>
            <a:endPara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689100" y="1657350"/>
            <a:ext cx="2971800" cy="18288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654425" y="993775"/>
            <a:ext cx="6413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空气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746500" y="1962150"/>
            <a:ext cx="4127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水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6" name="直接连接符 5"/>
          <p:cNvSpPr/>
          <p:nvPr/>
        </p:nvSpPr>
        <p:spPr>
          <a:xfrm>
            <a:off x="1765300" y="666750"/>
            <a:ext cx="1066800" cy="9906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" name="矩形 12"/>
          <p:cNvSpPr/>
          <p:nvPr/>
        </p:nvSpPr>
        <p:spPr>
          <a:xfrm>
            <a:off x="5659120" y="868045"/>
            <a:ext cx="2971800" cy="18288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" name="直接连接符 13"/>
          <p:cNvSpPr/>
          <p:nvPr/>
        </p:nvSpPr>
        <p:spPr>
          <a:xfrm flipV="1">
            <a:off x="6116320" y="868045"/>
            <a:ext cx="1219200" cy="16002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" name="文本框 14"/>
          <p:cNvSpPr txBox="1"/>
          <p:nvPr/>
        </p:nvSpPr>
        <p:spPr>
          <a:xfrm>
            <a:off x="7837170" y="106045"/>
            <a:ext cx="6413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空气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929245" y="1074420"/>
            <a:ext cx="4127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水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66140" y="4213860"/>
            <a:ext cx="3352800" cy="762000"/>
          </a:xfrm>
          <a:prstGeom prst="rect">
            <a:avLst/>
          </a:prstGeom>
          <a:solidFill>
            <a:srgbClr val="00CCFF"/>
          </a:solidFill>
          <a:ln w="9525" cap="flat" cmpd="sng">
            <a:solidFill>
              <a:srgbClr val="00C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玻璃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0" name="直接连接符 19"/>
          <p:cNvSpPr/>
          <p:nvPr/>
        </p:nvSpPr>
        <p:spPr>
          <a:xfrm>
            <a:off x="789940" y="3223260"/>
            <a:ext cx="1219200" cy="9906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1" name="直接连接符 20"/>
          <p:cNvSpPr/>
          <p:nvPr/>
        </p:nvSpPr>
        <p:spPr>
          <a:xfrm flipH="1">
            <a:off x="6192520" y="3055620"/>
            <a:ext cx="762000" cy="12192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" name="直接连接符 21"/>
          <p:cNvSpPr/>
          <p:nvPr/>
        </p:nvSpPr>
        <p:spPr>
          <a:xfrm>
            <a:off x="6192520" y="4274820"/>
            <a:ext cx="1447800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3" name="直接连接符 22"/>
          <p:cNvSpPr/>
          <p:nvPr/>
        </p:nvSpPr>
        <p:spPr>
          <a:xfrm>
            <a:off x="6954520" y="3055620"/>
            <a:ext cx="685800" cy="121920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" name="文本框 23"/>
          <p:cNvSpPr txBox="1"/>
          <p:nvPr/>
        </p:nvSpPr>
        <p:spPr>
          <a:xfrm>
            <a:off x="5659120" y="4579620"/>
            <a:ext cx="22161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三角玻璃砖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5" name="直接连接符 24"/>
          <p:cNvSpPr/>
          <p:nvPr/>
        </p:nvSpPr>
        <p:spPr>
          <a:xfrm flipV="1">
            <a:off x="5201920" y="3589020"/>
            <a:ext cx="1371600" cy="5334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02" name="TextBox 51      (向天歌演示原创作品：www.TopPPT.cn)"/>
          <p:cNvSpPr txBox="1"/>
          <p:nvPr/>
        </p:nvSpPr>
        <p:spPr>
          <a:xfrm>
            <a:off x="548393" y="228600"/>
            <a:ext cx="45648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折射现象的应用</a:t>
            </a:r>
            <a:endPara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9314" name="直接连接符 269313"/>
          <p:cNvSpPr/>
          <p:nvPr/>
        </p:nvSpPr>
        <p:spPr>
          <a:xfrm>
            <a:off x="6648450" y="1973580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269315" name="组合 269314"/>
          <p:cNvGrpSpPr/>
          <p:nvPr/>
        </p:nvGrpSpPr>
        <p:grpSpPr>
          <a:xfrm>
            <a:off x="5429250" y="1973580"/>
            <a:ext cx="1600200" cy="2895600"/>
            <a:chOff x="2592" y="1776"/>
            <a:chExt cx="1008" cy="1824"/>
          </a:xfrm>
        </p:grpSpPr>
        <p:sp>
          <p:nvSpPr>
            <p:cNvPr id="269316" name="直接连接符 269315"/>
            <p:cNvSpPr/>
            <p:nvPr/>
          </p:nvSpPr>
          <p:spPr>
            <a:xfrm flipV="1">
              <a:off x="2592" y="1776"/>
              <a:ext cx="480" cy="1824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9317" name="直接连接符 269316"/>
            <p:cNvSpPr/>
            <p:nvPr/>
          </p:nvSpPr>
          <p:spPr>
            <a:xfrm flipV="1">
              <a:off x="2592" y="1776"/>
              <a:ext cx="1008" cy="1824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9318" name="直接连接符 269317"/>
            <p:cNvSpPr/>
            <p:nvPr/>
          </p:nvSpPr>
          <p:spPr>
            <a:xfrm flipH="1">
              <a:off x="2784" y="2400"/>
              <a:ext cx="144" cy="48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arrow" w="med" len="med"/>
              <a:tailEnd type="none" w="med" len="med"/>
            </a:ln>
          </p:spPr>
        </p:sp>
        <p:sp>
          <p:nvSpPr>
            <p:cNvPr id="269319" name="直接连接符 269318"/>
            <p:cNvSpPr/>
            <p:nvPr/>
          </p:nvSpPr>
          <p:spPr>
            <a:xfrm flipV="1">
              <a:off x="2976" y="2496"/>
              <a:ext cx="240" cy="384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</p:spPr>
        </p:sp>
      </p:grpSp>
      <p:grpSp>
        <p:nvGrpSpPr>
          <p:cNvPr id="269320" name="组合 269319"/>
          <p:cNvGrpSpPr/>
          <p:nvPr/>
        </p:nvGrpSpPr>
        <p:grpSpPr>
          <a:xfrm>
            <a:off x="6191250" y="68580"/>
            <a:ext cx="2057400" cy="1905000"/>
            <a:chOff x="3072" y="576"/>
            <a:chExt cx="1296" cy="1200"/>
          </a:xfrm>
        </p:grpSpPr>
        <p:sp>
          <p:nvSpPr>
            <p:cNvPr id="269321" name="直接连接符 269320"/>
            <p:cNvSpPr/>
            <p:nvPr/>
          </p:nvSpPr>
          <p:spPr>
            <a:xfrm flipV="1">
              <a:off x="3072" y="576"/>
              <a:ext cx="576" cy="120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9322" name="直接连接符 269321"/>
            <p:cNvSpPr/>
            <p:nvPr/>
          </p:nvSpPr>
          <p:spPr>
            <a:xfrm flipV="1">
              <a:off x="3600" y="1248"/>
              <a:ext cx="768" cy="528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9323" name="直接连接符 269322"/>
            <p:cNvSpPr/>
            <p:nvPr/>
          </p:nvSpPr>
          <p:spPr>
            <a:xfrm rot="-209484" flipV="1">
              <a:off x="3792" y="1440"/>
              <a:ext cx="288" cy="19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</p:spPr>
        </p:sp>
        <p:sp>
          <p:nvSpPr>
            <p:cNvPr id="269324" name="直接连接符 269323"/>
            <p:cNvSpPr/>
            <p:nvPr/>
          </p:nvSpPr>
          <p:spPr>
            <a:xfrm flipV="1">
              <a:off x="3264" y="1008"/>
              <a:ext cx="192" cy="384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</p:spPr>
        </p:sp>
      </p:grpSp>
      <p:sp>
        <p:nvSpPr>
          <p:cNvPr id="269325" name="直接连接符 269324"/>
          <p:cNvSpPr/>
          <p:nvPr/>
        </p:nvSpPr>
        <p:spPr>
          <a:xfrm>
            <a:off x="6191250" y="1897380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269326" name="组合 269325"/>
          <p:cNvGrpSpPr/>
          <p:nvPr/>
        </p:nvGrpSpPr>
        <p:grpSpPr>
          <a:xfrm>
            <a:off x="5505450" y="1973580"/>
            <a:ext cx="1524000" cy="1219200"/>
            <a:chOff x="2640" y="1776"/>
            <a:chExt cx="960" cy="768"/>
          </a:xfrm>
        </p:grpSpPr>
        <p:sp>
          <p:nvSpPr>
            <p:cNvPr id="269327" name="直接连接符 269326"/>
            <p:cNvSpPr/>
            <p:nvPr/>
          </p:nvSpPr>
          <p:spPr>
            <a:xfrm flipH="1">
              <a:off x="2688" y="1776"/>
              <a:ext cx="384" cy="72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269328" name="直接连接符 269327"/>
            <p:cNvSpPr/>
            <p:nvPr/>
          </p:nvSpPr>
          <p:spPr>
            <a:xfrm flipH="1">
              <a:off x="2640" y="1776"/>
              <a:ext cx="960" cy="768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lgDash"/>
              <a:headEnd type="none" w="med" len="med"/>
              <a:tailEnd type="none" w="med" len="med"/>
            </a:ln>
          </p:spPr>
        </p:sp>
      </p:grpSp>
      <p:grpSp>
        <p:nvGrpSpPr>
          <p:cNvPr id="269329" name="组合 269328"/>
          <p:cNvGrpSpPr/>
          <p:nvPr/>
        </p:nvGrpSpPr>
        <p:grpSpPr>
          <a:xfrm>
            <a:off x="7307580" y="213360"/>
            <a:ext cx="1447800" cy="838200"/>
            <a:chOff x="3840" y="336"/>
            <a:chExt cx="912" cy="528"/>
          </a:xfrm>
        </p:grpSpPr>
        <p:sp>
          <p:nvSpPr>
            <p:cNvPr id="269330" name="新月形 269329"/>
            <p:cNvSpPr/>
            <p:nvPr/>
          </p:nvSpPr>
          <p:spPr>
            <a:xfrm rot="4382799">
              <a:off x="4272" y="192"/>
              <a:ext cx="96" cy="672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9331" name="新月形 269330"/>
            <p:cNvSpPr/>
            <p:nvPr/>
          </p:nvSpPr>
          <p:spPr>
            <a:xfrm rot="-7017195">
              <a:off x="4344" y="360"/>
              <a:ext cx="96" cy="720"/>
            </a:xfrm>
            <a:prstGeom prst="moon">
              <a:avLst>
                <a:gd name="adj" fmla="val 50000"/>
              </a:avLst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9332" name="椭圆 269331"/>
            <p:cNvSpPr/>
            <p:nvPr/>
          </p:nvSpPr>
          <p:spPr>
            <a:xfrm>
              <a:off x="4224" y="576"/>
              <a:ext cx="48" cy="48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9333" name="椭圆 269332"/>
            <p:cNvSpPr/>
            <p:nvPr/>
          </p:nvSpPr>
          <p:spPr>
            <a:xfrm>
              <a:off x="4176" y="528"/>
              <a:ext cx="240" cy="240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9334" name="任意多边形 269333"/>
            <p:cNvSpPr/>
            <p:nvPr/>
          </p:nvSpPr>
          <p:spPr>
            <a:xfrm rot="-4715379" flipH="1">
              <a:off x="4296" y="312"/>
              <a:ext cx="48" cy="192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rect l="txL" t="txT" r="txR" b="txB"/>
              <a:pathLst>
                <a:path w="21600" h="21600" fill="none">
                  <a:moveTo>
                    <a:pt x="0" y="0"/>
                  </a:moveTo>
                  <a:arcTo wR="21600" hR="21600" stAng="-5400000" swAng="5400000"/>
                </a:path>
                <a:path w="21600" h="21600" stroke="0">
                  <a:moveTo>
                    <a:pt x="0" y="0"/>
                  </a:moveTo>
                  <a:arcTo wR="21600" hR="21600" stAng="-5400000" swAng="5400000"/>
                  <a:lnTo>
                    <a:pt x="0" y="2160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269335" name="组合 269334"/>
            <p:cNvGrpSpPr/>
            <p:nvPr/>
          </p:nvGrpSpPr>
          <p:grpSpPr>
            <a:xfrm>
              <a:off x="3840" y="336"/>
              <a:ext cx="864" cy="528"/>
              <a:chOff x="3840" y="336"/>
              <a:chExt cx="864" cy="528"/>
            </a:xfrm>
          </p:grpSpPr>
          <p:grpSp>
            <p:nvGrpSpPr>
              <p:cNvPr id="269336" name="组合 269335"/>
              <p:cNvGrpSpPr/>
              <p:nvPr/>
            </p:nvGrpSpPr>
            <p:grpSpPr>
              <a:xfrm>
                <a:off x="3840" y="336"/>
                <a:ext cx="768" cy="528"/>
                <a:chOff x="3840" y="336"/>
                <a:chExt cx="768" cy="528"/>
              </a:xfrm>
            </p:grpSpPr>
            <p:sp>
              <p:nvSpPr>
                <p:cNvPr id="269337" name="任意多边形 269336"/>
                <p:cNvSpPr/>
                <p:nvPr/>
              </p:nvSpPr>
              <p:spPr>
                <a:xfrm rot="-4715379" flipH="1">
                  <a:off x="4104" y="360"/>
                  <a:ext cx="48" cy="192"/>
                </a:xfrm>
                <a:custGeom>
                  <a:avLst/>
                  <a:gdLst>
                    <a:gd name="txL" fmla="*/ 0 w 21600"/>
                    <a:gd name="txT" fmla="*/ 0 h 21600"/>
                    <a:gd name="txR" fmla="*/ 21600 w 21600"/>
                    <a:gd name="txB" fmla="*/ 21600 h 21600"/>
                  </a:gdLst>
                  <a:ahLst/>
                  <a:cxnLst>
                    <a:cxn ang="270">
                      <a:pos x="0" y="0"/>
                    </a:cxn>
                    <a:cxn ang="90">
                      <a:pos x="21600" y="21600"/>
                    </a:cxn>
                    <a:cxn ang="90">
                      <a:pos x="0" y="21600"/>
                    </a:cxn>
                  </a:cxnLst>
                  <a:rect l="txL" t="txT" r="txR" b="txB"/>
                  <a:pathLst>
                    <a:path w="21600" h="21600" fill="none">
                      <a:moveTo>
                        <a:pt x="0" y="0"/>
                      </a:moveTo>
                      <a:arcTo wR="21600" hR="21600" stAng="-5400000" swAng="5400000"/>
                    </a:path>
                    <a:path w="21600" h="21600" stroke="0">
                      <a:moveTo>
                        <a:pt x="0" y="0"/>
                      </a:moveTo>
                      <a:arcTo wR="21600" hR="21600" stAng="-5400000" swAng="5400000"/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grpSp>
              <p:nvGrpSpPr>
                <p:cNvPr id="269338" name="组合 269337"/>
                <p:cNvGrpSpPr/>
                <p:nvPr/>
              </p:nvGrpSpPr>
              <p:grpSpPr>
                <a:xfrm>
                  <a:off x="3840" y="336"/>
                  <a:ext cx="768" cy="528"/>
                  <a:chOff x="3840" y="336"/>
                  <a:chExt cx="768" cy="528"/>
                </a:xfrm>
              </p:grpSpPr>
              <p:sp>
                <p:nvSpPr>
                  <p:cNvPr id="269339" name="椭圆 269338"/>
                  <p:cNvSpPr/>
                  <p:nvPr/>
                </p:nvSpPr>
                <p:spPr>
                  <a:xfrm>
                    <a:off x="4272" y="624"/>
                    <a:ext cx="48" cy="4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269340" name="任意多边形 269339"/>
                  <p:cNvSpPr/>
                  <p:nvPr/>
                </p:nvSpPr>
                <p:spPr>
                  <a:xfrm rot="-4715379" flipH="1">
                    <a:off x="4437" y="312"/>
                    <a:ext cx="51" cy="192"/>
                  </a:xfrm>
                  <a:custGeom>
                    <a:avLst/>
                    <a:gdLst>
                      <a:gd name="txL" fmla="*/ 0 w 21600"/>
                      <a:gd name="txT" fmla="*/ 0 h 21600"/>
                      <a:gd name="txR" fmla="*/ 21600 w 21600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90">
                        <a:pos x="21600" y="21600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21600" h="21600" fill="none">
                        <a:moveTo>
                          <a:pt x="0" y="0"/>
                        </a:moveTo>
                        <a:arcTo wR="21600" hR="21600" stAng="-5400000" swAng="5400000"/>
                      </a:path>
                      <a:path w="21600" h="21600" stroke="0">
                        <a:moveTo>
                          <a:pt x="0" y="0"/>
                        </a:moveTo>
                        <a:arcTo wR="21600" hR="21600" stAng="-5400000" swAng="5400000"/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269341" name="任意多边形 269340"/>
                  <p:cNvSpPr/>
                  <p:nvPr/>
                </p:nvSpPr>
                <p:spPr>
                  <a:xfrm rot="-4715379" flipH="1">
                    <a:off x="3957" y="480"/>
                    <a:ext cx="51" cy="192"/>
                  </a:xfrm>
                  <a:custGeom>
                    <a:avLst/>
                    <a:gdLst>
                      <a:gd name="txL" fmla="*/ 0 w 21600"/>
                      <a:gd name="txT" fmla="*/ 0 h 21600"/>
                      <a:gd name="txR" fmla="*/ 21600 w 21600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90">
                        <a:pos x="21600" y="21600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21600" h="21600" fill="none">
                        <a:moveTo>
                          <a:pt x="0" y="0"/>
                        </a:moveTo>
                        <a:arcTo wR="21600" hR="21600" stAng="-5400000" swAng="5400000"/>
                      </a:path>
                      <a:path w="21600" h="21600" stroke="0">
                        <a:moveTo>
                          <a:pt x="0" y="0"/>
                        </a:moveTo>
                        <a:arcTo wR="21600" hR="21600" stAng="-5400000" swAng="5400000"/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269342" name="新月形 269341"/>
                  <p:cNvSpPr/>
                  <p:nvPr/>
                </p:nvSpPr>
                <p:spPr>
                  <a:xfrm rot="4309761">
                    <a:off x="4200" y="-24"/>
                    <a:ext cx="48" cy="768"/>
                  </a:xfrm>
                  <a:prstGeom prst="moon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269343" name="任意多边形 269342"/>
                  <p:cNvSpPr/>
                  <p:nvPr/>
                </p:nvSpPr>
                <p:spPr>
                  <a:xfrm rot="-1017082" flipV="1">
                    <a:off x="4128" y="720"/>
                    <a:ext cx="480" cy="144"/>
                  </a:xfrm>
                  <a:custGeom>
                    <a:avLst/>
                    <a:gdLst>
                      <a:gd name="txL" fmla="*/ 0 w 21600"/>
                      <a:gd name="txT" fmla="*/ 0 h 21600"/>
                      <a:gd name="txR" fmla="*/ 21600 w 21600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90">
                        <a:pos x="21600" y="21600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21600" h="21600" fill="none">
                        <a:moveTo>
                          <a:pt x="0" y="0"/>
                        </a:moveTo>
                        <a:arcTo wR="21600" hR="21600" stAng="-5400000" swAng="5400000"/>
                      </a:path>
                      <a:path w="21600" h="21600" stroke="0">
                        <a:moveTo>
                          <a:pt x="0" y="0"/>
                        </a:moveTo>
                        <a:arcTo wR="21600" hR="21600" stAng="-5400000" swAng="5400000"/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</p:grpSp>
          <p:sp>
            <p:nvSpPr>
              <p:cNvPr id="269344" name="任意多边形 269343"/>
              <p:cNvSpPr/>
              <p:nvPr/>
            </p:nvSpPr>
            <p:spPr>
              <a:xfrm rot="720688" flipV="1">
                <a:off x="4608" y="384"/>
                <a:ext cx="96" cy="93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21600 h 21600"/>
                </a:gdLst>
                <a:ahLst/>
                <a:cxnLst>
                  <a:cxn ang="270">
                    <a:pos x="0" y="0"/>
                  </a:cxn>
                  <a:cxn ang="90">
                    <a:pos x="21600" y="21600"/>
                  </a:cxn>
                  <a:cxn ang="90">
                    <a:pos x="0" y="21600"/>
                  </a:cxn>
                </a:cxnLst>
                <a:rect l="txL" t="txT" r="txR" b="txB"/>
                <a:pathLst>
                  <a:path w="21600" h="21600" fill="none">
                    <a:moveTo>
                      <a:pt x="0" y="0"/>
                    </a:moveTo>
                    <a:arcTo wR="21600" hR="21600" stAng="-5400000" swAng="5400000"/>
                  </a:path>
                  <a:path w="21600" h="21600" stroke="0">
                    <a:moveTo>
                      <a:pt x="0" y="0"/>
                    </a:moveTo>
                    <a:arcTo wR="21600" hR="21600" stAng="-5400000" swAng="5400000"/>
                    <a:lnTo>
                      <a:pt x="0" y="21600"/>
                    </a:lnTo>
                    <a:close/>
                  </a:path>
                </a:pathLst>
              </a:custGeom>
              <a:noFill/>
              <a:ln w="762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grpSp>
        <p:nvGrpSpPr>
          <p:cNvPr id="269345" name="组合 269344"/>
          <p:cNvGrpSpPr/>
          <p:nvPr/>
        </p:nvGrpSpPr>
        <p:grpSpPr>
          <a:xfrm>
            <a:off x="3916363" y="1294130"/>
            <a:ext cx="4725987" cy="3810000"/>
            <a:chOff x="2100" y="1361"/>
            <a:chExt cx="2977" cy="2400"/>
          </a:xfrm>
        </p:grpSpPr>
        <p:sp>
          <p:nvSpPr>
            <p:cNvPr id="269346" name="任意多边形 269345"/>
            <p:cNvSpPr/>
            <p:nvPr/>
          </p:nvSpPr>
          <p:spPr>
            <a:xfrm rot="10847729" flipH="1">
              <a:off x="4913" y="3552"/>
              <a:ext cx="164" cy="192"/>
            </a:xfrm>
            <a:custGeom>
              <a:avLst/>
              <a:gdLst>
                <a:gd name="txL" fmla="*/ 0 w 24534"/>
                <a:gd name="txT" fmla="*/ 0 h 21600"/>
                <a:gd name="txR" fmla="*/ 24534 w 24534"/>
                <a:gd name="txB" fmla="*/ 21600 h 21600"/>
              </a:gdLst>
              <a:ahLst/>
              <a:cxnLst>
                <a:cxn ang="180">
                  <a:pos x="0" y="200"/>
                </a:cxn>
                <a:cxn ang="0">
                  <a:pos x="24533" y="21522"/>
                </a:cxn>
                <a:cxn ang="90">
                  <a:pos x="2934" y="21600"/>
                </a:cxn>
              </a:cxnLst>
              <a:rect l="txL" t="txT" r="txR" b="txB"/>
              <a:pathLst>
                <a:path w="24534" h="21600" fill="none">
                  <a:moveTo>
                    <a:pt x="0" y="200"/>
                  </a:moveTo>
                  <a:arcTo wR="21600" hR="21600" stAng="-5868404" swAng="5855990"/>
                </a:path>
                <a:path w="24534" h="21600" stroke="0">
                  <a:moveTo>
                    <a:pt x="0" y="200"/>
                  </a:moveTo>
                  <a:arcTo wR="21600" hR="21600" stAng="-5868404" swAng="5855990"/>
                  <a:lnTo>
                    <a:pt x="2934" y="21600"/>
                  </a:lnTo>
                  <a:close/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9347" name="任意多边形 269346"/>
            <p:cNvSpPr/>
            <p:nvPr/>
          </p:nvSpPr>
          <p:spPr>
            <a:xfrm rot="-5863471" flipH="1">
              <a:off x="2074" y="3555"/>
              <a:ext cx="237" cy="168"/>
            </a:xfrm>
            <a:custGeom>
              <a:avLst/>
              <a:gdLst>
                <a:gd name="txL" fmla="*/ 0 w 35592"/>
                <a:gd name="txT" fmla="*/ 0 h 27714"/>
                <a:gd name="txR" fmla="*/ 35592 w 35592"/>
                <a:gd name="txB" fmla="*/ 27714 h 27714"/>
              </a:gdLst>
              <a:ahLst/>
              <a:cxnLst>
                <a:cxn ang="180">
                  <a:pos x="0" y="5144"/>
                </a:cxn>
                <a:cxn ang="0">
                  <a:pos x="34708" y="27714"/>
                </a:cxn>
                <a:cxn ang="90">
                  <a:pos x="13992" y="21600"/>
                </a:cxn>
              </a:cxnLst>
              <a:rect l="txL" t="txT" r="txR" b="txB"/>
              <a:pathLst>
                <a:path w="35592" h="27714" fill="none">
                  <a:moveTo>
                    <a:pt x="0" y="5144"/>
                  </a:moveTo>
                  <a:arcTo wR="21600" hR="21600" stAng="-7822406" swAng="8808994"/>
                </a:path>
                <a:path w="35592" h="27714" stroke="0">
                  <a:moveTo>
                    <a:pt x="0" y="5144"/>
                  </a:moveTo>
                  <a:arcTo wR="21600" hR="21600" stAng="-7822406" swAng="8808994"/>
                  <a:lnTo>
                    <a:pt x="13992" y="21600"/>
                  </a:lnTo>
                  <a:close/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269348" name="组合 269347"/>
            <p:cNvGrpSpPr/>
            <p:nvPr/>
          </p:nvGrpSpPr>
          <p:grpSpPr>
            <a:xfrm>
              <a:off x="2100" y="1361"/>
              <a:ext cx="2976" cy="2400"/>
              <a:chOff x="2100" y="1344"/>
              <a:chExt cx="2976" cy="2400"/>
            </a:xfrm>
          </p:grpSpPr>
          <p:sp>
            <p:nvSpPr>
              <p:cNvPr id="269349" name="直接连接符 269348"/>
              <p:cNvSpPr/>
              <p:nvPr/>
            </p:nvSpPr>
            <p:spPr>
              <a:xfrm>
                <a:off x="2100" y="1344"/>
                <a:ext cx="0" cy="2304"/>
              </a:xfrm>
              <a:prstGeom prst="line">
                <a:avLst/>
              </a:prstGeom>
              <a:ln w="762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69350" name="直接连接符 269349"/>
              <p:cNvSpPr/>
              <p:nvPr/>
            </p:nvSpPr>
            <p:spPr>
              <a:xfrm>
                <a:off x="5076" y="1440"/>
                <a:ext cx="0" cy="2208"/>
              </a:xfrm>
              <a:prstGeom prst="line">
                <a:avLst/>
              </a:prstGeom>
              <a:ln w="762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269351" name="组合 269350"/>
              <p:cNvGrpSpPr/>
              <p:nvPr/>
            </p:nvGrpSpPr>
            <p:grpSpPr>
              <a:xfrm>
                <a:off x="2148" y="1776"/>
                <a:ext cx="2928" cy="1968"/>
                <a:chOff x="2148" y="1776"/>
                <a:chExt cx="2928" cy="1968"/>
              </a:xfrm>
            </p:grpSpPr>
            <p:sp>
              <p:nvSpPr>
                <p:cNvPr id="269352" name="直接连接符 269351"/>
                <p:cNvSpPr/>
                <p:nvPr/>
              </p:nvSpPr>
              <p:spPr>
                <a:xfrm>
                  <a:off x="2244" y="3744"/>
                  <a:ext cx="2736" cy="0"/>
                </a:xfrm>
                <a:prstGeom prst="line">
                  <a:avLst/>
                </a:prstGeom>
                <a:ln w="762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69353" name="直接连接符 269352"/>
                <p:cNvSpPr/>
                <p:nvPr/>
              </p:nvSpPr>
              <p:spPr>
                <a:xfrm>
                  <a:off x="2148" y="1776"/>
                  <a:ext cx="2928" cy="0"/>
                </a:xfrm>
                <a:prstGeom prst="line">
                  <a:avLst/>
                </a:prstGeom>
                <a:ln w="76200" cap="flat" cmpd="sng">
                  <a:solidFill>
                    <a:srgbClr val="0099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grpSp>
              <p:nvGrpSpPr>
                <p:cNvPr id="269354" name="组合 269353"/>
                <p:cNvGrpSpPr/>
                <p:nvPr/>
              </p:nvGrpSpPr>
              <p:grpSpPr>
                <a:xfrm>
                  <a:off x="2148" y="2064"/>
                  <a:ext cx="2880" cy="1392"/>
                  <a:chOff x="1344" y="2064"/>
                  <a:chExt cx="2880" cy="1392"/>
                </a:xfrm>
              </p:grpSpPr>
              <p:sp>
                <p:nvSpPr>
                  <p:cNvPr id="269355" name="直接连接符 269354"/>
                  <p:cNvSpPr/>
                  <p:nvPr/>
                </p:nvSpPr>
                <p:spPr>
                  <a:xfrm>
                    <a:off x="2928" y="2400"/>
                    <a:ext cx="432" cy="0"/>
                  </a:xfrm>
                  <a:prstGeom prst="line">
                    <a:avLst/>
                  </a:prstGeom>
                  <a:ln w="9525" cap="flat" cmpd="sng">
                    <a:solidFill>
                      <a:srgbClr val="0099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9356" name="直接连接符 269355"/>
                  <p:cNvSpPr/>
                  <p:nvPr/>
                </p:nvSpPr>
                <p:spPr>
                  <a:xfrm>
                    <a:off x="1488" y="2928"/>
                    <a:ext cx="432" cy="0"/>
                  </a:xfrm>
                  <a:prstGeom prst="line">
                    <a:avLst/>
                  </a:prstGeom>
                  <a:ln w="9525" cap="flat" cmpd="sng">
                    <a:solidFill>
                      <a:srgbClr val="0099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9357" name="直接连接符 269356"/>
                  <p:cNvSpPr/>
                  <p:nvPr/>
                </p:nvSpPr>
                <p:spPr>
                  <a:xfrm>
                    <a:off x="1344" y="2112"/>
                    <a:ext cx="432" cy="0"/>
                  </a:xfrm>
                  <a:prstGeom prst="line">
                    <a:avLst/>
                  </a:prstGeom>
                  <a:ln w="9525" cap="flat" cmpd="sng">
                    <a:solidFill>
                      <a:srgbClr val="0099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9358" name="直接连接符 269357"/>
                  <p:cNvSpPr/>
                  <p:nvPr/>
                </p:nvSpPr>
                <p:spPr>
                  <a:xfrm>
                    <a:off x="3792" y="2400"/>
                    <a:ext cx="432" cy="0"/>
                  </a:xfrm>
                  <a:prstGeom prst="line">
                    <a:avLst/>
                  </a:prstGeom>
                  <a:ln w="9525" cap="flat" cmpd="sng">
                    <a:solidFill>
                      <a:srgbClr val="0099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9359" name="直接连接符 269358"/>
                  <p:cNvSpPr/>
                  <p:nvPr/>
                </p:nvSpPr>
                <p:spPr>
                  <a:xfrm>
                    <a:off x="1632" y="2400"/>
                    <a:ext cx="672" cy="0"/>
                  </a:xfrm>
                  <a:prstGeom prst="line">
                    <a:avLst/>
                  </a:prstGeom>
                  <a:ln w="9525" cap="flat" cmpd="sng">
                    <a:solidFill>
                      <a:srgbClr val="0099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9360" name="直接连接符 269359"/>
                  <p:cNvSpPr/>
                  <p:nvPr/>
                </p:nvSpPr>
                <p:spPr>
                  <a:xfrm>
                    <a:off x="2160" y="2112"/>
                    <a:ext cx="672" cy="0"/>
                  </a:xfrm>
                  <a:prstGeom prst="line">
                    <a:avLst/>
                  </a:prstGeom>
                  <a:ln w="9525" cap="flat" cmpd="sng">
                    <a:solidFill>
                      <a:srgbClr val="0099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9361" name="直接连接符 269360"/>
                  <p:cNvSpPr/>
                  <p:nvPr/>
                </p:nvSpPr>
                <p:spPr>
                  <a:xfrm>
                    <a:off x="3552" y="2880"/>
                    <a:ext cx="672" cy="0"/>
                  </a:xfrm>
                  <a:prstGeom prst="line">
                    <a:avLst/>
                  </a:prstGeom>
                  <a:ln w="9525" cap="flat" cmpd="sng">
                    <a:solidFill>
                      <a:srgbClr val="0099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9362" name="直接连接符 269361"/>
                  <p:cNvSpPr/>
                  <p:nvPr/>
                </p:nvSpPr>
                <p:spPr>
                  <a:xfrm>
                    <a:off x="3456" y="2064"/>
                    <a:ext cx="672" cy="0"/>
                  </a:xfrm>
                  <a:prstGeom prst="line">
                    <a:avLst/>
                  </a:prstGeom>
                  <a:ln w="9525" cap="flat" cmpd="sng">
                    <a:solidFill>
                      <a:srgbClr val="0099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9363" name="直接连接符 269362"/>
                  <p:cNvSpPr/>
                  <p:nvPr/>
                </p:nvSpPr>
                <p:spPr>
                  <a:xfrm>
                    <a:off x="2304" y="3360"/>
                    <a:ext cx="432" cy="0"/>
                  </a:xfrm>
                  <a:prstGeom prst="line">
                    <a:avLst/>
                  </a:prstGeom>
                  <a:ln w="9525" cap="flat" cmpd="sng">
                    <a:solidFill>
                      <a:srgbClr val="0099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9364" name="直接连接符 269363"/>
                  <p:cNvSpPr/>
                  <p:nvPr/>
                </p:nvSpPr>
                <p:spPr>
                  <a:xfrm>
                    <a:off x="1344" y="3456"/>
                    <a:ext cx="672" cy="0"/>
                  </a:xfrm>
                  <a:prstGeom prst="line">
                    <a:avLst/>
                  </a:prstGeom>
                  <a:ln w="9525" cap="flat" cmpd="sng">
                    <a:solidFill>
                      <a:srgbClr val="0099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9365" name="直接连接符 269364"/>
                  <p:cNvSpPr/>
                  <p:nvPr/>
                </p:nvSpPr>
                <p:spPr>
                  <a:xfrm>
                    <a:off x="3312" y="3408"/>
                    <a:ext cx="672" cy="0"/>
                  </a:xfrm>
                  <a:prstGeom prst="line">
                    <a:avLst/>
                  </a:prstGeom>
                  <a:ln w="9525" cap="flat" cmpd="sng">
                    <a:solidFill>
                      <a:srgbClr val="0099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69366" name="直接连接符 269365"/>
                  <p:cNvSpPr/>
                  <p:nvPr/>
                </p:nvSpPr>
                <p:spPr>
                  <a:xfrm>
                    <a:off x="2448" y="2928"/>
                    <a:ext cx="672" cy="0"/>
                  </a:xfrm>
                  <a:prstGeom prst="line">
                    <a:avLst/>
                  </a:prstGeom>
                  <a:ln w="9525" cap="flat" cmpd="sng">
                    <a:solidFill>
                      <a:srgbClr val="0099FF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</p:grpSp>
        </p:grpSp>
      </p:grpSp>
      <p:sp>
        <p:nvSpPr>
          <p:cNvPr id="269367" name="文本框 269366"/>
          <p:cNvSpPr txBox="1"/>
          <p:nvPr/>
        </p:nvSpPr>
        <p:spPr>
          <a:xfrm>
            <a:off x="4122738" y="60325"/>
            <a:ext cx="26781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池水变浅</a:t>
            </a:r>
            <a:endParaRPr lang="zh-CN" altLang="en-US" sz="4000" b="1" dirty="0">
              <a:solidFill>
                <a:srgbClr val="FF33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69368" name="矩形标注 269367"/>
          <p:cNvSpPr/>
          <p:nvPr/>
        </p:nvSpPr>
        <p:spPr>
          <a:xfrm>
            <a:off x="179705" y="914400"/>
            <a:ext cx="3457575" cy="2202815"/>
          </a:xfrm>
          <a:prstGeom prst="wedgeRectCallout">
            <a:avLst>
              <a:gd name="adj1" fmla="val 70616"/>
              <a:gd name="adj2" fmla="val 45324"/>
            </a:avLst>
          </a:prstGeom>
          <a:solidFill>
            <a:schemeClr val="bg1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10000"/>
              </a:lnSpc>
            </a:pP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2" charset="-122"/>
              </a:rPr>
              <a:t>        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2" charset="-122"/>
              </a:rPr>
              <a:t>人在水上看到物体的像，比实际物体位置偏上，感觉水比较浅。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水中鱼的实际位置比看上去要深</a:t>
            </a:r>
            <a:endParaRPr lang="zh-CN" altLang="en-US" sz="2400" b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>
              <a:lnSpc>
                <a:spcPct val="110000"/>
              </a:lnSpc>
            </a:pPr>
            <a:endParaRPr lang="zh-CN" altLang="en-US" sz="24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pic>
        <p:nvPicPr>
          <p:cNvPr id="269370" name="图片 269369" descr="{FCBE084F-B544-472F-8A2A-6272B9FB2B64}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81538" y="3159443"/>
            <a:ext cx="838200" cy="390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9371" name="图片 269370" descr="{FCBE084F-B544-472F-8A2A-6272B9FB2B64}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97438" y="4670743"/>
            <a:ext cx="838200" cy="390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7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9367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9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9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69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69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9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9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68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      (向天歌演示原创作品：www.TopPPT.cn)"/>
          <p:cNvSpPr/>
          <p:nvPr/>
        </p:nvSpPr>
        <p:spPr>
          <a:xfrm>
            <a:off x="522288" y="1420813"/>
            <a:ext cx="863600" cy="86360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Rectangle 6      (向天歌演示原创作品：www.TopPPT.cn)"/>
          <p:cNvSpPr/>
          <p:nvPr/>
        </p:nvSpPr>
        <p:spPr>
          <a:xfrm>
            <a:off x="1062038" y="2011363"/>
            <a:ext cx="546100" cy="546100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Rectangle 7      (向天歌演示原创作品：www.TopPPT.cn)"/>
          <p:cNvSpPr/>
          <p:nvPr/>
        </p:nvSpPr>
        <p:spPr>
          <a:xfrm>
            <a:off x="771525" y="2530475"/>
            <a:ext cx="636588" cy="606425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Rectangle 8      (向天歌演示原创作品：www.TopPPT.cn)"/>
          <p:cNvSpPr/>
          <p:nvPr/>
        </p:nvSpPr>
        <p:spPr>
          <a:xfrm>
            <a:off x="630238" y="2957513"/>
            <a:ext cx="355600" cy="355600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Rectangle 9      (向天歌演示原创作品：www.TopPPT.cn)"/>
          <p:cNvSpPr/>
          <p:nvPr/>
        </p:nvSpPr>
        <p:spPr>
          <a:xfrm>
            <a:off x="1089025" y="3149600"/>
            <a:ext cx="865188" cy="86360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Rectangle 10      (向天歌演示原创作品：www.TopPPT.cn)"/>
          <p:cNvSpPr/>
          <p:nvPr/>
        </p:nvSpPr>
        <p:spPr>
          <a:xfrm>
            <a:off x="1817688" y="2660650"/>
            <a:ext cx="690563" cy="658813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" name="Rectangle 11      (向天歌演示原创作品：www.TopPPT.cn)"/>
          <p:cNvSpPr/>
          <p:nvPr/>
        </p:nvSpPr>
        <p:spPr>
          <a:xfrm>
            <a:off x="376238" y="3543300"/>
            <a:ext cx="863600" cy="865188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12296" name="Picture 14      (向天歌演示原创作品：www.TopPPT.cn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69988" y="2089150"/>
            <a:ext cx="376237" cy="379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7" name="Picture 15      (向天歌演示原创作品：www.TopPPT.c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888" y="3275013"/>
            <a:ext cx="536575" cy="5381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8" name="Picture 16      (向天歌演示原创作品：www.TopPPT.cn)"/>
          <p:cNvPicPr>
            <a:picLocks noChangeAspect="1"/>
          </p:cNvPicPr>
          <p:nvPr/>
        </p:nvPicPr>
        <p:blipFill>
          <a:blip r:embed="rId3">
            <a:biLevel thresh="50000"/>
            <a:grayscl/>
          </a:blip>
          <a:stretch>
            <a:fillRect/>
          </a:stretch>
        </p:blipFill>
        <p:spPr>
          <a:xfrm>
            <a:off x="611188" y="3760788"/>
            <a:ext cx="449262" cy="450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02" name="TextBox 51      (向天歌演示原创作品：www.TopPPT.cn)"/>
          <p:cNvSpPr txBox="1"/>
          <p:nvPr/>
        </p:nvSpPr>
        <p:spPr>
          <a:xfrm>
            <a:off x="548393" y="228600"/>
            <a:ext cx="45648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思考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5587" name="文本占位符 195586"/>
          <p:cNvSpPr>
            <a:spLocks noGrp="1" noRot="1"/>
          </p:cNvSpPr>
          <p:nvPr>
            <p:ph type="body" idx="1"/>
          </p:nvPr>
        </p:nvSpPr>
        <p:spPr>
          <a:xfrm>
            <a:off x="2568575" y="871220"/>
            <a:ext cx="6826250" cy="3340735"/>
          </a:xfrm>
        </p:spPr>
        <p:txBody>
          <a:bodyPr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zh-CN" altLang="en-US" sz="2800" b="1" dirty="0"/>
              <a:t>潜水员在水中看岸上的树会怎样变化</a:t>
            </a:r>
            <a:r>
              <a:rPr lang="en-US" altLang="zh-CN" sz="2800" b="1"/>
              <a:t>?</a:t>
            </a:r>
            <a:endParaRPr lang="en-US" altLang="zh-CN" sz="2800" b="1"/>
          </a:p>
        </p:txBody>
      </p:sp>
      <p:sp>
        <p:nvSpPr>
          <p:cNvPr id="195588" name="直接连接符 195587"/>
          <p:cNvSpPr/>
          <p:nvPr/>
        </p:nvSpPr>
        <p:spPr>
          <a:xfrm>
            <a:off x="4305300" y="3228975"/>
            <a:ext cx="4032250" cy="0"/>
          </a:xfrm>
          <a:prstGeom prst="line">
            <a:avLst/>
          </a:prstGeom>
          <a:ln w="1905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95589" name="矩形 195588"/>
          <p:cNvSpPr/>
          <p:nvPr/>
        </p:nvSpPr>
        <p:spPr>
          <a:xfrm>
            <a:off x="3848100" y="3305175"/>
            <a:ext cx="414338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b="1" dirty="0">
                <a:latin typeface="Arial" panose="020B0604020202020204" pitchFamily="34" charset="0"/>
              </a:rPr>
              <a:t>水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195590" name="矩形 195589"/>
          <p:cNvSpPr/>
          <p:nvPr/>
        </p:nvSpPr>
        <p:spPr>
          <a:xfrm>
            <a:off x="3771900" y="2695575"/>
            <a:ext cx="1295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b="1" dirty="0">
                <a:latin typeface="Arial" panose="020B0604020202020204" pitchFamily="34" charset="0"/>
              </a:rPr>
              <a:t>空气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195591" name="直接连接符 195590"/>
          <p:cNvSpPr/>
          <p:nvPr/>
        </p:nvSpPr>
        <p:spPr>
          <a:xfrm>
            <a:off x="5981700" y="1552575"/>
            <a:ext cx="0" cy="3455988"/>
          </a:xfrm>
          <a:prstGeom prst="line">
            <a:avLst/>
          </a:prstGeom>
          <a:ln w="12700" cap="flat" cmpd="sng">
            <a:solidFill>
              <a:srgbClr val="000000"/>
            </a:solidFill>
            <a:prstDash val="dash"/>
            <a:headEnd type="none" w="sm" len="sm"/>
            <a:tailEnd type="none" w="sm" len="sm"/>
          </a:ln>
        </p:spPr>
      </p:sp>
      <p:sp>
        <p:nvSpPr>
          <p:cNvPr id="195592" name="直接连接符 195591"/>
          <p:cNvSpPr/>
          <p:nvPr/>
        </p:nvSpPr>
        <p:spPr>
          <a:xfrm>
            <a:off x="6515100" y="1552575"/>
            <a:ext cx="0" cy="3455988"/>
          </a:xfrm>
          <a:prstGeom prst="line">
            <a:avLst/>
          </a:prstGeom>
          <a:ln w="12700" cap="flat" cmpd="sng">
            <a:solidFill>
              <a:srgbClr val="000000"/>
            </a:solidFill>
            <a:prstDash val="dash"/>
            <a:headEnd type="none" w="sm" len="sm"/>
            <a:tailEnd type="none" w="sm" len="sm"/>
          </a:ln>
        </p:spPr>
      </p:sp>
      <p:sp>
        <p:nvSpPr>
          <p:cNvPr id="195594" name="直接连接符 195593"/>
          <p:cNvSpPr/>
          <p:nvPr/>
        </p:nvSpPr>
        <p:spPr>
          <a:xfrm flipH="1">
            <a:off x="5981700" y="2162175"/>
            <a:ext cx="1944688" cy="1079500"/>
          </a:xfrm>
          <a:prstGeom prst="line">
            <a:avLst/>
          </a:prstGeom>
          <a:ln w="19050" cap="flat" cmpd="sng">
            <a:solidFill>
              <a:srgbClr val="F40C01"/>
            </a:solidFill>
            <a:prstDash val="solid"/>
            <a:headEnd type="none" w="sm" len="sm"/>
            <a:tailEnd type="triangle" w="med" len="med"/>
          </a:ln>
        </p:spPr>
      </p:sp>
      <p:sp>
        <p:nvSpPr>
          <p:cNvPr id="195595" name="直接连接符 195594"/>
          <p:cNvSpPr/>
          <p:nvPr/>
        </p:nvSpPr>
        <p:spPr>
          <a:xfrm flipH="1">
            <a:off x="6515100" y="2162175"/>
            <a:ext cx="1439863" cy="1079500"/>
          </a:xfrm>
          <a:prstGeom prst="line">
            <a:avLst/>
          </a:prstGeom>
          <a:ln w="19050" cap="flat" cmpd="sng">
            <a:solidFill>
              <a:srgbClr val="F40C01"/>
            </a:solidFill>
            <a:prstDash val="solid"/>
            <a:headEnd type="none" w="sm" len="sm"/>
            <a:tailEnd type="triangle" w="med" len="med"/>
          </a:ln>
        </p:spPr>
      </p:sp>
      <p:sp>
        <p:nvSpPr>
          <p:cNvPr id="195596" name="直接连接符 195595"/>
          <p:cNvSpPr/>
          <p:nvPr/>
        </p:nvSpPr>
        <p:spPr>
          <a:xfrm flipH="1">
            <a:off x="4762500" y="3228975"/>
            <a:ext cx="1223963" cy="1296988"/>
          </a:xfrm>
          <a:prstGeom prst="line">
            <a:avLst/>
          </a:prstGeom>
          <a:ln w="19050" cap="flat" cmpd="sng">
            <a:solidFill>
              <a:srgbClr val="F40C01"/>
            </a:solidFill>
            <a:prstDash val="solid"/>
            <a:headEnd type="none" w="sm" len="sm"/>
            <a:tailEnd type="triangle" w="med" len="med"/>
          </a:ln>
        </p:spPr>
      </p:sp>
      <p:sp>
        <p:nvSpPr>
          <p:cNvPr id="195597" name="直接连接符 195596"/>
          <p:cNvSpPr/>
          <p:nvPr/>
        </p:nvSpPr>
        <p:spPr>
          <a:xfrm flipH="1">
            <a:off x="5600700" y="3228975"/>
            <a:ext cx="936625" cy="1655763"/>
          </a:xfrm>
          <a:prstGeom prst="line">
            <a:avLst/>
          </a:prstGeom>
          <a:ln w="19050" cap="flat" cmpd="sng">
            <a:solidFill>
              <a:srgbClr val="F40C01"/>
            </a:solidFill>
            <a:prstDash val="solid"/>
            <a:headEnd type="none" w="sm" len="sm"/>
            <a:tailEnd type="triangle" w="med" len="med"/>
          </a:ln>
        </p:spPr>
      </p:sp>
      <p:sp>
        <p:nvSpPr>
          <p:cNvPr id="195598" name="直接连接符 195597"/>
          <p:cNvSpPr/>
          <p:nvPr/>
        </p:nvSpPr>
        <p:spPr>
          <a:xfrm flipV="1">
            <a:off x="6057900" y="1552575"/>
            <a:ext cx="1584325" cy="1584325"/>
          </a:xfrm>
          <a:prstGeom prst="line">
            <a:avLst/>
          </a:prstGeom>
          <a:ln w="19050" cap="flat" cmpd="sng">
            <a:solidFill>
              <a:srgbClr val="F40C01"/>
            </a:solidFill>
            <a:prstDash val="dash"/>
            <a:headEnd type="none" w="sm" len="sm"/>
            <a:tailEnd type="none" w="sm" len="sm"/>
          </a:ln>
        </p:spPr>
      </p:sp>
      <p:sp>
        <p:nvSpPr>
          <p:cNvPr id="195599" name="直接连接符 195598"/>
          <p:cNvSpPr/>
          <p:nvPr/>
        </p:nvSpPr>
        <p:spPr>
          <a:xfrm flipV="1">
            <a:off x="6515100" y="1628775"/>
            <a:ext cx="1079500" cy="1584325"/>
          </a:xfrm>
          <a:prstGeom prst="line">
            <a:avLst/>
          </a:prstGeom>
          <a:ln w="19050" cap="flat" cmpd="sng">
            <a:solidFill>
              <a:srgbClr val="F40C01"/>
            </a:solidFill>
            <a:prstDash val="dash"/>
            <a:headEnd type="none" w="sm" len="sm"/>
            <a:tailEnd type="none" w="sm" len="sm"/>
          </a:ln>
        </p:spPr>
      </p:sp>
      <p:sp>
        <p:nvSpPr>
          <p:cNvPr id="195600" name="矩形 195599"/>
          <p:cNvSpPr/>
          <p:nvPr/>
        </p:nvSpPr>
        <p:spPr>
          <a:xfrm>
            <a:off x="7886700" y="2009775"/>
            <a:ext cx="4572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endParaRPr lang="en-US" altLang="zh-CN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5601" name="矩形 195600"/>
          <p:cNvSpPr/>
          <p:nvPr/>
        </p:nvSpPr>
        <p:spPr>
          <a:xfrm>
            <a:off x="7658100" y="1400175"/>
            <a:ext cx="3873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</a:rPr>
              <a:t>B’</a:t>
            </a:r>
            <a:endParaRPr lang="en-US" altLang="zh-CN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5602" name="矩形 195601"/>
          <p:cNvSpPr/>
          <p:nvPr/>
        </p:nvSpPr>
        <p:spPr>
          <a:xfrm>
            <a:off x="4610100" y="4676775"/>
            <a:ext cx="17526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latin typeface="Arial" panose="020B0604020202020204" pitchFamily="34" charset="0"/>
              </a:rPr>
              <a:t>眼睛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2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5602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560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560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5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5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5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5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5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5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5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5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5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5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5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5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5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5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5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5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1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5601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5601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      (向天歌演示原创作品：www.TopPPT.cn)"/>
          <p:cNvSpPr/>
          <p:nvPr/>
        </p:nvSpPr>
        <p:spPr>
          <a:xfrm>
            <a:off x="522288" y="1420813"/>
            <a:ext cx="863600" cy="86360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Rectangle 6      (向天歌演示原创作品：www.TopPPT.cn)"/>
          <p:cNvSpPr/>
          <p:nvPr/>
        </p:nvSpPr>
        <p:spPr>
          <a:xfrm>
            <a:off x="1062038" y="2011363"/>
            <a:ext cx="546100" cy="546100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Rectangle 7      (向天歌演示原创作品：www.TopPPT.cn)"/>
          <p:cNvSpPr/>
          <p:nvPr/>
        </p:nvSpPr>
        <p:spPr>
          <a:xfrm>
            <a:off x="771525" y="2530475"/>
            <a:ext cx="636588" cy="606425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Rectangle 8      (向天歌演示原创作品：www.TopPPT.cn)"/>
          <p:cNvSpPr/>
          <p:nvPr/>
        </p:nvSpPr>
        <p:spPr>
          <a:xfrm>
            <a:off x="630238" y="2957513"/>
            <a:ext cx="355600" cy="355600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Rectangle 9      (向天歌演示原创作品：www.TopPPT.cn)"/>
          <p:cNvSpPr/>
          <p:nvPr/>
        </p:nvSpPr>
        <p:spPr>
          <a:xfrm>
            <a:off x="1089025" y="3149600"/>
            <a:ext cx="865188" cy="86360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Rectangle 10      (向天歌演示原创作品：www.TopPPT.cn)"/>
          <p:cNvSpPr/>
          <p:nvPr/>
        </p:nvSpPr>
        <p:spPr>
          <a:xfrm>
            <a:off x="1817688" y="2660650"/>
            <a:ext cx="690563" cy="658813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" name="Rectangle 11      (向天歌演示原创作品：www.TopPPT.cn)"/>
          <p:cNvSpPr/>
          <p:nvPr/>
        </p:nvSpPr>
        <p:spPr>
          <a:xfrm>
            <a:off x="376238" y="3543300"/>
            <a:ext cx="863600" cy="865188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12296" name="Picture 14      (向天歌演示原创作品：www.TopPPT.cn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69988" y="2089150"/>
            <a:ext cx="376237" cy="379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7" name="Picture 15      (向天歌演示原创作品：www.TopPPT.c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888" y="3275013"/>
            <a:ext cx="536575" cy="5381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8" name="Picture 16      (向天歌演示原创作品：www.TopPPT.cn)"/>
          <p:cNvPicPr>
            <a:picLocks noChangeAspect="1"/>
          </p:cNvPicPr>
          <p:nvPr/>
        </p:nvPicPr>
        <p:blipFill>
          <a:blip r:embed="rId3">
            <a:biLevel thresh="50000"/>
            <a:grayscl/>
          </a:blip>
          <a:stretch>
            <a:fillRect/>
          </a:stretch>
        </p:blipFill>
        <p:spPr>
          <a:xfrm>
            <a:off x="611188" y="3760788"/>
            <a:ext cx="449262" cy="450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02" name="TextBox 51      (向天歌演示原创作品：www.TopPPT.cn)"/>
          <p:cNvSpPr txBox="1"/>
          <p:nvPr/>
        </p:nvSpPr>
        <p:spPr>
          <a:xfrm>
            <a:off x="548393" y="228600"/>
            <a:ext cx="45648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折射现象应用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小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结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9684" name="矩形 199683"/>
          <p:cNvSpPr/>
          <p:nvPr/>
        </p:nvSpPr>
        <p:spPr>
          <a:xfrm>
            <a:off x="2832100" y="1245870"/>
            <a:ext cx="5943600" cy="26517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20000"/>
              </a:spcBef>
              <a:buSzPct val="90000"/>
            </a:pPr>
            <a:r>
              <a:rPr lang="zh-CN" altLang="en-US" sz="3200" b="1" dirty="0">
                <a:latin typeface="Arial" panose="020B0604020202020204" pitchFamily="34" charset="0"/>
              </a:rPr>
              <a:t>所以：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SzPct val="90000"/>
            </a:pPr>
            <a:r>
              <a:rPr lang="zh-CN" altLang="en-US" sz="3200" b="1" dirty="0">
                <a:latin typeface="Arial" panose="020B0604020202020204" pitchFamily="34" charset="0"/>
              </a:rPr>
              <a:t>      人从岸上看水中的物体或从水中看岸上的物体时，由于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</a:rPr>
              <a:t>光的折射</a:t>
            </a:r>
            <a:r>
              <a:rPr lang="zh-CN" altLang="en-US" sz="3200" b="1" dirty="0">
                <a:latin typeface="Arial" panose="020B0604020202020204" pitchFamily="34" charset="0"/>
              </a:rPr>
              <a:t>，人看到的都是位置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</a:rPr>
              <a:t>比实际位置要高的虚像</a:t>
            </a:r>
            <a:r>
              <a:rPr lang="zh-CN" altLang="en-US" sz="3200" b="1" dirty="0">
                <a:latin typeface="Arial" panose="020B0604020202020204" pitchFamily="34" charset="0"/>
              </a:rPr>
              <a:t>。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      (向天歌演示原创作品：www.TopPPT.cn)"/>
          <p:cNvSpPr/>
          <p:nvPr/>
        </p:nvSpPr>
        <p:spPr>
          <a:xfrm>
            <a:off x="522288" y="1420813"/>
            <a:ext cx="863600" cy="86360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Rectangle 6      (向天歌演示原创作品：www.TopPPT.cn)"/>
          <p:cNvSpPr/>
          <p:nvPr/>
        </p:nvSpPr>
        <p:spPr>
          <a:xfrm>
            <a:off x="1062038" y="2011363"/>
            <a:ext cx="546100" cy="546100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Rectangle 7      (向天歌演示原创作品：www.TopPPT.cn)"/>
          <p:cNvSpPr/>
          <p:nvPr/>
        </p:nvSpPr>
        <p:spPr>
          <a:xfrm>
            <a:off x="771525" y="2530475"/>
            <a:ext cx="636588" cy="606425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Rectangle 8      (向天歌演示原创作品：www.TopPPT.cn)"/>
          <p:cNvSpPr/>
          <p:nvPr/>
        </p:nvSpPr>
        <p:spPr>
          <a:xfrm>
            <a:off x="630238" y="2957513"/>
            <a:ext cx="355600" cy="355600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Rectangle 9      (向天歌演示原创作品：www.TopPPT.cn)"/>
          <p:cNvSpPr/>
          <p:nvPr/>
        </p:nvSpPr>
        <p:spPr>
          <a:xfrm>
            <a:off x="1089025" y="3149600"/>
            <a:ext cx="865188" cy="86360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Rectangle 10      (向天歌演示原创作品：www.TopPPT.cn)"/>
          <p:cNvSpPr/>
          <p:nvPr/>
        </p:nvSpPr>
        <p:spPr>
          <a:xfrm>
            <a:off x="1817688" y="2660650"/>
            <a:ext cx="690563" cy="658813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" name="Rectangle 11      (向天歌演示原创作品：www.TopPPT.cn)"/>
          <p:cNvSpPr/>
          <p:nvPr/>
        </p:nvSpPr>
        <p:spPr>
          <a:xfrm>
            <a:off x="376238" y="3543300"/>
            <a:ext cx="863600" cy="865188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12296" name="Picture 14      (向天歌演示原创作品：www.TopPPT.cn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69988" y="2089150"/>
            <a:ext cx="376237" cy="379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7" name="Picture 15      (向天歌演示原创作品：www.TopPPT.c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888" y="3275013"/>
            <a:ext cx="536575" cy="5381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8" name="Picture 16      (向天歌演示原创作品：www.TopPPT.cn)"/>
          <p:cNvPicPr>
            <a:picLocks noChangeAspect="1"/>
          </p:cNvPicPr>
          <p:nvPr/>
        </p:nvPicPr>
        <p:blipFill>
          <a:blip r:embed="rId3">
            <a:biLevel thresh="50000"/>
            <a:grayscl/>
          </a:blip>
          <a:stretch>
            <a:fillRect/>
          </a:stretch>
        </p:blipFill>
        <p:spPr>
          <a:xfrm>
            <a:off x="611188" y="3760788"/>
            <a:ext cx="449262" cy="450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02" name="TextBox 51      (向天歌演示原创作品：www.TopPPT.cn)"/>
          <p:cNvSpPr txBox="1"/>
          <p:nvPr/>
        </p:nvSpPr>
        <p:spPr>
          <a:xfrm>
            <a:off x="548393" y="228600"/>
            <a:ext cx="45648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解释现象</a:t>
            </a:r>
            <a:endPara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67270" name="图片 267269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79080" y="220980"/>
            <a:ext cx="1204913" cy="160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7271" name="直接连接符 267270"/>
          <p:cNvSpPr/>
          <p:nvPr/>
        </p:nvSpPr>
        <p:spPr>
          <a:xfrm rot="5400000">
            <a:off x="5821680" y="2735580"/>
            <a:ext cx="0" cy="4267200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7272" name="直接连接符 267271"/>
          <p:cNvSpPr/>
          <p:nvPr/>
        </p:nvSpPr>
        <p:spPr>
          <a:xfrm>
            <a:off x="7893368" y="2354580"/>
            <a:ext cx="0" cy="2514600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7273" name="矩形 267272"/>
          <p:cNvSpPr/>
          <p:nvPr/>
        </p:nvSpPr>
        <p:spPr>
          <a:xfrm>
            <a:off x="3764280" y="2887980"/>
            <a:ext cx="4083050" cy="1981200"/>
          </a:xfrm>
          <a:prstGeom prst="rect">
            <a:avLst/>
          </a:prstGeom>
          <a:solidFill>
            <a:srgbClr val="CCECFF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267274" name="组合 267273"/>
          <p:cNvGrpSpPr/>
          <p:nvPr/>
        </p:nvGrpSpPr>
        <p:grpSpPr>
          <a:xfrm rot="-1759471" flipV="1">
            <a:off x="5491480" y="3040380"/>
            <a:ext cx="990600" cy="1590675"/>
            <a:chOff x="720" y="358"/>
            <a:chExt cx="1488" cy="2207"/>
          </a:xfrm>
        </p:grpSpPr>
        <p:sp>
          <p:nvSpPr>
            <p:cNvPr id="267275" name="直接连接符 267274"/>
            <p:cNvSpPr/>
            <p:nvPr/>
          </p:nvSpPr>
          <p:spPr>
            <a:xfrm>
              <a:off x="720" y="358"/>
              <a:ext cx="1104" cy="1104"/>
            </a:xfrm>
            <a:prstGeom prst="line">
              <a:avLst/>
            </a:prstGeom>
            <a:ln w="38100" cap="flat" cmpd="sng">
              <a:solidFill>
                <a:schemeClr val="tx2"/>
              </a:solidFill>
              <a:prstDash val="solid"/>
              <a:headEnd type="none" w="med" len="med"/>
              <a:tailEnd type="triangle" w="med" len="lg"/>
            </a:ln>
          </p:spPr>
        </p:sp>
        <p:sp>
          <p:nvSpPr>
            <p:cNvPr id="267276" name="直接连接符 267275"/>
            <p:cNvSpPr/>
            <p:nvPr/>
          </p:nvSpPr>
          <p:spPr>
            <a:xfrm rot="2700000">
              <a:off x="1488" y="1845"/>
              <a:ext cx="1440" cy="0"/>
            </a:xfrm>
            <a:prstGeom prst="line">
              <a:avLst/>
            </a:prstGeom>
            <a:ln w="38100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267277" name="组合 267276"/>
          <p:cNvGrpSpPr/>
          <p:nvPr/>
        </p:nvGrpSpPr>
        <p:grpSpPr>
          <a:xfrm>
            <a:off x="6369368" y="927418"/>
            <a:ext cx="1042987" cy="1971675"/>
            <a:chOff x="3897" y="1213"/>
            <a:chExt cx="657" cy="1242"/>
          </a:xfrm>
        </p:grpSpPr>
        <p:sp>
          <p:nvSpPr>
            <p:cNvPr id="267278" name="直接连接符 267277"/>
            <p:cNvSpPr/>
            <p:nvPr/>
          </p:nvSpPr>
          <p:spPr>
            <a:xfrm rot="-158328" flipV="1">
              <a:off x="3897" y="1615"/>
              <a:ext cx="574" cy="840"/>
            </a:xfrm>
            <a:prstGeom prst="line">
              <a:avLst/>
            </a:prstGeom>
            <a:ln w="38100" cap="flat" cmpd="sng">
              <a:solidFill>
                <a:schemeClr val="tx2"/>
              </a:solidFill>
              <a:prstDash val="solid"/>
              <a:headEnd type="none" w="med" len="med"/>
              <a:tailEnd type="triangle" w="med" len="lg"/>
            </a:ln>
          </p:spPr>
        </p:sp>
        <p:sp>
          <p:nvSpPr>
            <p:cNvPr id="267279" name="直接连接符 267278"/>
            <p:cNvSpPr/>
            <p:nvPr/>
          </p:nvSpPr>
          <p:spPr>
            <a:xfrm rot="-3178475" flipV="1">
              <a:off x="4246" y="1496"/>
              <a:ext cx="591" cy="24"/>
            </a:xfrm>
            <a:prstGeom prst="line">
              <a:avLst/>
            </a:prstGeom>
            <a:ln w="38100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267280" name="组合 267279"/>
          <p:cNvGrpSpPr/>
          <p:nvPr/>
        </p:nvGrpSpPr>
        <p:grpSpPr>
          <a:xfrm>
            <a:off x="6837680" y="2108518"/>
            <a:ext cx="1265238" cy="838200"/>
            <a:chOff x="4192" y="1957"/>
            <a:chExt cx="797" cy="528"/>
          </a:xfrm>
        </p:grpSpPr>
        <p:sp>
          <p:nvSpPr>
            <p:cNvPr id="267281" name="直接连接符 267280"/>
            <p:cNvSpPr/>
            <p:nvPr/>
          </p:nvSpPr>
          <p:spPr>
            <a:xfrm rot="222597" flipV="1">
              <a:off x="4192" y="1957"/>
              <a:ext cx="439" cy="528"/>
            </a:xfrm>
            <a:prstGeom prst="line">
              <a:avLst/>
            </a:prstGeom>
            <a:ln w="38100" cap="flat" cmpd="sng">
              <a:solidFill>
                <a:schemeClr val="tx2"/>
              </a:solidFill>
              <a:prstDash val="solid"/>
              <a:headEnd type="none" w="med" len="med"/>
              <a:tailEnd type="triangle" w="med" len="lg"/>
            </a:ln>
          </p:spPr>
        </p:sp>
        <p:sp>
          <p:nvSpPr>
            <p:cNvPr id="267282" name="直接连接符 267281"/>
            <p:cNvSpPr/>
            <p:nvPr/>
          </p:nvSpPr>
          <p:spPr>
            <a:xfrm rot="-2477403" flipV="1">
              <a:off x="4272" y="1968"/>
              <a:ext cx="717" cy="71"/>
            </a:xfrm>
            <a:prstGeom prst="line">
              <a:avLst/>
            </a:prstGeom>
            <a:ln w="38100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267283" name="直接连接符 267282"/>
          <p:cNvSpPr/>
          <p:nvPr/>
        </p:nvSpPr>
        <p:spPr>
          <a:xfrm flipH="1">
            <a:off x="5821680" y="2964180"/>
            <a:ext cx="584200" cy="914400"/>
          </a:xfrm>
          <a:prstGeom prst="line">
            <a:avLst/>
          </a:prstGeom>
          <a:ln w="57150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67284" name="直接连接符 267283"/>
          <p:cNvSpPr/>
          <p:nvPr/>
        </p:nvSpPr>
        <p:spPr>
          <a:xfrm flipH="1">
            <a:off x="5974080" y="2926080"/>
            <a:ext cx="852488" cy="952500"/>
          </a:xfrm>
          <a:prstGeom prst="line">
            <a:avLst/>
          </a:prstGeom>
          <a:ln w="57150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grpSp>
        <p:nvGrpSpPr>
          <p:cNvPr id="267285" name="组合 267284"/>
          <p:cNvGrpSpPr/>
          <p:nvPr/>
        </p:nvGrpSpPr>
        <p:grpSpPr>
          <a:xfrm rot="-1321755" flipV="1">
            <a:off x="5643880" y="3040380"/>
            <a:ext cx="1143000" cy="1524000"/>
            <a:chOff x="720" y="358"/>
            <a:chExt cx="1488" cy="2207"/>
          </a:xfrm>
        </p:grpSpPr>
        <p:sp>
          <p:nvSpPr>
            <p:cNvPr id="267286" name="直接连接符 267285"/>
            <p:cNvSpPr/>
            <p:nvPr/>
          </p:nvSpPr>
          <p:spPr>
            <a:xfrm>
              <a:off x="720" y="358"/>
              <a:ext cx="1104" cy="1104"/>
            </a:xfrm>
            <a:prstGeom prst="line">
              <a:avLst/>
            </a:prstGeom>
            <a:ln w="38100" cap="flat" cmpd="sng">
              <a:solidFill>
                <a:schemeClr val="tx2"/>
              </a:solidFill>
              <a:prstDash val="solid"/>
              <a:headEnd type="none" w="med" len="med"/>
              <a:tailEnd type="triangle" w="med" len="lg"/>
            </a:ln>
          </p:spPr>
        </p:sp>
        <p:sp>
          <p:nvSpPr>
            <p:cNvPr id="267287" name="直接连接符 267286"/>
            <p:cNvSpPr/>
            <p:nvPr/>
          </p:nvSpPr>
          <p:spPr>
            <a:xfrm rot="2700000">
              <a:off x="1488" y="1845"/>
              <a:ext cx="1440" cy="0"/>
            </a:xfrm>
            <a:prstGeom prst="line">
              <a:avLst/>
            </a:prstGeom>
            <a:ln w="38100" cap="flat" cmpd="sng">
              <a:solidFill>
                <a:schemeClr val="tx2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267288" name="直接连接符 267287"/>
          <p:cNvSpPr/>
          <p:nvPr/>
        </p:nvSpPr>
        <p:spPr>
          <a:xfrm>
            <a:off x="6405880" y="2202180"/>
            <a:ext cx="0" cy="1371600"/>
          </a:xfrm>
          <a:prstGeom prst="line">
            <a:avLst/>
          </a:prstGeom>
          <a:ln w="6350" cap="flat" cmpd="sng">
            <a:solidFill>
              <a:srgbClr val="FF33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67289" name="直接连接符 267288"/>
          <p:cNvSpPr/>
          <p:nvPr/>
        </p:nvSpPr>
        <p:spPr>
          <a:xfrm>
            <a:off x="6817043" y="2125980"/>
            <a:ext cx="0" cy="1371600"/>
          </a:xfrm>
          <a:prstGeom prst="line">
            <a:avLst/>
          </a:prstGeom>
          <a:ln w="6350" cap="flat" cmpd="sng">
            <a:solidFill>
              <a:srgbClr val="FF33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67290" name="直接连接符 267289"/>
          <p:cNvSpPr/>
          <p:nvPr/>
        </p:nvSpPr>
        <p:spPr>
          <a:xfrm>
            <a:off x="3764280" y="2430780"/>
            <a:ext cx="0" cy="2514600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7291" name="矩形 267290"/>
          <p:cNvSpPr/>
          <p:nvPr/>
        </p:nvSpPr>
        <p:spPr>
          <a:xfrm rot="2884766">
            <a:off x="2199005" y="3005455"/>
            <a:ext cx="4465638" cy="268288"/>
          </a:xfrm>
          <a:prstGeom prst="rect">
            <a:avLst/>
          </a:prstGeom>
          <a:solidFill>
            <a:srgbClr val="FFCC00"/>
          </a:solidFill>
          <a:ln w="57150" cap="flat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7292" name="文本框 267291"/>
          <p:cNvSpPr txBox="1"/>
          <p:nvPr/>
        </p:nvSpPr>
        <p:spPr>
          <a:xfrm>
            <a:off x="6202680" y="4411980"/>
            <a:ext cx="406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P</a:t>
            </a:r>
            <a:endParaRPr lang="en-US" altLang="zh-CN" sz="28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7293" name="文本框 267292"/>
          <p:cNvSpPr txBox="1"/>
          <p:nvPr/>
        </p:nvSpPr>
        <p:spPr>
          <a:xfrm>
            <a:off x="5593080" y="3192780"/>
            <a:ext cx="635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P’</a:t>
            </a:r>
            <a:endParaRPr lang="en-US" altLang="zh-CN" sz="28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7294" name="矩形 267293"/>
          <p:cNvSpPr/>
          <p:nvPr/>
        </p:nvSpPr>
        <p:spPr>
          <a:xfrm rot="23618716">
            <a:off x="4069080" y="3345180"/>
            <a:ext cx="1995488" cy="257175"/>
          </a:xfrm>
          <a:prstGeom prst="rect">
            <a:avLst/>
          </a:prstGeom>
          <a:solidFill>
            <a:srgbClr val="FFCC00"/>
          </a:solidFill>
          <a:ln w="28575" cap="flat" cmpd="sng">
            <a:solidFill>
              <a:srgbClr val="FF9900"/>
            </a:solidFill>
            <a:prstDash val="dash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7269" name="文本框 267268"/>
          <p:cNvSpPr txBox="1"/>
          <p:nvPr/>
        </p:nvSpPr>
        <p:spPr>
          <a:xfrm>
            <a:off x="1557020" y="565785"/>
            <a:ext cx="5367020" cy="1076325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3200" dirty="0">
                <a:solidFill>
                  <a:schemeClr val="accent1"/>
                </a:solidFill>
                <a:latin typeface="Times New Roman" panose="02020603050405020304" pitchFamily="18" charset="0"/>
                <a:ea typeface="华文行楷" pitchFamily="2" charset="-122"/>
              </a:rPr>
              <a:t>放入水中的筷子看上去为什么向上偏折？</a:t>
            </a:r>
            <a:endParaRPr lang="zh-CN" altLang="en-US" sz="3200" dirty="0">
              <a:solidFill>
                <a:schemeClr val="accent1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7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6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6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92" grpId="0"/>
      <p:bldP spid="26729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02" name="TextBox 51      (向天歌演示原创作品：www.TopPPT.cn)"/>
          <p:cNvSpPr txBox="1"/>
          <p:nvPr/>
        </p:nvSpPr>
        <p:spPr>
          <a:xfrm>
            <a:off x="548393" y="228600"/>
            <a:ext cx="45648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课堂练习</a:t>
            </a:r>
            <a:endPara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1760" y="1059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sp>
        <p:nvSpPr>
          <p:cNvPr id="235522" name="文本框 235521"/>
          <p:cNvSpPr txBox="1"/>
          <p:nvPr/>
        </p:nvSpPr>
        <p:spPr>
          <a:xfrm>
            <a:off x="306705" y="899160"/>
            <a:ext cx="8316913" cy="2949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3600" b="1" dirty="0">
                <a:latin typeface="Arial" panose="020B0604020202020204" pitchFamily="34" charset="0"/>
              </a:rPr>
              <a:t>1</a:t>
            </a:r>
            <a:r>
              <a:rPr lang="zh-CN" altLang="en-US" sz="3600" b="1" dirty="0">
                <a:latin typeface="Arial" panose="020B0604020202020204" pitchFamily="34" charset="0"/>
              </a:rPr>
              <a:t>．池水看起来比实际的要</a:t>
            </a:r>
            <a:r>
              <a:rPr lang="en-US" altLang="zh-CN" sz="3600" b="1" dirty="0">
                <a:latin typeface="Arial" panose="020B0604020202020204" pitchFamily="34" charset="0"/>
              </a:rPr>
              <a:t>_________</a:t>
            </a:r>
            <a:r>
              <a:rPr lang="zh-CN" altLang="en-US" sz="3600" b="1" dirty="0">
                <a:latin typeface="Arial" panose="020B0604020202020204" pitchFamily="34" charset="0"/>
              </a:rPr>
              <a:t>，这是由于光从</a:t>
            </a:r>
            <a:r>
              <a:rPr lang="en-US" altLang="zh-CN" sz="3600" b="1" dirty="0">
                <a:latin typeface="Arial" panose="020B0604020202020204" pitchFamily="34" charset="0"/>
              </a:rPr>
              <a:t>________</a:t>
            </a:r>
            <a:r>
              <a:rPr lang="zh-CN" altLang="en-US" sz="3600" b="1" dirty="0">
                <a:latin typeface="Arial" panose="020B0604020202020204" pitchFamily="34" charset="0"/>
              </a:rPr>
              <a:t>射入</a:t>
            </a:r>
            <a:r>
              <a:rPr lang="en-US" altLang="zh-CN" sz="3600" b="1" dirty="0">
                <a:latin typeface="Arial" panose="020B0604020202020204" pitchFamily="34" charset="0"/>
              </a:rPr>
              <a:t>________</a:t>
            </a:r>
            <a:r>
              <a:rPr lang="zh-CN" altLang="en-US" sz="3600" b="1" dirty="0">
                <a:latin typeface="Arial" panose="020B0604020202020204" pitchFamily="34" charset="0"/>
              </a:rPr>
              <a:t>时发生的</a:t>
            </a:r>
            <a:r>
              <a:rPr lang="en-US" altLang="zh-CN" sz="3600" b="1" dirty="0">
                <a:latin typeface="Arial" panose="020B0604020202020204" pitchFamily="34" charset="0"/>
              </a:rPr>
              <a:t>________</a:t>
            </a:r>
            <a:r>
              <a:rPr lang="zh-CN" altLang="en-US" sz="3600" b="1" dirty="0">
                <a:latin typeface="Arial" panose="020B0604020202020204" pitchFamily="34" charset="0"/>
              </a:rPr>
              <a:t>造成的，看到的是实际池底的</a:t>
            </a:r>
            <a:r>
              <a:rPr lang="en-US" altLang="zh-CN" sz="3600" b="1" dirty="0">
                <a:latin typeface="Arial" panose="020B0604020202020204" pitchFamily="34" charset="0"/>
              </a:rPr>
              <a:t>________</a:t>
            </a:r>
            <a:r>
              <a:rPr lang="zh-CN" altLang="en-US" sz="3600" b="1" dirty="0">
                <a:latin typeface="Arial" panose="020B0604020202020204" pitchFamily="34" charset="0"/>
              </a:rPr>
              <a:t>像．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  <p:sp>
        <p:nvSpPr>
          <p:cNvPr id="235524" name="文本框 235523"/>
          <p:cNvSpPr txBox="1"/>
          <p:nvPr/>
        </p:nvSpPr>
        <p:spPr>
          <a:xfrm>
            <a:off x="6631305" y="1051560"/>
            <a:ext cx="685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浅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35525" name="文本框 235524"/>
          <p:cNvSpPr txBox="1"/>
          <p:nvPr/>
        </p:nvSpPr>
        <p:spPr>
          <a:xfrm>
            <a:off x="3735705" y="1661160"/>
            <a:ext cx="762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水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35526" name="文本框 235525"/>
          <p:cNvSpPr txBox="1"/>
          <p:nvPr/>
        </p:nvSpPr>
        <p:spPr>
          <a:xfrm>
            <a:off x="6250305" y="1737360"/>
            <a:ext cx="1600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空气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35527" name="文本框 235526"/>
          <p:cNvSpPr txBox="1"/>
          <p:nvPr/>
        </p:nvSpPr>
        <p:spPr>
          <a:xfrm>
            <a:off x="2440305" y="2423160"/>
            <a:ext cx="1828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折射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35528" name="文本框 235527"/>
          <p:cNvSpPr txBox="1"/>
          <p:nvPr/>
        </p:nvSpPr>
        <p:spPr>
          <a:xfrm>
            <a:off x="2897505" y="3108960"/>
            <a:ext cx="762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虚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5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5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5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4" grpId="0"/>
      <p:bldP spid="235525" grpId="0"/>
      <p:bldP spid="235526" grpId="0"/>
      <p:bldP spid="235527" grpId="0"/>
      <p:bldP spid="2355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02" name="TextBox 51      (向天歌演示原创作品：www.TopPPT.cn)"/>
          <p:cNvSpPr txBox="1"/>
          <p:nvPr/>
        </p:nvSpPr>
        <p:spPr>
          <a:xfrm>
            <a:off x="548393" y="228600"/>
            <a:ext cx="45648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课堂练习</a:t>
            </a:r>
            <a:endPara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1760" y="1059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sp>
        <p:nvSpPr>
          <p:cNvPr id="236547" name="文本框 236546"/>
          <p:cNvSpPr txBox="1"/>
          <p:nvPr/>
        </p:nvSpPr>
        <p:spPr>
          <a:xfrm>
            <a:off x="306705" y="746760"/>
            <a:ext cx="8415655" cy="40309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/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．在湖边看平静湖水中的“鱼在云中游”，   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则（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．“鱼”是光的反射形成的虚像，“云”是光的折射形成的虚像。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．“鱼”是光的折射形成的虚像，“云”是光的反射形成的虚像。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．“鱼”和“云”都是光的反射形成的虚像。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．“鱼”和“云”都是光的折射形成的虚像。</a:t>
            </a:r>
            <a:endParaRPr lang="zh-CN" alt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6548" name="文本框 236547"/>
          <p:cNvSpPr txBox="1"/>
          <p:nvPr/>
        </p:nvSpPr>
        <p:spPr>
          <a:xfrm>
            <a:off x="1725930" y="1200785"/>
            <a:ext cx="685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      (向天歌演示原创作品：www.TopPPT.cn)"/>
          <p:cNvSpPr/>
          <p:nvPr/>
        </p:nvSpPr>
        <p:spPr>
          <a:xfrm>
            <a:off x="522288" y="1420813"/>
            <a:ext cx="863600" cy="86360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Rectangle 6      (向天歌演示原创作品：www.TopPPT.cn)"/>
          <p:cNvSpPr/>
          <p:nvPr/>
        </p:nvSpPr>
        <p:spPr>
          <a:xfrm>
            <a:off x="1062038" y="2011363"/>
            <a:ext cx="546100" cy="546100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Rectangle 7      (向天歌演示原创作品：www.TopPPT.cn)"/>
          <p:cNvSpPr/>
          <p:nvPr/>
        </p:nvSpPr>
        <p:spPr>
          <a:xfrm>
            <a:off x="771525" y="2530475"/>
            <a:ext cx="636588" cy="606425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Rectangle 8      (向天歌演示原创作品：www.TopPPT.cn)"/>
          <p:cNvSpPr/>
          <p:nvPr/>
        </p:nvSpPr>
        <p:spPr>
          <a:xfrm>
            <a:off x="630238" y="2957513"/>
            <a:ext cx="355600" cy="355600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Rectangle 9      (向天歌演示原创作品：www.TopPPT.cn)"/>
          <p:cNvSpPr/>
          <p:nvPr/>
        </p:nvSpPr>
        <p:spPr>
          <a:xfrm>
            <a:off x="1089025" y="3149600"/>
            <a:ext cx="865188" cy="86360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Rectangle 10      (向天歌演示原创作品：www.TopPPT.cn)"/>
          <p:cNvSpPr/>
          <p:nvPr/>
        </p:nvSpPr>
        <p:spPr>
          <a:xfrm>
            <a:off x="1817688" y="2660650"/>
            <a:ext cx="690563" cy="658813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" name="Rectangle 11      (向天歌演示原创作品：www.TopPPT.cn)"/>
          <p:cNvSpPr/>
          <p:nvPr/>
        </p:nvSpPr>
        <p:spPr>
          <a:xfrm>
            <a:off x="376238" y="3543300"/>
            <a:ext cx="863600" cy="865188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6152" name="Picture 14      (向天歌演示原创作品：www.TopPPT.cn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69988" y="2089150"/>
            <a:ext cx="376237" cy="379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3" name="Picture 15      (向天歌演示原创作品：www.TopPPT.c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888" y="3275013"/>
            <a:ext cx="536575" cy="5381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4" name="Picture 16      (向天歌演示原创作品：www.TopPPT.cn)"/>
          <p:cNvPicPr>
            <a:picLocks noChangeAspect="1"/>
          </p:cNvPicPr>
          <p:nvPr/>
        </p:nvPicPr>
        <p:blipFill>
          <a:blip r:embed="rId3">
            <a:biLevel thresh="50000"/>
            <a:grayscl/>
          </a:blip>
          <a:stretch>
            <a:fillRect/>
          </a:stretch>
        </p:blipFill>
        <p:spPr>
          <a:xfrm>
            <a:off x="611188" y="3760788"/>
            <a:ext cx="449262" cy="450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158" name="TextBox 51      (向天歌演示原创作品：www.TopPPT.cn)"/>
          <p:cNvSpPr txBox="1"/>
          <p:nvPr/>
        </p:nvSpPr>
        <p:spPr>
          <a:xfrm>
            <a:off x="511175" y="228600"/>
            <a:ext cx="207803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课程引入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0" name="Picture 2" descr="DSC0325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873918"/>
            <a:ext cx="4500562" cy="357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DSC0325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3918"/>
            <a:ext cx="4572000" cy="353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02" name="TextBox 51      (向天歌演示原创作品：www.TopPPT.cn)"/>
          <p:cNvSpPr txBox="1"/>
          <p:nvPr/>
        </p:nvSpPr>
        <p:spPr>
          <a:xfrm>
            <a:off x="548393" y="228600"/>
            <a:ext cx="45648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课堂练习</a:t>
            </a:r>
            <a:endPara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1760" y="1059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sp>
        <p:nvSpPr>
          <p:cNvPr id="237571" name="文本框 237570"/>
          <p:cNvSpPr txBox="1"/>
          <p:nvPr/>
        </p:nvSpPr>
        <p:spPr>
          <a:xfrm>
            <a:off x="360680" y="688975"/>
            <a:ext cx="4608513" cy="40176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．如图所示，是光在空气和玻璃两种介质中传播的路线，其中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是入射光线，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是反射光线，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是折射光线，反射角为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，折射角为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边是空气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,_____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边是玻璃。</a:t>
            </a:r>
            <a:endParaRPr lang="zh-CN" altLang="en-US" sz="28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37572" name="图片 237571"/>
          <p:cNvPicPr>
            <a:picLocks noChangeAspect="1"/>
          </p:cNvPicPr>
          <p:nvPr/>
        </p:nvPicPr>
        <p:blipFill>
          <a:blip r:embed="rId1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13680" y="1374775"/>
            <a:ext cx="3162300" cy="3116263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37573" name="文本框 237572"/>
          <p:cNvSpPr txBox="1"/>
          <p:nvPr/>
        </p:nvSpPr>
        <p:spPr>
          <a:xfrm>
            <a:off x="2265680" y="1755775"/>
            <a:ext cx="838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40C0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BO</a:t>
            </a:r>
            <a:endParaRPr lang="en-US" altLang="zh-CN" sz="3200" b="1">
              <a:solidFill>
                <a:srgbClr val="F40C01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37574" name="文本框 237573"/>
          <p:cNvSpPr txBox="1"/>
          <p:nvPr/>
        </p:nvSpPr>
        <p:spPr>
          <a:xfrm>
            <a:off x="1275080" y="2212975"/>
            <a:ext cx="1219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40C0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OA</a:t>
            </a:r>
            <a:endParaRPr lang="en-US" altLang="zh-CN" sz="3200" b="1">
              <a:solidFill>
                <a:srgbClr val="F40C01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37575" name="文本框 237574"/>
          <p:cNvSpPr txBox="1"/>
          <p:nvPr/>
        </p:nvSpPr>
        <p:spPr>
          <a:xfrm>
            <a:off x="741680" y="2670175"/>
            <a:ext cx="990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40C0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OC</a:t>
            </a:r>
            <a:endParaRPr lang="en-US" altLang="zh-CN" sz="3200" b="1">
              <a:solidFill>
                <a:srgbClr val="F40C01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37576" name="文本框 237575"/>
          <p:cNvSpPr txBox="1"/>
          <p:nvPr/>
        </p:nvSpPr>
        <p:spPr>
          <a:xfrm>
            <a:off x="2265680" y="3660775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40C0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左</a:t>
            </a:r>
            <a:endParaRPr lang="zh-CN" altLang="en-US" sz="2400" b="1" dirty="0">
              <a:solidFill>
                <a:srgbClr val="F40C01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37577" name="文本框 237576"/>
          <p:cNvSpPr txBox="1"/>
          <p:nvPr/>
        </p:nvSpPr>
        <p:spPr>
          <a:xfrm>
            <a:off x="970280" y="4117975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40C0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右</a:t>
            </a:r>
            <a:endParaRPr lang="zh-CN" altLang="en-US" sz="2400" b="1" dirty="0">
              <a:solidFill>
                <a:srgbClr val="F40C01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37578" name="文本框 237577"/>
          <p:cNvSpPr txBox="1"/>
          <p:nvPr/>
        </p:nvSpPr>
        <p:spPr>
          <a:xfrm>
            <a:off x="1427480" y="3051175"/>
            <a:ext cx="105886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40C01"/>
                </a:solidFill>
                <a:latin typeface="Times New Roman" panose="02020603050405020304" pitchFamily="18" charset="0"/>
              </a:rPr>
              <a:t>60</a:t>
            </a:r>
            <a:r>
              <a:rPr lang="en-US" altLang="zh-CN" sz="3600" b="1" baseline="30000">
                <a:solidFill>
                  <a:srgbClr val="F40C01"/>
                </a:solidFill>
                <a:latin typeface="Times New Roman" panose="02020603050405020304" pitchFamily="18" charset="0"/>
              </a:rPr>
              <a:t>0</a:t>
            </a:r>
            <a:endParaRPr lang="en-US" altLang="zh-CN" sz="3600" b="1" baseline="30000">
              <a:solidFill>
                <a:srgbClr val="F40C0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7579" name="文本框 237578"/>
          <p:cNvSpPr txBox="1"/>
          <p:nvPr/>
        </p:nvSpPr>
        <p:spPr>
          <a:xfrm>
            <a:off x="589280" y="3508375"/>
            <a:ext cx="105886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40C01"/>
                </a:solidFill>
                <a:latin typeface="Times New Roman" panose="02020603050405020304" pitchFamily="18" charset="0"/>
              </a:rPr>
              <a:t>35</a:t>
            </a:r>
            <a:r>
              <a:rPr lang="en-US" altLang="zh-CN" sz="3600" b="1" baseline="30000">
                <a:solidFill>
                  <a:srgbClr val="F40C01"/>
                </a:solidFill>
                <a:latin typeface="Times New Roman" panose="02020603050405020304" pitchFamily="18" charset="0"/>
              </a:rPr>
              <a:t>0</a:t>
            </a:r>
            <a:endParaRPr lang="en-US" altLang="zh-CN" sz="3600" b="1" baseline="30000">
              <a:solidFill>
                <a:srgbClr val="F40C0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7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7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7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7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7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7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75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7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7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75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3" grpId="0"/>
      <p:bldP spid="237574" grpId="0"/>
      <p:bldP spid="237575" grpId="0"/>
      <p:bldP spid="237576" grpId="0"/>
      <p:bldP spid="237577" grpId="0"/>
      <p:bldP spid="237578" grpId="0"/>
      <p:bldP spid="23757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02" name="TextBox 51      (向天歌演示原创作品：www.TopPPT.cn)"/>
          <p:cNvSpPr txBox="1"/>
          <p:nvPr/>
        </p:nvSpPr>
        <p:spPr>
          <a:xfrm>
            <a:off x="548393" y="228600"/>
            <a:ext cx="45648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课堂练习</a:t>
            </a:r>
            <a:endPara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1760" y="1059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grpSp>
        <p:nvGrpSpPr>
          <p:cNvPr id="254979" name="组合 254978"/>
          <p:cNvGrpSpPr/>
          <p:nvPr/>
        </p:nvGrpSpPr>
        <p:grpSpPr>
          <a:xfrm>
            <a:off x="3576320" y="1672590"/>
            <a:ext cx="5334000" cy="1600200"/>
            <a:chOff x="1104" y="1728"/>
            <a:chExt cx="3360" cy="1008"/>
          </a:xfrm>
        </p:grpSpPr>
        <p:sp>
          <p:nvSpPr>
            <p:cNvPr id="254980" name="矩形 254979"/>
            <p:cNvSpPr/>
            <p:nvPr/>
          </p:nvSpPr>
          <p:spPr>
            <a:xfrm>
              <a:off x="1104" y="1728"/>
              <a:ext cx="3360" cy="1008"/>
            </a:xfrm>
            <a:prstGeom prst="rect">
              <a:avLst/>
            </a:prstGeom>
            <a:solidFill>
              <a:srgbClr val="CCFF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254981" name="组合 254980"/>
            <p:cNvGrpSpPr/>
            <p:nvPr/>
          </p:nvGrpSpPr>
          <p:grpSpPr>
            <a:xfrm>
              <a:off x="1344" y="1920"/>
              <a:ext cx="240" cy="144"/>
              <a:chOff x="1344" y="1920"/>
              <a:chExt cx="240" cy="144"/>
            </a:xfrm>
          </p:grpSpPr>
          <p:sp>
            <p:nvSpPr>
              <p:cNvPr id="254982" name="直接连接符 254981"/>
              <p:cNvSpPr/>
              <p:nvPr/>
            </p:nvSpPr>
            <p:spPr>
              <a:xfrm flipV="1">
                <a:off x="1344" y="1920"/>
                <a:ext cx="240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4983" name="直接连接符 254982"/>
              <p:cNvSpPr/>
              <p:nvPr/>
            </p:nvSpPr>
            <p:spPr>
              <a:xfrm flipV="1">
                <a:off x="1392" y="1920"/>
                <a:ext cx="96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4984" name="直接连接符 254983"/>
              <p:cNvSpPr/>
              <p:nvPr/>
            </p:nvSpPr>
            <p:spPr>
              <a:xfrm flipV="1">
                <a:off x="1488" y="2016"/>
                <a:ext cx="48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254985" name="组合 254984"/>
            <p:cNvGrpSpPr/>
            <p:nvPr/>
          </p:nvGrpSpPr>
          <p:grpSpPr>
            <a:xfrm>
              <a:off x="1488" y="2400"/>
              <a:ext cx="240" cy="144"/>
              <a:chOff x="1344" y="1920"/>
              <a:chExt cx="240" cy="144"/>
            </a:xfrm>
          </p:grpSpPr>
          <p:sp>
            <p:nvSpPr>
              <p:cNvPr id="254986" name="直接连接符 254985"/>
              <p:cNvSpPr/>
              <p:nvPr/>
            </p:nvSpPr>
            <p:spPr>
              <a:xfrm flipV="1">
                <a:off x="1344" y="1920"/>
                <a:ext cx="240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4987" name="直接连接符 254986"/>
              <p:cNvSpPr/>
              <p:nvPr/>
            </p:nvSpPr>
            <p:spPr>
              <a:xfrm flipV="1">
                <a:off x="1392" y="1920"/>
                <a:ext cx="96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4988" name="直接连接符 254987"/>
              <p:cNvSpPr/>
              <p:nvPr/>
            </p:nvSpPr>
            <p:spPr>
              <a:xfrm flipV="1">
                <a:off x="1488" y="2016"/>
                <a:ext cx="48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254989" name="组合 254988"/>
            <p:cNvGrpSpPr/>
            <p:nvPr/>
          </p:nvGrpSpPr>
          <p:grpSpPr>
            <a:xfrm>
              <a:off x="3984" y="1776"/>
              <a:ext cx="240" cy="144"/>
              <a:chOff x="1344" y="1920"/>
              <a:chExt cx="240" cy="144"/>
            </a:xfrm>
          </p:grpSpPr>
          <p:sp>
            <p:nvSpPr>
              <p:cNvPr id="254990" name="直接连接符 254989"/>
              <p:cNvSpPr/>
              <p:nvPr/>
            </p:nvSpPr>
            <p:spPr>
              <a:xfrm flipV="1">
                <a:off x="1344" y="1920"/>
                <a:ext cx="240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4991" name="直接连接符 254990"/>
              <p:cNvSpPr/>
              <p:nvPr/>
            </p:nvSpPr>
            <p:spPr>
              <a:xfrm flipV="1">
                <a:off x="1392" y="1920"/>
                <a:ext cx="96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4992" name="直接连接符 254991"/>
              <p:cNvSpPr/>
              <p:nvPr/>
            </p:nvSpPr>
            <p:spPr>
              <a:xfrm flipV="1">
                <a:off x="1488" y="2016"/>
                <a:ext cx="48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254993" name="组合 254992"/>
            <p:cNvGrpSpPr/>
            <p:nvPr/>
          </p:nvGrpSpPr>
          <p:grpSpPr>
            <a:xfrm>
              <a:off x="3120" y="2064"/>
              <a:ext cx="240" cy="144"/>
              <a:chOff x="1344" y="1920"/>
              <a:chExt cx="240" cy="144"/>
            </a:xfrm>
          </p:grpSpPr>
          <p:sp>
            <p:nvSpPr>
              <p:cNvPr id="254994" name="直接连接符 254993"/>
              <p:cNvSpPr/>
              <p:nvPr/>
            </p:nvSpPr>
            <p:spPr>
              <a:xfrm flipV="1">
                <a:off x="1344" y="1920"/>
                <a:ext cx="240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4995" name="直接连接符 254994"/>
              <p:cNvSpPr/>
              <p:nvPr/>
            </p:nvSpPr>
            <p:spPr>
              <a:xfrm flipV="1">
                <a:off x="1392" y="1920"/>
                <a:ext cx="96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4996" name="直接连接符 254995"/>
              <p:cNvSpPr/>
              <p:nvPr/>
            </p:nvSpPr>
            <p:spPr>
              <a:xfrm flipV="1">
                <a:off x="1488" y="2016"/>
                <a:ext cx="48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254997" name="组合 254996"/>
            <p:cNvGrpSpPr/>
            <p:nvPr/>
          </p:nvGrpSpPr>
          <p:grpSpPr>
            <a:xfrm>
              <a:off x="2256" y="1872"/>
              <a:ext cx="240" cy="144"/>
              <a:chOff x="1344" y="1920"/>
              <a:chExt cx="240" cy="144"/>
            </a:xfrm>
          </p:grpSpPr>
          <p:sp>
            <p:nvSpPr>
              <p:cNvPr id="254998" name="直接连接符 254997"/>
              <p:cNvSpPr/>
              <p:nvPr/>
            </p:nvSpPr>
            <p:spPr>
              <a:xfrm flipV="1">
                <a:off x="1344" y="1920"/>
                <a:ext cx="240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4999" name="直接连接符 254998"/>
              <p:cNvSpPr/>
              <p:nvPr/>
            </p:nvSpPr>
            <p:spPr>
              <a:xfrm flipV="1">
                <a:off x="1392" y="1920"/>
                <a:ext cx="96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5000" name="直接连接符 254999"/>
              <p:cNvSpPr/>
              <p:nvPr/>
            </p:nvSpPr>
            <p:spPr>
              <a:xfrm flipV="1">
                <a:off x="1488" y="2016"/>
                <a:ext cx="48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255001" name="组合 255000"/>
            <p:cNvGrpSpPr/>
            <p:nvPr/>
          </p:nvGrpSpPr>
          <p:grpSpPr>
            <a:xfrm>
              <a:off x="2496" y="2400"/>
              <a:ext cx="240" cy="144"/>
              <a:chOff x="1344" y="1920"/>
              <a:chExt cx="240" cy="144"/>
            </a:xfrm>
          </p:grpSpPr>
          <p:sp>
            <p:nvSpPr>
              <p:cNvPr id="255002" name="直接连接符 255001"/>
              <p:cNvSpPr/>
              <p:nvPr/>
            </p:nvSpPr>
            <p:spPr>
              <a:xfrm flipV="1">
                <a:off x="1344" y="1920"/>
                <a:ext cx="240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5003" name="直接连接符 255002"/>
              <p:cNvSpPr/>
              <p:nvPr/>
            </p:nvSpPr>
            <p:spPr>
              <a:xfrm flipV="1">
                <a:off x="1392" y="1920"/>
                <a:ext cx="96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5004" name="直接连接符 255003"/>
              <p:cNvSpPr/>
              <p:nvPr/>
            </p:nvSpPr>
            <p:spPr>
              <a:xfrm flipV="1">
                <a:off x="1488" y="2016"/>
                <a:ext cx="48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255005" name="组合 255004"/>
            <p:cNvGrpSpPr/>
            <p:nvPr/>
          </p:nvGrpSpPr>
          <p:grpSpPr>
            <a:xfrm>
              <a:off x="3648" y="2400"/>
              <a:ext cx="240" cy="144"/>
              <a:chOff x="1344" y="1920"/>
              <a:chExt cx="240" cy="144"/>
            </a:xfrm>
          </p:grpSpPr>
          <p:sp>
            <p:nvSpPr>
              <p:cNvPr id="255006" name="直接连接符 255005"/>
              <p:cNvSpPr/>
              <p:nvPr/>
            </p:nvSpPr>
            <p:spPr>
              <a:xfrm flipV="1">
                <a:off x="1344" y="1920"/>
                <a:ext cx="240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5007" name="直接连接符 255006"/>
              <p:cNvSpPr/>
              <p:nvPr/>
            </p:nvSpPr>
            <p:spPr>
              <a:xfrm flipV="1">
                <a:off x="1392" y="1920"/>
                <a:ext cx="96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5008" name="直接连接符 255007"/>
              <p:cNvSpPr/>
              <p:nvPr/>
            </p:nvSpPr>
            <p:spPr>
              <a:xfrm flipV="1">
                <a:off x="1488" y="2016"/>
                <a:ext cx="48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255009" name="直接连接符 255008"/>
          <p:cNvSpPr/>
          <p:nvPr/>
        </p:nvSpPr>
        <p:spPr>
          <a:xfrm>
            <a:off x="5633720" y="453390"/>
            <a:ext cx="0" cy="2286000"/>
          </a:xfrm>
          <a:prstGeom prst="line">
            <a:avLst/>
          </a:prstGeom>
          <a:ln w="41275" cap="flat" cmpd="sng">
            <a:solidFill>
              <a:srgbClr val="FF6600"/>
            </a:solidFill>
            <a:prstDash val="lgDash"/>
            <a:headEnd type="none" w="med" len="med"/>
            <a:tailEnd type="none" w="med" len="med"/>
          </a:ln>
        </p:spPr>
      </p:sp>
      <p:sp>
        <p:nvSpPr>
          <p:cNvPr id="255010" name="直接连接符 255009"/>
          <p:cNvSpPr/>
          <p:nvPr/>
        </p:nvSpPr>
        <p:spPr>
          <a:xfrm>
            <a:off x="6624320" y="2663190"/>
            <a:ext cx="0" cy="1371600"/>
          </a:xfrm>
          <a:prstGeom prst="line">
            <a:avLst/>
          </a:prstGeom>
          <a:ln w="44450" cap="flat" cmpd="sng"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</p:sp>
      <p:grpSp>
        <p:nvGrpSpPr>
          <p:cNvPr id="255011" name="组合 255010"/>
          <p:cNvGrpSpPr/>
          <p:nvPr/>
        </p:nvGrpSpPr>
        <p:grpSpPr>
          <a:xfrm>
            <a:off x="3500120" y="72390"/>
            <a:ext cx="2133600" cy="1600200"/>
            <a:chOff x="960" y="576"/>
            <a:chExt cx="1440" cy="1152"/>
          </a:xfrm>
        </p:grpSpPr>
        <p:sp>
          <p:nvSpPr>
            <p:cNvPr id="255012" name="直接连接符 255011"/>
            <p:cNvSpPr/>
            <p:nvPr/>
          </p:nvSpPr>
          <p:spPr>
            <a:xfrm>
              <a:off x="960" y="576"/>
              <a:ext cx="1440" cy="1152"/>
            </a:xfrm>
            <a:prstGeom prst="line">
              <a:avLst/>
            </a:prstGeom>
            <a:ln w="762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5013" name="直接连接符 255012"/>
            <p:cNvSpPr/>
            <p:nvPr/>
          </p:nvSpPr>
          <p:spPr>
            <a:xfrm>
              <a:off x="1536" y="1056"/>
              <a:ext cx="384" cy="288"/>
            </a:xfrm>
            <a:prstGeom prst="line">
              <a:avLst/>
            </a:prstGeom>
            <a:ln w="7620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</p:grpSp>
      <p:grpSp>
        <p:nvGrpSpPr>
          <p:cNvPr id="255014" name="组合 255013"/>
          <p:cNvGrpSpPr/>
          <p:nvPr/>
        </p:nvGrpSpPr>
        <p:grpSpPr>
          <a:xfrm>
            <a:off x="6624320" y="3272790"/>
            <a:ext cx="2286000" cy="1828800"/>
            <a:chOff x="3024" y="2736"/>
            <a:chExt cx="1440" cy="1152"/>
          </a:xfrm>
        </p:grpSpPr>
        <p:sp>
          <p:nvSpPr>
            <p:cNvPr id="255015" name="直接连接符 255014"/>
            <p:cNvSpPr/>
            <p:nvPr/>
          </p:nvSpPr>
          <p:spPr>
            <a:xfrm>
              <a:off x="3024" y="2736"/>
              <a:ext cx="1440" cy="1152"/>
            </a:xfrm>
            <a:prstGeom prst="line">
              <a:avLst/>
            </a:prstGeom>
            <a:ln w="762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5016" name="直接连接符 255015"/>
            <p:cNvSpPr/>
            <p:nvPr/>
          </p:nvSpPr>
          <p:spPr>
            <a:xfrm>
              <a:off x="3504" y="3120"/>
              <a:ext cx="384" cy="288"/>
            </a:xfrm>
            <a:prstGeom prst="line">
              <a:avLst/>
            </a:prstGeom>
            <a:ln w="7620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</p:grpSp>
      <p:grpSp>
        <p:nvGrpSpPr>
          <p:cNvPr id="255017" name="组合 255016"/>
          <p:cNvGrpSpPr/>
          <p:nvPr/>
        </p:nvGrpSpPr>
        <p:grpSpPr>
          <a:xfrm>
            <a:off x="5633720" y="1672590"/>
            <a:ext cx="990600" cy="1600200"/>
            <a:chOff x="2400" y="1728"/>
            <a:chExt cx="624" cy="1008"/>
          </a:xfrm>
        </p:grpSpPr>
        <p:sp>
          <p:nvSpPr>
            <p:cNvPr id="255018" name="直接连接符 255017"/>
            <p:cNvSpPr/>
            <p:nvPr/>
          </p:nvSpPr>
          <p:spPr>
            <a:xfrm>
              <a:off x="2400" y="1728"/>
              <a:ext cx="624" cy="1008"/>
            </a:xfrm>
            <a:prstGeom prst="line">
              <a:avLst/>
            </a:prstGeom>
            <a:ln w="762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5019" name="直接连接符 255018"/>
            <p:cNvSpPr/>
            <p:nvPr/>
          </p:nvSpPr>
          <p:spPr>
            <a:xfrm rot="1318871">
              <a:off x="2448" y="1968"/>
              <a:ext cx="384" cy="288"/>
            </a:xfrm>
            <a:prstGeom prst="line">
              <a:avLst/>
            </a:prstGeom>
            <a:ln w="7620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255020" name="任意多边形 255019"/>
          <p:cNvSpPr/>
          <p:nvPr/>
        </p:nvSpPr>
        <p:spPr>
          <a:xfrm rot="10943157" flipV="1">
            <a:off x="5252720" y="1062990"/>
            <a:ext cx="304800" cy="2286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5021" name="任意多边形 255020"/>
          <p:cNvSpPr/>
          <p:nvPr/>
        </p:nvSpPr>
        <p:spPr>
          <a:xfrm rot="894115" flipV="1">
            <a:off x="6624320" y="3501390"/>
            <a:ext cx="304800" cy="2286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5022" name="任意多边形 255021"/>
          <p:cNvSpPr/>
          <p:nvPr/>
        </p:nvSpPr>
        <p:spPr>
          <a:xfrm flipV="1">
            <a:off x="5633720" y="2053590"/>
            <a:ext cx="228600" cy="1524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5023" name="任意多边形 255022"/>
          <p:cNvSpPr/>
          <p:nvPr/>
        </p:nvSpPr>
        <p:spPr>
          <a:xfrm rot="11085818" flipV="1">
            <a:off x="6395720" y="2739390"/>
            <a:ext cx="228600" cy="1524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5024" name="文本框 255023"/>
          <p:cNvSpPr txBox="1"/>
          <p:nvPr/>
        </p:nvSpPr>
        <p:spPr>
          <a:xfrm>
            <a:off x="5170170" y="558165"/>
            <a:ext cx="311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 i="1">
                <a:solidFill>
                  <a:srgbClr val="FF6600"/>
                </a:solidFill>
                <a:latin typeface="Times New Roman" panose="02020603050405020304" pitchFamily="18" charset="0"/>
              </a:rPr>
              <a:t>i</a:t>
            </a:r>
            <a:endParaRPr lang="en-US" altLang="zh-CN" sz="2400">
              <a:solidFill>
                <a:srgbClr val="FF66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55025" name="组合 255024"/>
          <p:cNvGrpSpPr/>
          <p:nvPr/>
        </p:nvGrpSpPr>
        <p:grpSpPr>
          <a:xfrm>
            <a:off x="6700520" y="3577590"/>
            <a:ext cx="2362200" cy="823913"/>
            <a:chOff x="3072" y="2928"/>
            <a:chExt cx="1488" cy="519"/>
          </a:xfrm>
        </p:grpSpPr>
        <p:sp>
          <p:nvSpPr>
            <p:cNvPr id="255026" name="文本框 255025"/>
            <p:cNvSpPr txBox="1"/>
            <p:nvPr/>
          </p:nvSpPr>
          <p:spPr>
            <a:xfrm>
              <a:off x="3072" y="2928"/>
              <a:ext cx="1488" cy="51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4800" b="1" i="1">
                  <a:latin typeface="Times New Roman" panose="02020603050405020304" pitchFamily="18" charset="0"/>
                </a:rPr>
                <a:t>r</a:t>
              </a:r>
              <a:r>
                <a:rPr lang="en-US" altLang="zh-CN" sz="48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'</a:t>
              </a:r>
              <a:endParaRPr lang="en-US" altLang="zh-CN" sz="240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5027" name="任意多边形 255026"/>
            <p:cNvSpPr/>
            <p:nvPr/>
          </p:nvSpPr>
          <p:spPr>
            <a:xfrm rot="-11490773" flipH="1">
              <a:off x="3312" y="3072"/>
              <a:ext cx="42" cy="96"/>
            </a:xfrm>
            <a:custGeom>
              <a:avLst/>
              <a:gdLst>
                <a:gd name="txL" fmla="*/ 0 w 19040"/>
                <a:gd name="txT" fmla="*/ 0 h 21600"/>
                <a:gd name="txR" fmla="*/ 19040 w 19040"/>
                <a:gd name="txB" fmla="*/ 21600 h 21600"/>
              </a:gdLst>
              <a:ahLst/>
              <a:cxnLst>
                <a:cxn ang="270">
                  <a:pos x="0" y="0"/>
                </a:cxn>
                <a:cxn ang="0">
                  <a:pos x="19040" y="11400"/>
                </a:cxn>
                <a:cxn ang="90">
                  <a:pos x="0" y="21600"/>
                </a:cxn>
              </a:cxnLst>
              <a:rect l="txL" t="txT" r="txR" b="txB"/>
              <a:pathLst>
                <a:path w="19040" h="21600" fill="none">
                  <a:moveTo>
                    <a:pt x="0" y="0"/>
                  </a:moveTo>
                  <a:arcTo wR="21600" hR="21600" stAng="-5400000" swAng="3709285"/>
                </a:path>
                <a:path w="19040" h="21600" stroke="0">
                  <a:moveTo>
                    <a:pt x="0" y="0"/>
                  </a:moveTo>
                  <a:arcTo wR="21600" hR="21600" stAng="-5400000" swAng="3709285"/>
                  <a:lnTo>
                    <a:pt x="0" y="2160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55028" name="组合 255027"/>
          <p:cNvGrpSpPr/>
          <p:nvPr/>
        </p:nvGrpSpPr>
        <p:grpSpPr>
          <a:xfrm>
            <a:off x="6243320" y="2174240"/>
            <a:ext cx="438150" cy="641350"/>
            <a:chOff x="2736" y="1056"/>
            <a:chExt cx="276" cy="404"/>
          </a:xfrm>
        </p:grpSpPr>
        <p:sp>
          <p:nvSpPr>
            <p:cNvPr id="255029" name="文本框 255028"/>
            <p:cNvSpPr txBox="1"/>
            <p:nvPr/>
          </p:nvSpPr>
          <p:spPr>
            <a:xfrm>
              <a:off x="2736" y="1056"/>
              <a:ext cx="276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3600" b="1" i="1">
                  <a:solidFill>
                    <a:srgbClr val="FF6600"/>
                  </a:solidFill>
                  <a:latin typeface="Times New Roman" panose="02020603050405020304" pitchFamily="18" charset="0"/>
                </a:rPr>
                <a:t>i</a:t>
              </a:r>
              <a:r>
                <a:rPr lang="en-US" altLang="zh-CN" sz="3600" b="1" i="1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'</a:t>
              </a:r>
              <a:endParaRPr lang="en-US" altLang="zh-CN" sz="2400">
                <a:solidFill>
                  <a:srgbClr val="FF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5030" name="任意多边形 255029"/>
            <p:cNvSpPr/>
            <p:nvPr/>
          </p:nvSpPr>
          <p:spPr>
            <a:xfrm rot="-11490773" flipH="1">
              <a:off x="2886" y="1104"/>
              <a:ext cx="42" cy="96"/>
            </a:xfrm>
            <a:custGeom>
              <a:avLst/>
              <a:gdLst>
                <a:gd name="txL" fmla="*/ 0 w 19040"/>
                <a:gd name="txT" fmla="*/ 0 h 21600"/>
                <a:gd name="txR" fmla="*/ 19040 w 19040"/>
                <a:gd name="txB" fmla="*/ 21600 h 21600"/>
              </a:gdLst>
              <a:ahLst/>
              <a:cxnLst>
                <a:cxn ang="270">
                  <a:pos x="0" y="0"/>
                </a:cxn>
                <a:cxn ang="0">
                  <a:pos x="19040" y="11400"/>
                </a:cxn>
                <a:cxn ang="90">
                  <a:pos x="0" y="21600"/>
                </a:cxn>
              </a:cxnLst>
              <a:rect l="txL" t="txT" r="txR" b="txB"/>
              <a:pathLst>
                <a:path w="19040" h="21600" fill="none">
                  <a:moveTo>
                    <a:pt x="0" y="0"/>
                  </a:moveTo>
                  <a:arcTo wR="21600" hR="21600" stAng="-5400000" swAng="3709285"/>
                </a:path>
                <a:path w="19040" h="21600" stroke="0">
                  <a:moveTo>
                    <a:pt x="0" y="0"/>
                  </a:moveTo>
                  <a:arcTo wR="21600" hR="21600" stAng="-5400000" swAng="3709285"/>
                  <a:lnTo>
                    <a:pt x="0" y="2160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55031" name="文本框 255030"/>
          <p:cNvSpPr txBox="1"/>
          <p:nvPr/>
        </p:nvSpPr>
        <p:spPr>
          <a:xfrm>
            <a:off x="5557520" y="1977390"/>
            <a:ext cx="23622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800" b="1" i="1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endParaRPr lang="en-US" altLang="zh-CN" sz="2400">
              <a:solidFill>
                <a:srgbClr val="FF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5032" name="文本框 255031"/>
          <p:cNvSpPr txBox="1"/>
          <p:nvPr/>
        </p:nvSpPr>
        <p:spPr>
          <a:xfrm>
            <a:off x="-85090" y="1199515"/>
            <a:ext cx="3585210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      4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、光线从空气中以入射角射在玻璃砖的上表面上，穿过玻璃砖后，又射入空气中。如果玻璃砖的上下表面是平行的，求光线从玻璃砖射出后的传播方向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。  </a:t>
            </a:r>
            <a:endParaRPr lang="zh-CN" altLang="en-US" sz="2800" dirty="0">
              <a:solidFill>
                <a:srgbClr val="000000"/>
              </a:solidFill>
              <a:latin typeface="Times New Roman" panose="02020603050405020304" pitchFamily="18" charset="0"/>
              <a:ea typeface="隶书" pitchFamily="49" charset="-122"/>
            </a:endParaRPr>
          </a:p>
        </p:txBody>
      </p:sp>
      <p:sp>
        <p:nvSpPr>
          <p:cNvPr id="255033" name="云形标注 255032"/>
          <p:cNvSpPr/>
          <p:nvPr/>
        </p:nvSpPr>
        <p:spPr>
          <a:xfrm>
            <a:off x="3308985" y="3427095"/>
            <a:ext cx="3025775" cy="1368425"/>
          </a:xfrm>
          <a:prstGeom prst="cloudCallout">
            <a:avLst>
              <a:gd name="adj1" fmla="val 49181"/>
              <a:gd name="adj2" fmla="val -5222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单色光经玻璃砖后，侧移而传播方向不变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55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4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4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4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4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5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55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5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55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55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55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55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500"/>
                                        <p:tgtEl>
                                          <p:spTgt spid="255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024" grpId="0"/>
      <p:bldP spid="255031" grpId="0"/>
      <p:bldP spid="255032" grpId="0"/>
      <p:bldP spid="255033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02" name="TextBox 51      (向天歌演示原创作品：www.TopPPT.cn)"/>
          <p:cNvSpPr txBox="1"/>
          <p:nvPr/>
        </p:nvSpPr>
        <p:spPr>
          <a:xfrm>
            <a:off x="548393" y="228600"/>
            <a:ext cx="45648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课堂练习</a:t>
            </a:r>
            <a:endPara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1760" y="1059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sp>
        <p:nvSpPr>
          <p:cNvPr id="3" name="文本占位符 2"/>
          <p:cNvSpPr>
            <a:spLocks noGrp="1" noRot="1"/>
          </p:cNvSpPr>
          <p:nvPr>
            <p:ph type="body" sz="half" idx="1"/>
          </p:nvPr>
        </p:nvSpPr>
        <p:spPr>
          <a:xfrm>
            <a:off x="778510" y="791845"/>
            <a:ext cx="4105275" cy="5616575"/>
          </a:xfrm>
        </p:spPr>
        <p:txBody>
          <a:bodyPr/>
          <a:p>
            <a:pPr marL="0" indent="0" latinLnBrk="0">
              <a:spcBef>
                <a:spcPts val="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zh-CN" sz="20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5</a:t>
            </a:r>
            <a:r>
              <a:rPr lang="zh-CN" altLang="en-US" sz="20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、</a:t>
            </a:r>
            <a:r>
              <a:rPr lang="zh-CN" altLang="zh-CN" sz="20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古诗中有“大漠孤烟直，长河落日圆”的壮美诗句，诗人观察到的落日并不是太阳的实际位置，而是光线经过不均匀大气时发生了______而成的像，如图1所示 ，太阳实际在图中______位置(选填“甲”或“乙”)</a:t>
            </a:r>
            <a:endParaRPr lang="zh-CN" altLang="zh-CN" sz="2000" dirty="0">
              <a:solidFill>
                <a:schemeClr val="accent1"/>
              </a:solidFill>
              <a:effectLst/>
              <a:latin typeface="宋体" panose="02010600030101010101" pitchFamily="2" charset="-122"/>
            </a:endParaRPr>
          </a:p>
          <a:p>
            <a:pPr marL="0" indent="0" latinLnBrk="0">
              <a:spcBef>
                <a:spcPts val="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zh-CN" sz="200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 </a:t>
            </a:r>
            <a:endParaRPr lang="en-US" altLang="zh-CN" sz="2000">
              <a:solidFill>
                <a:schemeClr val="accent1"/>
              </a:solidFill>
              <a:effectLst/>
              <a:latin typeface="宋体" panose="02010600030101010101" pitchFamily="2" charset="-122"/>
            </a:endParaRPr>
          </a:p>
          <a:p>
            <a:pPr marL="0" indent="0" latinLnBrk="0">
              <a:spcBef>
                <a:spcPts val="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zh-CN" sz="20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6</a:t>
            </a:r>
            <a:r>
              <a:rPr lang="zh-CN" altLang="en-US" sz="20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、如图</a:t>
            </a:r>
            <a:r>
              <a:rPr lang="en-US" altLang="zh-CN" sz="20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2</a:t>
            </a:r>
            <a:r>
              <a:rPr lang="zh-CN" altLang="en-US" sz="20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所示是光从空气斜射入玻璃的光路图，由图可知，反射角是</a:t>
            </a:r>
            <a:r>
              <a:rPr lang="en-US" altLang="zh-CN" sz="20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____</a:t>
            </a:r>
            <a:r>
              <a:rPr lang="zh-CN" altLang="en-US" sz="20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度，折射角是</a:t>
            </a:r>
            <a:r>
              <a:rPr lang="en-US" altLang="zh-CN" sz="20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____</a:t>
            </a:r>
            <a:r>
              <a:rPr lang="zh-CN" altLang="en-US" sz="20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度</a:t>
            </a:r>
            <a:r>
              <a:rPr lang="en-US" altLang="zh-CN" sz="200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.</a:t>
            </a:r>
            <a:endParaRPr lang="en-US" altLang="zh-CN" sz="2000">
              <a:solidFill>
                <a:schemeClr val="accent1"/>
              </a:solidFill>
              <a:effectLst/>
              <a:latin typeface="宋体" panose="02010600030101010101" pitchFamily="2" charset="-122"/>
            </a:endParaRPr>
          </a:p>
          <a:p>
            <a:pPr marL="0" indent="0" latinLnBrk="0">
              <a:spcBef>
                <a:spcPts val="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zh-CN" sz="200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 </a:t>
            </a:r>
            <a:endParaRPr lang="en-US" altLang="zh-CN" sz="2000">
              <a:solidFill>
                <a:schemeClr val="accent1"/>
              </a:solidFill>
              <a:effectLst/>
              <a:latin typeface="宋体" panose="02010600030101010101" pitchFamily="2" charset="-122"/>
            </a:endParaRPr>
          </a:p>
        </p:txBody>
      </p:sp>
      <p:pic>
        <p:nvPicPr>
          <p:cNvPr id="4" name="内容占位符 259074" descr="w20"/>
          <p:cNvPicPr>
            <a:picLocks noRot="1"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13655" y="347980"/>
            <a:ext cx="3527425" cy="23764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内容占位符 259075" descr="w21"/>
          <p:cNvPicPr>
            <a:picLocks noRot="1"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82235" y="2572068"/>
            <a:ext cx="3924300" cy="25955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7806055" y="2326005"/>
            <a:ext cx="1387475" cy="39878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lang="zh-CN" altLang="zh-CN" sz="2000" b="1" dirty="0">
                <a:latin typeface="Times New Roman" panose="02020603050405020304" pitchFamily="18" charset="0"/>
              </a:rPr>
              <a:t>图1</a:t>
            </a:r>
            <a:endParaRPr lang="zh-CN" altLang="zh-CN" sz="2000" b="1" dirty="0">
              <a:latin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511733" y="4665980"/>
            <a:ext cx="1387475" cy="39878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latin typeface="Times New Roman" panose="02020603050405020304" pitchFamily="18" charset="0"/>
              </a:rPr>
              <a:t>图</a:t>
            </a:r>
            <a:r>
              <a:rPr lang="en-US" altLang="zh-CN" sz="2000" b="1">
                <a:latin typeface="Times New Roman" panose="02020603050405020304" pitchFamily="18" charset="0"/>
              </a:rPr>
              <a:t>2</a:t>
            </a:r>
            <a:endParaRPr lang="en-US" altLang="zh-CN" sz="2000" b="1">
              <a:latin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8510" y="1974850"/>
            <a:ext cx="69342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zh-CN" sz="20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折射</a:t>
            </a:r>
            <a:endParaRPr lang="zh-CN" altLang="zh-CN" sz="20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612390" y="2234565"/>
            <a:ext cx="43815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zh-CN" sz="20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乙</a:t>
            </a:r>
            <a:endParaRPr lang="zh-CN" altLang="zh-CN" sz="20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59155" y="3817620"/>
            <a:ext cx="43688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2000" b="1">
                <a:solidFill>
                  <a:srgbClr val="FF3300"/>
                </a:solidFill>
                <a:latin typeface="Times New Roman" panose="02020603050405020304" pitchFamily="18" charset="0"/>
              </a:rPr>
              <a:t>50</a:t>
            </a:r>
            <a:endParaRPr lang="en-US" altLang="zh-CN" sz="20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906713" y="3817303"/>
            <a:ext cx="43688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2000" b="1">
                <a:solidFill>
                  <a:srgbClr val="FF3300"/>
                </a:solidFill>
                <a:latin typeface="Times New Roman" panose="02020603050405020304" pitchFamily="18" charset="0"/>
              </a:rPr>
              <a:t>30</a:t>
            </a:r>
            <a:endParaRPr lang="en-US" altLang="zh-CN" sz="20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charRg st="0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charRg st="0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charRg st="0" end="1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12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charRg st="112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charRg st="112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charRg st="112" end="1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65" end="1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charRg st="165" end="16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charRg st="165" end="16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charRg st="165" end="1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02" name="TextBox 51      (向天歌演示原创作品：www.TopPPT.cn)"/>
          <p:cNvSpPr txBox="1"/>
          <p:nvPr/>
        </p:nvSpPr>
        <p:spPr>
          <a:xfrm>
            <a:off x="548393" y="228600"/>
            <a:ext cx="45648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课堂练习</a:t>
            </a:r>
            <a:endPara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1760" y="1059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pic>
        <p:nvPicPr>
          <p:cNvPr id="253954" name="图片 253953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5720" y="-17780"/>
            <a:ext cx="9107805" cy="52470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3955" name="太阳形 253954"/>
          <p:cNvSpPr/>
          <p:nvPr/>
        </p:nvSpPr>
        <p:spPr>
          <a:xfrm rot="9944">
            <a:off x="8076565" y="4236720"/>
            <a:ext cx="1066800" cy="990600"/>
          </a:xfrm>
          <a:prstGeom prst="sun">
            <a:avLst>
              <a:gd name="adj" fmla="val 25000"/>
            </a:avLst>
          </a:prstGeom>
          <a:solidFill>
            <a:srgbClr val="FF3300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253956" name="组合 253955"/>
          <p:cNvGrpSpPr/>
          <p:nvPr/>
        </p:nvGrpSpPr>
        <p:grpSpPr>
          <a:xfrm rot="-93404">
            <a:off x="1165860" y="-885825"/>
            <a:ext cx="6229985" cy="5491480"/>
            <a:chOff x="0" y="0"/>
            <a:chExt cx="4512" cy="4608"/>
          </a:xfrm>
        </p:grpSpPr>
        <p:sp>
          <p:nvSpPr>
            <p:cNvPr id="253957" name="任意多边形 253956"/>
            <p:cNvSpPr/>
            <p:nvPr/>
          </p:nvSpPr>
          <p:spPr>
            <a:xfrm>
              <a:off x="0" y="1776"/>
              <a:ext cx="2304" cy="2544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rect l="txL" t="txT" r="txR" b="txB"/>
              <a:pathLst>
                <a:path w="21600" h="21600" fill="none">
                  <a:moveTo>
                    <a:pt x="0" y="0"/>
                  </a:moveTo>
                  <a:arcTo wR="21600" hR="21600" stAng="-5400000" swAng="5400000"/>
                </a:path>
                <a:path w="21600" h="21600" stroke="0">
                  <a:moveTo>
                    <a:pt x="0" y="0"/>
                  </a:moveTo>
                  <a:arcTo wR="21600" hR="21600" stAng="-5400000" swAng="5400000"/>
                  <a:lnTo>
                    <a:pt x="0" y="21600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lgDash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53958" name="任意多边形 253957"/>
            <p:cNvSpPr/>
            <p:nvPr/>
          </p:nvSpPr>
          <p:spPr>
            <a:xfrm rot="65728">
              <a:off x="96" y="1056"/>
              <a:ext cx="3456" cy="3552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rect l="txL" t="txT" r="txR" b="txB"/>
              <a:pathLst>
                <a:path w="21600" h="21600" fill="none">
                  <a:moveTo>
                    <a:pt x="0" y="0"/>
                  </a:moveTo>
                  <a:arcTo wR="21600" hR="21600" stAng="-5400000" swAng="5400000"/>
                </a:path>
                <a:path w="21600" h="21600" stroke="0">
                  <a:moveTo>
                    <a:pt x="0" y="0"/>
                  </a:moveTo>
                  <a:arcTo wR="21600" hR="21600" stAng="-5400000" swAng="5400000"/>
                  <a:lnTo>
                    <a:pt x="0" y="21600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lgDash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53959" name="任意多边形 253958"/>
            <p:cNvSpPr/>
            <p:nvPr/>
          </p:nvSpPr>
          <p:spPr>
            <a:xfrm>
              <a:off x="0" y="0"/>
              <a:ext cx="4512" cy="4464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rect l="txL" t="txT" r="txR" b="txB"/>
              <a:pathLst>
                <a:path w="21600" h="21600" fill="none">
                  <a:moveTo>
                    <a:pt x="0" y="0"/>
                  </a:moveTo>
                  <a:arcTo wR="21600" hR="21600" stAng="-5400000" swAng="5400000"/>
                </a:path>
                <a:path w="21600" h="21600" stroke="0">
                  <a:moveTo>
                    <a:pt x="0" y="0"/>
                  </a:moveTo>
                  <a:arcTo wR="21600" hR="21600" stAng="-5400000" swAng="5400000"/>
                  <a:lnTo>
                    <a:pt x="0" y="21600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lgDash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53960" name="直接连接符 253959"/>
          <p:cNvSpPr/>
          <p:nvPr/>
        </p:nvSpPr>
        <p:spPr>
          <a:xfrm rot="-7191" flipV="1">
            <a:off x="6467475" y="3196590"/>
            <a:ext cx="1752600" cy="482600"/>
          </a:xfrm>
          <a:prstGeom prst="line">
            <a:avLst/>
          </a:prstGeom>
          <a:ln w="57150" cap="flat" cmpd="sng">
            <a:solidFill>
              <a:srgbClr val="000000"/>
            </a:solidFill>
            <a:prstDash val="lgDash"/>
            <a:headEnd type="none" w="med" len="med"/>
            <a:tailEnd type="none" w="med" len="med"/>
          </a:ln>
        </p:spPr>
      </p:sp>
      <p:sp>
        <p:nvSpPr>
          <p:cNvPr id="253961" name="直接连接符 253960"/>
          <p:cNvSpPr/>
          <p:nvPr/>
        </p:nvSpPr>
        <p:spPr>
          <a:xfrm rot="17405" flipV="1">
            <a:off x="4961255" y="2178685"/>
            <a:ext cx="1296035" cy="786130"/>
          </a:xfrm>
          <a:prstGeom prst="line">
            <a:avLst/>
          </a:prstGeom>
          <a:ln w="57150" cap="flat" cmpd="sng">
            <a:solidFill>
              <a:srgbClr val="000000"/>
            </a:solidFill>
            <a:prstDash val="lgDash"/>
            <a:headEnd type="none" w="med" len="med"/>
            <a:tailEnd type="none" w="med" len="med"/>
          </a:ln>
        </p:spPr>
      </p:sp>
      <p:sp>
        <p:nvSpPr>
          <p:cNvPr id="253962" name="直接连接符 253961"/>
          <p:cNvSpPr/>
          <p:nvPr/>
        </p:nvSpPr>
        <p:spPr>
          <a:xfrm rot="-1217" flipH="1">
            <a:off x="2596515" y="1445895"/>
            <a:ext cx="1295400" cy="1371600"/>
          </a:xfrm>
          <a:prstGeom prst="line">
            <a:avLst/>
          </a:prstGeom>
          <a:ln w="57150" cap="flat" cmpd="sng">
            <a:solidFill>
              <a:srgbClr val="000000"/>
            </a:solidFill>
            <a:prstDash val="lgDash"/>
            <a:headEnd type="none" w="med" len="med"/>
            <a:tailEnd type="none" w="med" len="med"/>
          </a:ln>
        </p:spPr>
      </p:sp>
      <p:grpSp>
        <p:nvGrpSpPr>
          <p:cNvPr id="253963" name="组合 253962"/>
          <p:cNvGrpSpPr/>
          <p:nvPr/>
        </p:nvGrpSpPr>
        <p:grpSpPr>
          <a:xfrm rot="68303">
            <a:off x="7334250" y="3409950"/>
            <a:ext cx="1419225" cy="1282700"/>
            <a:chOff x="4272" y="3216"/>
            <a:chExt cx="864" cy="576"/>
          </a:xfrm>
        </p:grpSpPr>
        <p:sp>
          <p:nvSpPr>
            <p:cNvPr id="253964" name="直接连接符 253963"/>
            <p:cNvSpPr/>
            <p:nvPr/>
          </p:nvSpPr>
          <p:spPr>
            <a:xfrm>
              <a:off x="4272" y="3216"/>
              <a:ext cx="864" cy="576"/>
            </a:xfrm>
            <a:prstGeom prst="line">
              <a:avLst/>
            </a:prstGeom>
            <a:ln w="762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3965" name="直接连接符 253964"/>
            <p:cNvSpPr/>
            <p:nvPr/>
          </p:nvSpPr>
          <p:spPr>
            <a:xfrm rot="-71610">
              <a:off x="4512" y="3360"/>
              <a:ext cx="336" cy="240"/>
            </a:xfrm>
            <a:prstGeom prst="line">
              <a:avLst/>
            </a:prstGeom>
            <a:ln w="57150" cap="flat" cmpd="sng">
              <a:solidFill>
                <a:srgbClr val="000000"/>
              </a:solidFill>
              <a:prstDash val="solid"/>
              <a:headEnd type="triangle" w="med" len="med"/>
              <a:tailEnd type="none" w="med" len="med"/>
            </a:ln>
          </p:spPr>
        </p:sp>
      </p:grpSp>
      <p:grpSp>
        <p:nvGrpSpPr>
          <p:cNvPr id="253966" name="组合 253965"/>
          <p:cNvGrpSpPr/>
          <p:nvPr/>
        </p:nvGrpSpPr>
        <p:grpSpPr>
          <a:xfrm rot="-75862">
            <a:off x="5490210" y="2597150"/>
            <a:ext cx="1871345" cy="815975"/>
            <a:chOff x="2880" y="2640"/>
            <a:chExt cx="1392" cy="576"/>
          </a:xfrm>
        </p:grpSpPr>
        <p:sp>
          <p:nvSpPr>
            <p:cNvPr id="253967" name="直接连接符 253966"/>
            <p:cNvSpPr/>
            <p:nvPr/>
          </p:nvSpPr>
          <p:spPr>
            <a:xfrm>
              <a:off x="2880" y="2640"/>
              <a:ext cx="1392" cy="576"/>
            </a:xfrm>
            <a:prstGeom prst="line">
              <a:avLst/>
            </a:prstGeom>
            <a:ln w="762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3968" name="直接连接符 253967"/>
            <p:cNvSpPr/>
            <p:nvPr/>
          </p:nvSpPr>
          <p:spPr>
            <a:xfrm rot="-816305">
              <a:off x="3360" y="2784"/>
              <a:ext cx="336" cy="240"/>
            </a:xfrm>
            <a:prstGeom prst="line">
              <a:avLst/>
            </a:prstGeom>
            <a:ln w="57150" cap="flat" cmpd="sng">
              <a:solidFill>
                <a:srgbClr val="000000"/>
              </a:solidFill>
              <a:prstDash val="solid"/>
              <a:headEnd type="triangle" w="med" len="med"/>
              <a:tailEnd type="none" w="med" len="med"/>
            </a:ln>
          </p:spPr>
        </p:sp>
      </p:grpSp>
      <p:grpSp>
        <p:nvGrpSpPr>
          <p:cNvPr id="253969" name="组合 253968"/>
          <p:cNvGrpSpPr/>
          <p:nvPr/>
        </p:nvGrpSpPr>
        <p:grpSpPr>
          <a:xfrm rot="-18885">
            <a:off x="3328035" y="2025015"/>
            <a:ext cx="2170430" cy="628650"/>
            <a:chOff x="1440" y="2352"/>
            <a:chExt cx="1440" cy="336"/>
          </a:xfrm>
        </p:grpSpPr>
        <p:sp>
          <p:nvSpPr>
            <p:cNvPr id="253970" name="直接连接符 253969"/>
            <p:cNvSpPr/>
            <p:nvPr/>
          </p:nvSpPr>
          <p:spPr>
            <a:xfrm rot="-194300">
              <a:off x="1440" y="2352"/>
              <a:ext cx="1440" cy="336"/>
            </a:xfrm>
            <a:prstGeom prst="line">
              <a:avLst/>
            </a:prstGeom>
            <a:ln w="762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3971" name="直接连接符 253970"/>
            <p:cNvSpPr/>
            <p:nvPr/>
          </p:nvSpPr>
          <p:spPr>
            <a:xfrm rot="-1480447">
              <a:off x="1968" y="2401"/>
              <a:ext cx="336" cy="240"/>
            </a:xfrm>
            <a:prstGeom prst="line">
              <a:avLst/>
            </a:prstGeom>
            <a:ln w="57150" cap="flat" cmpd="sng">
              <a:solidFill>
                <a:srgbClr val="000000"/>
              </a:solidFill>
              <a:prstDash val="solid"/>
              <a:headEnd type="triangle" w="med" len="med"/>
              <a:tailEnd type="none" w="med" len="med"/>
            </a:ln>
          </p:spPr>
        </p:sp>
      </p:grpSp>
      <p:pic>
        <p:nvPicPr>
          <p:cNvPr id="253972" name="图片 253971" descr="aa14d32d920f7e15349bf7f1">
            <a:hlinkClick r:id="rId2"/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20202"/>
              </a:clrFrom>
              <a:clrTo>
                <a:srgbClr val="020202">
                  <a:alpha val="0"/>
                </a:srgbClr>
              </a:clrTo>
            </a:clrChange>
          </a:blip>
          <a:srcRect l="20708" t="10944" r="19749" b="10945"/>
          <a:stretch>
            <a:fillRect/>
          </a:stretch>
        </p:blipFill>
        <p:spPr>
          <a:xfrm>
            <a:off x="-359727" y="2109470"/>
            <a:ext cx="3816350" cy="37560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53973" name="组合 253972"/>
          <p:cNvGrpSpPr/>
          <p:nvPr/>
        </p:nvGrpSpPr>
        <p:grpSpPr>
          <a:xfrm rot="-107992983">
            <a:off x="2028508" y="2048510"/>
            <a:ext cx="1295400" cy="1588"/>
            <a:chOff x="576" y="2400"/>
            <a:chExt cx="816" cy="0"/>
          </a:xfrm>
        </p:grpSpPr>
        <p:sp>
          <p:nvSpPr>
            <p:cNvPr id="253974" name="直接连接符 253973"/>
            <p:cNvSpPr/>
            <p:nvPr/>
          </p:nvSpPr>
          <p:spPr>
            <a:xfrm>
              <a:off x="576" y="2400"/>
              <a:ext cx="816" cy="0"/>
            </a:xfrm>
            <a:prstGeom prst="line">
              <a:avLst/>
            </a:prstGeom>
            <a:ln w="762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3975" name="直接连接符 253974"/>
            <p:cNvSpPr/>
            <p:nvPr/>
          </p:nvSpPr>
          <p:spPr>
            <a:xfrm>
              <a:off x="768" y="2400"/>
              <a:ext cx="480" cy="0"/>
            </a:xfrm>
            <a:prstGeom prst="line">
              <a:avLst/>
            </a:prstGeom>
            <a:ln w="57150" cap="flat" cmpd="sng">
              <a:solidFill>
                <a:srgbClr val="000000"/>
              </a:solidFill>
              <a:prstDash val="solid"/>
              <a:headEnd type="triangle" w="med" len="med"/>
              <a:tailEnd type="none" w="med" len="med"/>
            </a:ln>
          </p:spPr>
        </p:sp>
      </p:grpSp>
      <p:sp>
        <p:nvSpPr>
          <p:cNvPr id="253976" name="太阳形 253975"/>
          <p:cNvSpPr/>
          <p:nvPr/>
        </p:nvSpPr>
        <p:spPr>
          <a:xfrm rot="-372781">
            <a:off x="8039100" y="1407795"/>
            <a:ext cx="1143000" cy="990600"/>
          </a:xfrm>
          <a:prstGeom prst="sun">
            <a:avLst>
              <a:gd name="adj" fmla="val 25000"/>
            </a:avLst>
          </a:prstGeom>
          <a:solidFill>
            <a:srgbClr val="FF3300">
              <a:alpha val="58000"/>
            </a:srgbClr>
          </a:solidFill>
          <a:ln w="9525" cap="flat" cmpd="sng">
            <a:solidFill>
              <a:srgbClr val="000000"/>
            </a:solidFill>
            <a:prstDash val="lgDashDotDot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3977" name="直接连接符 253976"/>
          <p:cNvSpPr/>
          <p:nvPr/>
        </p:nvSpPr>
        <p:spPr>
          <a:xfrm rot="1015143" flipV="1">
            <a:off x="3345815" y="1179195"/>
            <a:ext cx="4850765" cy="1633855"/>
          </a:xfrm>
          <a:prstGeom prst="line">
            <a:avLst/>
          </a:prstGeom>
          <a:ln w="57150" cap="flat" cmpd="sng">
            <a:solidFill>
              <a:srgbClr val="000000"/>
            </a:solidFill>
            <a:prstDash val="lgDash"/>
            <a:headEnd type="none" w="med" len="med"/>
            <a:tailEnd type="none" w="med" len="med"/>
          </a:ln>
        </p:spPr>
      </p:sp>
      <p:sp>
        <p:nvSpPr>
          <p:cNvPr id="253978" name="文本框 253977"/>
          <p:cNvSpPr txBox="1"/>
          <p:nvPr/>
        </p:nvSpPr>
        <p:spPr>
          <a:xfrm>
            <a:off x="7643495" y="4706620"/>
            <a:ext cx="431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3979" name="文本框 253978"/>
          <p:cNvSpPr txBox="1"/>
          <p:nvPr/>
        </p:nvSpPr>
        <p:spPr>
          <a:xfrm>
            <a:off x="7677150" y="2276475"/>
            <a:ext cx="71913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S′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3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3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53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253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53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253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53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253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5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5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3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3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3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3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78" grpId="0"/>
      <p:bldP spid="25397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5683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02" name="TextBox 51      (向天歌演示原创作品：www.TopPPT.cn)"/>
          <p:cNvSpPr txBox="1"/>
          <p:nvPr/>
        </p:nvSpPr>
        <p:spPr>
          <a:xfrm>
            <a:off x="548393" y="228600"/>
            <a:ext cx="45648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课堂练习</a:t>
            </a:r>
            <a:endPara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1760" y="7687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sp>
        <p:nvSpPr>
          <p:cNvPr id="260098" name="文本框 260097"/>
          <p:cNvSpPr txBox="1"/>
          <p:nvPr/>
        </p:nvSpPr>
        <p:spPr>
          <a:xfrm>
            <a:off x="-533400" y="896620"/>
            <a:ext cx="9144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中宋" pitchFamily="2" charset="-122"/>
              </a:rPr>
              <a:t>7</a:t>
            </a:r>
            <a:r>
              <a:rPr lang="zh-CN" altLang="en-US" sz="2800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中宋" pitchFamily="2" charset="-122"/>
              </a:rPr>
              <a:t>、</a:t>
            </a:r>
            <a:r>
              <a:rPr lang="zh-CN" altLang="en-US" sz="2800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中宋" pitchFamily="2" charset="-122"/>
              </a:rPr>
              <a:t>下例现象中不属于光的折射现象的（   ）</a:t>
            </a:r>
            <a:endParaRPr lang="zh-CN" altLang="en-US" sz="2800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中宋" pitchFamily="2" charset="-122"/>
            </a:endParaRPr>
          </a:p>
        </p:txBody>
      </p:sp>
      <p:sp>
        <p:nvSpPr>
          <p:cNvPr id="260099" name="文本框 260098"/>
          <p:cNvSpPr txBox="1"/>
          <p:nvPr/>
        </p:nvSpPr>
        <p:spPr>
          <a:xfrm>
            <a:off x="611188" y="1625283"/>
            <a:ext cx="7467600" cy="116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中宋" pitchFamily="2" charset="-122"/>
              </a:rPr>
              <a:t>A</a:t>
            </a:r>
            <a:r>
              <a:rPr lang="zh-CN" altLang="en-US" sz="2800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中宋" pitchFamily="2" charset="-122"/>
              </a:rPr>
              <a:t>、池塘中的水看起来比实际的浅</a:t>
            </a:r>
            <a:endParaRPr lang="zh-CN" altLang="en-US" sz="2800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中宋" pitchFamily="2" charset="-122"/>
            </a:endParaRPr>
          </a:p>
          <a:p>
            <a:pPr algn="ctr">
              <a:spcBef>
                <a:spcPct val="50000"/>
              </a:spcBef>
            </a:pPr>
            <a:endParaRPr lang="zh-CN" altLang="en-US" sz="2800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中宋" pitchFamily="2" charset="-122"/>
            </a:endParaRPr>
          </a:p>
        </p:txBody>
      </p:sp>
      <p:sp>
        <p:nvSpPr>
          <p:cNvPr id="260100" name="文本框 260099"/>
          <p:cNvSpPr txBox="1"/>
          <p:nvPr/>
        </p:nvSpPr>
        <p:spPr>
          <a:xfrm>
            <a:off x="685800" y="2376170"/>
            <a:ext cx="7924800" cy="116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中宋" pitchFamily="2" charset="-122"/>
              </a:rPr>
              <a:t>B</a:t>
            </a:r>
            <a:r>
              <a:rPr lang="zh-CN" altLang="en-US" sz="2800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中宋" pitchFamily="2" charset="-122"/>
              </a:rPr>
              <a:t>、夜晚池塘中有一个月亮的影子</a:t>
            </a:r>
            <a:endParaRPr lang="zh-CN" altLang="en-US" sz="2800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中宋" pitchFamily="2" charset="-122"/>
            </a:endParaRPr>
          </a:p>
          <a:p>
            <a:pPr algn="ctr">
              <a:spcBef>
                <a:spcPct val="50000"/>
              </a:spcBef>
            </a:pPr>
            <a:endParaRPr lang="zh-CN" altLang="en-US" sz="2800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中宋" pitchFamily="2" charset="-122"/>
            </a:endParaRPr>
          </a:p>
        </p:txBody>
      </p:sp>
      <p:sp>
        <p:nvSpPr>
          <p:cNvPr id="260101" name="文本框 260100"/>
          <p:cNvSpPr txBox="1"/>
          <p:nvPr/>
        </p:nvSpPr>
        <p:spPr>
          <a:xfrm>
            <a:off x="685800" y="3061970"/>
            <a:ext cx="82588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中宋" pitchFamily="2" charset="-122"/>
              </a:rPr>
              <a:t>C</a:t>
            </a:r>
            <a:r>
              <a:rPr lang="zh-CN" altLang="en-US" sz="2800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中宋" pitchFamily="2" charset="-122"/>
              </a:rPr>
              <a:t>、有经验的渔民叉鱼要对着稍低于鱼的位置叉去</a:t>
            </a:r>
            <a:endParaRPr lang="zh-CN" altLang="en-US" sz="2800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中宋" pitchFamily="2" charset="-122"/>
            </a:endParaRPr>
          </a:p>
        </p:txBody>
      </p:sp>
      <p:sp>
        <p:nvSpPr>
          <p:cNvPr id="260102" name="文本框 260101"/>
          <p:cNvSpPr txBox="1"/>
          <p:nvPr/>
        </p:nvSpPr>
        <p:spPr>
          <a:xfrm>
            <a:off x="685800" y="3977640"/>
            <a:ext cx="6705600" cy="116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中宋" pitchFamily="2" charset="-122"/>
              </a:rPr>
              <a:t>D</a:t>
            </a:r>
            <a:r>
              <a:rPr lang="zh-CN" altLang="en-US" sz="2800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中宋" pitchFamily="2" charset="-122"/>
              </a:rPr>
              <a:t>、透过不平的玻璃看到窗外变形的景物</a:t>
            </a:r>
            <a:endParaRPr lang="zh-CN" altLang="en-US" sz="2800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中宋" pitchFamily="2" charset="-122"/>
            </a:endParaRPr>
          </a:p>
          <a:p>
            <a:pPr algn="ctr">
              <a:spcBef>
                <a:spcPct val="50000"/>
              </a:spcBef>
            </a:pPr>
            <a:endParaRPr lang="zh-CN" altLang="en-US" sz="2800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中宋" pitchFamily="2" charset="-122"/>
            </a:endParaRPr>
          </a:p>
        </p:txBody>
      </p:sp>
      <p:sp>
        <p:nvSpPr>
          <p:cNvPr id="260104" name="文本框 260103"/>
          <p:cNvSpPr txBox="1"/>
          <p:nvPr/>
        </p:nvSpPr>
        <p:spPr>
          <a:xfrm>
            <a:off x="6790055" y="896303"/>
            <a:ext cx="9366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endParaRPr lang="en-US" altLang="zh-CN" sz="24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0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0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0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8" grpId="0"/>
      <p:bldP spid="260099" grpId="0"/>
      <p:bldP spid="260100" grpId="0"/>
      <p:bldP spid="260101" grpId="0"/>
      <p:bldP spid="260102" grpId="0"/>
      <p:bldP spid="26010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02" name="TextBox 51      (向天歌演示原创作品：www.TopPPT.cn)"/>
          <p:cNvSpPr txBox="1"/>
          <p:nvPr/>
        </p:nvSpPr>
        <p:spPr>
          <a:xfrm>
            <a:off x="548393" y="228600"/>
            <a:ext cx="45648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课堂练习</a:t>
            </a:r>
            <a:endPara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1760" y="1059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sp>
        <p:nvSpPr>
          <p:cNvPr id="263170" name="文本占位符 263169"/>
          <p:cNvSpPr>
            <a:spLocks noGrp="1" noRot="1"/>
          </p:cNvSpPr>
          <p:nvPr>
            <p:ph type="body" sz="half" idx="1"/>
          </p:nvPr>
        </p:nvSpPr>
        <p:spPr>
          <a:xfrm>
            <a:off x="548323" y="688975"/>
            <a:ext cx="7632700" cy="5256213"/>
          </a:xfrm>
        </p:spPr>
        <p:txBody>
          <a:bodyPr/>
          <a:p>
            <a:pPr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n-US" sz="2000" dirty="0">
                <a:solidFill>
                  <a:schemeClr val="accent1"/>
                </a:solidFill>
                <a:effectLst>
                  <a:outerShdw blurRad="38100" dist="38100" dir="2700000">
                    <a:srgbClr val="000000"/>
                  </a:outerShdw>
                </a:effectLst>
              </a:rPr>
              <a:t>8</a:t>
            </a:r>
            <a:r>
              <a:rPr lang="zh-CN" altLang="en-US" sz="2000" dirty="0">
                <a:solidFill>
                  <a:schemeClr val="accent1"/>
                </a:solidFill>
                <a:effectLst>
                  <a:outerShdw blurRad="38100" dist="38100" dir="2700000">
                    <a:srgbClr val="000000"/>
                  </a:outerShdw>
                </a:effectLst>
              </a:rPr>
              <a:t>、</a:t>
            </a:r>
            <a:r>
              <a:rPr lang="zh-CN" altLang="zh-CN" sz="2000" dirty="0">
                <a:solidFill>
                  <a:schemeClr val="accent1"/>
                </a:solidFill>
                <a:effectLst>
                  <a:outerShdw blurRad="38100" dist="38100" dir="2700000">
                    <a:srgbClr val="000000"/>
                  </a:outerShdw>
                </a:effectLst>
              </a:rPr>
              <a:t>下列现象中，属于光的折射现象的是(        )</a:t>
            </a:r>
            <a:endParaRPr lang="zh-CN" altLang="zh-CN" sz="2000" dirty="0">
              <a:solidFill>
                <a:schemeClr val="accent1"/>
              </a:solidFill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zh-CN" sz="2000" dirty="0">
                <a:solidFill>
                  <a:schemeClr val="accent1"/>
                </a:solidFill>
                <a:effectLst>
                  <a:outerShdw blurRad="38100" dist="38100" dir="2700000">
                    <a:srgbClr val="000000"/>
                  </a:outerShdw>
                </a:effectLst>
              </a:rPr>
              <a:t>A 阳光下的树会出现影子</a:t>
            </a:r>
            <a:endParaRPr lang="zh-CN" altLang="zh-CN" sz="2000" dirty="0">
              <a:solidFill>
                <a:schemeClr val="accent1"/>
              </a:solidFill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zh-CN" sz="2000" dirty="0">
                <a:solidFill>
                  <a:schemeClr val="accent1"/>
                </a:solidFill>
                <a:effectLst>
                  <a:outerShdw blurRad="38100" dist="38100" dir="2700000">
                    <a:srgbClr val="000000"/>
                  </a:outerShdw>
                </a:effectLst>
              </a:rPr>
              <a:t>B 白天，人们能从各个方向看到桌子</a:t>
            </a:r>
            <a:endParaRPr lang="zh-CN" altLang="zh-CN" sz="2000" dirty="0">
              <a:solidFill>
                <a:schemeClr val="accent1"/>
              </a:solidFill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zh-CN" sz="2000" dirty="0">
                <a:solidFill>
                  <a:schemeClr val="accent1"/>
                </a:solidFill>
                <a:effectLst>
                  <a:outerShdw blurRad="38100" dist="38100" dir="2700000">
                    <a:srgbClr val="000000"/>
                  </a:outerShdw>
                </a:effectLst>
              </a:rPr>
              <a:t>C 斜插在水中的筷子，看上去好像在水面处折断了</a:t>
            </a:r>
            <a:endParaRPr lang="zh-CN" altLang="zh-CN" sz="2000" dirty="0">
              <a:solidFill>
                <a:schemeClr val="accent1"/>
              </a:solidFill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zh-CN" sz="2000" dirty="0">
                <a:solidFill>
                  <a:schemeClr val="accent1"/>
                </a:solidFill>
                <a:effectLst>
                  <a:outerShdw blurRad="38100" dist="38100" dir="2700000">
                    <a:srgbClr val="000000"/>
                  </a:outerShdw>
                </a:effectLst>
              </a:rPr>
              <a:t>D 在平静的水面看到树木的倒影</a:t>
            </a:r>
            <a:endParaRPr lang="zh-CN" altLang="en-US" sz="2000" dirty="0">
              <a:solidFill>
                <a:schemeClr val="accent1"/>
              </a:solidFill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endParaRPr lang="zh-CN" altLang="zh-CN" sz="2000" dirty="0">
              <a:solidFill>
                <a:schemeClr val="accent1"/>
              </a:solidFill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zh-CN" sz="2000" dirty="0">
                <a:solidFill>
                  <a:schemeClr val="accent1"/>
                </a:solidFill>
                <a:effectLst>
                  <a:outerShdw blurRad="38100" dist="38100" dir="2700000">
                    <a:srgbClr val="000000"/>
                  </a:outerShdw>
                </a:effectLst>
              </a:rPr>
              <a:t>9</a:t>
            </a:r>
            <a:r>
              <a:rPr lang="zh-CN" altLang="en-US" sz="2000" dirty="0">
                <a:solidFill>
                  <a:schemeClr val="accent1"/>
                </a:solidFill>
                <a:effectLst>
                  <a:outerShdw blurRad="38100" dist="38100" dir="2700000">
                    <a:srgbClr val="000000"/>
                  </a:outerShdw>
                </a:effectLst>
              </a:rPr>
              <a:t>、</a:t>
            </a:r>
            <a:r>
              <a:rPr lang="zh-CN" altLang="zh-CN" sz="2000" dirty="0">
                <a:solidFill>
                  <a:schemeClr val="accent1"/>
                </a:solidFill>
                <a:effectLst>
                  <a:outerShdw blurRad="38100" dist="38100" dir="2700000">
                    <a:srgbClr val="000000"/>
                  </a:outerShdw>
                </a:effectLst>
              </a:rPr>
              <a:t>游泳池中灌入一定量的水后，从池岸上斜看池底，便会觉得池底比实际深度(       )</a:t>
            </a:r>
            <a:endParaRPr lang="zh-CN" altLang="zh-CN" sz="2000" dirty="0">
              <a:solidFill>
                <a:schemeClr val="accent1"/>
              </a:solidFill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zh-CN" sz="2000" dirty="0">
                <a:solidFill>
                  <a:schemeClr val="accent1"/>
                </a:solidFill>
                <a:effectLst>
                  <a:outerShdw blurRad="38100" dist="38100" dir="2700000">
                    <a:srgbClr val="000000"/>
                  </a:outerShdw>
                </a:effectLst>
              </a:rPr>
              <a:t> A 深些</a:t>
            </a:r>
            <a:r>
              <a:rPr lang="zh-CN" altLang="en-US" sz="2000" dirty="0">
                <a:solidFill>
                  <a:schemeClr val="accent1"/>
                </a:solidFill>
                <a:effectLst>
                  <a:outerShdw blurRad="38100" dist="38100" dir="2700000">
                    <a:srgbClr val="000000"/>
                  </a:outerShdw>
                </a:effectLst>
              </a:rPr>
              <a:t>                   </a:t>
            </a:r>
            <a:r>
              <a:rPr lang="zh-CN" altLang="zh-CN" sz="2000" dirty="0">
                <a:solidFill>
                  <a:schemeClr val="accent1"/>
                </a:solidFill>
                <a:effectLst>
                  <a:outerShdw blurRad="38100" dist="38100" dir="2700000">
                    <a:srgbClr val="000000"/>
                  </a:outerShdw>
                </a:effectLst>
              </a:rPr>
              <a:t>B 浅些</a:t>
            </a:r>
            <a:endParaRPr lang="zh-CN" altLang="zh-CN" sz="2000" dirty="0">
              <a:solidFill>
                <a:schemeClr val="accent1"/>
              </a:solidFill>
              <a:effectLst>
                <a:outerShdw blurRad="38100" dist="38100" dir="2700000">
                  <a:srgbClr val="000000"/>
                </a:outerShdw>
              </a:effectLst>
            </a:endParaRPr>
          </a:p>
          <a:p>
            <a:pPr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zh-CN" sz="2000" dirty="0">
                <a:solidFill>
                  <a:schemeClr val="accent1"/>
                </a:solidFill>
                <a:effectLst>
                  <a:outerShdw blurRad="38100" dist="38100" dir="2700000">
                    <a:srgbClr val="000000"/>
                  </a:outerShdw>
                </a:effectLst>
              </a:rPr>
              <a:t> C 无变化</a:t>
            </a:r>
            <a:r>
              <a:rPr lang="zh-CN" altLang="en-US" sz="2000" dirty="0">
                <a:solidFill>
                  <a:schemeClr val="accent1"/>
                </a:solidFill>
                <a:effectLst>
                  <a:outerShdw blurRad="38100" dist="38100" dir="2700000">
                    <a:srgbClr val="000000"/>
                  </a:outerShdw>
                </a:effectLst>
              </a:rPr>
              <a:t>               </a:t>
            </a:r>
            <a:r>
              <a:rPr lang="zh-CN" altLang="zh-CN" sz="2000" dirty="0">
                <a:solidFill>
                  <a:schemeClr val="accent1"/>
                </a:solidFill>
                <a:effectLst>
                  <a:outerShdw blurRad="38100" dist="38100" dir="2700000">
                    <a:srgbClr val="000000"/>
                  </a:outerShdw>
                </a:effectLst>
              </a:rPr>
              <a:t>D 有时深有时浅</a:t>
            </a:r>
            <a:endParaRPr lang="zh-CN" altLang="zh-CN" sz="2000" dirty="0">
              <a:solidFill>
                <a:schemeClr val="accent1"/>
              </a:solidFill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  <p:sp>
        <p:nvSpPr>
          <p:cNvPr id="263171" name="文本框 263170"/>
          <p:cNvSpPr txBox="1"/>
          <p:nvPr/>
        </p:nvSpPr>
        <p:spPr>
          <a:xfrm>
            <a:off x="5207000" y="688975"/>
            <a:ext cx="335280" cy="46037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zh-CN" sz="2400" dirty="0">
                <a:solidFill>
                  <a:schemeClr val="accent1"/>
                </a:solidFill>
                <a:latin typeface="宋体" panose="02010600030101010101" pitchFamily="2" charset="-122"/>
              </a:rPr>
              <a:t>C</a:t>
            </a:r>
            <a:endParaRPr lang="zh-CN" altLang="zh-CN" sz="2400" dirty="0">
              <a:solidFill>
                <a:schemeClr val="accent1"/>
              </a:solidFill>
              <a:latin typeface="宋体" panose="02010600030101010101" pitchFamily="2" charset="-122"/>
            </a:endParaRPr>
          </a:p>
        </p:txBody>
      </p:sp>
      <p:sp>
        <p:nvSpPr>
          <p:cNvPr id="263172" name="文本框 263171"/>
          <p:cNvSpPr txBox="1"/>
          <p:nvPr/>
        </p:nvSpPr>
        <p:spPr>
          <a:xfrm>
            <a:off x="2596515" y="3202623"/>
            <a:ext cx="352425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zh-CN" sz="2000" dirty="0">
                <a:solidFill>
                  <a:schemeClr val="accent1"/>
                </a:solidFill>
                <a:latin typeface="Times New Roman" panose="02020603050405020304" pitchFamily="18" charset="0"/>
              </a:rPr>
              <a:t>B </a:t>
            </a:r>
            <a:endParaRPr lang="zh-CN" altLang="zh-CN" sz="2000" dirty="0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3170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3170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3170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charRg st="3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3170">
                                            <p:txEl>
                                              <p:charRg st="3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3170">
                                            <p:txEl>
                                              <p:charRg st="3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3170">
                                            <p:txEl>
                                              <p:charRg st="30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charRg st="43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3170">
                                            <p:txEl>
                                              <p:charRg st="43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3170">
                                            <p:txEl>
                                              <p:charRg st="43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3170">
                                            <p:txEl>
                                              <p:charRg st="43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charRg st="62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3170">
                                            <p:txEl>
                                              <p:charRg st="62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3170">
                                            <p:txEl>
                                              <p:charRg st="62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63170">
                                            <p:txEl>
                                              <p:charRg st="62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charRg st="87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3170">
                                            <p:txEl>
                                              <p:charRg st="87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3170">
                                            <p:txEl>
                                              <p:charRg st="87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3170">
                                            <p:txEl>
                                              <p:charRg st="87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3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3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charRg st="105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3170">
                                            <p:txEl>
                                              <p:charRg st="105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3170">
                                            <p:txEl>
                                              <p:charRg st="105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3170">
                                            <p:txEl>
                                              <p:charRg st="105" end="1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charRg st="151" end="1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3170">
                                            <p:txEl>
                                              <p:charRg st="151" end="18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3170">
                                            <p:txEl>
                                              <p:charRg st="151" end="18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3170">
                                            <p:txEl>
                                              <p:charRg st="151" end="1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charRg st="180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3170">
                                            <p:txEl>
                                              <p:charRg st="180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3170">
                                            <p:txEl>
                                              <p:charRg st="180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3170">
                                            <p:txEl>
                                              <p:charRg st="180" end="2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1" grpId="0"/>
      <p:bldP spid="26317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02" name="TextBox 51      (向天歌演示原创作品：www.TopPPT.cn)"/>
          <p:cNvSpPr txBox="1"/>
          <p:nvPr/>
        </p:nvSpPr>
        <p:spPr>
          <a:xfrm>
            <a:off x="548393" y="228600"/>
            <a:ext cx="45648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课堂练习</a:t>
            </a:r>
            <a:endPara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1760" y="1059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/>
          </a:p>
        </p:txBody>
      </p:sp>
      <p:sp>
        <p:nvSpPr>
          <p:cNvPr id="265218" name="文本占位符 265217"/>
          <p:cNvSpPr>
            <a:spLocks noGrp="1" noRot="1"/>
          </p:cNvSpPr>
          <p:nvPr>
            <p:ph type="body" sz="half" idx="1"/>
          </p:nvPr>
        </p:nvSpPr>
        <p:spPr>
          <a:xfrm>
            <a:off x="684530" y="981075"/>
            <a:ext cx="7703820" cy="1239520"/>
          </a:xfrm>
        </p:spPr>
        <p:txBody>
          <a:bodyPr/>
          <a:p>
            <a:pPr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zh-CN" sz="18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 10</a:t>
            </a:r>
            <a:r>
              <a:rPr lang="zh-CN" altLang="en-US" sz="18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、如图所示，一束光线斜射入容器中，并在容器底部形成一光 斑，这时往容器中逐渐加水，则光斑的位置</a:t>
            </a:r>
            <a:r>
              <a:rPr lang="en-US" altLang="zh-CN" sz="180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(      )</a:t>
            </a:r>
            <a:endParaRPr lang="en-US" altLang="zh-CN" sz="1800">
              <a:solidFill>
                <a:schemeClr val="accent1"/>
              </a:solidFill>
              <a:effectLst/>
              <a:latin typeface="宋体" panose="02010600030101010101" pitchFamily="2" charset="-122"/>
            </a:endParaRPr>
          </a:p>
          <a:p>
            <a:pPr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zh-CN" sz="18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 A </a:t>
            </a:r>
            <a:r>
              <a:rPr lang="zh-CN" altLang="en-US" sz="18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慢慢向右移动     </a:t>
            </a:r>
            <a:r>
              <a:rPr lang="en-US" altLang="zh-CN" sz="18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B</a:t>
            </a:r>
            <a:r>
              <a:rPr lang="zh-CN" altLang="en-US" sz="18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 </a:t>
            </a:r>
            <a:r>
              <a:rPr lang="zh-CN" altLang="en-US" sz="18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慢慢向左移动</a:t>
            </a:r>
            <a:endParaRPr lang="zh-CN" altLang="en-US" sz="1800" dirty="0">
              <a:solidFill>
                <a:schemeClr val="accent1"/>
              </a:solidFill>
              <a:effectLst/>
              <a:latin typeface="宋体" panose="02010600030101010101" pitchFamily="2" charset="-122"/>
            </a:endParaRPr>
          </a:p>
          <a:p>
            <a:pPr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zh-CN" sz="18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 C</a:t>
            </a:r>
            <a:r>
              <a:rPr lang="zh-CN" altLang="en-US" sz="18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 </a:t>
            </a:r>
            <a:r>
              <a:rPr lang="zh-CN" altLang="en-US" sz="18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慢慢向水面移动   </a:t>
            </a:r>
            <a:r>
              <a:rPr lang="en-US" altLang="zh-CN" sz="18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D</a:t>
            </a:r>
            <a:r>
              <a:rPr lang="zh-CN" altLang="en-US" sz="18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 </a:t>
            </a:r>
            <a:r>
              <a:rPr lang="zh-CN" altLang="en-US" sz="1800" dirty="0">
                <a:solidFill>
                  <a:schemeClr val="accent1"/>
                </a:solidFill>
                <a:effectLst/>
                <a:latin typeface="宋体" panose="02010600030101010101" pitchFamily="2" charset="-122"/>
              </a:rPr>
              <a:t>仍在原来位置不动</a:t>
            </a:r>
            <a:endParaRPr lang="zh-CN" altLang="en-US" sz="1800" dirty="0">
              <a:solidFill>
                <a:schemeClr val="accent1"/>
              </a:solidFill>
              <a:effectLst/>
              <a:latin typeface="宋体" panose="02010600030101010101" pitchFamily="2" charset="-122"/>
            </a:endParaRPr>
          </a:p>
          <a:p>
            <a:pPr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zh-CN" sz="2000" dirty="0">
                <a:solidFill>
                  <a:schemeClr val="accent1"/>
                </a:solidFill>
                <a:effectLst/>
              </a:rPr>
              <a:t> </a:t>
            </a:r>
            <a:endParaRPr lang="en-US" altLang="zh-CN" sz="2000" dirty="0">
              <a:solidFill>
                <a:schemeClr val="accent1"/>
              </a:solidFill>
              <a:effectLst/>
            </a:endParaRPr>
          </a:p>
        </p:txBody>
      </p:sp>
      <p:sp>
        <p:nvSpPr>
          <p:cNvPr id="265220" name="文本框 265219"/>
          <p:cNvSpPr txBox="1"/>
          <p:nvPr/>
        </p:nvSpPr>
        <p:spPr>
          <a:xfrm>
            <a:off x="5113338" y="1195705"/>
            <a:ext cx="336550" cy="46037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solidFill>
                  <a:srgbClr val="FF3300"/>
                </a:solidFill>
                <a:latin typeface="宋体" panose="02010600030101010101" pitchFamily="2" charset="-122"/>
              </a:rPr>
              <a:t>B</a:t>
            </a:r>
            <a:r>
              <a:rPr lang="en-US" altLang="zh-CN" sz="1800">
                <a:latin typeface="Times New Roman" panose="02020603050405020304" pitchFamily="18" charset="0"/>
              </a:rPr>
              <a:t> </a:t>
            </a:r>
            <a:endParaRPr lang="en-US" altLang="zh-CN" sz="1800">
              <a:latin typeface="Times New Roman" panose="02020603050405020304" pitchFamily="18" charset="0"/>
            </a:endParaRPr>
          </a:p>
        </p:txBody>
      </p:sp>
      <p:pic>
        <p:nvPicPr>
          <p:cNvPr id="265221" name="图片 265220" descr="w24"/>
          <p:cNvPicPr>
            <a:picLocks noChangeAspect="1"/>
          </p:cNvPicPr>
          <p:nvPr/>
        </p:nvPicPr>
        <p:blipFill>
          <a:blip r:embed="rId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3288" y="2220278"/>
            <a:ext cx="2663825" cy="2428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5222" name="图片 265221" descr="w2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82820" y="2265998"/>
            <a:ext cx="2663825" cy="25860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5218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5218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5218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charRg st="6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5218">
                                            <p:txEl>
                                              <p:charRg st="6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5218">
                                            <p:txEl>
                                              <p:charRg st="6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5218">
                                            <p:txEl>
                                              <p:charRg st="64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charRg st="87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5218">
                                            <p:txEl>
                                              <p:charRg st="87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5218">
                                            <p:txEl>
                                              <p:charRg st="87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5218">
                                            <p:txEl>
                                              <p:charRg st="87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charRg st="111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5218">
                                            <p:txEl>
                                              <p:charRg st="111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5218">
                                            <p:txEl>
                                              <p:charRg st="111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5218">
                                            <p:txEl>
                                              <p:charRg st="111" end="1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5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5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8" grpId="0" build="p"/>
      <p:bldP spid="2652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      (向天歌演示原创作品：www.TopPPT.cn)"/>
          <p:cNvSpPr/>
          <p:nvPr/>
        </p:nvSpPr>
        <p:spPr>
          <a:xfrm>
            <a:off x="522288" y="1420813"/>
            <a:ext cx="863600" cy="86360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Rectangle 6      (向天歌演示原创作品：www.TopPPT.cn)"/>
          <p:cNvSpPr/>
          <p:nvPr/>
        </p:nvSpPr>
        <p:spPr>
          <a:xfrm>
            <a:off x="1062038" y="2011363"/>
            <a:ext cx="546100" cy="546100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Rectangle 7      (向天歌演示原创作品：www.TopPPT.cn)"/>
          <p:cNvSpPr/>
          <p:nvPr/>
        </p:nvSpPr>
        <p:spPr>
          <a:xfrm>
            <a:off x="771525" y="2530475"/>
            <a:ext cx="636588" cy="606425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Rectangle 8      (向天歌演示原创作品：www.TopPPT.cn)"/>
          <p:cNvSpPr/>
          <p:nvPr/>
        </p:nvSpPr>
        <p:spPr>
          <a:xfrm>
            <a:off x="630238" y="2957513"/>
            <a:ext cx="355600" cy="355600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Rectangle 9      (向天歌演示原创作品：www.TopPPT.cn)"/>
          <p:cNvSpPr/>
          <p:nvPr/>
        </p:nvSpPr>
        <p:spPr>
          <a:xfrm>
            <a:off x="1089025" y="3149600"/>
            <a:ext cx="865188" cy="86360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Rectangle 10      (向天歌演示原创作品：www.TopPPT.cn)"/>
          <p:cNvSpPr/>
          <p:nvPr/>
        </p:nvSpPr>
        <p:spPr>
          <a:xfrm>
            <a:off x="1817688" y="2660650"/>
            <a:ext cx="690563" cy="658813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" name="Rectangle 11      (向天歌演示原创作品：www.TopPPT.cn)"/>
          <p:cNvSpPr/>
          <p:nvPr/>
        </p:nvSpPr>
        <p:spPr>
          <a:xfrm>
            <a:off x="376238" y="3543300"/>
            <a:ext cx="863600" cy="865188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8200" name="Picture 14      (向天歌演示原创作品：www.TopPPT.cn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69988" y="2089150"/>
            <a:ext cx="376237" cy="379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1" name="Picture 15      (向天歌演示原创作品：www.TopPPT.c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888" y="3275013"/>
            <a:ext cx="536575" cy="5381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2" name="Picture 16      (向天歌演示原创作品：www.TopPPT.cn)"/>
          <p:cNvPicPr>
            <a:picLocks noChangeAspect="1"/>
          </p:cNvPicPr>
          <p:nvPr/>
        </p:nvPicPr>
        <p:blipFill>
          <a:blip r:embed="rId3">
            <a:biLevel thresh="50000"/>
            <a:grayscl/>
          </a:blip>
          <a:stretch>
            <a:fillRect/>
          </a:stretch>
        </p:blipFill>
        <p:spPr>
          <a:xfrm>
            <a:off x="611188" y="3760788"/>
            <a:ext cx="449262" cy="450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206" name="TextBox 51      (向天歌演示原创作品：www.TopPPT.cn)"/>
          <p:cNvSpPr txBox="1"/>
          <p:nvPr/>
        </p:nvSpPr>
        <p:spPr>
          <a:xfrm>
            <a:off x="511175" y="228600"/>
            <a:ext cx="207803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buSzTx/>
            </a:pP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课程引入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9" name="Picture 14"/>
          <p:cNvPicPr preferRelativeResize="0">
            <a:picLocks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86" t="8148" r="10504" b="14520"/>
          <a:stretch>
            <a:fillRect/>
          </a:stretch>
        </p:blipFill>
        <p:spPr bwMode="auto">
          <a:xfrm>
            <a:off x="3347864" y="585665"/>
            <a:ext cx="5216769" cy="4149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      (向天歌演示原创作品：www.TopPPT.cn)"/>
          <p:cNvSpPr/>
          <p:nvPr/>
        </p:nvSpPr>
        <p:spPr>
          <a:xfrm>
            <a:off x="522288" y="1420813"/>
            <a:ext cx="863600" cy="86360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Rectangle 6      (向天歌演示原创作品：www.TopPPT.cn)"/>
          <p:cNvSpPr/>
          <p:nvPr/>
        </p:nvSpPr>
        <p:spPr>
          <a:xfrm>
            <a:off x="1062038" y="2011363"/>
            <a:ext cx="546100" cy="546100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Rectangle 7      (向天歌演示原创作品：www.TopPPT.cn)"/>
          <p:cNvSpPr/>
          <p:nvPr/>
        </p:nvSpPr>
        <p:spPr>
          <a:xfrm>
            <a:off x="771525" y="2530475"/>
            <a:ext cx="636588" cy="606425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Rectangle 8      (向天歌演示原创作品：www.TopPPT.cn)"/>
          <p:cNvSpPr/>
          <p:nvPr/>
        </p:nvSpPr>
        <p:spPr>
          <a:xfrm>
            <a:off x="630238" y="2957513"/>
            <a:ext cx="355600" cy="355600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Rectangle 9      (向天歌演示原创作品：www.TopPPT.cn)"/>
          <p:cNvSpPr/>
          <p:nvPr/>
        </p:nvSpPr>
        <p:spPr>
          <a:xfrm>
            <a:off x="1089025" y="3149600"/>
            <a:ext cx="865188" cy="86360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Rectangle 10      (向天歌演示原创作品：www.TopPPT.cn)"/>
          <p:cNvSpPr/>
          <p:nvPr/>
        </p:nvSpPr>
        <p:spPr>
          <a:xfrm>
            <a:off x="1817688" y="2660650"/>
            <a:ext cx="690563" cy="658813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" name="Rectangle 11      (向天歌演示原创作品：www.TopPPT.cn)"/>
          <p:cNvSpPr/>
          <p:nvPr/>
        </p:nvSpPr>
        <p:spPr>
          <a:xfrm>
            <a:off x="376238" y="3543300"/>
            <a:ext cx="863600" cy="865188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10248" name="Picture 14      (向天歌演示原创作品：www.TopPPT.cn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69988" y="2089150"/>
            <a:ext cx="376237" cy="379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9" name="Picture 15      (向天歌演示原创作品：www.TopPPT.c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888" y="3275013"/>
            <a:ext cx="536575" cy="5381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50" name="Picture 16      (向天歌演示原创作品：www.TopPPT.cn)"/>
          <p:cNvPicPr>
            <a:picLocks noChangeAspect="1"/>
          </p:cNvPicPr>
          <p:nvPr/>
        </p:nvPicPr>
        <p:blipFill>
          <a:blip r:embed="rId3">
            <a:biLevel thresh="50000"/>
            <a:grayscl/>
          </a:blip>
          <a:stretch>
            <a:fillRect/>
          </a:stretch>
        </p:blipFill>
        <p:spPr>
          <a:xfrm>
            <a:off x="611188" y="3760788"/>
            <a:ext cx="449262" cy="450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254" name="TextBox 51      (向天歌演示原创作品：www.TopPPT.cn)"/>
          <p:cNvSpPr txBox="1"/>
          <p:nvPr/>
        </p:nvSpPr>
        <p:spPr>
          <a:xfrm>
            <a:off x="511174" y="228600"/>
            <a:ext cx="4204841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光的折射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4" name="Picture 1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3" t="6917" r="2812" b="15045"/>
          <a:stretch>
            <a:fillRect/>
          </a:stretch>
        </p:blipFill>
        <p:spPr bwMode="auto">
          <a:xfrm>
            <a:off x="3094892" y="519113"/>
            <a:ext cx="5619940" cy="2613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1817688" y="3552092"/>
            <a:ext cx="72261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zh-CN" altLang="en-US" sz="3200" dirty="0">
                <a:solidFill>
                  <a:srgbClr val="F40C01"/>
                </a:solidFill>
              </a:rPr>
              <a:t>定义：</a:t>
            </a:r>
            <a:r>
              <a:rPr kumimoji="1" lang="zh-CN" altLang="en-US" sz="3200" b="1" dirty="0">
                <a:solidFill>
                  <a:schemeClr val="accent2"/>
                </a:solidFill>
              </a:rPr>
              <a:t>光从一种介质</a:t>
            </a:r>
            <a:r>
              <a:rPr kumimoji="1" lang="zh-CN" altLang="en-US" sz="3200" b="1" dirty="0">
                <a:solidFill>
                  <a:srgbClr val="F40C01"/>
                </a:solidFill>
              </a:rPr>
              <a:t>斜射入</a:t>
            </a:r>
            <a:r>
              <a:rPr kumimoji="1" lang="zh-CN" altLang="en-US" sz="3200" b="1" dirty="0">
                <a:solidFill>
                  <a:schemeClr val="accent2"/>
                </a:solidFill>
              </a:rPr>
              <a:t>另一种介质时，传播</a:t>
            </a:r>
            <a:r>
              <a:rPr kumimoji="1" lang="zh-CN" altLang="en-US" sz="3200" b="1" dirty="0" smtClean="0">
                <a:solidFill>
                  <a:schemeClr val="accent2"/>
                </a:solidFill>
              </a:rPr>
              <a:t>方向</a:t>
            </a:r>
            <a:r>
              <a:rPr kumimoji="1" lang="zh-CN" altLang="en-US" sz="3200" b="1" dirty="0">
                <a:solidFill>
                  <a:schemeClr val="accent2"/>
                </a:solidFill>
              </a:rPr>
              <a:t>会发生</a:t>
            </a:r>
            <a:r>
              <a:rPr kumimoji="1" lang="zh-CN" altLang="en-US" sz="3200" b="1" dirty="0">
                <a:solidFill>
                  <a:srgbClr val="F40C01"/>
                </a:solidFill>
              </a:rPr>
              <a:t>偏折</a:t>
            </a:r>
            <a:r>
              <a:rPr kumimoji="1" lang="zh-CN" altLang="en-US" sz="3200" b="1" dirty="0">
                <a:solidFill>
                  <a:schemeClr val="accent2"/>
                </a:solidFill>
              </a:rPr>
              <a:t>的现象</a:t>
            </a:r>
            <a:r>
              <a:rPr kumimoji="1" lang="en-US" altLang="zh-CN" sz="3200" b="1" dirty="0">
                <a:solidFill>
                  <a:schemeClr val="accent2"/>
                </a:solidFill>
              </a:rPr>
              <a:t>,</a:t>
            </a:r>
            <a:r>
              <a:rPr kumimoji="1" lang="zh-CN" altLang="en-US" sz="3200" b="1" dirty="0">
                <a:solidFill>
                  <a:schemeClr val="accent2"/>
                </a:solidFill>
              </a:rPr>
              <a:t>叫做</a:t>
            </a:r>
            <a:r>
              <a:rPr kumimoji="1" lang="zh-CN" altLang="en-US" sz="3200" b="1" dirty="0">
                <a:solidFill>
                  <a:srgbClr val="F40C01"/>
                </a:solidFill>
              </a:rPr>
              <a:t>光的折射</a:t>
            </a:r>
            <a:r>
              <a:rPr kumimoji="1" lang="zh-CN" altLang="en-US" sz="3200" b="1" dirty="0">
                <a:solidFill>
                  <a:schemeClr val="accent2"/>
                </a:solidFill>
              </a:rPr>
              <a:t>。</a:t>
            </a:r>
            <a:endParaRPr kumimoji="1" lang="zh-CN" altLang="en-US" sz="32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254" name="TextBox 51      (向天歌演示原创作品：www.TopPPT.cn)"/>
          <p:cNvSpPr txBox="1"/>
          <p:nvPr/>
        </p:nvSpPr>
        <p:spPr>
          <a:xfrm>
            <a:off x="511175" y="228600"/>
            <a:ext cx="2078038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折射现象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Rectangle 29"/>
          <p:cNvSpPr>
            <a:spLocks noChangeArrowheads="1"/>
          </p:cNvSpPr>
          <p:nvPr/>
        </p:nvSpPr>
        <p:spPr bwMode="auto">
          <a:xfrm>
            <a:off x="0" y="1987737"/>
            <a:ext cx="9144000" cy="3124200"/>
          </a:xfrm>
          <a:prstGeom prst="rect">
            <a:avLst/>
          </a:prstGeom>
          <a:solidFill>
            <a:srgbClr val="00FF00"/>
          </a:solidFill>
          <a:ln w="38100">
            <a:solidFill>
              <a:srgbClr val="00FF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45" name="Group 3"/>
          <p:cNvGrpSpPr/>
          <p:nvPr/>
        </p:nvGrpSpPr>
        <p:grpSpPr bwMode="auto">
          <a:xfrm>
            <a:off x="1066800" y="-1212663"/>
            <a:ext cx="2362200" cy="3503613"/>
            <a:chOff x="720" y="358"/>
            <a:chExt cx="1488" cy="2207"/>
          </a:xfrm>
        </p:grpSpPr>
        <p:sp>
          <p:nvSpPr>
            <p:cNvPr id="46" name="Line 4"/>
            <p:cNvSpPr>
              <a:spLocks noChangeShapeType="1"/>
            </p:cNvSpPr>
            <p:nvPr/>
          </p:nvSpPr>
          <p:spPr bwMode="auto">
            <a:xfrm>
              <a:off x="720" y="358"/>
              <a:ext cx="1104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47" name="Line 5"/>
            <p:cNvSpPr>
              <a:spLocks noChangeShapeType="1"/>
            </p:cNvSpPr>
            <p:nvPr/>
          </p:nvSpPr>
          <p:spPr bwMode="auto">
            <a:xfrm rot="2700000">
              <a:off x="1488" y="1845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sp>
        <p:nvSpPr>
          <p:cNvPr id="48" name="Line 6"/>
          <p:cNvSpPr>
            <a:spLocks noChangeShapeType="1"/>
          </p:cNvSpPr>
          <p:nvPr/>
        </p:nvSpPr>
        <p:spPr bwMode="auto">
          <a:xfrm>
            <a:off x="4267200" y="-1288863"/>
            <a:ext cx="0" cy="64008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52" name="Arc 7"/>
          <p:cNvSpPr/>
          <p:nvPr/>
        </p:nvSpPr>
        <p:spPr bwMode="auto">
          <a:xfrm flipH="1">
            <a:off x="4038600" y="1606737"/>
            <a:ext cx="228600" cy="152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53" name="Group 8"/>
          <p:cNvGrpSpPr/>
          <p:nvPr/>
        </p:nvGrpSpPr>
        <p:grpSpPr bwMode="auto">
          <a:xfrm rot="-141192">
            <a:off x="4114800" y="2076637"/>
            <a:ext cx="1084263" cy="2779713"/>
            <a:chOff x="2592" y="2408"/>
            <a:chExt cx="683" cy="1751"/>
          </a:xfrm>
        </p:grpSpPr>
        <p:sp>
          <p:nvSpPr>
            <p:cNvPr id="54" name="Line 9"/>
            <p:cNvSpPr>
              <a:spLocks noChangeShapeType="1"/>
            </p:cNvSpPr>
            <p:nvPr/>
          </p:nvSpPr>
          <p:spPr bwMode="auto">
            <a:xfrm rot="926352">
              <a:off x="2592" y="2408"/>
              <a:ext cx="585" cy="83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5" name="Line 10"/>
            <p:cNvSpPr>
              <a:spLocks noChangeShapeType="1"/>
            </p:cNvSpPr>
            <p:nvPr/>
          </p:nvSpPr>
          <p:spPr bwMode="auto">
            <a:xfrm rot="3626352">
              <a:off x="2660" y="3543"/>
              <a:ext cx="1008" cy="22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7772400" y="1149537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空气</a:t>
            </a:r>
            <a:endParaRPr kumimoji="1" lang="zh-CN" altLang="en-US" sz="3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7848600" y="2292537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水</a:t>
            </a:r>
            <a:endParaRPr kumimoji="1" lang="zh-CN" altLang="en-US" sz="32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" name="Arc 13"/>
          <p:cNvSpPr/>
          <p:nvPr/>
        </p:nvSpPr>
        <p:spPr bwMode="auto">
          <a:xfrm flipV="1">
            <a:off x="4267200" y="2521137"/>
            <a:ext cx="152400" cy="76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9389"/>
              <a:gd name="T1" fmla="*/ 0 h 21600"/>
              <a:gd name="T2" fmla="*/ 19389 w 19389"/>
              <a:gd name="T3" fmla="*/ 12080 h 21600"/>
              <a:gd name="T4" fmla="*/ 0 w 1938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89" h="21600" fill="none" extrusionOk="0">
                <a:moveTo>
                  <a:pt x="0" y="0"/>
                </a:moveTo>
                <a:cubicBezTo>
                  <a:pt x="8237" y="0"/>
                  <a:pt x="15758" y="4685"/>
                  <a:pt x="19388" y="12080"/>
                </a:cubicBezTo>
              </a:path>
              <a:path w="19389" h="21600" stroke="0" extrusionOk="0">
                <a:moveTo>
                  <a:pt x="0" y="0"/>
                </a:moveTo>
                <a:cubicBezTo>
                  <a:pt x="8237" y="0"/>
                  <a:pt x="15758" y="4685"/>
                  <a:pt x="19388" y="1208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7086600" y="-374463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1" lang="zh-CN" altLang="zh-CN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" name="Text Box 15"/>
          <p:cNvSpPr txBox="1">
            <a:spLocks noChangeArrowheads="1"/>
          </p:cNvSpPr>
          <p:nvPr/>
        </p:nvSpPr>
        <p:spPr bwMode="auto">
          <a:xfrm rot="19198476">
            <a:off x="2483644" y="160382"/>
            <a:ext cx="67151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入射光线</a:t>
            </a:r>
            <a:endParaRPr kumimoji="1" lang="zh-CN" alt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" name="Text Box 16"/>
          <p:cNvSpPr txBox="1">
            <a:spLocks noChangeArrowheads="1"/>
          </p:cNvSpPr>
          <p:nvPr/>
        </p:nvSpPr>
        <p:spPr bwMode="auto">
          <a:xfrm rot="19746363">
            <a:off x="5257800" y="3130737"/>
            <a:ext cx="67151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折射光线</a:t>
            </a:r>
            <a:endParaRPr kumimoji="1" lang="zh-CN" altLang="en-US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" name="Text Box 17"/>
          <p:cNvSpPr txBox="1">
            <a:spLocks noChangeArrowheads="1"/>
          </p:cNvSpPr>
          <p:nvPr/>
        </p:nvSpPr>
        <p:spPr bwMode="auto">
          <a:xfrm>
            <a:off x="4311650" y="309937"/>
            <a:ext cx="609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法线</a:t>
            </a:r>
            <a:endParaRPr kumimoji="1"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" name="Text Box 18"/>
          <p:cNvSpPr txBox="1">
            <a:spLocks noChangeArrowheads="1"/>
          </p:cNvSpPr>
          <p:nvPr/>
        </p:nvSpPr>
        <p:spPr bwMode="auto">
          <a:xfrm>
            <a:off x="3513138" y="-99638"/>
            <a:ext cx="609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入射角</a:t>
            </a:r>
            <a:endParaRPr kumimoji="1"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" name="Text Box 19"/>
          <p:cNvSpPr txBox="1">
            <a:spLocks noChangeArrowheads="1"/>
          </p:cNvSpPr>
          <p:nvPr/>
        </p:nvSpPr>
        <p:spPr bwMode="auto">
          <a:xfrm>
            <a:off x="4284663" y="2978337"/>
            <a:ext cx="609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anose="02020603050405020304" pitchFamily="18" charset="0"/>
              </a:rPr>
              <a:t>折射角</a:t>
            </a:r>
            <a:endParaRPr kumimoji="1" lang="zh-CN" altLang="en-US" sz="28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5" name="Picture 21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911537"/>
            <a:ext cx="131763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 Box 22"/>
          <p:cNvSpPr txBox="1">
            <a:spLocks noChangeArrowheads="1"/>
          </p:cNvSpPr>
          <p:nvPr/>
        </p:nvSpPr>
        <p:spPr bwMode="auto">
          <a:xfrm>
            <a:off x="2971800" y="1987737"/>
            <a:ext cx="1339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CECE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入射点</a:t>
            </a:r>
            <a:r>
              <a:rPr kumimoji="1"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O</a:t>
            </a:r>
            <a:endParaRPr kumimoji="1" lang="en-US" altLang="zh-CN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67" name="Line 30"/>
          <p:cNvSpPr>
            <a:spLocks noChangeShapeType="1"/>
          </p:cNvSpPr>
          <p:nvPr/>
        </p:nvSpPr>
        <p:spPr bwMode="auto">
          <a:xfrm>
            <a:off x="4267200" y="1987737"/>
            <a:ext cx="3200400" cy="31242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8" name="Text Box 31"/>
          <p:cNvSpPr txBox="1">
            <a:spLocks noChangeArrowheads="1"/>
          </p:cNvSpPr>
          <p:nvPr/>
        </p:nvSpPr>
        <p:spPr bwMode="auto">
          <a:xfrm>
            <a:off x="3870325" y="1036825"/>
            <a:ext cx="25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rgbClr val="F40C01"/>
                </a:solidFill>
              </a:rPr>
              <a:t>i</a:t>
            </a:r>
            <a:endParaRPr lang="en-US" altLang="zh-CN" sz="2400">
              <a:solidFill>
                <a:srgbClr val="F40C01"/>
              </a:solidFill>
            </a:endParaRPr>
          </a:p>
        </p:txBody>
      </p:sp>
      <p:sp>
        <p:nvSpPr>
          <p:cNvPr id="69" name="Text Box 33"/>
          <p:cNvSpPr txBox="1">
            <a:spLocks noChangeArrowheads="1"/>
          </p:cNvSpPr>
          <p:nvPr/>
        </p:nvSpPr>
        <p:spPr bwMode="auto">
          <a:xfrm>
            <a:off x="4267200" y="2597337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rgbClr val="F40C01"/>
                </a:solidFill>
              </a:rPr>
              <a:t>r</a:t>
            </a:r>
            <a:endParaRPr lang="en-US" altLang="zh-CN" sz="2400">
              <a:solidFill>
                <a:srgbClr val="F40C0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2" grpId="0" animBg="1"/>
      <p:bldP spid="58" grpId="0" animBg="1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6" grpId="0" autoUpdateAnimBg="0"/>
      <p:bldP spid="67" grpId="0" animBg="1"/>
      <p:bldP spid="68" grpId="0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0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206" name="TextBox 51      (向天歌演示原创作品：www.TopPPT.cn)"/>
          <p:cNvSpPr txBox="1"/>
          <p:nvPr/>
        </p:nvSpPr>
        <p:spPr>
          <a:xfrm>
            <a:off x="511174" y="228600"/>
            <a:ext cx="2692673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buSzTx/>
            </a:pP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探究光的折射规律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4267200" y="1447800"/>
            <a:ext cx="4038600" cy="1981200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grpSp>
        <p:nvGrpSpPr>
          <p:cNvPr id="47" name="Group 29"/>
          <p:cNvGrpSpPr/>
          <p:nvPr/>
        </p:nvGrpSpPr>
        <p:grpSpPr bwMode="auto">
          <a:xfrm>
            <a:off x="4648200" y="152400"/>
            <a:ext cx="1295400" cy="1295400"/>
            <a:chOff x="2928" y="96"/>
            <a:chExt cx="816" cy="816"/>
          </a:xfrm>
        </p:grpSpPr>
        <p:sp>
          <p:nvSpPr>
            <p:cNvPr id="48" name="Line 27"/>
            <p:cNvSpPr>
              <a:spLocks noChangeShapeType="1"/>
            </p:cNvSpPr>
            <p:nvPr/>
          </p:nvSpPr>
          <p:spPr bwMode="auto">
            <a:xfrm>
              <a:off x="2928" y="96"/>
              <a:ext cx="336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Line 28"/>
            <p:cNvSpPr>
              <a:spLocks noChangeShapeType="1"/>
            </p:cNvSpPr>
            <p:nvPr/>
          </p:nvSpPr>
          <p:spPr bwMode="auto">
            <a:xfrm>
              <a:off x="2928" y="96"/>
              <a:ext cx="816" cy="81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3" name="Line 30"/>
          <p:cNvSpPr>
            <a:spLocks noChangeShapeType="1"/>
          </p:cNvSpPr>
          <p:nvPr/>
        </p:nvSpPr>
        <p:spPr bwMode="auto">
          <a:xfrm>
            <a:off x="5943600" y="0"/>
            <a:ext cx="0" cy="3352800"/>
          </a:xfrm>
          <a:prstGeom prst="line">
            <a:avLst/>
          </a:prstGeom>
          <a:noFill/>
          <a:ln w="38100">
            <a:solidFill>
              <a:srgbClr val="FF00FF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54" name="Group 34"/>
          <p:cNvGrpSpPr/>
          <p:nvPr/>
        </p:nvGrpSpPr>
        <p:grpSpPr bwMode="auto">
          <a:xfrm>
            <a:off x="5943600" y="1447800"/>
            <a:ext cx="685800" cy="1981200"/>
            <a:chOff x="3744" y="912"/>
            <a:chExt cx="432" cy="1248"/>
          </a:xfrm>
        </p:grpSpPr>
        <p:sp>
          <p:nvSpPr>
            <p:cNvPr id="55" name="Line 31"/>
            <p:cNvSpPr>
              <a:spLocks noChangeShapeType="1"/>
            </p:cNvSpPr>
            <p:nvPr/>
          </p:nvSpPr>
          <p:spPr bwMode="auto">
            <a:xfrm>
              <a:off x="3744" y="912"/>
              <a:ext cx="432" cy="12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Line 33"/>
            <p:cNvSpPr>
              <a:spLocks noChangeShapeType="1"/>
            </p:cNvSpPr>
            <p:nvPr/>
          </p:nvSpPr>
          <p:spPr bwMode="auto">
            <a:xfrm>
              <a:off x="3744" y="912"/>
              <a:ext cx="240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7" name="Freeform 35"/>
          <p:cNvSpPr/>
          <p:nvPr/>
        </p:nvSpPr>
        <p:spPr bwMode="auto">
          <a:xfrm>
            <a:off x="5715000" y="990600"/>
            <a:ext cx="228600" cy="165100"/>
          </a:xfrm>
          <a:custGeom>
            <a:avLst/>
            <a:gdLst>
              <a:gd name="T0" fmla="*/ 0 w 144"/>
              <a:gd name="T1" fmla="*/ 104 h 104"/>
              <a:gd name="T2" fmla="*/ 48 w 144"/>
              <a:gd name="T3" fmla="*/ 8 h 104"/>
              <a:gd name="T4" fmla="*/ 144 w 144"/>
              <a:gd name="T5" fmla="*/ 56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" h="104">
                <a:moveTo>
                  <a:pt x="0" y="104"/>
                </a:moveTo>
                <a:cubicBezTo>
                  <a:pt x="12" y="60"/>
                  <a:pt x="24" y="16"/>
                  <a:pt x="48" y="8"/>
                </a:cubicBezTo>
                <a:cubicBezTo>
                  <a:pt x="72" y="0"/>
                  <a:pt x="128" y="48"/>
                  <a:pt x="144" y="56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8" name="Freeform 36"/>
          <p:cNvSpPr/>
          <p:nvPr/>
        </p:nvSpPr>
        <p:spPr bwMode="auto">
          <a:xfrm rot="19888613">
            <a:off x="5943600" y="2133600"/>
            <a:ext cx="228600" cy="165100"/>
          </a:xfrm>
          <a:custGeom>
            <a:avLst/>
            <a:gdLst>
              <a:gd name="T0" fmla="*/ 0 w 144"/>
              <a:gd name="T1" fmla="*/ 0 h 104"/>
              <a:gd name="T2" fmla="*/ 48 w 144"/>
              <a:gd name="T3" fmla="*/ 96 h 104"/>
              <a:gd name="T4" fmla="*/ 144 w 144"/>
              <a:gd name="T5" fmla="*/ 48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" h="104">
                <a:moveTo>
                  <a:pt x="0" y="0"/>
                </a:moveTo>
                <a:cubicBezTo>
                  <a:pt x="12" y="44"/>
                  <a:pt x="24" y="88"/>
                  <a:pt x="48" y="96"/>
                </a:cubicBezTo>
                <a:cubicBezTo>
                  <a:pt x="72" y="104"/>
                  <a:pt x="108" y="76"/>
                  <a:pt x="144" y="48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9" name="Text Box 37"/>
          <p:cNvSpPr txBox="1">
            <a:spLocks noChangeArrowheads="1"/>
          </p:cNvSpPr>
          <p:nvPr/>
        </p:nvSpPr>
        <p:spPr bwMode="auto">
          <a:xfrm>
            <a:off x="3810000" y="533400"/>
            <a:ext cx="1104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/>
              <a:t>入射光线</a:t>
            </a:r>
            <a:endParaRPr lang="zh-CN" altLang="en-US" b="1"/>
          </a:p>
        </p:txBody>
      </p:sp>
      <p:sp>
        <p:nvSpPr>
          <p:cNvPr id="60" name="Text Box 39"/>
          <p:cNvSpPr txBox="1">
            <a:spLocks noChangeArrowheads="1"/>
          </p:cNvSpPr>
          <p:nvPr/>
        </p:nvSpPr>
        <p:spPr bwMode="auto">
          <a:xfrm>
            <a:off x="4876800" y="1433513"/>
            <a:ext cx="874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40C01"/>
                </a:solidFill>
              </a:rPr>
              <a:t>入射点</a:t>
            </a:r>
            <a:endParaRPr lang="zh-CN" altLang="en-US" b="1">
              <a:solidFill>
                <a:srgbClr val="F40C01"/>
              </a:solidFill>
            </a:endParaRPr>
          </a:p>
        </p:txBody>
      </p:sp>
      <p:sp>
        <p:nvSpPr>
          <p:cNvPr id="61" name="Text Box 40"/>
          <p:cNvSpPr txBox="1">
            <a:spLocks noChangeArrowheads="1"/>
          </p:cNvSpPr>
          <p:nvPr/>
        </p:nvSpPr>
        <p:spPr bwMode="auto">
          <a:xfrm>
            <a:off x="5638800" y="12954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rgbClr val="F40C01"/>
                </a:solidFill>
              </a:rPr>
              <a:t>o</a:t>
            </a:r>
            <a:endParaRPr lang="en-US" altLang="zh-CN" sz="2400">
              <a:solidFill>
                <a:srgbClr val="F40C01"/>
              </a:solidFill>
            </a:endParaRPr>
          </a:p>
        </p:txBody>
      </p:sp>
      <p:sp>
        <p:nvSpPr>
          <p:cNvPr id="62" name="Text Box 41"/>
          <p:cNvSpPr txBox="1">
            <a:spLocks noChangeArrowheads="1"/>
          </p:cNvSpPr>
          <p:nvPr/>
        </p:nvSpPr>
        <p:spPr bwMode="auto">
          <a:xfrm>
            <a:off x="6591300" y="2528888"/>
            <a:ext cx="13350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/>
              <a:t>折射射光线</a:t>
            </a:r>
            <a:endParaRPr lang="zh-CN" altLang="en-US" b="1"/>
          </a:p>
        </p:txBody>
      </p:sp>
      <p:sp>
        <p:nvSpPr>
          <p:cNvPr id="63" name="Text Box 42"/>
          <p:cNvSpPr txBox="1">
            <a:spLocks noChangeArrowheads="1"/>
          </p:cNvSpPr>
          <p:nvPr/>
        </p:nvSpPr>
        <p:spPr bwMode="auto">
          <a:xfrm>
            <a:off x="5943600" y="381000"/>
            <a:ext cx="644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40C01"/>
                </a:solidFill>
              </a:rPr>
              <a:t>法线</a:t>
            </a:r>
            <a:endParaRPr lang="zh-CN" altLang="en-US" b="1">
              <a:solidFill>
                <a:srgbClr val="F40C01"/>
              </a:solidFill>
            </a:endParaRPr>
          </a:p>
        </p:txBody>
      </p:sp>
      <p:sp>
        <p:nvSpPr>
          <p:cNvPr id="64" name="Text Box 43"/>
          <p:cNvSpPr txBox="1">
            <a:spLocks noChangeArrowheads="1"/>
          </p:cNvSpPr>
          <p:nvPr/>
        </p:nvSpPr>
        <p:spPr bwMode="auto">
          <a:xfrm>
            <a:off x="5029200" y="228600"/>
            <a:ext cx="938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chemeClr val="accent2"/>
                </a:solidFill>
              </a:rPr>
              <a:t>入射角</a:t>
            </a:r>
            <a:r>
              <a:rPr lang="en-US" altLang="zh-CN" b="1">
                <a:solidFill>
                  <a:schemeClr val="accent2"/>
                </a:solidFill>
              </a:rPr>
              <a:t>i</a:t>
            </a:r>
            <a:endParaRPr lang="en-US" altLang="zh-CN" b="1">
              <a:solidFill>
                <a:schemeClr val="accent2"/>
              </a:solidFill>
            </a:endParaRPr>
          </a:p>
        </p:txBody>
      </p:sp>
      <p:sp>
        <p:nvSpPr>
          <p:cNvPr id="65" name="Text Box 44"/>
          <p:cNvSpPr txBox="1">
            <a:spLocks noChangeArrowheads="1"/>
          </p:cNvSpPr>
          <p:nvPr/>
        </p:nvSpPr>
        <p:spPr bwMode="auto">
          <a:xfrm>
            <a:off x="5334000" y="2514600"/>
            <a:ext cx="963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chemeClr val="accent2"/>
                </a:solidFill>
              </a:rPr>
              <a:t>折射角</a:t>
            </a:r>
            <a:r>
              <a:rPr lang="en-US" altLang="zh-CN" b="1">
                <a:solidFill>
                  <a:schemeClr val="accent2"/>
                </a:solidFill>
              </a:rPr>
              <a:t>r</a:t>
            </a:r>
            <a:endParaRPr lang="en-US" altLang="zh-CN" b="1">
              <a:solidFill>
                <a:schemeClr val="accent2"/>
              </a:solidFill>
            </a:endParaRPr>
          </a:p>
        </p:txBody>
      </p:sp>
      <p:sp>
        <p:nvSpPr>
          <p:cNvPr id="73" name="Rectangle 52"/>
          <p:cNvSpPr>
            <a:spLocks noChangeArrowheads="1"/>
          </p:cNvSpPr>
          <p:nvPr/>
        </p:nvSpPr>
        <p:spPr bwMode="auto">
          <a:xfrm>
            <a:off x="0" y="2881313"/>
            <a:ext cx="4267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2、</a:t>
            </a:r>
            <a:r>
              <a:rPr lang="zh-CN" altLang="en-US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折</a:t>
            </a:r>
            <a:r>
              <a:rPr lang="zh-CN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射角与入射角的大小关系。</a:t>
            </a:r>
            <a:endParaRPr lang="zh-CN" dirty="0"/>
          </a:p>
        </p:txBody>
      </p:sp>
      <p:sp>
        <p:nvSpPr>
          <p:cNvPr id="74" name="Text Box 53"/>
          <p:cNvSpPr txBox="1">
            <a:spLocks noChangeArrowheads="1"/>
          </p:cNvSpPr>
          <p:nvPr/>
        </p:nvSpPr>
        <p:spPr bwMode="auto">
          <a:xfrm>
            <a:off x="-35060" y="1128296"/>
            <a:ext cx="392221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1、</a:t>
            </a:r>
            <a:r>
              <a:rPr lang="zh-CN" altLang="en-US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折</a:t>
            </a:r>
            <a:r>
              <a:rPr lang="zh-CN" sz="32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射光线与入射光线和法线的位置关系。</a:t>
            </a:r>
            <a:endParaRPr lang="zh-CN" sz="3200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TextBox 51      (向天歌演示原创作品：www.TopPPT.cn)"/>
          <p:cNvSpPr txBox="1"/>
          <p:nvPr/>
        </p:nvSpPr>
        <p:spPr>
          <a:xfrm>
            <a:off x="511174" y="228600"/>
            <a:ext cx="5284961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光的折射定律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90586" y="671844"/>
            <a:ext cx="8077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400" b="1" dirty="0">
                <a:solidFill>
                  <a:schemeClr val="accent2"/>
                </a:solidFill>
              </a:rPr>
              <a:t>同学们回忆一下光的反射定律是怎么样说的？</a:t>
            </a:r>
            <a:endParaRPr kumimoji="1" lang="zh-CN" altLang="en-US" sz="2400" b="1" dirty="0">
              <a:solidFill>
                <a:schemeClr val="accent2"/>
              </a:solidFill>
            </a:endParaRP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1133509"/>
            <a:ext cx="21971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400" b="1" dirty="0">
                <a:solidFill>
                  <a:srgbClr val="F40C01"/>
                </a:solidFill>
              </a:rPr>
              <a:t>“</a:t>
            </a:r>
            <a:r>
              <a:rPr kumimoji="1" lang="zh-CN" altLang="en-US" sz="2400" b="1" dirty="0">
                <a:solidFill>
                  <a:srgbClr val="F40C01"/>
                </a:solidFill>
              </a:rPr>
              <a:t>三线共面”</a:t>
            </a:r>
            <a:endParaRPr kumimoji="1" lang="zh-CN" altLang="en-US" sz="2400" b="1" dirty="0">
              <a:solidFill>
                <a:srgbClr val="F40C01"/>
              </a:solidFill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2057400" y="1133509"/>
            <a:ext cx="701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400" b="1" dirty="0"/>
              <a:t>（反射光线、入射光线和法线在同一平面内）</a:t>
            </a:r>
            <a:endParaRPr kumimoji="1" lang="zh-CN" altLang="en-US" sz="2400" b="1" dirty="0"/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433449" y="1606897"/>
            <a:ext cx="8297863" cy="52322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rgbClr val="F40C01"/>
                </a:solidFill>
              </a:rPr>
              <a:t>折射光线、入射光线和法线在同一平面内；</a:t>
            </a:r>
            <a:endParaRPr kumimoji="1" lang="zh-CN" altLang="en-US" sz="2800" b="1">
              <a:solidFill>
                <a:srgbClr val="F40C01"/>
              </a:solidFill>
            </a:endParaRPr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1" y="2283718"/>
            <a:ext cx="2057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F40C01"/>
                </a:solidFill>
              </a:rPr>
              <a:t>“</a:t>
            </a:r>
            <a:r>
              <a:rPr lang="zh-CN" altLang="en-US" sz="2400" b="1" dirty="0">
                <a:solidFill>
                  <a:srgbClr val="F40C01"/>
                </a:solidFill>
              </a:rPr>
              <a:t>两线分居”</a:t>
            </a:r>
            <a:endParaRPr lang="zh-CN" altLang="en-US" sz="2400" b="1" dirty="0">
              <a:solidFill>
                <a:srgbClr val="F40C01"/>
              </a:solidFill>
            </a:endParaRP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1981200" y="2283718"/>
            <a:ext cx="6172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400" b="1" dirty="0"/>
              <a:t>（反射光线与入射光线分居法线两侧）</a:t>
            </a:r>
            <a:endParaRPr lang="zh-CN" altLang="en-US" sz="2400" b="1" dirty="0"/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569938" y="2745383"/>
            <a:ext cx="6705600" cy="52322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40C01"/>
                </a:solidFill>
              </a:rPr>
              <a:t>折射光线与入射光线分居法线两侧</a:t>
            </a:r>
            <a:endParaRPr lang="zh-CN" altLang="en-US" sz="2800" b="1">
              <a:solidFill>
                <a:srgbClr val="F40C01"/>
              </a:solidFill>
            </a:endParaRP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173483" y="3470125"/>
            <a:ext cx="21971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F40C01"/>
                </a:solidFill>
              </a:rPr>
              <a:t>“</a:t>
            </a:r>
            <a:r>
              <a:rPr lang="zh-CN" altLang="en-US" sz="2400" b="1" dirty="0">
                <a:solidFill>
                  <a:srgbClr val="F40C01"/>
                </a:solidFill>
              </a:rPr>
              <a:t>两角相等”</a:t>
            </a:r>
            <a:endParaRPr lang="zh-CN" altLang="en-US" sz="2400" b="1" dirty="0">
              <a:solidFill>
                <a:srgbClr val="F40C01"/>
              </a:solidFill>
            </a:endParaRP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2095501" y="3470126"/>
            <a:ext cx="5522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400" b="1" dirty="0"/>
              <a:t>（反射角等于入射角）</a:t>
            </a:r>
            <a:endParaRPr lang="zh-CN" altLang="en-US" sz="2400" b="1" dirty="0"/>
          </a:p>
        </p:txBody>
      </p:sp>
      <p:sp>
        <p:nvSpPr>
          <p:cNvPr id="27" name="Rectangle 19"/>
          <p:cNvSpPr>
            <a:spLocks noChangeArrowheads="1"/>
          </p:cNvSpPr>
          <p:nvPr/>
        </p:nvSpPr>
        <p:spPr bwMode="auto">
          <a:xfrm>
            <a:off x="657286" y="4155926"/>
            <a:ext cx="7543800" cy="523220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40C01"/>
                </a:solidFill>
              </a:rPr>
              <a:t>在折射现象中，折射角等于入射角吗？</a:t>
            </a:r>
            <a:endParaRPr lang="zh-CN" altLang="en-US" sz="2800" b="1">
              <a:solidFill>
                <a:srgbClr val="F40C0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 animBg="1"/>
      <p:bldP spid="22" grpId="0"/>
      <p:bldP spid="23" grpId="0"/>
      <p:bldP spid="24" grpId="0" animBg="1"/>
      <p:bldP spid="25" grpId="0"/>
      <p:bldP spid="26" grpId="0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8      (向天歌演示原创作品：www.TopPPT.cn)"/>
          <p:cNvSpPr/>
          <p:nvPr/>
        </p:nvSpPr>
        <p:spPr>
          <a:xfrm>
            <a:off x="0" y="195263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Rectangle 49      (向天歌演示原创作品：www.TopPPT.cn)"/>
          <p:cNvSpPr/>
          <p:nvPr/>
        </p:nvSpPr>
        <p:spPr>
          <a:xfrm>
            <a:off x="360363" y="195263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Rectangle 50      (向天歌演示原创作品：www.TopPPT.cn)"/>
          <p:cNvSpPr/>
          <p:nvPr/>
        </p:nvSpPr>
        <p:spPr>
          <a:xfrm>
            <a:off x="461963" y="347663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TextBox 51      (向天歌演示原创作品：www.TopPPT.cn)"/>
          <p:cNvSpPr txBox="1"/>
          <p:nvPr/>
        </p:nvSpPr>
        <p:spPr>
          <a:xfrm>
            <a:off x="511174" y="228600"/>
            <a:ext cx="5284961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探究两角关系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Picture 5" descr="%CA%B5%D1%E9%A3%BA%B9%E2%B5%C4%D5%DB%C9%E41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713026"/>
            <a:ext cx="3650805" cy="3589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2007111811521937586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6" y="713026"/>
            <a:ext cx="3650805" cy="3589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505688" y="4558725"/>
            <a:ext cx="49917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0000FF"/>
                </a:solidFill>
              </a:rPr>
              <a:t>光从空气斜射入玻璃</a:t>
            </a:r>
            <a:endParaRPr lang="zh-CN" altLang="en-US" sz="3200" b="1" dirty="0">
              <a:solidFill>
                <a:srgbClr val="0000FF"/>
              </a:solidFill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310213" y="4567482"/>
            <a:ext cx="37262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FF0066"/>
                </a:solidFill>
              </a:rPr>
              <a:t>光从水斜射入空气</a:t>
            </a:r>
            <a:endParaRPr lang="zh-CN" altLang="en-US" sz="3200" b="1" dirty="0">
              <a:solidFill>
                <a:srgbClr val="FF0066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810000" y="-64798"/>
            <a:ext cx="486773" cy="365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zh-CN" altLang="zh-CN" sz="2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8      (向天歌演示原创作品：www.TopPPT.cn)"/>
          <p:cNvSpPr/>
          <p:nvPr/>
        </p:nvSpPr>
        <p:spPr>
          <a:xfrm>
            <a:off x="-24179" y="228600"/>
            <a:ext cx="306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Rectangle 49      (向天歌演示原创作品：www.TopPPT.cn)"/>
          <p:cNvSpPr/>
          <p:nvPr/>
        </p:nvSpPr>
        <p:spPr>
          <a:xfrm>
            <a:off x="336184" y="228600"/>
            <a:ext cx="52388" cy="32385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Rectangle 50      (向天歌演示原创作品：www.TopPPT.cn)"/>
          <p:cNvSpPr/>
          <p:nvPr/>
        </p:nvSpPr>
        <p:spPr>
          <a:xfrm>
            <a:off x="437784" y="381000"/>
            <a:ext cx="49213" cy="169863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TextBox 51      (向天歌演示原创作品：www.TopPPT.cn)"/>
          <p:cNvSpPr txBox="1"/>
          <p:nvPr/>
        </p:nvSpPr>
        <p:spPr>
          <a:xfrm>
            <a:off x="511174" y="228600"/>
            <a:ext cx="5284961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探究两角关系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7" name="Line 4"/>
          <p:cNvSpPr>
            <a:spLocks noChangeShapeType="1"/>
          </p:cNvSpPr>
          <p:nvPr/>
        </p:nvSpPr>
        <p:spPr bwMode="auto">
          <a:xfrm flipH="1">
            <a:off x="4550856" y="778188"/>
            <a:ext cx="21144" cy="424183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8" name="Line 5"/>
          <p:cNvSpPr>
            <a:spLocks noChangeShapeType="1"/>
          </p:cNvSpPr>
          <p:nvPr/>
        </p:nvSpPr>
        <p:spPr bwMode="auto">
          <a:xfrm>
            <a:off x="846137" y="2225988"/>
            <a:ext cx="3621088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9" name="Text Box 6"/>
          <p:cNvSpPr txBox="1">
            <a:spLocks noChangeArrowheads="1"/>
          </p:cNvSpPr>
          <p:nvPr/>
        </p:nvSpPr>
        <p:spPr bwMode="auto">
          <a:xfrm>
            <a:off x="3436937" y="1387788"/>
            <a:ext cx="796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</a:rPr>
              <a:t>空气</a:t>
            </a:r>
            <a:endParaRPr lang="zh-CN" altLang="en-US" sz="2400" b="1">
              <a:solidFill>
                <a:schemeClr val="accent2"/>
              </a:solidFill>
            </a:endParaRPr>
          </a:p>
        </p:txBody>
      </p:sp>
      <p:sp>
        <p:nvSpPr>
          <p:cNvPr id="110" name="Text Box 7"/>
          <p:cNvSpPr txBox="1">
            <a:spLocks noChangeArrowheads="1"/>
          </p:cNvSpPr>
          <p:nvPr/>
        </p:nvSpPr>
        <p:spPr bwMode="auto">
          <a:xfrm>
            <a:off x="2817689" y="2294250"/>
            <a:ext cx="17331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dirty="0"/>
              <a:t>    </a:t>
            </a:r>
            <a:r>
              <a:rPr lang="zh-CN" altLang="en-US" sz="2000" b="1" dirty="0">
                <a:solidFill>
                  <a:srgbClr val="F40C01"/>
                </a:solidFill>
              </a:rPr>
              <a:t>其他介质</a:t>
            </a:r>
            <a:endParaRPr lang="zh-CN" altLang="en-US" sz="2000" b="1" dirty="0">
              <a:solidFill>
                <a:srgbClr val="F40C01"/>
              </a:solidFill>
            </a:endParaRPr>
          </a:p>
          <a:p>
            <a:r>
              <a:rPr lang="zh-CN" altLang="en-US" sz="2000" b="1" dirty="0">
                <a:solidFill>
                  <a:srgbClr val="F40C01"/>
                </a:solidFill>
              </a:rPr>
              <a:t>（水、</a:t>
            </a:r>
            <a:r>
              <a:rPr lang="zh-CN" altLang="en-US" sz="2000" b="1" dirty="0" smtClean="0">
                <a:solidFill>
                  <a:srgbClr val="F40C01"/>
                </a:solidFill>
              </a:rPr>
              <a:t>玻璃）</a:t>
            </a:r>
            <a:endParaRPr lang="zh-CN" altLang="en-US" sz="2000" b="1" dirty="0">
              <a:solidFill>
                <a:srgbClr val="F40C01"/>
              </a:solidFill>
            </a:endParaRPr>
          </a:p>
        </p:txBody>
      </p:sp>
      <p:sp>
        <p:nvSpPr>
          <p:cNvPr id="111" name="Line 8"/>
          <p:cNvSpPr>
            <a:spLocks noChangeShapeType="1"/>
          </p:cNvSpPr>
          <p:nvPr/>
        </p:nvSpPr>
        <p:spPr bwMode="auto">
          <a:xfrm>
            <a:off x="2522537" y="473388"/>
            <a:ext cx="0" cy="3352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2" name="Text Box 9"/>
          <p:cNvSpPr txBox="1">
            <a:spLocks noChangeArrowheads="1"/>
          </p:cNvSpPr>
          <p:nvPr/>
        </p:nvSpPr>
        <p:spPr bwMode="auto">
          <a:xfrm>
            <a:off x="2522537" y="778188"/>
            <a:ext cx="644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40C01"/>
                </a:solidFill>
              </a:rPr>
              <a:t>法线</a:t>
            </a:r>
            <a:endParaRPr lang="zh-CN" altLang="en-US" b="1">
              <a:solidFill>
                <a:srgbClr val="F40C01"/>
              </a:solidFill>
            </a:endParaRPr>
          </a:p>
        </p:txBody>
      </p:sp>
      <p:sp>
        <p:nvSpPr>
          <p:cNvPr id="113" name="Line 10"/>
          <p:cNvSpPr>
            <a:spLocks noChangeShapeType="1"/>
          </p:cNvSpPr>
          <p:nvPr/>
        </p:nvSpPr>
        <p:spPr bwMode="auto">
          <a:xfrm>
            <a:off x="846137" y="701988"/>
            <a:ext cx="1066800" cy="9906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4" name="Line 11"/>
          <p:cNvSpPr>
            <a:spLocks noChangeShapeType="1"/>
          </p:cNvSpPr>
          <p:nvPr/>
        </p:nvSpPr>
        <p:spPr bwMode="auto">
          <a:xfrm>
            <a:off x="1836737" y="1616388"/>
            <a:ext cx="685800" cy="6096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5" name="Line 12"/>
          <p:cNvSpPr>
            <a:spLocks noChangeShapeType="1"/>
          </p:cNvSpPr>
          <p:nvPr/>
        </p:nvSpPr>
        <p:spPr bwMode="auto">
          <a:xfrm>
            <a:off x="2522537" y="2225988"/>
            <a:ext cx="533400" cy="1447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6" name="Line 13"/>
          <p:cNvSpPr>
            <a:spLocks noChangeShapeType="1"/>
          </p:cNvSpPr>
          <p:nvPr/>
        </p:nvSpPr>
        <p:spPr bwMode="auto">
          <a:xfrm>
            <a:off x="2522537" y="2225988"/>
            <a:ext cx="304800" cy="838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7" name="Text Box 14"/>
          <p:cNvSpPr txBox="1">
            <a:spLocks noChangeArrowheads="1"/>
          </p:cNvSpPr>
          <p:nvPr/>
        </p:nvSpPr>
        <p:spPr bwMode="auto">
          <a:xfrm>
            <a:off x="236537" y="1159188"/>
            <a:ext cx="1104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/>
              <a:t>入射光线</a:t>
            </a:r>
            <a:endParaRPr lang="zh-CN" altLang="en-US" b="1"/>
          </a:p>
        </p:txBody>
      </p:sp>
      <p:sp>
        <p:nvSpPr>
          <p:cNvPr id="118" name="Text Box 15"/>
          <p:cNvSpPr txBox="1">
            <a:spLocks noChangeArrowheads="1"/>
          </p:cNvSpPr>
          <p:nvPr/>
        </p:nvSpPr>
        <p:spPr bwMode="auto">
          <a:xfrm>
            <a:off x="3132137" y="3292788"/>
            <a:ext cx="11144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 dirty="0" smtClean="0"/>
              <a:t>折射光线</a:t>
            </a:r>
            <a:endParaRPr lang="zh-CN" altLang="en-US" b="1" dirty="0"/>
          </a:p>
        </p:txBody>
      </p:sp>
      <p:sp>
        <p:nvSpPr>
          <p:cNvPr id="119" name="Text Box 16"/>
          <p:cNvSpPr txBox="1">
            <a:spLocks noChangeArrowheads="1"/>
          </p:cNvSpPr>
          <p:nvPr/>
        </p:nvSpPr>
        <p:spPr bwMode="auto">
          <a:xfrm>
            <a:off x="1531937" y="1311588"/>
            <a:ext cx="938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chemeClr val="accent2"/>
                </a:solidFill>
              </a:rPr>
              <a:t>入射角</a:t>
            </a:r>
            <a:r>
              <a:rPr lang="en-US" altLang="zh-CN" b="1">
                <a:solidFill>
                  <a:schemeClr val="accent2"/>
                </a:solidFill>
              </a:rPr>
              <a:t>i</a:t>
            </a:r>
            <a:endParaRPr lang="en-US" altLang="zh-CN" b="1">
              <a:solidFill>
                <a:schemeClr val="accent2"/>
              </a:solidFill>
            </a:endParaRPr>
          </a:p>
        </p:txBody>
      </p:sp>
      <p:sp>
        <p:nvSpPr>
          <p:cNvPr id="120" name="Text Box 17"/>
          <p:cNvSpPr txBox="1">
            <a:spLocks noChangeArrowheads="1"/>
          </p:cNvSpPr>
          <p:nvPr/>
        </p:nvSpPr>
        <p:spPr bwMode="auto">
          <a:xfrm>
            <a:off x="1989137" y="3064188"/>
            <a:ext cx="963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chemeClr val="accent2"/>
                </a:solidFill>
              </a:rPr>
              <a:t>折射角</a:t>
            </a:r>
            <a:r>
              <a:rPr lang="en-US" altLang="zh-CN" b="1">
                <a:solidFill>
                  <a:schemeClr val="accent2"/>
                </a:solidFill>
              </a:rPr>
              <a:t>r</a:t>
            </a:r>
            <a:endParaRPr lang="en-US" altLang="zh-CN" b="1">
              <a:solidFill>
                <a:schemeClr val="accent2"/>
              </a:solidFill>
            </a:endParaRPr>
          </a:p>
        </p:txBody>
      </p:sp>
      <p:sp>
        <p:nvSpPr>
          <p:cNvPr id="121" name="Line 19"/>
          <p:cNvSpPr>
            <a:spLocks noChangeShapeType="1"/>
          </p:cNvSpPr>
          <p:nvPr/>
        </p:nvSpPr>
        <p:spPr bwMode="auto">
          <a:xfrm>
            <a:off x="5205413" y="2225988"/>
            <a:ext cx="3810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2" name="Text Box 20"/>
          <p:cNvSpPr txBox="1">
            <a:spLocks noChangeArrowheads="1"/>
          </p:cNvSpPr>
          <p:nvPr/>
        </p:nvSpPr>
        <p:spPr bwMode="auto">
          <a:xfrm>
            <a:off x="8210550" y="1006788"/>
            <a:ext cx="796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</a:rPr>
              <a:t>空气</a:t>
            </a:r>
            <a:endParaRPr lang="zh-CN" altLang="en-US" sz="2400" b="1">
              <a:solidFill>
                <a:schemeClr val="accent2"/>
              </a:solidFill>
            </a:endParaRPr>
          </a:p>
        </p:txBody>
      </p:sp>
      <p:sp>
        <p:nvSpPr>
          <p:cNvPr id="123" name="Text Box 21"/>
          <p:cNvSpPr txBox="1">
            <a:spLocks noChangeArrowheads="1"/>
          </p:cNvSpPr>
          <p:nvPr/>
        </p:nvSpPr>
        <p:spPr bwMode="auto">
          <a:xfrm>
            <a:off x="7262813" y="2378388"/>
            <a:ext cx="17331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dirty="0"/>
              <a:t>    </a:t>
            </a:r>
            <a:r>
              <a:rPr lang="zh-CN" altLang="en-US" sz="2000" b="1" dirty="0">
                <a:solidFill>
                  <a:srgbClr val="F40C01"/>
                </a:solidFill>
              </a:rPr>
              <a:t>其他介质</a:t>
            </a:r>
            <a:endParaRPr lang="zh-CN" altLang="en-US" sz="2000" b="1" dirty="0">
              <a:solidFill>
                <a:srgbClr val="F40C01"/>
              </a:solidFill>
            </a:endParaRPr>
          </a:p>
          <a:p>
            <a:r>
              <a:rPr lang="zh-CN" altLang="en-US" sz="2000" b="1" dirty="0">
                <a:solidFill>
                  <a:srgbClr val="F40C01"/>
                </a:solidFill>
              </a:rPr>
              <a:t>（水、</a:t>
            </a:r>
            <a:r>
              <a:rPr lang="zh-CN" altLang="en-US" sz="2000" b="1" dirty="0" smtClean="0">
                <a:solidFill>
                  <a:srgbClr val="F40C01"/>
                </a:solidFill>
              </a:rPr>
              <a:t>玻璃）</a:t>
            </a:r>
            <a:endParaRPr lang="zh-CN" altLang="en-US" sz="2000" b="1" dirty="0">
              <a:solidFill>
                <a:srgbClr val="F40C01"/>
              </a:solidFill>
            </a:endParaRPr>
          </a:p>
        </p:txBody>
      </p:sp>
      <p:sp>
        <p:nvSpPr>
          <p:cNvPr id="124" name="Line 22"/>
          <p:cNvSpPr>
            <a:spLocks noChangeShapeType="1"/>
          </p:cNvSpPr>
          <p:nvPr/>
        </p:nvSpPr>
        <p:spPr bwMode="auto">
          <a:xfrm>
            <a:off x="6881813" y="473388"/>
            <a:ext cx="0" cy="3352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5" name="Text Box 23"/>
          <p:cNvSpPr txBox="1">
            <a:spLocks noChangeArrowheads="1"/>
          </p:cNvSpPr>
          <p:nvPr/>
        </p:nvSpPr>
        <p:spPr bwMode="auto">
          <a:xfrm>
            <a:off x="6881813" y="778188"/>
            <a:ext cx="644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40C01"/>
                </a:solidFill>
              </a:rPr>
              <a:t>法线</a:t>
            </a:r>
            <a:endParaRPr lang="zh-CN" altLang="en-US" b="1">
              <a:solidFill>
                <a:srgbClr val="F40C01"/>
              </a:solidFill>
            </a:endParaRPr>
          </a:p>
        </p:txBody>
      </p:sp>
      <p:sp>
        <p:nvSpPr>
          <p:cNvPr id="126" name="Line 26"/>
          <p:cNvSpPr>
            <a:spLocks noChangeShapeType="1"/>
          </p:cNvSpPr>
          <p:nvPr/>
        </p:nvSpPr>
        <p:spPr bwMode="auto">
          <a:xfrm flipH="1">
            <a:off x="5807075" y="2225988"/>
            <a:ext cx="1066800" cy="1447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7" name="Line 27"/>
          <p:cNvSpPr>
            <a:spLocks noChangeShapeType="1"/>
          </p:cNvSpPr>
          <p:nvPr/>
        </p:nvSpPr>
        <p:spPr bwMode="auto">
          <a:xfrm flipV="1">
            <a:off x="5959475" y="2835588"/>
            <a:ext cx="457200" cy="6096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8" name="Text Box 28"/>
          <p:cNvSpPr txBox="1">
            <a:spLocks noChangeArrowheads="1"/>
          </p:cNvSpPr>
          <p:nvPr/>
        </p:nvSpPr>
        <p:spPr bwMode="auto">
          <a:xfrm>
            <a:off x="4740275" y="3140388"/>
            <a:ext cx="1104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/>
              <a:t>入射光线</a:t>
            </a:r>
            <a:endParaRPr lang="zh-CN" altLang="en-US" b="1"/>
          </a:p>
        </p:txBody>
      </p:sp>
      <p:sp>
        <p:nvSpPr>
          <p:cNvPr id="129" name="Text Box 29"/>
          <p:cNvSpPr txBox="1">
            <a:spLocks noChangeArrowheads="1"/>
          </p:cNvSpPr>
          <p:nvPr/>
        </p:nvSpPr>
        <p:spPr bwMode="auto">
          <a:xfrm>
            <a:off x="7559675" y="1921188"/>
            <a:ext cx="11144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 dirty="0" smtClean="0"/>
              <a:t>折射光线</a:t>
            </a:r>
            <a:endParaRPr lang="zh-CN" altLang="en-US" b="1" dirty="0"/>
          </a:p>
        </p:txBody>
      </p:sp>
      <p:sp>
        <p:nvSpPr>
          <p:cNvPr id="130" name="Text Box 30"/>
          <p:cNvSpPr txBox="1">
            <a:spLocks noChangeArrowheads="1"/>
          </p:cNvSpPr>
          <p:nvPr/>
        </p:nvSpPr>
        <p:spPr bwMode="auto">
          <a:xfrm>
            <a:off x="5935662" y="3209330"/>
            <a:ext cx="938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accent2"/>
                </a:solidFill>
              </a:rPr>
              <a:t>入射角</a:t>
            </a:r>
            <a:r>
              <a:rPr lang="en-US" altLang="zh-CN" b="1" dirty="0" err="1">
                <a:solidFill>
                  <a:schemeClr val="accent2"/>
                </a:solidFill>
              </a:rPr>
              <a:t>i</a:t>
            </a:r>
            <a:endParaRPr lang="en-US" altLang="zh-CN" b="1" dirty="0">
              <a:solidFill>
                <a:schemeClr val="accent2"/>
              </a:solidFill>
            </a:endParaRPr>
          </a:p>
        </p:txBody>
      </p:sp>
      <p:sp>
        <p:nvSpPr>
          <p:cNvPr id="131" name="Text Box 31"/>
          <p:cNvSpPr txBox="1">
            <a:spLocks noChangeArrowheads="1"/>
          </p:cNvSpPr>
          <p:nvPr/>
        </p:nvSpPr>
        <p:spPr bwMode="auto">
          <a:xfrm>
            <a:off x="6873875" y="1463988"/>
            <a:ext cx="963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chemeClr val="accent2"/>
                </a:solidFill>
              </a:rPr>
              <a:t>折射角</a:t>
            </a:r>
            <a:r>
              <a:rPr lang="en-US" altLang="zh-CN" b="1">
                <a:solidFill>
                  <a:schemeClr val="accent2"/>
                </a:solidFill>
              </a:rPr>
              <a:t>r</a:t>
            </a:r>
            <a:endParaRPr lang="en-US" altLang="zh-CN" b="1">
              <a:solidFill>
                <a:schemeClr val="accent2"/>
              </a:solidFill>
            </a:endParaRPr>
          </a:p>
        </p:txBody>
      </p:sp>
      <p:sp>
        <p:nvSpPr>
          <p:cNvPr id="132" name="Line 32"/>
          <p:cNvSpPr>
            <a:spLocks noChangeShapeType="1"/>
          </p:cNvSpPr>
          <p:nvPr/>
        </p:nvSpPr>
        <p:spPr bwMode="auto">
          <a:xfrm flipV="1">
            <a:off x="6873875" y="1844988"/>
            <a:ext cx="13716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" name="Line 33"/>
          <p:cNvSpPr>
            <a:spLocks noChangeShapeType="1"/>
          </p:cNvSpPr>
          <p:nvPr/>
        </p:nvSpPr>
        <p:spPr bwMode="auto">
          <a:xfrm flipV="1">
            <a:off x="8016875" y="1768788"/>
            <a:ext cx="4572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4" name="Line 34"/>
          <p:cNvSpPr>
            <a:spLocks noChangeShapeType="1"/>
          </p:cNvSpPr>
          <p:nvPr/>
        </p:nvSpPr>
        <p:spPr bwMode="auto">
          <a:xfrm>
            <a:off x="2446337" y="2149788"/>
            <a:ext cx="1143000" cy="1143000"/>
          </a:xfrm>
          <a:prstGeom prst="line">
            <a:avLst/>
          </a:prstGeom>
          <a:noFill/>
          <a:ln w="38100">
            <a:solidFill>
              <a:srgbClr val="3366FF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5" name="Line 35"/>
          <p:cNvSpPr>
            <a:spLocks noChangeShapeType="1"/>
          </p:cNvSpPr>
          <p:nvPr/>
        </p:nvSpPr>
        <p:spPr bwMode="auto">
          <a:xfrm flipV="1">
            <a:off x="6873875" y="1082988"/>
            <a:ext cx="990600" cy="114300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6" name="Rectangle 36"/>
          <p:cNvSpPr>
            <a:spLocks noChangeArrowheads="1"/>
          </p:cNvSpPr>
          <p:nvPr/>
        </p:nvSpPr>
        <p:spPr bwMode="auto">
          <a:xfrm>
            <a:off x="0" y="3733800"/>
            <a:ext cx="449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dirty="0"/>
              <a:t> </a:t>
            </a:r>
            <a:r>
              <a:rPr kumimoji="1" lang="zh-CN" altLang="en-US" sz="2400" b="1" dirty="0">
                <a:solidFill>
                  <a:srgbClr val="0000FF"/>
                </a:solidFill>
              </a:rPr>
              <a:t>光从</a:t>
            </a:r>
            <a:r>
              <a:rPr kumimoji="1" lang="zh-CN" altLang="en-US" sz="2400" b="1" dirty="0">
                <a:solidFill>
                  <a:srgbClr val="FF0066"/>
                </a:solidFill>
              </a:rPr>
              <a:t>空气</a:t>
            </a:r>
            <a:r>
              <a:rPr kumimoji="1" lang="zh-CN" altLang="en-US" sz="2400" b="1" dirty="0">
                <a:solidFill>
                  <a:srgbClr val="0000FF"/>
                </a:solidFill>
              </a:rPr>
              <a:t>斜射入</a:t>
            </a:r>
            <a:r>
              <a:rPr kumimoji="1" lang="zh-CN" altLang="en-US" sz="2400" b="1" dirty="0">
                <a:solidFill>
                  <a:srgbClr val="FF0066"/>
                </a:solidFill>
              </a:rPr>
              <a:t>水或其他介质中时</a:t>
            </a:r>
            <a:r>
              <a:rPr kumimoji="1" lang="zh-CN" altLang="en-US" sz="2400" b="1" dirty="0">
                <a:solidFill>
                  <a:srgbClr val="0000FF"/>
                </a:solidFill>
              </a:rPr>
              <a:t>，折射光线</a:t>
            </a:r>
            <a:r>
              <a:rPr kumimoji="1" lang="zh-CN" altLang="en-US" sz="2400" b="1" dirty="0">
                <a:solidFill>
                  <a:srgbClr val="FF0066"/>
                </a:solidFill>
              </a:rPr>
              <a:t>偏向</a:t>
            </a:r>
            <a:r>
              <a:rPr kumimoji="1" lang="zh-CN" altLang="en-US" sz="2400" b="1" dirty="0">
                <a:solidFill>
                  <a:srgbClr val="0000FF"/>
                </a:solidFill>
              </a:rPr>
              <a:t>法线</a:t>
            </a:r>
            <a:endParaRPr kumimoji="1" lang="zh-CN" altLang="en-US" sz="2400" b="1" dirty="0">
              <a:solidFill>
                <a:srgbClr val="0000FF"/>
              </a:solidFill>
            </a:endParaRPr>
          </a:p>
        </p:txBody>
      </p:sp>
      <p:sp>
        <p:nvSpPr>
          <p:cNvPr id="137" name="Text Box 37"/>
          <p:cNvSpPr txBox="1">
            <a:spLocks noChangeArrowheads="1"/>
          </p:cNvSpPr>
          <p:nvPr/>
        </p:nvSpPr>
        <p:spPr bwMode="auto">
          <a:xfrm>
            <a:off x="191293" y="4632325"/>
            <a:ext cx="41132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66"/>
                </a:solidFill>
              </a:rPr>
              <a:t>即：</a:t>
            </a:r>
            <a:r>
              <a:rPr kumimoji="1" lang="zh-CN" altLang="en-US" sz="2800" b="1" dirty="0">
                <a:solidFill>
                  <a:srgbClr val="FF0066"/>
                </a:solidFill>
              </a:rPr>
              <a:t>折射角</a:t>
            </a:r>
            <a:r>
              <a:rPr kumimoji="1" lang="zh-CN" altLang="en-US" sz="2800" b="1" dirty="0">
                <a:solidFill>
                  <a:srgbClr val="0000FF"/>
                </a:solidFill>
              </a:rPr>
              <a:t>小于</a:t>
            </a:r>
            <a:r>
              <a:rPr kumimoji="1" lang="zh-CN" altLang="en-US" sz="2800" b="1" dirty="0">
                <a:solidFill>
                  <a:srgbClr val="FF0066"/>
                </a:solidFill>
              </a:rPr>
              <a:t>入射角；</a:t>
            </a:r>
            <a:endParaRPr kumimoji="1" lang="zh-CN" altLang="en-US" sz="2800" b="1" dirty="0">
              <a:solidFill>
                <a:srgbClr val="FF0066"/>
              </a:solidFill>
            </a:endParaRPr>
          </a:p>
        </p:txBody>
      </p:sp>
      <p:sp>
        <p:nvSpPr>
          <p:cNvPr id="138" name="Rectangle 38"/>
          <p:cNvSpPr>
            <a:spLocks noChangeArrowheads="1"/>
          </p:cNvSpPr>
          <p:nvPr/>
        </p:nvSpPr>
        <p:spPr bwMode="auto">
          <a:xfrm>
            <a:off x="4724400" y="3810000"/>
            <a:ext cx="441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b="1"/>
              <a:t>  </a:t>
            </a:r>
            <a:r>
              <a:rPr kumimoji="1" lang="zh-CN" altLang="en-US" sz="2400" b="1">
                <a:solidFill>
                  <a:srgbClr val="0000FF"/>
                </a:solidFill>
              </a:rPr>
              <a:t>光从</a:t>
            </a:r>
            <a:r>
              <a:rPr kumimoji="1" lang="zh-CN" altLang="en-US" sz="2400" b="1">
                <a:solidFill>
                  <a:srgbClr val="FF0066"/>
                </a:solidFill>
              </a:rPr>
              <a:t>水或其他介质</a:t>
            </a:r>
            <a:r>
              <a:rPr kumimoji="1" lang="zh-CN" altLang="en-US" sz="2400" b="1">
                <a:solidFill>
                  <a:srgbClr val="0000FF"/>
                </a:solidFill>
              </a:rPr>
              <a:t>斜射入</a:t>
            </a:r>
            <a:r>
              <a:rPr kumimoji="1" lang="zh-CN" altLang="en-US" sz="2400" b="1">
                <a:solidFill>
                  <a:srgbClr val="FF0066"/>
                </a:solidFill>
              </a:rPr>
              <a:t>空气</a:t>
            </a:r>
            <a:r>
              <a:rPr kumimoji="1" lang="zh-CN" altLang="en-US" sz="2400" b="1">
                <a:solidFill>
                  <a:srgbClr val="0000FF"/>
                </a:solidFill>
              </a:rPr>
              <a:t>中时，折射光线</a:t>
            </a:r>
            <a:r>
              <a:rPr kumimoji="1" lang="zh-CN" altLang="en-US" sz="2400" b="1">
                <a:solidFill>
                  <a:srgbClr val="FF0066"/>
                </a:solidFill>
              </a:rPr>
              <a:t>远离</a:t>
            </a:r>
            <a:r>
              <a:rPr kumimoji="1" lang="zh-CN" altLang="en-US" sz="2400" b="1">
                <a:solidFill>
                  <a:srgbClr val="0000FF"/>
                </a:solidFill>
              </a:rPr>
              <a:t>法线。</a:t>
            </a:r>
            <a:endParaRPr kumimoji="1" lang="zh-CN" altLang="en-US" sz="2400" b="1">
              <a:solidFill>
                <a:srgbClr val="0000FF"/>
              </a:solidFill>
            </a:endParaRPr>
          </a:p>
        </p:txBody>
      </p:sp>
      <p:sp>
        <p:nvSpPr>
          <p:cNvPr id="139" name="Rectangle 39"/>
          <p:cNvSpPr>
            <a:spLocks noChangeArrowheads="1"/>
          </p:cNvSpPr>
          <p:nvPr/>
        </p:nvSpPr>
        <p:spPr bwMode="auto">
          <a:xfrm>
            <a:off x="4794616" y="4632325"/>
            <a:ext cx="41132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800" b="1">
                <a:solidFill>
                  <a:srgbClr val="FF0066"/>
                </a:solidFill>
              </a:rPr>
              <a:t>即：折射角</a:t>
            </a:r>
            <a:r>
              <a:rPr kumimoji="1" lang="zh-CN" altLang="en-US" sz="2800" b="1">
                <a:solidFill>
                  <a:srgbClr val="0000FF"/>
                </a:solidFill>
              </a:rPr>
              <a:t>大于</a:t>
            </a:r>
            <a:r>
              <a:rPr kumimoji="1" lang="zh-CN" altLang="en-US" sz="2800" b="1">
                <a:solidFill>
                  <a:srgbClr val="FF0066"/>
                </a:solidFill>
              </a:rPr>
              <a:t>入射角。</a:t>
            </a:r>
            <a:endParaRPr kumimoji="1" lang="zh-CN" altLang="en-US" sz="2800" b="1">
              <a:solidFill>
                <a:srgbClr val="FF0066"/>
              </a:solidFill>
            </a:endParaRPr>
          </a:p>
        </p:txBody>
      </p:sp>
      <p:sp>
        <p:nvSpPr>
          <p:cNvPr id="141" name="Text Box 40"/>
          <p:cNvSpPr txBox="1">
            <a:spLocks noChangeArrowheads="1"/>
          </p:cNvSpPr>
          <p:nvPr/>
        </p:nvSpPr>
        <p:spPr bwMode="auto">
          <a:xfrm>
            <a:off x="2549333" y="102393"/>
            <a:ext cx="5580063" cy="557213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</a:rPr>
              <a:t>光在</a:t>
            </a:r>
            <a:r>
              <a:rPr lang="zh-CN" altLang="en-US" sz="2800" b="1" dirty="0">
                <a:solidFill>
                  <a:srgbClr val="FF0066"/>
                </a:solidFill>
              </a:rPr>
              <a:t>空气</a:t>
            </a:r>
            <a:r>
              <a:rPr lang="zh-CN" altLang="en-US" sz="2800" b="1" dirty="0">
                <a:solidFill>
                  <a:srgbClr val="0000FF"/>
                </a:solidFill>
              </a:rPr>
              <a:t>中的光线与法线的夹角大</a:t>
            </a:r>
            <a:endParaRPr lang="zh-CN" altLang="en-US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137" grpId="0"/>
      <p:bldP spid="138" grpId="0"/>
      <p:bldP spid="139" grpId="0"/>
      <p:bldP spid="141" grpId="0" animBg="1"/>
    </p:bldLst>
  </p:timing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新浪微博：@注龙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新浪微博：@注龙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2083</Words>
  <Application>WPS 演示</Application>
  <PresentationFormat>全屏显示(16:9)</PresentationFormat>
  <Paragraphs>352</Paragraphs>
  <Slides>26</Slides>
  <Notes>22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41" baseType="lpstr">
      <vt:lpstr>Arial</vt:lpstr>
      <vt:lpstr>宋体</vt:lpstr>
      <vt:lpstr>Wingdings</vt:lpstr>
      <vt:lpstr>Calibri</vt:lpstr>
      <vt:lpstr>微软雅黑</vt:lpstr>
      <vt:lpstr>Times New Roman</vt:lpstr>
      <vt:lpstr>黑体</vt:lpstr>
      <vt:lpstr>Arial Unicode MS</vt:lpstr>
      <vt:lpstr>华文行楷</vt:lpstr>
      <vt:lpstr>楷体_GB2312</vt:lpstr>
      <vt:lpstr>新宋体</vt:lpstr>
      <vt:lpstr>隶书</vt:lpstr>
      <vt:lpstr>华文中宋</vt:lpstr>
      <vt:lpstr>新浪微博：@注龙</vt:lpstr>
      <vt:lpstr>1_新浪微博：@注龙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水中鱼的实际位置比看上去要深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Peter-冯</dc:creator>
  <cp:lastModifiedBy>Janna</cp:lastModifiedBy>
  <cp:revision>356</cp:revision>
  <dcterms:created xsi:type="dcterms:W3CDTF">2013-10-08T09:05:00Z</dcterms:created>
  <dcterms:modified xsi:type="dcterms:W3CDTF">2019-10-28T13:22:32Z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ame">
    <vt:lpwstr>向天歌官方免费模板01：蓝灰配色年终工作总结模板.ppt</vt:lpwstr>
  </property>
  <property fmtid="{D5CDD505-2E9C-101B-9397-08002B2CF9AE}" pid="3" name="fileid">
    <vt:lpwstr>719222</vt:lpwstr>
  </property>
  <property fmtid="{D5CDD505-2E9C-101B-9397-08002B2CF9AE}" pid="4" name="KSOProductBuildVer">
    <vt:lpwstr>2052-11.1.0.8799</vt:lpwstr>
  </property>
</Properties>
</file>