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sldIdLst>
    <p:sldId id="326" r:id="rId3"/>
    <p:sldId id="340" r:id="rId4"/>
    <p:sldId id="381" r:id="rId5"/>
    <p:sldId id="425" r:id="rId6"/>
    <p:sldId id="430" r:id="rId7"/>
    <p:sldId id="395" r:id="rId8"/>
    <p:sldId id="431" r:id="rId9"/>
    <p:sldId id="301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Font typeface="Arial" panose="020B0604020202020204" pitchFamily="34" charset="0"/>
      <a:buNone/>
      <a:defRPr sz="1800" b="0" i="0" u="none" kern="1200" baseline="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733D"/>
    <a:srgbClr val="FF0000"/>
    <a:srgbClr val="0000CC"/>
    <a:srgbClr val="339933"/>
    <a:srgbClr val="D1FD23"/>
    <a:srgbClr val="23FD28"/>
    <a:srgbClr val="CC00CC"/>
    <a:srgbClr val="003366"/>
    <a:srgbClr val="00CC00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0"/>
    <p:restoredTop sz="94642"/>
  </p:normalViewPr>
  <p:slideViewPr>
    <p:cSldViewPr showGuides="1">
      <p:cViewPr varScale="1">
        <p:scale>
          <a:sx n="84" d="100"/>
          <a:sy n="84" d="100"/>
        </p:scale>
        <p:origin x="-1152" y="-90"/>
      </p:cViewPr>
      <p:guideLst>
        <p:guide orient="horz" pos="2160"/>
        <p:guide pos="28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4" Type="http://schemas.openxmlformats.org/officeDocument/2006/relationships/tableStyles" Target="tableStyles.xml"/><Relationship Id="rId13" Type="http://schemas.openxmlformats.org/officeDocument/2006/relationships/viewProps" Target="viewProps.xml"/><Relationship Id="rId12" Type="http://schemas.openxmlformats.org/officeDocument/2006/relationships/presProps" Target="presProps.xml"/><Relationship Id="rId11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1" name="日期占位符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4580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noFill/>
          </a:ln>
        </p:spPr>
      </p:sp>
      <p:sp>
        <p:nvSpPr>
          <p:cNvPr id="2053" name="备注占位符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单击此处编辑母版文本样式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第二级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第三级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第四级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 pitchFamily="34" charset="0"/>
                <a:ea typeface="宋体" panose="02010600030101010101" pitchFamily="2" charset="-122"/>
                <a:cs typeface="+mn-cs"/>
              </a:rPr>
              <a:t>第五级</a:t>
            </a:r>
            <a:endParaRPr kumimoji="0" lang="zh-CN" altLang="en-US" sz="1200" b="0" i="0" u="none" strike="noStrike" kern="120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4" name="页脚占位符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>
            <a:lvl1pPr>
              <a:buFont typeface="Arial" panose="020B0604020202020204" pitchFamily="34" charset="0"/>
              <a:buNone/>
              <a:defRPr sz="12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2055" name="灯片编号占位符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/>
            </a:fld>
            <a:endParaRPr lang="zh-CN" altLang="en-US" sz="12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vert="horz" wrap="square" lIns="91440" tIns="45720" rIns="91440" bIns="45720" numCol="1" anchor="t" anchorCtr="0" compatLnSpc="1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3200" b="0" i="0" u="none" strike="noStrike" kern="0" cap="none" spc="0" normalizeH="0" baseline="0" noProof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4" Type="http://schemas.openxmlformats.org/officeDocument/2006/relationships/theme" Target="../theme/theme1.xml"/><Relationship Id="rId13" Type="http://schemas.openxmlformats.org/officeDocument/2006/relationships/image" Target="../media/image1.jpeg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0">
          <a:blip r:embed="rId13" cstate="print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lstStyle/>
          <a:p>
            <a:pPr lvl="0"/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1028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29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>
            <a:lvl1pPr algn="ctr">
              <a:buFont typeface="Arial" panose="020B0604020202020204" pitchFamily="34" charset="0"/>
              <a:buNone/>
              <a:defRPr sz="1200">
                <a:solidFill>
                  <a:srgbClr val="898989"/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 panose="020F050202020403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1030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 algn="r" eaLnBrk="1" hangingPunct="1"/>
            <a:fld id="{9A0DB2DC-4C9A-4742-B13C-FB6460FD3503}" type="slidenum">
              <a:rPr lang="zh-CN" altLang="en-US" sz="1200" dirty="0">
                <a:solidFill>
                  <a:srgbClr val="898989"/>
                </a:solidFill>
              </a:rPr>
            </a:fld>
            <a:endParaRPr lang="zh-CN" altLang="en-US" sz="1200" dirty="0">
              <a:solidFill>
                <a:srgbClr val="89898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GI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187450" y="1313180"/>
            <a:ext cx="4037965" cy="42322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59960" y="3327400"/>
            <a:ext cx="3772535" cy="10147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6000" b="1" dirty="0" smtClean="0">
                <a:solidFill>
                  <a:srgbClr val="FF0000"/>
                </a:solidFill>
                <a:latin typeface="+mn-ea"/>
              </a:rPr>
              <a:t> 花之歌</a:t>
            </a:r>
            <a:endParaRPr lang="zh-CN" altLang="en-US" sz="6000" b="1" dirty="0" smtClean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 descr="图片7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033145" y="1819910"/>
            <a:ext cx="7346950" cy="4530725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747395" y="1104265"/>
            <a:ext cx="2048510" cy="6467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</a:rPr>
              <a:t>字词讲解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700530" y="2518410"/>
            <a:ext cx="6210935" cy="332295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苍穹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坠落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孕育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冠冕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赠</a:t>
            </a:r>
            <a:r>
              <a:rPr lang="zh-CN" altLang="en-US" sz="2800" dirty="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予</a:t>
            </a:r>
            <a:r>
              <a:rPr lang="en-US" sz="2800" dirty="0" smtClean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祭献</a:t>
            </a:r>
            <a:endParaRPr lang="zh-CN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摇曳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旖旎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馥郁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凝视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琼浆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婆娑</a:t>
            </a:r>
            <a:endParaRPr lang="zh-CN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endParaRPr 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pPr>
              <a:lnSpc>
                <a:spcPct val="150000"/>
              </a:lnSpc>
            </a:pP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心驰神往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顾影自怜</a:t>
            </a:r>
            <a:r>
              <a:rPr lang="en-US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</a:t>
            </a:r>
            <a:r>
              <a:rPr lang="zh-CN" sz="28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孤芳自赏</a:t>
            </a:r>
            <a:endParaRPr lang="zh-CN" altLang="en-US" sz="2800" dirty="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图片 6" descr="40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77495" y="1774190"/>
            <a:ext cx="8589010" cy="1859280"/>
          </a:xfrm>
          <a:prstGeom prst="rect">
            <a:avLst/>
          </a:prstGeom>
        </p:spPr>
      </p:pic>
      <p:sp>
        <p:nvSpPr>
          <p:cNvPr id="2" name="文本框 1"/>
          <p:cNvSpPr txBox="1"/>
          <p:nvPr/>
        </p:nvSpPr>
        <p:spPr>
          <a:xfrm>
            <a:off x="1752600" y="2459990"/>
            <a:ext cx="7113905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将花比作“大自然的话语”和“诸元素之女”，共同暗示了一个什么样的自然现象?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41985" y="1059180"/>
            <a:ext cx="1976120" cy="6467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</a:rPr>
              <a:t>深入感知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264285" y="3874770"/>
            <a:ext cx="7353300" cy="2052944"/>
          </a:xfrm>
          <a:prstGeom prst="plaque">
            <a:avLst/>
          </a:prstGeom>
          <a:noFill/>
          <a:ln w="38100">
            <a:solidFill>
              <a:srgbClr val="00B0F0"/>
            </a:solidFill>
            <a:prstDash val="dashDot"/>
          </a:ln>
        </p:spPr>
        <p:txBody>
          <a:bodyPr wrap="square">
            <a:spAutoFit/>
          </a:bodyPr>
          <a:lstStyle/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</a:rPr>
              <a:t>花是大自然给人类的馈赠，春天发芽，夏天生长，秋天变黄，冬天枯萎。等到春天来临，鲜花又重新开放。在自然界周而复始，完成一个循环，然后再开始下一个循环。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641985" y="1059180"/>
            <a:ext cx="1931035" cy="6467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</a:rPr>
              <a:t>深入感知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1052830" y="1887855"/>
            <a:ext cx="7415530" cy="1614279"/>
          </a:xfrm>
          <a:prstGeom prst="snip2Diag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“清早，我同晨风一道将光明欢迎；傍晚，我又与群鸟一起为它送行。”请你用自己的话说说这句话的意思。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143000" y="3980815"/>
            <a:ext cx="7642225" cy="1960562"/>
          </a:xfrm>
          <a:prstGeom prst="doubleWave">
            <a:avLst/>
          </a:prstGeom>
          <a:noFill/>
          <a:ln w="38100">
            <a:solidFill>
              <a:schemeClr val="accent6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“我”是野地里的花，“我”在晨风中看着太阳升起来，光明降临；傍晚时分，群鸟归林，我看着太阳一点一点地从西山头落下去。“我”是属于自然的，我享有和自然界其他生命同样的生活。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/>
          <a:srcRect l="9248" t="24052" r="5523" b="35196"/>
          <a:stretch>
            <a:fillRect/>
          </a:stretch>
        </p:blipFill>
        <p:spPr>
          <a:xfrm>
            <a:off x="322580" y="1705610"/>
            <a:ext cx="2852420" cy="1363980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641985" y="1059180"/>
            <a:ext cx="1931035" cy="64670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3200">
                <a:latin typeface="微软雅黑" panose="020B0503020204020204" charset="-122"/>
                <a:ea typeface="微软雅黑" panose="020B0503020204020204" charset="-122"/>
              </a:rPr>
              <a:t>深入感知</a:t>
            </a:r>
            <a:endParaRPr lang="zh-CN" altLang="en-US" sz="32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100" name="文本框 99"/>
          <p:cNvSpPr txBox="1"/>
          <p:nvPr/>
        </p:nvSpPr>
        <p:spPr>
          <a:xfrm>
            <a:off x="2395855" y="2045970"/>
            <a:ext cx="6526530" cy="9531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r>
              <a:rPr lang="en-US" altLang="zh-CN" sz="2800"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sz="2800">
                <a:latin typeface="微软雅黑" panose="020B0503020204020204" charset="-122"/>
                <a:ea typeface="微软雅黑" panose="020B0503020204020204" charset="-122"/>
              </a:rPr>
              <a:t>本文想象奇特，综合运用了哪些修辞手法？从文中找出相关句子来说一说。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144270" y="4012565"/>
            <a:ext cx="7218680" cy="138366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       </a:t>
            </a:r>
            <a:r>
              <a:rPr 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文中综合运用了</a:t>
            </a:r>
            <a:r>
              <a:rPr lang="zh-CN" sz="28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</a:rPr>
              <a:t>比喻、拟人、排比</a:t>
            </a:r>
            <a:r>
              <a:rPr lang="zh-CN" sz="280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等多种修辞手法构建了一幅大自然活生生的图画。</a:t>
            </a:r>
            <a:endParaRPr lang="zh-CN" altLang="en-US" sz="2800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cxnSp>
        <p:nvCxnSpPr>
          <p:cNvPr id="5" name="直接连接符 4"/>
          <p:cNvCxnSpPr/>
          <p:nvPr/>
        </p:nvCxnSpPr>
        <p:spPr>
          <a:xfrm flipV="1">
            <a:off x="2667000" y="5661025"/>
            <a:ext cx="6297930" cy="66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6" name="直接连接符 5"/>
          <p:cNvCxnSpPr/>
          <p:nvPr/>
        </p:nvCxnSpPr>
        <p:spPr>
          <a:xfrm>
            <a:off x="8388350" y="3356610"/>
            <a:ext cx="0" cy="273685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rgbClr val="CC9900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 descr="t016776e8f4052c6342.gif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202790" y="1108188"/>
            <a:ext cx="1961184" cy="1961184"/>
          </a:xfrm>
          <a:prstGeom prst="rect">
            <a:avLst/>
          </a:prstGeom>
        </p:spPr>
      </p:pic>
      <p:sp>
        <p:nvSpPr>
          <p:cNvPr id="4" name="文本框 3"/>
          <p:cNvSpPr txBox="1"/>
          <p:nvPr/>
        </p:nvSpPr>
        <p:spPr>
          <a:xfrm>
            <a:off x="3383280" y="2411095"/>
            <a:ext cx="2698010" cy="537105"/>
          </a:xfrm>
          <a:prstGeom prst="snip2DiagRect">
            <a:avLst/>
          </a:prstGeom>
          <a:noFill/>
          <a:ln w="38100">
            <a:solidFill>
              <a:srgbClr val="23FD28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我是大自然的话语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1904365" y="3160395"/>
            <a:ext cx="1478810" cy="537105"/>
          </a:xfrm>
          <a:prstGeom prst="snip2Diag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我是星星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792470" y="3385185"/>
            <a:ext cx="2393210" cy="537105"/>
          </a:xfrm>
          <a:prstGeom prst="snip2DiagRect">
            <a:avLst/>
          </a:prstGeom>
          <a:noFill/>
          <a:ln w="38100">
            <a:solidFill>
              <a:srgbClr val="F2733D"/>
            </a:solidFill>
          </a:ln>
        </p:spPr>
        <p:txBody>
          <a:bodyPr wrap="none" rtlCol="0">
            <a:spAutoFit/>
          </a:bodyPr>
          <a:lstStyle/>
          <a:p>
            <a:pPr algn="l"/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我是诸元素之女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1421765" y="4436110"/>
            <a:ext cx="5974080" cy="995937"/>
          </a:xfrm>
          <a:prstGeom prst="snip2DiagRect">
            <a:avLst/>
          </a:prstGeom>
          <a:noFill/>
          <a:ln w="38100">
            <a:solidFill>
              <a:srgbClr val="CC00CC"/>
            </a:solidFill>
          </a:ln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我是亲友之间交往的礼品；我是婚礼的冠冕；我是生者赠与死者最后的祭献。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5949950" y="1355725"/>
            <a:ext cx="2078990" cy="829533"/>
          </a:xfrm>
          <a:prstGeom prst="cloudCallout">
            <a:avLst>
              <a:gd name="adj1" fmla="val -36072"/>
              <a:gd name="adj2" fmla="val 110324"/>
            </a:avLst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比喻句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nimBg="1"/>
      <p:bldP spid="7" grpId="0" bldLvl="0" animBg="1"/>
      <p:bldP spid="10" grpId="0" bldLvl="0" animBg="1"/>
      <p:bldP spid="11" grpId="0" bldLvl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1155700" y="1401445"/>
            <a:ext cx="6306820" cy="1315928"/>
          </a:xfrm>
          <a:prstGeom prst="round2Diag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  </a:t>
            </a:r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我微睡时，黑夜星空的千万颗亮晶晶的眼睛对我察看；我醒来时，白昼的那只硕大无朋的独眼向我凝视。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72440" y="3176270"/>
            <a:ext cx="4190226" cy="505321"/>
          </a:xfrm>
          <a:prstGeom prst="round2DiagRect">
            <a:avLst/>
          </a:prstGeom>
          <a:noFill/>
          <a:ln w="38100">
            <a:solidFill>
              <a:srgbClr val="00B0F0"/>
            </a:solidFill>
          </a:ln>
        </p:spPr>
        <p:txBody>
          <a:bodyPr wrap="none" rtlCol="0">
            <a:spAutoFit/>
          </a:bodyPr>
          <a:lstStyle/>
          <a:p>
            <a:r>
              <a:rPr 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我婆娑起舞，芳草为我鼓掌。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354955" y="2908300"/>
            <a:ext cx="2107565" cy="747422"/>
          </a:xfrm>
          <a:prstGeom prst="wedgeEllipseCallout">
            <a:avLst>
              <a:gd name="adj1" fmla="val -76634"/>
              <a:gd name="adj2" fmla="val -51072"/>
            </a:avLst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</a:rPr>
              <a:t>拟人句</a:t>
            </a:r>
            <a:endParaRPr lang="zh-CN" altLang="en-US" sz="2800">
              <a:latin typeface="微软雅黑" panose="020B0503020204020204" charset="-122"/>
              <a:ea typeface="微软雅黑" panose="020B0503020204020204" charset="-122"/>
            </a:endParaRPr>
          </a:p>
        </p:txBody>
      </p:sp>
      <p:grpSp>
        <p:nvGrpSpPr>
          <p:cNvPr id="13" name="组合 12"/>
          <p:cNvGrpSpPr/>
          <p:nvPr/>
        </p:nvGrpSpPr>
        <p:grpSpPr>
          <a:xfrm>
            <a:off x="617220" y="4051300"/>
            <a:ext cx="7383780" cy="1859280"/>
            <a:chOff x="972" y="6380"/>
            <a:chExt cx="11628" cy="2928"/>
          </a:xfrm>
        </p:grpSpPr>
        <p:pic>
          <p:nvPicPr>
            <p:cNvPr id="11" name="图片 10" descr="27"/>
            <p:cNvPicPr>
              <a:picLocks noChangeAspect="1"/>
            </p:cNvPicPr>
            <p:nvPr/>
          </p:nvPicPr>
          <p:blipFill>
            <a:blip r:embed="rId1"/>
            <a:stretch>
              <a:fillRect/>
            </a:stretch>
          </p:blipFill>
          <p:spPr>
            <a:xfrm>
              <a:off x="972" y="6380"/>
              <a:ext cx="11628" cy="2928"/>
            </a:xfrm>
            <a:prstGeom prst="rect">
              <a:avLst/>
            </a:prstGeom>
          </p:spPr>
        </p:pic>
        <p:sp>
          <p:nvSpPr>
            <p:cNvPr id="9" name="文本框 8"/>
            <p:cNvSpPr txBox="1"/>
            <p:nvPr/>
          </p:nvSpPr>
          <p:spPr>
            <a:xfrm>
              <a:off x="3331" y="7485"/>
              <a:ext cx="8683" cy="130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r>
                <a:rPr lang="en-US" altLang="zh-CN" sz="2400">
                  <a:latin typeface="微软雅黑" panose="020B0503020204020204" charset="-122"/>
                  <a:ea typeface="微软雅黑" panose="020B0503020204020204" charset="-122"/>
                </a:rPr>
                <a:t>       </a:t>
              </a:r>
              <a:r>
                <a:rPr lang="zh-CN" sz="2400">
                  <a:latin typeface="微软雅黑" panose="020B0503020204020204" charset="-122"/>
                  <a:ea typeface="微软雅黑" panose="020B0503020204020204" charset="-122"/>
                </a:rPr>
                <a:t>冬将我孕育；春使我开放；夏让我成长；秋令我昏昏睡去。</a:t>
              </a:r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  <p:sp>
          <p:nvSpPr>
            <p:cNvPr id="12" name="文本框 11"/>
            <p:cNvSpPr txBox="1"/>
            <p:nvPr/>
          </p:nvSpPr>
          <p:spPr>
            <a:xfrm>
              <a:off x="972" y="7970"/>
              <a:ext cx="1968" cy="82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/>
              <a:r>
                <a:rPr lang="zh-CN" sz="2800">
                  <a:solidFill>
                    <a:srgbClr val="00B0F0"/>
                  </a:solidFill>
                  <a:latin typeface="微软雅黑" panose="020B0503020204020204" charset="-122"/>
                  <a:ea typeface="微软雅黑" panose="020B0503020204020204" charset="-122"/>
                  <a:sym typeface="+mn-ea"/>
                </a:rPr>
                <a:t>排比句</a:t>
              </a:r>
              <a:endParaRPr lang="zh-CN" altLang="en-US" sz="2400">
                <a:latin typeface="微软雅黑" panose="020B0503020204020204" charset="-122"/>
                <a:ea typeface="微软雅黑" panose="020B0503020204020204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2564904"/>
            <a:ext cx="3810000" cy="3810000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2339752" y="2253913"/>
            <a:ext cx="3724096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13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再见</a:t>
            </a:r>
            <a:endParaRPr lang="zh-CN" altLang="en-US" sz="13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 主题​​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alibri" panose="020F050202020403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Office 主题​​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波形.thmx</Template>
  <TotalTime>0</TotalTime>
  <Words>610</Words>
  <Application>WPS 演示</Application>
  <PresentationFormat>全屏显示(4:3)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Arial</vt:lpstr>
      <vt:lpstr>宋体</vt:lpstr>
      <vt:lpstr>Wingdings</vt:lpstr>
      <vt:lpstr>Calibri</vt:lpstr>
      <vt:lpstr>微软雅黑</vt:lpstr>
      <vt:lpstr>Arial Unicode MS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雨林木风</dc:creator>
  <cp:lastModifiedBy>久惗。</cp:lastModifiedBy>
  <cp:revision>396</cp:revision>
  <dcterms:created xsi:type="dcterms:W3CDTF">2013-11-14T01:26:00Z</dcterms:created>
  <dcterms:modified xsi:type="dcterms:W3CDTF">2019-04-23T08:55:57Z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2052-11.1.0.8567</vt:lpwstr>
  </property>
</Properties>
</file>