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1245" r:id="rId2"/>
    <p:sldId id="1263" r:id="rId3"/>
    <p:sldId id="1281" r:id="rId4"/>
    <p:sldId id="1261" r:id="rId5"/>
    <p:sldId id="1260" r:id="rId6"/>
    <p:sldId id="1259" r:id="rId7"/>
    <p:sldId id="1258" r:id="rId8"/>
    <p:sldId id="1265" r:id="rId9"/>
    <p:sldId id="1256" r:id="rId10"/>
    <p:sldId id="1255" r:id="rId11"/>
    <p:sldId id="1254" r:id="rId12"/>
    <p:sldId id="1266" r:id="rId13"/>
    <p:sldId id="1268" r:id="rId14"/>
    <p:sldId id="1253" r:id="rId15"/>
    <p:sldId id="1252" r:id="rId16"/>
    <p:sldId id="1250" r:id="rId17"/>
    <p:sldId id="1247" r:id="rId18"/>
  </p:sldIdLst>
  <p:sldSz cx="9144000" cy="5143500" type="screen16x9"/>
  <p:notesSz cx="6858000" cy="9144000"/>
  <p:embeddedFontLst>
    <p:embeddedFont>
      <p:font typeface="黑体" pitchFamily="49" charset="-122"/>
      <p:regular r:id="rId21"/>
    </p:embeddedFont>
    <p:embeddedFont>
      <p:font typeface="微软雅黑" pitchFamily="34" charset="-122"/>
      <p:regular r:id="rId22"/>
      <p:bold r:id="rId23"/>
    </p:embeddedFont>
    <p:embeddedFont>
      <p:font typeface="楷体" pitchFamily="49" charset="-122"/>
      <p:regular r:id="rId24"/>
    </p:embeddedFont>
    <p:embeddedFont>
      <p:font typeface="华文琥珀" charset="-122"/>
      <p:regular r:id="rId25"/>
    </p:embeddedFont>
    <p:embeddedFont>
      <p:font typeface="华文彩云" charset="-122"/>
      <p:regular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000000"/>
    <a:srgbClr val="FF00FF"/>
    <a:srgbClr val="EAEAEA"/>
    <a:srgbClr val="0000FF"/>
    <a:srgbClr val="0066FF"/>
    <a:srgbClr val="A38302"/>
    <a:srgbClr val="FEFCDE"/>
    <a:srgbClr val="00B05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9" autoAdjust="0"/>
    <p:restoredTop sz="94705" autoAdjust="0"/>
  </p:normalViewPr>
  <p:slideViewPr>
    <p:cSldViewPr>
      <p:cViewPr>
        <p:scale>
          <a:sx n="75" d="100"/>
          <a:sy n="75" d="100"/>
        </p:scale>
        <p:origin x="-2700" y="-1206"/>
      </p:cViewPr>
      <p:guideLst>
        <p:guide orient="horz" pos="3134"/>
        <p:guide pos="5655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196"/>
        <p:guide pos="226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pPr/>
              <a:t>2019/9/22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pPr/>
              <a:t>2019/9/22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8116"/>
            <a:ext cx="2743200" cy="365227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8116"/>
            <a:ext cx="4114800" cy="36522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8116"/>
            <a:ext cx="2743200" cy="365227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1" y="2915460"/>
            <a:ext cx="6400443" cy="13148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4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2" y="1200485"/>
            <a:ext cx="8229481" cy="33954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flipH="1">
            <a:off x="1" y="123512"/>
            <a:ext cx="2771800" cy="21606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50"/>
          </a:p>
        </p:txBody>
      </p:sp>
      <p:sp>
        <p:nvSpPr>
          <p:cNvPr id="2" name="TextBox 1"/>
          <p:cNvSpPr txBox="1"/>
          <p:nvPr userDrawn="1"/>
        </p:nvSpPr>
        <p:spPr>
          <a:xfrm>
            <a:off x="65405" y="77470"/>
            <a:ext cx="15417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8 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猎人海力布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92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447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q"/>
          <p:cNvPicPr>
            <a:picLocks noChangeAspect="1"/>
          </p:cNvPicPr>
          <p:nvPr/>
        </p:nvPicPr>
        <p:blipFill>
          <a:blip r:embed="rId2" cstate="print"/>
          <a:srcRect l="5360" t="4377" r="2894" b="13226"/>
          <a:stretch>
            <a:fillRect/>
          </a:stretch>
        </p:blipFill>
        <p:spPr>
          <a:xfrm>
            <a:off x="12700" y="365760"/>
            <a:ext cx="5782945" cy="40646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013450" y="947420"/>
            <a:ext cx="234632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民间故事是一些长期流传于老百姓之间的故事。它们或者机智幽默，或者歌颂善良美好，或者感人至深。请同学们把自己喜欢的民间故事讲给同学们听。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85257" y="365982"/>
            <a:ext cx="196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人教五年级上册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d17696cec9f2392f1cef25ccb0dd5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5260" y="405130"/>
            <a:ext cx="3829050" cy="43338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7630" y="672465"/>
            <a:ext cx="516763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1.快速默读课文，说一说：海力布是个怎样的人？从哪些地方可以看出来？</a:t>
            </a:r>
          </a:p>
          <a:p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行动：把猎物分给大家   </a:t>
            </a:r>
          </a:p>
          <a:p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语言：告诉大家灾难就要到来</a:t>
            </a:r>
          </a:p>
          <a:p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结论：通过语言、行动可以看出海力布是个热心助人，舍己救人的人。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3845002" y="-16923"/>
            <a:ext cx="1402080" cy="4603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r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合作交流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8cb3488855e4f7faa755bf62b56b4ec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1210" y="2239010"/>
            <a:ext cx="3314700" cy="28670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2340" y="684530"/>
            <a:ext cx="79743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/>
              <a:t>2.人们对海力布怀有什么样的感情？</a:t>
            </a:r>
          </a:p>
          <a:p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1264285" y="1382395"/>
            <a:ext cx="448310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ym typeface="+mn-ea"/>
              </a:rPr>
              <a:t>       </a:t>
            </a:r>
            <a:r>
              <a:rPr lang="zh-CN" altLang="en-US" sz="2800">
                <a:solidFill>
                  <a:srgbClr val="0000FF"/>
                </a:solidFill>
                <a:sym typeface="+mn-ea"/>
              </a:rPr>
              <a:t>海力布把猎物分给大家，受到大家的尊敬。</a:t>
            </a:r>
            <a:endParaRPr lang="zh-CN" altLang="en-US" sz="2800">
              <a:solidFill>
                <a:srgbClr val="0000FF"/>
              </a:solidFill>
            </a:endParaRPr>
          </a:p>
          <a:p>
            <a:r>
              <a:rPr lang="zh-CN" altLang="en-US" sz="2800">
                <a:solidFill>
                  <a:srgbClr val="0000FF"/>
                </a:solidFill>
                <a:sym typeface="+mn-ea"/>
              </a:rPr>
              <a:t>       当海力布变成石头后，大家非常后悔、非常悲痛。</a:t>
            </a:r>
            <a:endParaRPr lang="zh-CN" altLang="en-US" sz="2800">
              <a:solidFill>
                <a:srgbClr val="0000FF"/>
              </a:solidFill>
            </a:endParaRPr>
          </a:p>
          <a:p>
            <a:r>
              <a:rPr lang="zh-CN" altLang="en-US" sz="2800">
                <a:solidFill>
                  <a:srgbClr val="0000FF"/>
                </a:solidFill>
                <a:sym typeface="+mn-ea"/>
              </a:rPr>
              <a:t>     通过这些重点词语和句子，可以看出大家非常喜爱海力布，因为他是那样善良，那样舍己为人。</a:t>
            </a:r>
          </a:p>
        </p:txBody>
      </p:sp>
      <p:sp>
        <p:nvSpPr>
          <p:cNvPr id="13" name="TextBox 9"/>
          <p:cNvSpPr txBox="1"/>
          <p:nvPr/>
        </p:nvSpPr>
        <p:spPr>
          <a:xfrm>
            <a:off x="3845002" y="-16923"/>
            <a:ext cx="1402080" cy="4603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r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合作交流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e"/>
          <p:cNvPicPr>
            <a:picLocks noChangeAspect="1"/>
          </p:cNvPicPr>
          <p:nvPr/>
        </p:nvPicPr>
        <p:blipFill>
          <a:blip r:embed="rId2" cstate="print"/>
          <a:srcRect r="1279" b="11205"/>
          <a:stretch>
            <a:fillRect/>
          </a:stretch>
        </p:blipFill>
        <p:spPr>
          <a:xfrm>
            <a:off x="2718435" y="1586865"/>
            <a:ext cx="6419215" cy="346202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38760" y="374650"/>
            <a:ext cx="869124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55600"/>
            <a:r>
              <a:rPr lang="zh-CN" sz="3200" b="0">
                <a:solidFill>
                  <a:srgbClr val="FF00FF"/>
                </a:solidFill>
                <a:ea typeface="宋体" panose="02010600030101010101" pitchFamily="2" charset="-122"/>
              </a:rPr>
              <a:t>海力布的故事多么感人，你们想不想把这个故事讲给别人听？</a:t>
            </a:r>
            <a:endParaRPr lang="zh-CN" altLang="en-US" sz="3200" b="0">
              <a:solidFill>
                <a:srgbClr val="FF00FF"/>
              </a:solidFill>
              <a:ea typeface="宋体" panose="02010600030101010101" pitchFamily="2" charset="-122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3845002" y="-16923"/>
            <a:ext cx="1402080" cy="4603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r"/>
            <a:r>
              <a:rPr lang="zh-CN" sz="2400">
                <a:ea typeface="宋体" panose="02010600030101010101" pitchFamily="2" charset="-122"/>
                <a:sym typeface="+mn-ea"/>
              </a:rPr>
              <a:t>复述故事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640" y="1425575"/>
            <a:ext cx="267779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zh-CN" sz="2000">
                <a:solidFill>
                  <a:srgbClr val="22222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</a:t>
            </a:r>
            <a:r>
              <a:rPr lang="en-US" sz="2400">
                <a:solidFill>
                  <a:srgbClr val="22222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</a:t>
            </a:r>
            <a:r>
              <a:rPr lang="zh-CN" sz="2400">
                <a:solidFill>
                  <a:srgbClr val="22222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）交待清楚故事的起因、经过、结果。</a:t>
            </a:r>
            <a:r>
              <a:rPr lang="en-US" sz="2400">
                <a:solidFill>
                  <a:srgbClr val="49494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zh-CN" sz="2400">
                <a:solidFill>
                  <a:srgbClr val="22222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　　</a:t>
            </a:r>
          </a:p>
          <a:p>
            <a:pPr indent="355600"/>
            <a:r>
              <a:rPr lang="zh-CN" sz="2400">
                <a:solidFill>
                  <a:srgbClr val="22222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</a:t>
            </a:r>
            <a:r>
              <a:rPr lang="en-US" sz="2400">
                <a:solidFill>
                  <a:srgbClr val="22222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</a:t>
            </a:r>
            <a:r>
              <a:rPr lang="zh-CN" sz="2400">
                <a:solidFill>
                  <a:srgbClr val="22222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）可以脱离课文，自己组织语言。重点部分可以用上书上的词句。</a:t>
            </a:r>
            <a:r>
              <a:rPr lang="en-US" sz="2400">
                <a:solidFill>
                  <a:srgbClr val="494949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zh-CN" sz="2400">
                <a:solidFill>
                  <a:srgbClr val="22222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　</a:t>
            </a:r>
          </a:p>
          <a:p>
            <a:pPr indent="355600"/>
            <a:r>
              <a:rPr lang="zh-CN" sz="2400">
                <a:solidFill>
                  <a:srgbClr val="22222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</a:t>
            </a:r>
            <a:r>
              <a:rPr lang="en-US" sz="2400">
                <a:solidFill>
                  <a:srgbClr val="22222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3</a:t>
            </a:r>
            <a:r>
              <a:rPr lang="zh-CN" sz="2400">
                <a:solidFill>
                  <a:srgbClr val="22222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）讲故事要有表情、有感情。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25170" y="4271645"/>
            <a:ext cx="8078470" cy="829945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/>
              <a:t>海力布在你的心目中留下了怎样的印象？你想对他说些什么？今后你会怎样对待身边的人？</a:t>
            </a:r>
          </a:p>
        </p:txBody>
      </p:sp>
      <p:sp>
        <p:nvSpPr>
          <p:cNvPr id="13" name="TextBox 9"/>
          <p:cNvSpPr txBox="1"/>
          <p:nvPr/>
        </p:nvSpPr>
        <p:spPr>
          <a:xfrm>
            <a:off x="3845002" y="-16923"/>
            <a:ext cx="1402080" cy="4603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r"/>
            <a:r>
              <a:rPr lang="zh-CN" altLang="en-US" sz="2400">
                <a:sym typeface="+mn-ea"/>
              </a:rPr>
              <a:t>升华情感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2935" y="1018540"/>
            <a:ext cx="311912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仔细读读海力布劝说乡亲们赶快搬家的部分，分角色和同学演一演。</a:t>
            </a:r>
          </a:p>
        </p:txBody>
      </p:sp>
      <p:sp>
        <p:nvSpPr>
          <p:cNvPr id="13" name="TextBox 9"/>
          <p:cNvSpPr txBox="1"/>
          <p:nvPr/>
        </p:nvSpPr>
        <p:spPr>
          <a:xfrm>
            <a:off x="3845002" y="-16923"/>
            <a:ext cx="1402080" cy="4603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r"/>
            <a:r>
              <a:rPr lang="zh-CN" altLang="en-US" sz="2400">
                <a:sym typeface="+mn-ea"/>
              </a:rPr>
              <a:t>拓展延伸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4" name="图片 3" descr="0518182d9bc70abdd733e0d2dc4eb98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1770" y="1018540"/>
            <a:ext cx="4286250" cy="24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8935" y="535940"/>
            <a:ext cx="8418830" cy="1568450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/>
              <a:t>1.把这个故事说给别人听。</a:t>
            </a:r>
          </a:p>
          <a:p>
            <a:r>
              <a:rPr lang="zh-CN" altLang="en-US" sz="2400" b="1"/>
              <a:t>2.找一找其它的民间故事读读。</a:t>
            </a:r>
          </a:p>
          <a:p>
            <a:r>
              <a:rPr lang="zh-CN" altLang="en-US" sz="2400" b="1"/>
              <a:t>3.根据课文内容，给那块叫“海力布”的石头写一段话，简要介绍它的来历。</a:t>
            </a:r>
          </a:p>
        </p:txBody>
      </p:sp>
      <p:sp>
        <p:nvSpPr>
          <p:cNvPr id="13" name="TextBox 9"/>
          <p:cNvSpPr txBox="1"/>
          <p:nvPr/>
        </p:nvSpPr>
        <p:spPr>
          <a:xfrm>
            <a:off x="3845002" y="-16923"/>
            <a:ext cx="1402080" cy="4603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r"/>
            <a:r>
              <a:rPr lang="zh-CN" altLang="en-US" sz="2400">
                <a:sym typeface="+mn-ea"/>
              </a:rPr>
              <a:t>布置作业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9"/>
          <p:cNvSpPr txBox="1"/>
          <p:nvPr/>
        </p:nvSpPr>
        <p:spPr>
          <a:xfrm>
            <a:off x="3845002" y="-16923"/>
            <a:ext cx="1402080" cy="4603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r"/>
            <a:r>
              <a:rPr lang="zh-CN" altLang="en-US" sz="2400">
                <a:sym typeface="+mn-ea"/>
              </a:rPr>
              <a:t>板书设计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65125" y="1554480"/>
            <a:ext cx="1727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猎人海力布</a:t>
            </a:r>
          </a:p>
        </p:txBody>
      </p:sp>
      <p:sp>
        <p:nvSpPr>
          <p:cNvPr id="1073742860" name="自选图形 80"/>
          <p:cNvSpPr/>
          <p:nvPr/>
        </p:nvSpPr>
        <p:spPr>
          <a:xfrm rot="-10800000" flipH="1">
            <a:off x="2092960" y="908685"/>
            <a:ext cx="133350" cy="1729105"/>
          </a:xfrm>
          <a:prstGeom prst="leftBrace">
            <a:avLst>
              <a:gd name="adj1" fmla="val 108055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332355" y="815975"/>
            <a:ext cx="139954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救白蛇      </a:t>
            </a:r>
          </a:p>
          <a:p>
            <a:r>
              <a:rPr lang="zh-CN" altLang="en-US" sz="2400"/>
              <a:t>得宝珠</a:t>
            </a:r>
          </a:p>
          <a:p>
            <a:r>
              <a:rPr lang="zh-CN" altLang="en-US" sz="2400"/>
              <a:t>听鸟语                </a:t>
            </a:r>
          </a:p>
          <a:p>
            <a:r>
              <a:rPr lang="zh-CN" altLang="en-US" sz="2400"/>
              <a:t>救乡亲</a:t>
            </a:r>
          </a:p>
          <a:p>
            <a:r>
              <a:rPr lang="zh-CN" altLang="en-US" sz="2400"/>
              <a:t>变石头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418330" y="1554480"/>
            <a:ext cx="36214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ym typeface="+mn-ea"/>
              </a:rPr>
              <a:t>善良  热心助人  舍己为人</a:t>
            </a:r>
            <a:endParaRPr lang="zh-CN" altLang="en-US" sz="2400"/>
          </a:p>
        </p:txBody>
      </p:sp>
      <p:sp>
        <p:nvSpPr>
          <p:cNvPr id="1073742859" name="自选图形 77"/>
          <p:cNvSpPr/>
          <p:nvPr/>
        </p:nvSpPr>
        <p:spPr>
          <a:xfrm>
            <a:off x="3990023" y="920115"/>
            <a:ext cx="123825" cy="1706245"/>
          </a:xfrm>
          <a:prstGeom prst="rightBrace">
            <a:avLst>
              <a:gd name="adj1" fmla="val 114829"/>
              <a:gd name="adj2" fmla="val 50000"/>
            </a:avLst>
          </a:prstGeom>
          <a:noFill/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713990" y="2903855"/>
            <a:ext cx="45827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大声朗读   默读   速读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07374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073742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2" grpId="0"/>
      <p:bldP spid="1073742860" grpId="0" bldLvl="0" animBg="1"/>
      <p:bldP spid="4" grpId="0"/>
      <p:bldP spid="1073742859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2765" y="443230"/>
            <a:ext cx="687578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小组活动，解决下列问题。</a:t>
            </a:r>
          </a:p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1.请同学们用自己喜欢的方式阅读课文。</a:t>
            </a:r>
          </a:p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2.在读课文的过程中，借助工具书或者向别人请教的方法理解生字词的意思。</a:t>
            </a:r>
          </a:p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3.在读课文的过程中，把握课文的主要内容，并给课文分段。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5002" y="-16923"/>
            <a:ext cx="1402080" cy="4603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zh-CN" altLang="en-US" sz="240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初读课文</a:t>
            </a:r>
            <a:endParaRPr lang="zh-CN" altLang="en-US" sz="2400" b="1" dirty="0" smtClean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4" name="图片 3" descr="u=2896719315,2215876732&amp;fm=26&amp;gp=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6640" y="2581910"/>
            <a:ext cx="4286250" cy="2552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文本框 64"/>
          <p:cNvSpPr txBox="1"/>
          <p:nvPr/>
        </p:nvSpPr>
        <p:spPr>
          <a:xfrm>
            <a:off x="1043608" y="1364849"/>
            <a:ext cx="608489" cy="108394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酬</a:t>
            </a:r>
            <a:endParaRPr lang="en-US" altLang="zh-CN" sz="6600" b="1" dirty="0" err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4" name="文本框 64"/>
          <p:cNvSpPr txBox="1"/>
          <p:nvPr/>
        </p:nvSpPr>
        <p:spPr>
          <a:xfrm>
            <a:off x="2339752" y="1364849"/>
            <a:ext cx="999303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珍</a:t>
            </a:r>
          </a:p>
        </p:txBody>
      </p:sp>
      <p:sp>
        <p:nvSpPr>
          <p:cNvPr id="12296" name="文本框 64"/>
          <p:cNvSpPr txBox="1"/>
          <p:nvPr/>
        </p:nvSpPr>
        <p:spPr>
          <a:xfrm>
            <a:off x="3635896" y="1364849"/>
            <a:ext cx="944527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叮</a:t>
            </a:r>
          </a:p>
        </p:txBody>
      </p:sp>
      <p:sp>
        <p:nvSpPr>
          <p:cNvPr id="12298" name="文本框 64"/>
          <p:cNvSpPr txBox="1"/>
          <p:nvPr/>
        </p:nvSpPr>
        <p:spPr>
          <a:xfrm>
            <a:off x="4860032" y="1364849"/>
            <a:ext cx="944527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嘱</a:t>
            </a:r>
          </a:p>
        </p:txBody>
      </p:sp>
      <p:sp>
        <p:nvSpPr>
          <p:cNvPr id="12300" name="文本框 64"/>
          <p:cNvSpPr txBox="1"/>
          <p:nvPr/>
        </p:nvSpPr>
        <p:spPr>
          <a:xfrm>
            <a:off x="7446878" y="1355959"/>
            <a:ext cx="935477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焦</a:t>
            </a:r>
          </a:p>
        </p:txBody>
      </p:sp>
      <p:sp>
        <p:nvSpPr>
          <p:cNvPr id="12306" name="文本框 64"/>
          <p:cNvSpPr txBox="1"/>
          <p:nvPr/>
        </p:nvSpPr>
        <p:spPr>
          <a:xfrm>
            <a:off x="2744022" y="2952020"/>
            <a:ext cx="566811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誓</a:t>
            </a:r>
          </a:p>
        </p:txBody>
      </p:sp>
      <p:sp>
        <p:nvSpPr>
          <p:cNvPr id="12308" name="文本框 64"/>
          <p:cNvSpPr txBox="1"/>
          <p:nvPr/>
        </p:nvSpPr>
        <p:spPr>
          <a:xfrm>
            <a:off x="4079750" y="2952020"/>
            <a:ext cx="608488" cy="108394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谎</a:t>
            </a:r>
          </a:p>
        </p:txBody>
      </p:sp>
      <p:sp>
        <p:nvSpPr>
          <p:cNvPr id="12310" name="文本框 64"/>
          <p:cNvSpPr txBox="1"/>
          <p:nvPr/>
        </p:nvSpPr>
        <p:spPr>
          <a:xfrm>
            <a:off x="5192294" y="2952020"/>
            <a:ext cx="608489" cy="108394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延</a:t>
            </a:r>
          </a:p>
        </p:txBody>
      </p:sp>
      <p:sp>
        <p:nvSpPr>
          <p:cNvPr id="12312" name="文本框 64"/>
          <p:cNvSpPr txBox="1"/>
          <p:nvPr/>
        </p:nvSpPr>
        <p:spPr>
          <a:xfrm>
            <a:off x="6488438" y="2952020"/>
            <a:ext cx="854291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悔</a:t>
            </a:r>
          </a:p>
        </p:txBody>
      </p:sp>
      <p:grpSp>
        <p:nvGrpSpPr>
          <p:cNvPr id="75" name="组合 7"/>
          <p:cNvGrpSpPr/>
          <p:nvPr/>
        </p:nvGrpSpPr>
        <p:grpSpPr>
          <a:xfrm>
            <a:off x="2672014" y="2951277"/>
            <a:ext cx="1029163" cy="1085656"/>
            <a:chOff x="2437" y="2032"/>
            <a:chExt cx="1244" cy="1264"/>
          </a:xfrm>
        </p:grpSpPr>
        <p:sp>
          <p:nvSpPr>
            <p:cNvPr id="76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77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78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79" name="组合 7"/>
          <p:cNvGrpSpPr/>
          <p:nvPr/>
        </p:nvGrpSpPr>
        <p:grpSpPr>
          <a:xfrm>
            <a:off x="3968158" y="2951277"/>
            <a:ext cx="1029163" cy="1085656"/>
            <a:chOff x="2437" y="2032"/>
            <a:chExt cx="1244" cy="1264"/>
          </a:xfrm>
        </p:grpSpPr>
        <p:sp>
          <p:nvSpPr>
            <p:cNvPr id="80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81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82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83" name="组合 7"/>
          <p:cNvGrpSpPr/>
          <p:nvPr/>
        </p:nvGrpSpPr>
        <p:grpSpPr>
          <a:xfrm>
            <a:off x="5192294" y="2951277"/>
            <a:ext cx="1029163" cy="1085656"/>
            <a:chOff x="2437" y="2032"/>
            <a:chExt cx="1244" cy="1264"/>
          </a:xfrm>
        </p:grpSpPr>
        <p:sp>
          <p:nvSpPr>
            <p:cNvPr id="84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85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86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87" name="组合 7"/>
          <p:cNvGrpSpPr/>
          <p:nvPr/>
        </p:nvGrpSpPr>
        <p:grpSpPr>
          <a:xfrm>
            <a:off x="6416430" y="2951277"/>
            <a:ext cx="1029163" cy="1085656"/>
            <a:chOff x="2437" y="2032"/>
            <a:chExt cx="1244" cy="1264"/>
          </a:xfrm>
        </p:grpSpPr>
        <p:sp>
          <p:nvSpPr>
            <p:cNvPr id="8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8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9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91" name="组合 7"/>
          <p:cNvGrpSpPr/>
          <p:nvPr/>
        </p:nvGrpSpPr>
        <p:grpSpPr>
          <a:xfrm>
            <a:off x="7446878" y="1355959"/>
            <a:ext cx="1029163" cy="1085656"/>
            <a:chOff x="2437" y="2032"/>
            <a:chExt cx="1244" cy="1264"/>
          </a:xfrm>
        </p:grpSpPr>
        <p:sp>
          <p:nvSpPr>
            <p:cNvPr id="92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9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94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95" name="组合 7"/>
          <p:cNvGrpSpPr/>
          <p:nvPr/>
        </p:nvGrpSpPr>
        <p:grpSpPr>
          <a:xfrm>
            <a:off x="4860032" y="1359313"/>
            <a:ext cx="1029163" cy="1085656"/>
            <a:chOff x="2437" y="2032"/>
            <a:chExt cx="1244" cy="1264"/>
          </a:xfrm>
        </p:grpSpPr>
        <p:sp>
          <p:nvSpPr>
            <p:cNvPr id="96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97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98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99" name="组合 7"/>
          <p:cNvGrpSpPr/>
          <p:nvPr/>
        </p:nvGrpSpPr>
        <p:grpSpPr>
          <a:xfrm>
            <a:off x="3563888" y="1359313"/>
            <a:ext cx="1029163" cy="1085656"/>
            <a:chOff x="2437" y="2032"/>
            <a:chExt cx="1244" cy="1264"/>
          </a:xfrm>
        </p:grpSpPr>
        <p:sp>
          <p:nvSpPr>
            <p:cNvPr id="100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01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02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03" name="组合 7"/>
          <p:cNvGrpSpPr/>
          <p:nvPr/>
        </p:nvGrpSpPr>
        <p:grpSpPr>
          <a:xfrm>
            <a:off x="2339752" y="1359313"/>
            <a:ext cx="1029163" cy="1085656"/>
            <a:chOff x="2437" y="2032"/>
            <a:chExt cx="1244" cy="1264"/>
          </a:xfrm>
        </p:grpSpPr>
        <p:sp>
          <p:nvSpPr>
            <p:cNvPr id="104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05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06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07" name="组合 7"/>
          <p:cNvGrpSpPr/>
          <p:nvPr/>
        </p:nvGrpSpPr>
        <p:grpSpPr>
          <a:xfrm>
            <a:off x="1043608" y="1364105"/>
            <a:ext cx="1029163" cy="1085656"/>
            <a:chOff x="2437" y="2032"/>
            <a:chExt cx="1244" cy="1264"/>
          </a:xfrm>
        </p:grpSpPr>
        <p:sp>
          <p:nvSpPr>
            <p:cNvPr id="10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0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1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62" name="文本框 64"/>
          <p:cNvSpPr txBox="1"/>
          <p:nvPr/>
        </p:nvSpPr>
        <p:spPr>
          <a:xfrm>
            <a:off x="6294676" y="1350864"/>
            <a:ext cx="608489" cy="108394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塌</a:t>
            </a:r>
          </a:p>
        </p:txBody>
      </p:sp>
      <p:grpSp>
        <p:nvGrpSpPr>
          <p:cNvPr id="63" name="组合 7"/>
          <p:cNvGrpSpPr/>
          <p:nvPr/>
        </p:nvGrpSpPr>
        <p:grpSpPr>
          <a:xfrm>
            <a:off x="6222668" y="1350120"/>
            <a:ext cx="1029163" cy="1085656"/>
            <a:chOff x="2437" y="2032"/>
            <a:chExt cx="1244" cy="1264"/>
          </a:xfrm>
        </p:grpSpPr>
        <p:sp>
          <p:nvSpPr>
            <p:cNvPr id="64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65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66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111" name="矩形 110"/>
          <p:cNvSpPr/>
          <p:nvPr/>
        </p:nvSpPr>
        <p:spPr>
          <a:xfrm>
            <a:off x="1043305" y="825818"/>
            <a:ext cx="752475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 err="1">
                <a:latin typeface="黑体" panose="02010609060101010101" pitchFamily="49" charset="-122"/>
                <a:ea typeface="黑体" panose="02010609060101010101" pitchFamily="49" charset="-122"/>
              </a:rPr>
              <a:t>chóu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2800" dirty="0" err="1">
                <a:latin typeface="黑体" panose="02010609060101010101" pitchFamily="49" charset="-122"/>
                <a:ea typeface="黑体" panose="02010609060101010101" pitchFamily="49" charset="-122"/>
              </a:rPr>
              <a:t>zhēn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</a:t>
            </a:r>
            <a:r>
              <a:rPr lang="en-US" altLang="zh-CN" sz="2800" dirty="0" err="1">
                <a:latin typeface="黑体" panose="02010609060101010101" pitchFamily="49" charset="-122"/>
                <a:ea typeface="黑体" panose="02010609060101010101" pitchFamily="49" charset="-122"/>
              </a:rPr>
              <a:t>dīng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en-US" altLang="zh-CN" sz="2800" dirty="0" err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zhǔ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r>
              <a:rPr lang="en-US" altLang="zh-CN" sz="2800" dirty="0" err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tā     jiāo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457835" y="2450783"/>
            <a:ext cx="844359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            </a:t>
            </a:r>
            <a:r>
              <a:rPr lang="en-US" altLang="zh-CN" sz="2800" dirty="0" err="1">
                <a:latin typeface="黑体" panose="02010609060101010101" pitchFamily="49" charset="-122"/>
                <a:ea typeface="黑体" panose="02010609060101010101" pitchFamily="49" charset="-122"/>
              </a:rPr>
              <a:t>shí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2800" dirty="0" err="1">
                <a:latin typeface="黑体" panose="02010609060101010101" pitchFamily="49" charset="-122"/>
                <a:ea typeface="黑体" panose="02010609060101010101" pitchFamily="49" charset="-122"/>
              </a:rPr>
              <a:t>huǎng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2800" dirty="0" err="1">
                <a:latin typeface="黑体" panose="02010609060101010101" pitchFamily="49" charset="-122"/>
                <a:ea typeface="黑体" panose="02010609060101010101" pitchFamily="49" charset="-122"/>
              </a:rPr>
              <a:t>yán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2800" dirty="0" err="1">
                <a:latin typeface="黑体" panose="02010609060101010101" pitchFamily="49" charset="-122"/>
                <a:ea typeface="黑体" panose="02010609060101010101" pitchFamily="49" charset="-122"/>
              </a:rPr>
              <a:t>huǐ     fú</a:t>
            </a:r>
          </a:p>
        </p:txBody>
      </p:sp>
      <p:sp>
        <p:nvSpPr>
          <p:cNvPr id="2" name="文本框 64"/>
          <p:cNvSpPr txBox="1"/>
          <p:nvPr/>
        </p:nvSpPr>
        <p:spPr>
          <a:xfrm>
            <a:off x="7716528" y="2943765"/>
            <a:ext cx="854291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扶</a:t>
            </a:r>
          </a:p>
        </p:txBody>
      </p:sp>
      <p:grpSp>
        <p:nvGrpSpPr>
          <p:cNvPr id="3" name="组合 7"/>
          <p:cNvGrpSpPr/>
          <p:nvPr/>
        </p:nvGrpSpPr>
        <p:grpSpPr>
          <a:xfrm>
            <a:off x="7644520" y="2943022"/>
            <a:ext cx="1029163" cy="1085656"/>
            <a:chOff x="2437" y="2032"/>
            <a:chExt cx="1244" cy="1264"/>
          </a:xfrm>
        </p:grpSpPr>
        <p:sp>
          <p:nvSpPr>
            <p:cNvPr id="4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6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36" name="TextBox 3"/>
          <p:cNvSpPr txBox="1"/>
          <p:nvPr/>
        </p:nvSpPr>
        <p:spPr>
          <a:xfrm>
            <a:off x="3790950" y="43180"/>
            <a:ext cx="1369060" cy="368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800">
                <a:sym typeface="+mn-ea"/>
              </a:rPr>
              <a:t>自学生字词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1" grpId="1"/>
      <p:bldP spid="112" grpId="0"/>
      <p:bldP spid="1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2440" y="587375"/>
            <a:ext cx="819975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课文总共可以分为四部分：</a:t>
            </a:r>
          </a:p>
          <a:p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第一部分（1—2自然段）海力布热心帮助大家，大家都非常敬爱他。</a:t>
            </a:r>
          </a:p>
          <a:p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第二部分（3—4自然段）故事的起因。写海力布救了小白蛇，小白蛇要报答他。</a:t>
            </a:r>
          </a:p>
          <a:p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第三部分（5—8自然段）故事的经过，写海力布借助着宝石得到了可怕的消息，劝说乡亲们搬家。</a:t>
            </a:r>
          </a:p>
          <a:p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第四部分（9—11自然段）故事的结果。写乡亲们得救了，人们世世代代纪念海力布</a:t>
            </a:r>
          </a:p>
        </p:txBody>
      </p:sp>
      <p:sp>
        <p:nvSpPr>
          <p:cNvPr id="36" name="TextBox 3"/>
          <p:cNvSpPr txBox="1"/>
          <p:nvPr/>
        </p:nvSpPr>
        <p:spPr>
          <a:xfrm>
            <a:off x="3790950" y="43180"/>
            <a:ext cx="1147445" cy="368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800">
                <a:sym typeface="+mn-ea"/>
              </a:rPr>
              <a:t>理清结构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3235" y="1005840"/>
            <a:ext cx="8252460" cy="2245360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1.自学提示：</a:t>
            </a:r>
          </a:p>
          <a:p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（1）说说课文写了海力布的哪几件事？看谁用的字少。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en-US" sz="28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写了海力布救白蛇、得宝石、救乡亲、变石头这几件事。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5002" y="-16923"/>
            <a:ext cx="1402080" cy="4603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r"/>
            <a:r>
              <a:rPr lang="zh-CN" altLang="en-US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初步自学</a:t>
            </a:r>
            <a:endParaRPr lang="zh-CN" altLang="en-US" sz="24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7195" y="802640"/>
            <a:ext cx="831024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思考：故事的起因、经过、结果是怎样的？读后分别用一句话概括出来。</a:t>
            </a:r>
          </a:p>
          <a:p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起因：海力布救了龙王的女儿，得到了宝石。</a:t>
            </a:r>
          </a:p>
          <a:p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经过：海力布劝乡亲们搬家。</a:t>
            </a:r>
          </a:p>
          <a:p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结果：海力布为了救乡亲，自己变成了石头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2325" y="3714750"/>
            <a:ext cx="4857115" cy="1383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1.背写课后生字。</a:t>
            </a:r>
          </a:p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3.熟读课文并练习复述课文。</a:t>
            </a:r>
          </a:p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2.思考：海力布是个怎样的人？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5002" y="-16923"/>
            <a:ext cx="1402080" cy="4603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r"/>
            <a:r>
              <a:rPr lang="zh-CN" altLang="en-US" sz="2400">
                <a:sym typeface="+mn-ea"/>
              </a:rPr>
              <a:t>布置作业</a:t>
            </a:r>
            <a:endParaRPr lang="zh-CN" altLang="en-US" sz="24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8e7947a6b6d0a8dd4eb5413e785ac09"/>
          <p:cNvPicPr>
            <a:picLocks noChangeAspect="1"/>
          </p:cNvPicPr>
          <p:nvPr/>
        </p:nvPicPr>
        <p:blipFill>
          <a:blip r:embed="rId2" cstate="print"/>
          <a:srcRect t="12127" r="3907" b="12127"/>
          <a:stretch>
            <a:fillRect/>
          </a:stretch>
        </p:blipFill>
        <p:spPr>
          <a:xfrm>
            <a:off x="4528185" y="0"/>
            <a:ext cx="4576445" cy="51441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66800" y="572770"/>
            <a:ext cx="1013460" cy="37655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>
                <a:latin typeface="华文琥珀" panose="02010800040101010101" charset="-122"/>
                <a:ea typeface="华文琥珀" panose="02010800040101010101" charset="-122"/>
              </a:rPr>
              <a:t>猎人海力布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71445" y="2578735"/>
            <a:ext cx="736600" cy="30353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华文彩云" panose="02010800040101010101" charset="-122"/>
                <a:ea typeface="华文彩云" panose="02010800040101010101" charset="-122"/>
              </a:rPr>
              <a:t>第二课时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3952875" y="2614930"/>
            <a:ext cx="5235575" cy="23069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上节课我们了解了这个故事的起因、经过、结果。我请一位同学再把这个过程讲一讲。</a:t>
            </a:r>
          </a:p>
        </p:txBody>
      </p:sp>
      <p:sp>
        <p:nvSpPr>
          <p:cNvPr id="13" name="TextBox 9"/>
          <p:cNvSpPr txBox="1"/>
          <p:nvPr/>
        </p:nvSpPr>
        <p:spPr>
          <a:xfrm>
            <a:off x="3845002" y="-16923"/>
            <a:ext cx="1402080" cy="4603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r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复习导入</a:t>
            </a:r>
            <a:endParaRPr lang="zh-CN" altLang="en-US" sz="240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1035</Words>
  <Application>Microsoft Office PowerPoint</Application>
  <PresentationFormat>全屏显示(16:9)</PresentationFormat>
  <Paragraphs>76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宋体</vt:lpstr>
      <vt:lpstr>黑体</vt:lpstr>
      <vt:lpstr>微软雅黑</vt:lpstr>
      <vt:lpstr>楷体</vt:lpstr>
      <vt:lpstr>Times New Roman</vt:lpstr>
      <vt:lpstr>华文琥珀</vt:lpstr>
      <vt:lpstr>华文彩云</vt:lpstr>
      <vt:lpstr>Calibri</vt:lpstr>
      <vt:lpstr>1_Office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126</cp:revision>
  <dcterms:created xsi:type="dcterms:W3CDTF">2017-03-17T02:28:00Z</dcterms:created>
  <dcterms:modified xsi:type="dcterms:W3CDTF">2019-09-22T03:26:55Z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</Properties>
</file>